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7" r:id="rId7"/>
    <p:sldId id="266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66" autoAdjust="0"/>
  </p:normalViewPr>
  <p:slideViewPr>
    <p:cSldViewPr>
      <p:cViewPr varScale="1">
        <p:scale>
          <a:sx n="61" d="100"/>
          <a:sy n="61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6E586-2040-4BC9-AE17-D107E9637EBC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A97C9-4466-4B22-BA52-B9C1B405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6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Order:</a:t>
            </a:r>
            <a:r>
              <a:rPr lang="en-US" baseline="0" dirty="0" smtClean="0"/>
              <a:t> MS okay first, low yield later. Numbers LAST.</a:t>
            </a:r>
          </a:p>
          <a:p>
            <a:r>
              <a:rPr lang="en-US" baseline="0" dirty="0" smtClean="0"/>
              <a:t>varied notes: </a:t>
            </a:r>
            <a:r>
              <a:rPr lang="en-US" baseline="0" dirty="0" err="1" smtClean="0"/>
              <a:t>Stellaris</a:t>
            </a:r>
            <a:r>
              <a:rPr lang="en-US" baseline="0" dirty="0" smtClean="0"/>
              <a:t> failures</a:t>
            </a:r>
          </a:p>
          <a:p>
            <a:r>
              <a:rPr lang="en-US" baseline="0" dirty="0" smtClean="0"/>
              <a:t>Spelling: Yield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97C9-4466-4B22-BA52-B9C1B405D5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99CF6B-B3C2-4A64-AB77-46C273E299E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99CF6B-B3C2-4A64-AB77-46C273E299E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CF6B-B3C2-4A64-AB77-46C273E299E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0799CF6B-B3C2-4A64-AB77-46C273E299E2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D743EEA-B41F-460E-8C8F-3A10FAA59E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cferguson\Desktop\Failure_List\lastyear.xlsx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cferguson\Desktop\Failure_List\lastyear.xl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</a:t>
            </a:r>
          </a:p>
          <a:p>
            <a:r>
              <a:rPr lang="en-US" dirty="0" smtClean="0"/>
              <a:t>Cameron Ferguson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List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934200" y="685800"/>
            <a:ext cx="1941945" cy="5761182"/>
          </a:xfrm>
        </p:spPr>
        <p:txBody>
          <a:bodyPr>
            <a:normAutofit/>
          </a:bodyPr>
          <a:lstStyle/>
          <a:p>
            <a:pPr>
              <a:buClrTx/>
            </a:pPr>
            <a:endParaRPr lang="en-US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err="1" smtClean="0"/>
              <a:t>Filemaker</a:t>
            </a:r>
            <a:r>
              <a:rPr lang="en-US" sz="1100" dirty="0" smtClean="0"/>
              <a:t> Search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 frame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Other Boxes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Export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Save location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err="1" smtClean="0"/>
              <a:t>Catagories</a:t>
            </a:r>
            <a:endParaRPr lang="en-US" sz="1100" dirty="0" smtClean="0"/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.Tab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Contents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Run Script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How to Run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Script Logic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Excel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Different sheets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1"/>
            <a:ext cx="64008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Run Script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33548" y="843224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Script Logic</a:t>
            </a:r>
            <a:endParaRPr lang="en-US" sz="2400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549893" y="1309354"/>
            <a:ext cx="608445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Reads in raw data file, specified by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Removes  sequences that have no notes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Cleans up file to contain no uppercases or extra spaces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Removes sequences that have non-failure related notes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Ex) </a:t>
            </a:r>
            <a:r>
              <a:rPr lang="en-US" sz="1500" dirty="0" err="1" smtClean="0"/>
              <a:t>relot</a:t>
            </a:r>
            <a:r>
              <a:rPr lang="en-US" sz="1500" dirty="0" smtClean="0"/>
              <a:t>, recombine, wobble okay, </a:t>
            </a:r>
            <a:r>
              <a:rPr lang="en-US" sz="1500" dirty="0" err="1" smtClean="0"/>
              <a:t>etc</a:t>
            </a:r>
            <a:endParaRPr 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Changes failure notes to standardized failures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Ex) more than 3 </a:t>
            </a:r>
            <a:r>
              <a:rPr lang="en-US" sz="1500" dirty="0" err="1" smtClean="0"/>
              <a:t>stellaris</a:t>
            </a:r>
            <a:r>
              <a:rPr lang="en-US" sz="1500" dirty="0" smtClean="0"/>
              <a:t> failures &amp; 3 </a:t>
            </a:r>
            <a:r>
              <a:rPr lang="en-US" sz="1500" dirty="0" err="1" smtClean="0"/>
              <a:t>stellaris</a:t>
            </a:r>
            <a:r>
              <a:rPr lang="en-US" sz="1500" dirty="0" smtClean="0"/>
              <a:t> failures both become: </a:t>
            </a:r>
            <a:r>
              <a:rPr lang="en-US" sz="1500" dirty="0" err="1" smtClean="0"/>
              <a:t>Stellaris</a:t>
            </a:r>
            <a:r>
              <a:rPr lang="en-US" sz="1500" dirty="0" smtClean="0"/>
              <a:t> Failures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Ex) </a:t>
            </a:r>
            <a:r>
              <a:rPr lang="en-US" sz="1500" dirty="0"/>
              <a:t>low yield at </a:t>
            </a:r>
            <a:r>
              <a:rPr lang="en-US" sz="1500" dirty="0" err="1" smtClean="0"/>
              <a:t>ods</a:t>
            </a:r>
            <a:r>
              <a:rPr lang="en-US" sz="1500" dirty="0" smtClean="0"/>
              <a:t> </a:t>
            </a:r>
            <a:r>
              <a:rPr lang="en-US" sz="1500" dirty="0" err="1"/>
              <a:t>lucy</a:t>
            </a:r>
            <a:r>
              <a:rPr lang="en-US" sz="1500" dirty="0"/>
              <a:t> </a:t>
            </a:r>
            <a:r>
              <a:rPr lang="en-US" sz="1500" dirty="0" smtClean="0"/>
              <a:t>r 1/8/14 and low </a:t>
            </a:r>
            <a:r>
              <a:rPr lang="en-US" sz="1500" dirty="0"/>
              <a:t>yield at </a:t>
            </a:r>
            <a:r>
              <a:rPr lang="en-US" sz="1500" dirty="0" err="1" smtClean="0"/>
              <a:t>ods</a:t>
            </a:r>
            <a:r>
              <a:rPr lang="en-US" sz="1500" dirty="0" smtClean="0"/>
              <a:t> 01/20/14kt, becomes: Low Yield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Attempts to account for spelling errors and slight variation, but is not Perfect (more on this later)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Groups failures by Failure Reason, counts number of sequences with that note, generates table with Failure Reason and # of times it occurred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Failure Reason must be EXACTLY the same to be grouped.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Generates similar data for failures by Sequence ID and again by Three prime and Five prime mod combinations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Generates summary information: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Total number of sequences analyzed, % with notes, % failed, </a:t>
            </a:r>
            <a:r>
              <a:rPr lang="en-US" sz="1500" dirty="0" err="1" smtClean="0"/>
              <a:t>etc</a:t>
            </a:r>
            <a:endParaRPr 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Writes Excel File with each table a separate Sheet. Name specified by user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815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934200" y="685800"/>
            <a:ext cx="1941945" cy="5761182"/>
          </a:xfrm>
        </p:spPr>
        <p:txBody>
          <a:bodyPr>
            <a:normAutofit/>
          </a:bodyPr>
          <a:lstStyle/>
          <a:p>
            <a:pPr>
              <a:buClrTx/>
            </a:pPr>
            <a:endParaRPr lang="en-US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err="1" smtClean="0"/>
              <a:t>Filemaker</a:t>
            </a:r>
            <a:r>
              <a:rPr lang="en-US" sz="1100" dirty="0" smtClean="0"/>
              <a:t> Search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 frame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Other Boxes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Export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Save location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err="1" smtClean="0"/>
              <a:t>Catagories</a:t>
            </a:r>
            <a:endParaRPr lang="en-US" sz="1100" dirty="0" smtClean="0"/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.Tab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Contents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Run Script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How to Run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Script Logic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Excel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Different sheets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6400800" cy="125845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Excel file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33878" y="1669473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typical Excel File with 4 sheets.</a:t>
            </a:r>
          </a:p>
          <a:p>
            <a:endParaRPr lang="en-US" dirty="0"/>
          </a:p>
          <a:p>
            <a:r>
              <a:rPr lang="en-US" dirty="0" smtClean="0">
                <a:hlinkClick r:id="rId2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0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Future Aims/Needs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Need: Uniform Failure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Will make script easier, and data better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May take some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Need input from all departments that write notes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Want: Sequence ID counts to be weighted by number of times sequence was made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Want: Impurity list, showing number of times a specific weighted impurity has shown 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Want: Direct FileMaker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Want: Suggestions, Ideas, categories,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8408"/>
              </p:ext>
            </p:extLst>
          </p:nvPr>
        </p:nvGraphicFramePr>
        <p:xfrm>
          <a:off x="1219200" y="4724400"/>
          <a:ext cx="6858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Export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time</a:t>
                      </a:r>
                      <a:endParaRPr lang="en-US" dirty="0"/>
                    </a:p>
                  </a:txBody>
                  <a:tcPr/>
                </a:tc>
              </a:tr>
              <a:tr h="361635">
                <a:tc>
                  <a:txBody>
                    <a:bodyPr/>
                    <a:lstStyle/>
                    <a:p>
                      <a:r>
                        <a:rPr lang="en-US" dirty="0" smtClean="0"/>
                        <a:t>1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~8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8min 5</a:t>
                      </a:r>
                      <a:r>
                        <a:rPr lang="en-US" baseline="0" dirty="0" smtClean="0"/>
                        <a:t> sec</a:t>
                      </a:r>
                    </a:p>
                  </a:txBody>
                  <a:tcPr/>
                </a:tc>
              </a:tr>
              <a:tr h="361635">
                <a:tc>
                  <a:txBody>
                    <a:bodyPr/>
                    <a:lstStyle/>
                    <a:p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sec</a:t>
                      </a:r>
                      <a:endParaRPr lang="en-US" dirty="0"/>
                    </a:p>
                  </a:txBody>
                  <a:tcPr/>
                </a:tc>
              </a:tr>
              <a:tr h="361635">
                <a:tc>
                  <a:txBody>
                    <a:bodyPr/>
                    <a:lstStyle/>
                    <a:p>
                      <a:r>
                        <a:rPr lang="en-US" dirty="0" smtClean="0"/>
                        <a:t>1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sec</a:t>
                      </a:r>
                      <a:endParaRPr lang="en-US" dirty="0"/>
                    </a:p>
                  </a:txBody>
                  <a:tcPr/>
                </a:tc>
              </a:tr>
              <a:tr h="361635">
                <a:tc>
                  <a:txBody>
                    <a:bodyPr/>
                    <a:lstStyle/>
                    <a:p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</a:t>
                      </a:r>
                      <a:r>
                        <a:rPr lang="en-US" baseline="0" dirty="0" smtClean="0"/>
                        <a:t> sec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7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063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Uses FileMaker data to generate an excel file which summarizes failure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Overview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5800" y="2895600"/>
            <a:ext cx="7613074" cy="1162627"/>
            <a:chOff x="685800" y="3733800"/>
            <a:chExt cx="7613074" cy="1162627"/>
          </a:xfrm>
        </p:grpSpPr>
        <p:sp>
          <p:nvSpPr>
            <p:cNvPr id="4" name="Rectangle 3"/>
            <p:cNvSpPr/>
            <p:nvPr/>
          </p:nvSpPr>
          <p:spPr>
            <a:xfrm>
              <a:off x="685800" y="3733800"/>
              <a:ext cx="18288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FileMaker Search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804391" y="4058227"/>
              <a:ext cx="11430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Export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191000" y="3733800"/>
              <a:ext cx="1212274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.Tab file</a:t>
              </a:r>
              <a:endParaRPr lang="en-US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486400" y="4058227"/>
              <a:ext cx="14478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Run Script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086600" y="3753427"/>
              <a:ext cx="1212274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hlinkClick r:id="rId2" action="ppaction://hlinkfile"/>
                </a:rPr>
                <a:t>Excel</a:t>
              </a:r>
            </a:p>
            <a:p>
              <a:pPr algn="ctr"/>
              <a:r>
                <a:rPr lang="en-US" dirty="0" smtClean="0">
                  <a:hlinkClick r:id="rId2" action="ppaction://hlinkfile"/>
                </a:rPr>
                <a:t>file</a:t>
              </a:r>
              <a:endParaRPr lang="en-US" dirty="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45922"/>
              </p:ext>
            </p:extLst>
          </p:nvPr>
        </p:nvGraphicFramePr>
        <p:xfrm>
          <a:off x="1219200" y="4419600"/>
          <a:ext cx="6858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Export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time</a:t>
                      </a:r>
                      <a:endParaRPr lang="en-US" dirty="0"/>
                    </a:p>
                  </a:txBody>
                  <a:tcPr/>
                </a:tc>
              </a:tr>
              <a:tr h="361635">
                <a:tc>
                  <a:txBody>
                    <a:bodyPr/>
                    <a:lstStyle/>
                    <a:p>
                      <a:r>
                        <a:rPr lang="en-US" dirty="0" smtClean="0"/>
                        <a:t>1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~8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8min 5</a:t>
                      </a:r>
                      <a:r>
                        <a:rPr lang="en-US" baseline="0" dirty="0" smtClean="0"/>
                        <a:t> sec</a:t>
                      </a:r>
                    </a:p>
                  </a:txBody>
                  <a:tcPr/>
                </a:tc>
              </a:tr>
              <a:tr h="361635">
                <a:tc>
                  <a:txBody>
                    <a:bodyPr/>
                    <a:lstStyle/>
                    <a:p>
                      <a:r>
                        <a:rPr lang="en-US" dirty="0" smtClean="0"/>
                        <a:t>1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sec</a:t>
                      </a:r>
                      <a:endParaRPr lang="en-US" dirty="0"/>
                    </a:p>
                  </a:txBody>
                  <a:tcPr/>
                </a:tc>
              </a:tr>
              <a:tr h="361635">
                <a:tc>
                  <a:txBody>
                    <a:bodyPr/>
                    <a:lstStyle/>
                    <a:p>
                      <a:r>
                        <a:rPr lang="en-US" dirty="0" smtClean="0"/>
                        <a:t>1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sec</a:t>
                      </a:r>
                      <a:endParaRPr lang="en-US" dirty="0"/>
                    </a:p>
                  </a:txBody>
                  <a:tcPr/>
                </a:tc>
              </a:tr>
              <a:tr h="361635">
                <a:tc>
                  <a:txBody>
                    <a:bodyPr/>
                    <a:lstStyle/>
                    <a:p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</a:t>
                      </a:r>
                      <a:r>
                        <a:rPr lang="en-US" baseline="0" dirty="0" smtClean="0"/>
                        <a:t> sec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6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934200" y="685800"/>
            <a:ext cx="1941945" cy="5761182"/>
          </a:xfrm>
        </p:spPr>
        <p:txBody>
          <a:bodyPr>
            <a:normAutofit/>
          </a:bodyPr>
          <a:lstStyle/>
          <a:p>
            <a:pPr>
              <a:buClrTx/>
            </a:pPr>
            <a:endParaRPr lang="en-US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err="1" smtClean="0"/>
              <a:t>Filemaker</a:t>
            </a:r>
            <a:r>
              <a:rPr lang="en-US" sz="1100" dirty="0" smtClean="0"/>
              <a:t> Search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 frame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Other Boxes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Export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Save location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err="1" smtClean="0"/>
              <a:t>Catagories</a:t>
            </a:r>
            <a:endParaRPr lang="en-US" sz="1100" dirty="0" smtClean="0"/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.Tab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Contents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Run Script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How to Run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Script Logic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Excel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Different sheets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6400800" cy="125845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 smtClean="0"/>
              <a:t>Filemaker</a:t>
            </a:r>
            <a:r>
              <a:rPr lang="en-US" sz="3600" dirty="0" smtClean="0"/>
              <a:t> Search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6592151" cy="480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80"/>
          <a:stretch/>
        </p:blipFill>
        <p:spPr>
          <a:xfrm>
            <a:off x="228600" y="2836081"/>
            <a:ext cx="6705600" cy="11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2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934200" y="685800"/>
            <a:ext cx="1941945" cy="5761182"/>
          </a:xfrm>
        </p:spPr>
        <p:txBody>
          <a:bodyPr>
            <a:normAutofit/>
          </a:bodyPr>
          <a:lstStyle/>
          <a:p>
            <a:pPr>
              <a:buClrTx/>
            </a:pPr>
            <a:endParaRPr lang="en-US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err="1" smtClean="0"/>
              <a:t>Filemaker</a:t>
            </a:r>
            <a:r>
              <a:rPr lang="en-US" sz="1100" dirty="0" smtClean="0"/>
              <a:t> Search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 frame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Other Boxes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Export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Save location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err="1" smtClean="0"/>
              <a:t>Catagories</a:t>
            </a:r>
            <a:endParaRPr lang="en-US" sz="1100" dirty="0" smtClean="0"/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.Tab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Contents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Run Script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How to Run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Script Logic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Excel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Different sheets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6400800" cy="125845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 smtClean="0"/>
              <a:t>EXport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205509" y="1249739"/>
            <a:ext cx="6624476" cy="5078313"/>
            <a:chOff x="228600" y="1402139"/>
            <a:chExt cx="6624476" cy="5078313"/>
          </a:xfrm>
        </p:grpSpPr>
        <p:sp>
          <p:nvSpPr>
            <p:cNvPr id="2" name="TextBox 1"/>
            <p:cNvSpPr txBox="1"/>
            <p:nvPr/>
          </p:nvSpPr>
          <p:spPr>
            <a:xfrm>
              <a:off x="228600" y="1402139"/>
              <a:ext cx="64008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Switch to </a:t>
              </a:r>
              <a:r>
                <a:rPr lang="en-US" dirty="0" err="1" smtClean="0"/>
                <a:t>Seq</a:t>
              </a:r>
              <a:r>
                <a:rPr lang="en-US" dirty="0" smtClean="0"/>
                <a:t> List view</a:t>
              </a:r>
            </a:p>
            <a:p>
              <a:endParaRPr lang="en-US" dirty="0" smtClean="0"/>
            </a:p>
            <a:p>
              <a:r>
                <a:rPr lang="en-US" dirty="0" smtClean="0"/>
                <a:t>File &gt; Export Records</a:t>
              </a:r>
            </a:p>
            <a:p>
              <a:endParaRPr lang="en-US" dirty="0" smtClean="0"/>
            </a:p>
            <a:p>
              <a:r>
                <a:rPr lang="en-US" dirty="0" smtClean="0"/>
                <a:t>Save in the same folder as the Script OR remember the location</a:t>
              </a:r>
            </a:p>
            <a:p>
              <a:endParaRPr lang="en-US" dirty="0"/>
            </a:p>
            <a:p>
              <a:r>
                <a:rPr lang="en-US" dirty="0" smtClean="0"/>
                <a:t>Choose Fields to Export. </a:t>
              </a:r>
            </a:p>
            <a:p>
              <a:r>
                <a:rPr lang="en-US" dirty="0" smtClean="0"/>
                <a:t>MUST BE EXPORTED IN </a:t>
              </a:r>
            </a:p>
            <a:p>
              <a:r>
                <a:rPr lang="en-US" dirty="0" smtClean="0"/>
                <a:t>THE SAME ORDER 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Can take a long time for a large numbers of records (10 min)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491" y="2971800"/>
              <a:ext cx="4010585" cy="2934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685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</a:p>
          <a:p>
            <a:pPr algn="ctr"/>
            <a:r>
              <a:rPr lang="en-US" sz="1000" dirty="0" smtClean="0"/>
              <a:t># of </a:t>
            </a:r>
            <a:r>
              <a:rPr lang="en-US" sz="1000" dirty="0" err="1" smtClean="0"/>
              <a:t>Seq</a:t>
            </a:r>
            <a:r>
              <a:rPr lang="en-US" sz="1000" dirty="0" smtClean="0"/>
              <a:t>: 345780 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47800" y="1451499"/>
            <a:ext cx="26264" cy="2053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1" idx="2"/>
          </p:cNvCxnSpPr>
          <p:nvPr/>
        </p:nvCxnSpPr>
        <p:spPr>
          <a:xfrm flipV="1">
            <a:off x="1474063" y="1875777"/>
            <a:ext cx="1243983" cy="15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18046" y="1451498"/>
            <a:ext cx="1066800" cy="848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Blank “notes”</a:t>
            </a:r>
          </a:p>
          <a:p>
            <a:pPr algn="ctr"/>
            <a:r>
              <a:rPr lang="en-US" sz="1000" dirty="0" smtClean="0"/>
              <a:t>293137</a:t>
            </a:r>
            <a:endParaRPr 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2718046" y="2449059"/>
            <a:ext cx="990600" cy="852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Non-Failure Notes</a:t>
            </a:r>
          </a:p>
          <a:p>
            <a:pPr algn="ctr"/>
            <a:r>
              <a:rPr lang="en-US" sz="1000" dirty="0" smtClean="0"/>
              <a:t>6440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endCxn id="19" idx="2"/>
          </p:cNvCxnSpPr>
          <p:nvPr/>
        </p:nvCxnSpPr>
        <p:spPr>
          <a:xfrm>
            <a:off x="1460932" y="2875187"/>
            <a:ext cx="12571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300" y="2325949"/>
            <a:ext cx="1257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 of </a:t>
            </a:r>
            <a:r>
              <a:rPr lang="en-US" sz="1000" dirty="0" err="1" smtClean="0"/>
              <a:t>Seq</a:t>
            </a:r>
            <a:r>
              <a:rPr lang="en-US" sz="1000" dirty="0" smtClean="0"/>
              <a:t>: 52643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708178" y="3505200"/>
            <a:ext cx="1479243" cy="95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Important Notes Data</a:t>
            </a:r>
          </a:p>
          <a:p>
            <a:pPr algn="ctr"/>
            <a:r>
              <a:rPr lang="en-US" sz="1000" dirty="0" smtClean="0"/>
              <a:t># of </a:t>
            </a:r>
            <a:r>
              <a:rPr lang="en-US" sz="1000" dirty="0" err="1" smtClean="0"/>
              <a:t>seq</a:t>
            </a:r>
            <a:r>
              <a:rPr lang="en-US" sz="1000" dirty="0" smtClean="0"/>
              <a:t>: 46203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402702" y="1066800"/>
            <a:ext cx="169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Removed Sequences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343400" y="1828800"/>
            <a:ext cx="2514599" cy="276998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1200" dirty="0" smtClean="0"/>
              <a:t>Non-Failure Filter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Extra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Archive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Stellaris</a:t>
            </a:r>
            <a:r>
              <a:rPr lang="en-US" sz="1200" dirty="0" smtClean="0"/>
              <a:t> 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Wobble 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Wobbles 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Recheck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Relot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Re-lot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comb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3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685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</a:p>
          <a:p>
            <a:pPr algn="ctr"/>
            <a:r>
              <a:rPr lang="en-US" sz="1000" dirty="0" smtClean="0"/>
              <a:t># of </a:t>
            </a:r>
            <a:r>
              <a:rPr lang="en-US" sz="1000" dirty="0" err="1" smtClean="0"/>
              <a:t>Seq</a:t>
            </a:r>
            <a:r>
              <a:rPr lang="en-US" sz="1000" dirty="0" smtClean="0"/>
              <a:t>: 345780 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47800" y="1451499"/>
            <a:ext cx="26264" cy="2053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1" idx="2"/>
          </p:cNvCxnSpPr>
          <p:nvPr/>
        </p:nvCxnSpPr>
        <p:spPr>
          <a:xfrm flipV="1">
            <a:off x="1474063" y="1875777"/>
            <a:ext cx="1243983" cy="15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18046" y="1451498"/>
            <a:ext cx="1066800" cy="848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Blank “notes”</a:t>
            </a:r>
          </a:p>
          <a:p>
            <a:pPr algn="ctr"/>
            <a:r>
              <a:rPr lang="en-US" sz="1000" dirty="0" smtClean="0"/>
              <a:t>293137</a:t>
            </a:r>
            <a:endParaRPr 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2718046" y="2449059"/>
            <a:ext cx="990600" cy="852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Non-Failure Notes</a:t>
            </a:r>
          </a:p>
          <a:p>
            <a:pPr algn="ctr"/>
            <a:r>
              <a:rPr lang="en-US" sz="1000" dirty="0" smtClean="0"/>
              <a:t>6440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endCxn id="19" idx="2"/>
          </p:cNvCxnSpPr>
          <p:nvPr/>
        </p:nvCxnSpPr>
        <p:spPr>
          <a:xfrm>
            <a:off x="1460932" y="2875187"/>
            <a:ext cx="12571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300" y="2325949"/>
            <a:ext cx="1257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 of </a:t>
            </a:r>
            <a:r>
              <a:rPr lang="en-US" sz="1000" dirty="0" err="1" smtClean="0"/>
              <a:t>Seq</a:t>
            </a:r>
            <a:r>
              <a:rPr lang="en-US" sz="1000" dirty="0" smtClean="0"/>
              <a:t>: 52643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708178" y="3505200"/>
            <a:ext cx="1479243" cy="95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Important Notes Data</a:t>
            </a:r>
          </a:p>
          <a:p>
            <a:pPr algn="ctr"/>
            <a:r>
              <a:rPr lang="en-US" sz="1000" dirty="0" smtClean="0"/>
              <a:t># of </a:t>
            </a:r>
            <a:r>
              <a:rPr lang="en-US" sz="1000" dirty="0" err="1" smtClean="0"/>
              <a:t>seq</a:t>
            </a:r>
            <a:r>
              <a:rPr lang="en-US" sz="1000" dirty="0" smtClean="0"/>
              <a:t>: 46203</a:t>
            </a:r>
            <a:endParaRPr lang="en-US" sz="1000" dirty="0"/>
          </a:p>
        </p:txBody>
      </p:sp>
      <p:sp>
        <p:nvSpPr>
          <p:cNvPr id="63" name="Bent-Up Arrow 62"/>
          <p:cNvSpPr/>
          <p:nvPr/>
        </p:nvSpPr>
        <p:spPr>
          <a:xfrm rot="5400000">
            <a:off x="1489095" y="4159878"/>
            <a:ext cx="2096691" cy="2697518"/>
          </a:xfrm>
          <a:prstGeom prst="bentUpArrow">
            <a:avLst>
              <a:gd name="adj1" fmla="val 25000"/>
              <a:gd name="adj2" fmla="val 2367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227336" y="5866662"/>
            <a:ext cx="258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 Aggregation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886200" y="5567779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Preliminary Failed 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</a:p>
          <a:p>
            <a:pPr algn="ctr"/>
            <a:r>
              <a:rPr lang="en-US" sz="1000" dirty="0"/>
              <a:t># of </a:t>
            </a:r>
            <a:r>
              <a:rPr lang="en-US" sz="1000" dirty="0" err="1"/>
              <a:t>seq</a:t>
            </a:r>
            <a:r>
              <a:rPr lang="en-US" sz="1000" dirty="0"/>
              <a:t>: </a:t>
            </a:r>
            <a:r>
              <a:rPr lang="en-US" sz="1000" dirty="0" smtClean="0"/>
              <a:t>46203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402702" y="1066800"/>
            <a:ext cx="169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Removed Sequences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823446" y="704552"/>
            <a:ext cx="5282953" cy="4808738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r>
              <a:rPr lang="en-US" sz="1200" b="1" dirty="0" err="1" smtClean="0"/>
              <a:t>ms</a:t>
            </a:r>
            <a:r>
              <a:rPr lang="en-US" sz="1200" b="1" dirty="0" smtClean="0"/>
              <a:t> o </a:t>
            </a:r>
            <a:r>
              <a:rPr lang="en-US" sz="1200" dirty="0" smtClean="0"/>
              <a:t>-&gt; </a:t>
            </a:r>
            <a:r>
              <a:rPr lang="en-US" sz="1200" dirty="0" err="1" smtClean="0"/>
              <a:t>Ms</a:t>
            </a:r>
            <a:r>
              <a:rPr lang="en-US" sz="1200" dirty="0" smtClean="0"/>
              <a:t> Okay</a:t>
            </a:r>
          </a:p>
          <a:p>
            <a:r>
              <a:rPr lang="en-US" sz="1200" b="1" dirty="0" err="1" smtClean="0"/>
              <a:t>ms</a:t>
            </a:r>
            <a:r>
              <a:rPr lang="en-US" sz="1200" b="1" dirty="0" smtClean="0"/>
              <a:t> n  </a:t>
            </a:r>
            <a:r>
              <a:rPr lang="en-US" sz="1200" dirty="0" smtClean="0"/>
              <a:t>-&gt; </a:t>
            </a:r>
            <a:r>
              <a:rPr lang="en-US" sz="1200" dirty="0" err="1" smtClean="0"/>
              <a:t>Ms</a:t>
            </a:r>
            <a:r>
              <a:rPr lang="en-US" sz="1200" dirty="0" smtClean="0"/>
              <a:t> Not Okay</a:t>
            </a:r>
          </a:p>
          <a:p>
            <a:r>
              <a:rPr lang="en-US" sz="1200" b="1" dirty="0" err="1" smtClean="0"/>
              <a:t>assig</a:t>
            </a:r>
            <a:r>
              <a:rPr lang="en-US" sz="1200" dirty="0" smtClean="0"/>
              <a:t>  -&gt; Reassign</a:t>
            </a:r>
          </a:p>
          <a:p>
            <a:r>
              <a:rPr lang="en-US" sz="1200" b="1" dirty="0" smtClean="0"/>
              <a:t>base</a:t>
            </a:r>
            <a:r>
              <a:rPr lang="en-US" sz="1200" dirty="0" smtClean="0"/>
              <a:t> -&gt; Base-swap</a:t>
            </a:r>
          </a:p>
          <a:p>
            <a:r>
              <a:rPr lang="en-US" sz="1200" b="1" dirty="0" smtClean="0"/>
              <a:t>wrong m </a:t>
            </a:r>
            <a:r>
              <a:rPr lang="en-US" sz="1200" dirty="0" smtClean="0"/>
              <a:t>-&gt; Wrong Mass</a:t>
            </a:r>
          </a:p>
          <a:p>
            <a:r>
              <a:rPr lang="en-US" sz="1200" b="1" dirty="0" smtClean="0"/>
              <a:t>flush</a:t>
            </a:r>
            <a:r>
              <a:rPr lang="en-US" sz="1200" dirty="0" smtClean="0"/>
              <a:t> -&gt; Flushed</a:t>
            </a:r>
          </a:p>
          <a:p>
            <a:r>
              <a:rPr lang="en-US" sz="1200" b="1" dirty="0" smtClean="0"/>
              <a:t>3 </a:t>
            </a:r>
            <a:r>
              <a:rPr lang="en-US" sz="1200" b="1" dirty="0" err="1" smtClean="0"/>
              <a:t>stel</a:t>
            </a:r>
            <a:r>
              <a:rPr lang="en-US" sz="1200" dirty="0" smtClean="0"/>
              <a:t>-&gt; </a:t>
            </a:r>
            <a:r>
              <a:rPr lang="en-US" sz="1200" dirty="0" err="1" smtClean="0"/>
              <a:t>Stellaris</a:t>
            </a:r>
            <a:r>
              <a:rPr lang="en-US" sz="1200" dirty="0" smtClean="0"/>
              <a:t> Failure</a:t>
            </a:r>
          </a:p>
          <a:p>
            <a:r>
              <a:rPr lang="en-US" sz="1200" b="1" dirty="0" smtClean="0"/>
              <a:t>every sample</a:t>
            </a:r>
            <a:r>
              <a:rPr lang="en-US" sz="1200" dirty="0" smtClean="0"/>
              <a:t> -&gt; </a:t>
            </a:r>
            <a:r>
              <a:rPr lang="en-US" sz="1200" dirty="0" err="1" smtClean="0"/>
              <a:t>Stellaris</a:t>
            </a:r>
            <a:r>
              <a:rPr lang="en-US" sz="1200" dirty="0" smtClean="0"/>
              <a:t> Failure</a:t>
            </a:r>
          </a:p>
          <a:p>
            <a:r>
              <a:rPr lang="en-US" sz="1200" b="1" dirty="0" smtClean="0"/>
              <a:t>all samples failed </a:t>
            </a:r>
            <a:r>
              <a:rPr lang="en-US" sz="1200" dirty="0" smtClean="0"/>
              <a:t>-&gt; </a:t>
            </a:r>
            <a:r>
              <a:rPr lang="en-US" sz="1200" dirty="0" err="1" smtClean="0"/>
              <a:t>Stellaris</a:t>
            </a:r>
            <a:r>
              <a:rPr lang="en-US" sz="1200" dirty="0" smtClean="0"/>
              <a:t> Failure</a:t>
            </a:r>
          </a:p>
          <a:p>
            <a:r>
              <a:rPr lang="en-US" sz="1200" b="1" dirty="0" err="1" smtClean="0"/>
              <a:t>stellaris</a:t>
            </a:r>
            <a:r>
              <a:rPr lang="en-US" sz="1200" b="1" dirty="0" smtClean="0"/>
              <a:t> f </a:t>
            </a:r>
            <a:r>
              <a:rPr lang="en-US" sz="1200" dirty="0" smtClean="0"/>
              <a:t>-&gt; </a:t>
            </a:r>
            <a:r>
              <a:rPr lang="en-US" sz="1200" dirty="0" err="1" smtClean="0"/>
              <a:t>Stellaris</a:t>
            </a:r>
            <a:r>
              <a:rPr lang="en-US" sz="1200" dirty="0" smtClean="0"/>
              <a:t> Failure</a:t>
            </a:r>
          </a:p>
          <a:p>
            <a:r>
              <a:rPr lang="en-US" sz="1200" b="1" dirty="0" smtClean="0"/>
              <a:t>more then three </a:t>
            </a:r>
            <a:r>
              <a:rPr lang="en-US" sz="1200" dirty="0"/>
              <a:t> </a:t>
            </a:r>
            <a:r>
              <a:rPr lang="en-US" sz="1200" dirty="0" smtClean="0"/>
              <a:t>-&gt; </a:t>
            </a:r>
            <a:r>
              <a:rPr lang="en-US" sz="1200" dirty="0" err="1" smtClean="0"/>
              <a:t>Stellaris</a:t>
            </a:r>
            <a:r>
              <a:rPr lang="en-US" sz="1200" dirty="0" smtClean="0"/>
              <a:t> Failure</a:t>
            </a:r>
          </a:p>
          <a:p>
            <a:r>
              <a:rPr lang="en-US" sz="1200" b="1" dirty="0" smtClean="0"/>
              <a:t>more than 3 </a:t>
            </a:r>
            <a:r>
              <a:rPr lang="en-US" sz="1200" dirty="0" smtClean="0"/>
              <a:t>-&gt; </a:t>
            </a:r>
            <a:r>
              <a:rPr lang="en-US" sz="1200" dirty="0" err="1" smtClean="0"/>
              <a:t>Stellaris</a:t>
            </a:r>
            <a:r>
              <a:rPr lang="en-US" sz="1200" dirty="0" smtClean="0"/>
              <a:t> Failure</a:t>
            </a:r>
            <a:endParaRPr lang="en-US" sz="1200" b="1" dirty="0" smtClean="0"/>
          </a:p>
          <a:p>
            <a:r>
              <a:rPr lang="en-US" sz="1200" b="1" dirty="0" smtClean="0"/>
              <a:t>extra </a:t>
            </a:r>
            <a:r>
              <a:rPr lang="en-US" sz="1200" b="1" dirty="0" err="1" smtClean="0"/>
              <a:t>tet</a:t>
            </a:r>
            <a:r>
              <a:rPr lang="en-US" sz="1200" b="1" dirty="0" smtClean="0"/>
              <a:t> </a:t>
            </a:r>
            <a:r>
              <a:rPr lang="en-US" sz="1200" dirty="0" smtClean="0"/>
              <a:t>-&gt; Extra TET</a:t>
            </a:r>
          </a:p>
          <a:p>
            <a:r>
              <a:rPr lang="en-US" sz="1200" b="1" dirty="0" err="1" smtClean="0"/>
              <a:t>tet</a:t>
            </a:r>
            <a:r>
              <a:rPr lang="en-US" sz="1200" dirty="0" smtClean="0"/>
              <a:t> -&gt; Poor Tet Coupling</a:t>
            </a:r>
          </a:p>
          <a:p>
            <a:r>
              <a:rPr lang="en-US" sz="1200" b="1" dirty="0" smtClean="0"/>
              <a:t>biotin</a:t>
            </a:r>
            <a:r>
              <a:rPr lang="en-US" sz="1200" dirty="0" smtClean="0"/>
              <a:t> -&gt; Poor Biotin Coupling</a:t>
            </a:r>
          </a:p>
          <a:p>
            <a:r>
              <a:rPr lang="en-US" sz="1200" b="1" dirty="0" smtClean="0"/>
              <a:t>extra </a:t>
            </a:r>
            <a:r>
              <a:rPr lang="en-US" sz="1200" b="1" dirty="0" err="1" smtClean="0"/>
              <a:t>fam</a:t>
            </a:r>
            <a:r>
              <a:rPr lang="en-US" sz="1200" b="1" dirty="0" smtClean="0"/>
              <a:t> </a:t>
            </a:r>
            <a:r>
              <a:rPr lang="en-US" sz="1200" dirty="0" smtClean="0"/>
              <a:t>-&gt; Extra FAM </a:t>
            </a:r>
          </a:p>
          <a:p>
            <a:r>
              <a:rPr lang="en-US" sz="1200" b="1" dirty="0" err="1" smtClean="0"/>
              <a:t>fam</a:t>
            </a:r>
            <a:r>
              <a:rPr lang="en-US" sz="1200" b="1" dirty="0" smtClean="0"/>
              <a:t> </a:t>
            </a:r>
            <a:r>
              <a:rPr lang="en-US" sz="1200" dirty="0" smtClean="0"/>
              <a:t>-&gt; Poor FAM coupling</a:t>
            </a:r>
          </a:p>
          <a:p>
            <a:r>
              <a:rPr lang="en-US" sz="1200" b="1" dirty="0" err="1" smtClean="0"/>
              <a:t>contamin</a:t>
            </a:r>
            <a:r>
              <a:rPr lang="en-US" sz="1200" dirty="0" smtClean="0"/>
              <a:t> -&gt; Contamination</a:t>
            </a:r>
          </a:p>
          <a:p>
            <a:r>
              <a:rPr lang="en-US" sz="1200" b="1" dirty="0" smtClean="0"/>
              <a:t>purity </a:t>
            </a:r>
            <a:r>
              <a:rPr lang="en-US" sz="1200" dirty="0" smtClean="0"/>
              <a:t>-&gt; Poor Purity</a:t>
            </a:r>
          </a:p>
          <a:p>
            <a:r>
              <a:rPr lang="en-US" sz="1200" b="1" dirty="0" smtClean="0"/>
              <a:t>n-</a:t>
            </a:r>
            <a:r>
              <a:rPr lang="en-US" sz="1200" dirty="0" smtClean="0"/>
              <a:t> -&gt; N- Failure</a:t>
            </a:r>
          </a:p>
          <a:p>
            <a:r>
              <a:rPr lang="en-US" sz="1200" b="1" dirty="0" err="1" smtClean="0"/>
              <a:t>syn</a:t>
            </a:r>
            <a:r>
              <a:rPr lang="en-US" sz="1200" dirty="0" smtClean="0"/>
              <a:t> -&gt; Synthesis failure</a:t>
            </a:r>
          </a:p>
          <a:p>
            <a:r>
              <a:rPr lang="en-US" sz="1200" b="1" dirty="0" err="1" smtClean="0"/>
              <a:t>colum</a:t>
            </a:r>
            <a:r>
              <a:rPr lang="en-US" sz="1200" dirty="0" smtClean="0"/>
              <a:t> -&gt; Column Issue</a:t>
            </a:r>
          </a:p>
          <a:p>
            <a:r>
              <a:rPr lang="en-US" sz="1200" b="1" dirty="0" err="1" smtClean="0"/>
              <a:t>flp</a:t>
            </a:r>
            <a:r>
              <a:rPr lang="en-US" sz="1200" dirty="0" smtClean="0"/>
              <a:t>-&gt; No FLP</a:t>
            </a:r>
            <a:br>
              <a:rPr lang="en-US" sz="1200" dirty="0" smtClean="0"/>
            </a:br>
            <a:r>
              <a:rPr lang="en-US" sz="1200" b="1" dirty="0" smtClean="0"/>
              <a:t>no </a:t>
            </a:r>
            <a:r>
              <a:rPr lang="en-US" sz="1200" b="1" dirty="0" err="1" smtClean="0"/>
              <a:t>dn</a:t>
            </a:r>
            <a:r>
              <a:rPr lang="en-US" sz="1200" b="1" dirty="0" smtClean="0"/>
              <a:t> </a:t>
            </a:r>
            <a:r>
              <a:rPr lang="en-US" sz="1200" dirty="0" smtClean="0"/>
              <a:t>-&gt; No FLP</a:t>
            </a:r>
          </a:p>
          <a:p>
            <a:r>
              <a:rPr lang="en-US" sz="1200" b="1" dirty="0" err="1" smtClean="0"/>
              <a:t>dmt</a:t>
            </a:r>
            <a:r>
              <a:rPr lang="en-US" sz="1200" dirty="0" smtClean="0"/>
              <a:t> -&gt; DMT left on</a:t>
            </a:r>
          </a:p>
          <a:p>
            <a:r>
              <a:rPr lang="en-US" sz="1200" b="1" dirty="0" err="1" smtClean="0"/>
              <a:t>depur</a:t>
            </a:r>
            <a:r>
              <a:rPr lang="en-US" sz="1200" dirty="0" smtClean="0"/>
              <a:t> -&gt; </a:t>
            </a:r>
            <a:r>
              <a:rPr lang="en-US" sz="1200" dirty="0" err="1" smtClean="0"/>
              <a:t>Depurination</a:t>
            </a:r>
            <a:endParaRPr lang="en-US" sz="1200" dirty="0" smtClean="0"/>
          </a:p>
          <a:p>
            <a:r>
              <a:rPr lang="en-US" sz="1200" b="1" dirty="0" err="1" smtClean="0"/>
              <a:t>mmt</a:t>
            </a:r>
            <a:r>
              <a:rPr lang="en-US" sz="1200" dirty="0" smtClean="0"/>
              <a:t> -&gt; MMT left on</a:t>
            </a:r>
          </a:p>
          <a:p>
            <a:r>
              <a:rPr lang="en-US" sz="1200" b="1" dirty="0" err="1" smtClean="0"/>
              <a:t>phosp</a:t>
            </a:r>
            <a:r>
              <a:rPr lang="en-US" sz="1200" dirty="0" smtClean="0"/>
              <a:t> -&gt; Poor Phosphate coupling</a:t>
            </a:r>
          </a:p>
          <a:p>
            <a:r>
              <a:rPr lang="en-US" sz="1200" b="1" dirty="0" smtClean="0"/>
              <a:t>poor j </a:t>
            </a:r>
            <a:r>
              <a:rPr lang="en-US" sz="1200" dirty="0" smtClean="0"/>
              <a:t>-&gt; Poor Joe coupling</a:t>
            </a:r>
          </a:p>
          <a:p>
            <a:r>
              <a:rPr lang="en-US" sz="1200" b="1" dirty="0" err="1" smtClean="0"/>
              <a:t>incom</a:t>
            </a:r>
            <a:r>
              <a:rPr lang="en-US" sz="1200" dirty="0"/>
              <a:t> </a:t>
            </a:r>
            <a:r>
              <a:rPr lang="en-US" sz="1200" dirty="0" smtClean="0"/>
              <a:t>-&gt; Incomplete </a:t>
            </a:r>
            <a:r>
              <a:rPr lang="en-US" sz="1200" dirty="0" err="1" smtClean="0"/>
              <a:t>Deprotection</a:t>
            </a:r>
            <a:endParaRPr lang="en-US" sz="1200" dirty="0" smtClean="0"/>
          </a:p>
          <a:p>
            <a:r>
              <a:rPr lang="en-US" sz="1200" b="1" dirty="0" err="1" smtClean="0"/>
              <a:t>benz</a:t>
            </a:r>
            <a:r>
              <a:rPr lang="en-US" sz="1200" b="1" dirty="0" smtClean="0"/>
              <a:t> </a:t>
            </a:r>
            <a:r>
              <a:rPr lang="en-US" sz="1200" dirty="0" smtClean="0"/>
              <a:t>-&gt; Incomplete </a:t>
            </a:r>
            <a:r>
              <a:rPr lang="en-US" sz="1200" dirty="0" err="1" smtClean="0"/>
              <a:t>Deprotection</a:t>
            </a:r>
            <a:endParaRPr lang="en-US" sz="1200" dirty="0" smtClean="0"/>
          </a:p>
          <a:p>
            <a:r>
              <a:rPr lang="en-US" sz="1200" b="1" dirty="0" err="1" smtClean="0"/>
              <a:t>cyano</a:t>
            </a:r>
            <a:r>
              <a:rPr lang="en-US" sz="1200" b="1" dirty="0" smtClean="0"/>
              <a:t> </a:t>
            </a:r>
            <a:r>
              <a:rPr lang="en-US" sz="1200" dirty="0" smtClean="0"/>
              <a:t>-&gt; Incomplete </a:t>
            </a:r>
            <a:r>
              <a:rPr lang="en-US" sz="1200" dirty="0" err="1" smtClean="0"/>
              <a:t>Deprotection</a:t>
            </a:r>
            <a:endParaRPr lang="en-US" sz="1200" dirty="0" smtClean="0"/>
          </a:p>
          <a:p>
            <a:r>
              <a:rPr lang="en-US" sz="1200" b="1" dirty="0" err="1" smtClean="0"/>
              <a:t>deprot</a:t>
            </a:r>
            <a:r>
              <a:rPr lang="en-US" sz="1200" b="1" dirty="0" smtClean="0"/>
              <a:t> </a:t>
            </a:r>
            <a:r>
              <a:rPr lang="en-US" sz="1200" dirty="0" smtClean="0"/>
              <a:t>-&gt; Incomplete </a:t>
            </a:r>
            <a:r>
              <a:rPr lang="en-US" sz="1200" dirty="0" err="1" smtClean="0"/>
              <a:t>Deprotection</a:t>
            </a:r>
            <a:endParaRPr lang="en-US" sz="1200" b="1" dirty="0" smtClean="0"/>
          </a:p>
          <a:p>
            <a:r>
              <a:rPr lang="en-US" sz="1200" b="1" dirty="0" smtClean="0"/>
              <a:t>dye</a:t>
            </a:r>
            <a:r>
              <a:rPr lang="en-US" sz="1200" dirty="0" smtClean="0"/>
              <a:t> -&gt; Dye failure</a:t>
            </a:r>
          </a:p>
          <a:p>
            <a:r>
              <a:rPr lang="en-US" sz="1200" b="1" dirty="0" smtClean="0"/>
              <a:t>scram</a:t>
            </a:r>
            <a:r>
              <a:rPr lang="en-US" sz="1200" dirty="0" smtClean="0"/>
              <a:t> -&gt; Plate Scrambled</a:t>
            </a:r>
          </a:p>
          <a:p>
            <a:r>
              <a:rPr lang="en-US" sz="1200" b="1" dirty="0" smtClean="0"/>
              <a:t>yield -</a:t>
            </a:r>
            <a:r>
              <a:rPr lang="en-US" sz="1200" dirty="0" smtClean="0"/>
              <a:t>&gt; Low Yield</a:t>
            </a:r>
          </a:p>
          <a:p>
            <a:r>
              <a:rPr lang="en-US" sz="1200" b="1" dirty="0" err="1" smtClean="0"/>
              <a:t>yeild</a:t>
            </a:r>
            <a:r>
              <a:rPr lang="en-US" sz="1200" b="1" dirty="0" smtClean="0"/>
              <a:t>  </a:t>
            </a:r>
            <a:r>
              <a:rPr lang="en-US" sz="1200" dirty="0" smtClean="0"/>
              <a:t>-&gt; Low Yield</a:t>
            </a:r>
          </a:p>
          <a:p>
            <a:r>
              <a:rPr lang="en-US" sz="1200" b="1" dirty="0" smtClean="0"/>
              <a:t>no </a:t>
            </a:r>
            <a:r>
              <a:rPr lang="en-US" sz="1200" b="1" dirty="0" err="1" smtClean="0"/>
              <a:t>dn</a:t>
            </a:r>
            <a:r>
              <a:rPr lang="en-US" sz="1200" b="1" dirty="0" smtClean="0"/>
              <a:t> </a:t>
            </a:r>
            <a:r>
              <a:rPr lang="en-US" sz="1200" dirty="0" smtClean="0"/>
              <a:t>-&gt; Low Yield</a:t>
            </a:r>
            <a:endParaRPr lang="en-US" sz="1200" b="1" dirty="0" smtClean="0"/>
          </a:p>
          <a:p>
            <a:r>
              <a:rPr lang="en-US" sz="1200" dirty="0" smtClean="0"/>
              <a:t>-</a:t>
            </a:r>
            <a:r>
              <a:rPr lang="en-US" sz="1200" b="1" dirty="0" smtClean="0"/>
              <a:t>x or + x (x is 1:9) </a:t>
            </a:r>
            <a:r>
              <a:rPr lang="en-US" sz="1200" dirty="0" smtClean="0"/>
              <a:t>-&gt; Impurity Present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29200" y="22411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 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9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685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</a:p>
          <a:p>
            <a:pPr algn="ctr"/>
            <a:r>
              <a:rPr lang="en-US" sz="1000" dirty="0" smtClean="0"/>
              <a:t># of </a:t>
            </a:r>
            <a:r>
              <a:rPr lang="en-US" sz="1000" dirty="0" err="1" smtClean="0"/>
              <a:t>Seq</a:t>
            </a:r>
            <a:r>
              <a:rPr lang="en-US" sz="1000" dirty="0" smtClean="0"/>
              <a:t>: 345780 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47800" y="1451499"/>
            <a:ext cx="26264" cy="2053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1" idx="2"/>
          </p:cNvCxnSpPr>
          <p:nvPr/>
        </p:nvCxnSpPr>
        <p:spPr>
          <a:xfrm flipV="1">
            <a:off x="1474063" y="1875777"/>
            <a:ext cx="1243983" cy="15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18046" y="1451498"/>
            <a:ext cx="1066800" cy="848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Blank “notes”</a:t>
            </a:r>
          </a:p>
          <a:p>
            <a:pPr algn="ctr"/>
            <a:r>
              <a:rPr lang="en-US" sz="1000" dirty="0" smtClean="0"/>
              <a:t>293137</a:t>
            </a:r>
            <a:endParaRPr lang="en-US" sz="1000" dirty="0"/>
          </a:p>
        </p:txBody>
      </p:sp>
      <p:sp>
        <p:nvSpPr>
          <p:cNvPr id="19" name="Oval 18"/>
          <p:cNvSpPr/>
          <p:nvPr/>
        </p:nvSpPr>
        <p:spPr>
          <a:xfrm>
            <a:off x="2718046" y="2449059"/>
            <a:ext cx="990600" cy="852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Non-Failure Notes</a:t>
            </a:r>
          </a:p>
          <a:p>
            <a:pPr algn="ctr"/>
            <a:r>
              <a:rPr lang="en-US" sz="1000" dirty="0" smtClean="0"/>
              <a:t>6440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endCxn id="19" idx="2"/>
          </p:cNvCxnSpPr>
          <p:nvPr/>
        </p:nvCxnSpPr>
        <p:spPr>
          <a:xfrm>
            <a:off x="1460932" y="2875187"/>
            <a:ext cx="12571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300" y="2325949"/>
            <a:ext cx="1257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 of </a:t>
            </a:r>
            <a:r>
              <a:rPr lang="en-US" sz="1000" dirty="0" err="1" smtClean="0"/>
              <a:t>Seq</a:t>
            </a:r>
            <a:r>
              <a:rPr lang="en-US" sz="1000" dirty="0" smtClean="0"/>
              <a:t>: 52643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708178" y="3505200"/>
            <a:ext cx="1479243" cy="95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Important Notes Data</a:t>
            </a:r>
          </a:p>
          <a:p>
            <a:pPr algn="ctr"/>
            <a:r>
              <a:rPr lang="en-US" sz="1000" dirty="0" smtClean="0"/>
              <a:t># of </a:t>
            </a:r>
            <a:r>
              <a:rPr lang="en-US" sz="1000" dirty="0" err="1" smtClean="0"/>
              <a:t>seq</a:t>
            </a:r>
            <a:r>
              <a:rPr lang="en-US" sz="1000" dirty="0" smtClean="0"/>
              <a:t>: 46203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2718046" y="4656381"/>
            <a:ext cx="1066800" cy="852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Reassign</a:t>
            </a:r>
          </a:p>
          <a:p>
            <a:pPr algn="ctr"/>
            <a:r>
              <a:rPr lang="en-US" sz="1000" dirty="0" smtClean="0"/>
              <a:t>3273</a:t>
            </a:r>
            <a:endParaRPr lang="en-US" sz="1000" dirty="0"/>
          </a:p>
        </p:txBody>
      </p:sp>
      <p:cxnSp>
        <p:nvCxnSpPr>
          <p:cNvPr id="41" name="Straight Arrow Connector 40"/>
          <p:cNvCxnSpPr>
            <a:endCxn id="37" idx="6"/>
          </p:cNvCxnSpPr>
          <p:nvPr/>
        </p:nvCxnSpPr>
        <p:spPr>
          <a:xfrm flipH="1">
            <a:off x="3784846" y="5082509"/>
            <a:ext cx="1168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53000" y="3810000"/>
            <a:ext cx="0" cy="175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794246" y="3721223"/>
            <a:ext cx="914400" cy="852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Ms</a:t>
            </a:r>
            <a:r>
              <a:rPr lang="en-US" sz="1100" dirty="0" smtClean="0"/>
              <a:t> Okay</a:t>
            </a:r>
          </a:p>
          <a:p>
            <a:pPr algn="ctr"/>
            <a:r>
              <a:rPr lang="en-US" sz="1000" dirty="0" smtClean="0"/>
              <a:t>8110</a:t>
            </a:r>
            <a:endParaRPr lang="en-US" sz="1000" dirty="0"/>
          </a:p>
        </p:txBody>
      </p:sp>
      <p:sp>
        <p:nvSpPr>
          <p:cNvPr id="63" name="Bent-Up Arrow 62"/>
          <p:cNvSpPr/>
          <p:nvPr/>
        </p:nvSpPr>
        <p:spPr>
          <a:xfrm rot="5400000">
            <a:off x="1489095" y="4159878"/>
            <a:ext cx="2096691" cy="2697518"/>
          </a:xfrm>
          <a:prstGeom prst="bentUpArrow">
            <a:avLst>
              <a:gd name="adj1" fmla="val 25000"/>
              <a:gd name="adj2" fmla="val 2367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227336" y="5866662"/>
            <a:ext cx="258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 Aggregation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886200" y="5567779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Preliminary Failed 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</a:p>
          <a:p>
            <a:pPr algn="ctr"/>
            <a:r>
              <a:rPr lang="en-US" sz="1000" dirty="0"/>
              <a:t># of </a:t>
            </a:r>
            <a:r>
              <a:rPr lang="en-US" sz="1000" dirty="0" err="1"/>
              <a:t>seq</a:t>
            </a:r>
            <a:r>
              <a:rPr lang="en-US" sz="1000" dirty="0"/>
              <a:t>: </a:t>
            </a:r>
            <a:r>
              <a:rPr lang="en-US" sz="1000" dirty="0" smtClean="0"/>
              <a:t>46203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402702" y="1066800"/>
            <a:ext cx="169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Removed Sequences</a:t>
            </a:r>
            <a:endParaRPr lang="en-US" sz="1200" dirty="0"/>
          </a:p>
        </p:txBody>
      </p:sp>
      <p:cxnSp>
        <p:nvCxnSpPr>
          <p:cNvPr id="77" name="Straight Arrow Connector 76"/>
          <p:cNvCxnSpPr>
            <a:endCxn id="61" idx="6"/>
          </p:cNvCxnSpPr>
          <p:nvPr/>
        </p:nvCxnSpPr>
        <p:spPr>
          <a:xfrm flipH="1">
            <a:off x="3708646" y="4147351"/>
            <a:ext cx="12443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962400" y="31242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Failed 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</a:p>
          <a:p>
            <a:pPr algn="ctr"/>
            <a:r>
              <a:rPr lang="en-US" sz="1000" dirty="0"/>
              <a:t># of </a:t>
            </a:r>
            <a:r>
              <a:rPr lang="en-US" sz="1000" dirty="0" err="1"/>
              <a:t>seq</a:t>
            </a:r>
            <a:r>
              <a:rPr lang="en-US" sz="1000" dirty="0"/>
              <a:t>: </a:t>
            </a:r>
            <a:r>
              <a:rPr lang="en-US" sz="1000" dirty="0" smtClean="0"/>
              <a:t>34820</a:t>
            </a:r>
            <a:endParaRPr lang="en-US" sz="1000" dirty="0"/>
          </a:p>
        </p:txBody>
      </p:sp>
      <p:sp>
        <p:nvSpPr>
          <p:cNvPr id="90" name="Right Arrow 89"/>
          <p:cNvSpPr/>
          <p:nvPr/>
        </p:nvSpPr>
        <p:spPr>
          <a:xfrm>
            <a:off x="5791200" y="3152127"/>
            <a:ext cx="1295400" cy="629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7263783" y="914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7263783" y="1883361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 List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7247138" y="2781299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 Analysis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7263783" y="3982745"/>
            <a:ext cx="1524000" cy="80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ID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7247138" y="5090276"/>
            <a:ext cx="1524000" cy="836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Name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247138" y="355123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Sometimes</a:t>
            </a:r>
          </a:p>
          <a:p>
            <a:r>
              <a:rPr lang="en-US" sz="1200" dirty="0" smtClean="0"/>
              <a:t>Separate Excel Files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247138" y="5334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Always one Excel File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211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934200" y="685800"/>
            <a:ext cx="1941945" cy="5761182"/>
          </a:xfrm>
        </p:spPr>
        <p:txBody>
          <a:bodyPr>
            <a:normAutofit/>
          </a:bodyPr>
          <a:lstStyle/>
          <a:p>
            <a:pPr>
              <a:buClrTx/>
            </a:pPr>
            <a:endParaRPr lang="en-US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err="1" smtClean="0"/>
              <a:t>Filemaker</a:t>
            </a:r>
            <a:r>
              <a:rPr lang="en-US" sz="1100" dirty="0" smtClean="0"/>
              <a:t> Search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 frame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Other Boxes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Export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Save location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err="1" smtClean="0"/>
              <a:t>Catagories</a:t>
            </a:r>
            <a:endParaRPr lang="en-US" sz="1100" dirty="0" smtClean="0"/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.Tab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Contents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Run Script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How to Run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Script Logic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Excel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Different sheets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6400800" cy="125845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.Tab file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44764" y="1669473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 </a:t>
            </a:r>
            <a:r>
              <a:rPr lang="en-US" dirty="0" err="1" smtClean="0"/>
              <a:t>seperated</a:t>
            </a:r>
            <a:r>
              <a:rPr lang="en-US" dirty="0" smtClean="0"/>
              <a:t> file</a:t>
            </a:r>
          </a:p>
          <a:p>
            <a:endParaRPr lang="en-US" dirty="0" smtClean="0"/>
          </a:p>
          <a:p>
            <a:r>
              <a:rPr lang="en-US" dirty="0" smtClean="0"/>
              <a:t>Can open and view raw file in Notepad</a:t>
            </a:r>
          </a:p>
          <a:p>
            <a:endParaRPr lang="en-US" dirty="0"/>
          </a:p>
          <a:p>
            <a:r>
              <a:rPr lang="en-US" dirty="0" smtClean="0"/>
              <a:t>~16MB for 1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934200" y="685800"/>
            <a:ext cx="1941945" cy="5761182"/>
          </a:xfrm>
        </p:spPr>
        <p:txBody>
          <a:bodyPr>
            <a:normAutofit/>
          </a:bodyPr>
          <a:lstStyle/>
          <a:p>
            <a:pPr>
              <a:buClrTx/>
            </a:pPr>
            <a:endParaRPr lang="en-US" dirty="0" smtClean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err="1" smtClean="0"/>
              <a:t>Filemaker</a:t>
            </a:r>
            <a:r>
              <a:rPr lang="en-US" sz="1100" dirty="0" smtClean="0"/>
              <a:t> Search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 frame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Other Boxes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Export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Save location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err="1" smtClean="0"/>
              <a:t>Catagories</a:t>
            </a:r>
            <a:endParaRPr lang="en-US" sz="1100" dirty="0" smtClean="0"/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.Tab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Contents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Run Script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How to Run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Script Logic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Time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100" dirty="0" smtClean="0"/>
              <a:t>Excel File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Different sheets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r>
              <a:rPr lang="en-US" sz="1100" dirty="0" smtClean="0"/>
              <a:t>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76200"/>
            <a:ext cx="64008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Run Script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17055" y="9144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Run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7055" y="1399156"/>
            <a:ext cx="6400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Must have R installed</a:t>
            </a:r>
          </a:p>
          <a:p>
            <a:r>
              <a:rPr lang="en-US" dirty="0" smtClean="0"/>
              <a:t>Must know how to open an R window</a:t>
            </a:r>
          </a:p>
          <a:p>
            <a:endParaRPr lang="en-US" dirty="0"/>
          </a:p>
          <a:p>
            <a:r>
              <a:rPr lang="en-US" dirty="0" smtClean="0"/>
              <a:t>Type in</a:t>
            </a:r>
          </a:p>
          <a:p>
            <a:r>
              <a:rPr lang="en-US" dirty="0" smtClean="0"/>
              <a:t>Source(</a:t>
            </a:r>
            <a:r>
              <a:rPr lang="en-US" i="1" dirty="0" smtClean="0"/>
              <a:t>script location), hit enter</a:t>
            </a:r>
          </a:p>
          <a:p>
            <a:r>
              <a:rPr lang="en-US" dirty="0" smtClean="0"/>
              <a:t>Ex) </a:t>
            </a:r>
            <a:r>
              <a:rPr lang="en-US" dirty="0"/>
              <a:t>source('C:/</a:t>
            </a:r>
            <a:r>
              <a:rPr lang="en-US" dirty="0" smtClean="0"/>
              <a:t>Users/</a:t>
            </a:r>
            <a:r>
              <a:rPr lang="en-US" dirty="0" err="1" smtClean="0"/>
              <a:t>cferguson</a:t>
            </a:r>
            <a:r>
              <a:rPr lang="en-US" dirty="0" smtClean="0"/>
              <a:t>/Desktop/</a:t>
            </a:r>
            <a:r>
              <a:rPr lang="en-US" dirty="0" err="1" smtClean="0"/>
              <a:t>Failure_List</a:t>
            </a:r>
            <a:r>
              <a:rPr lang="en-US" dirty="0" smtClean="0"/>
              <a:t>/</a:t>
            </a:r>
            <a:r>
              <a:rPr lang="en-US" dirty="0" err="1" smtClean="0"/>
              <a:t>failurelist.R</a:t>
            </a:r>
            <a:r>
              <a:rPr lang="en-US" dirty="0" smtClean="0"/>
              <a:t>”)</a:t>
            </a:r>
          </a:p>
          <a:p>
            <a:r>
              <a:rPr lang="en-US" i="1" dirty="0" smtClean="0"/>
              <a:t>Or</a:t>
            </a:r>
          </a:p>
          <a:p>
            <a:r>
              <a:rPr lang="en-US" dirty="0" smtClean="0"/>
              <a:t>Source(“</a:t>
            </a:r>
            <a:r>
              <a:rPr lang="en-US" dirty="0" err="1" smtClean="0"/>
              <a:t>failurelist.R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545" y="41910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Script will now ask:</a:t>
            </a:r>
          </a:p>
          <a:p>
            <a:r>
              <a:rPr lang="en-US" dirty="0" smtClean="0"/>
              <a:t>What is the data file called? Don't forget the extension... </a:t>
            </a:r>
          </a:p>
          <a:p>
            <a:r>
              <a:rPr lang="en-US" dirty="0"/>
              <a:t> </a:t>
            </a:r>
            <a:r>
              <a:rPr lang="en-US" i="1" dirty="0" smtClean="0"/>
              <a:t>type in the name (and if necessary) the location of the .tab file. Hit Enter</a:t>
            </a:r>
          </a:p>
          <a:p>
            <a:endParaRPr lang="en-US" i="1" dirty="0"/>
          </a:p>
          <a:p>
            <a:r>
              <a:rPr lang="en-US" dirty="0" smtClean="0"/>
              <a:t>"What is the output file called?...  “</a:t>
            </a:r>
          </a:p>
          <a:p>
            <a:r>
              <a:rPr lang="en-US" i="1" dirty="0" smtClean="0"/>
              <a:t>Type in the name you wish the data file to be saved as. No extension necessary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336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446</TotalTime>
  <Words>1042</Words>
  <Application>Microsoft Office PowerPoint</Application>
  <PresentationFormat>On-screen Show (4:3)</PresentationFormat>
  <Paragraphs>339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Grid</vt:lpstr>
      <vt:lpstr>Failure List Script</vt:lpstr>
      <vt:lpstr>Script Overview</vt:lpstr>
      <vt:lpstr>Filemaker Search</vt:lpstr>
      <vt:lpstr>EXport</vt:lpstr>
      <vt:lpstr>PowerPoint Presentation</vt:lpstr>
      <vt:lpstr>PowerPoint Presentation</vt:lpstr>
      <vt:lpstr>PowerPoint Presentation</vt:lpstr>
      <vt:lpstr>.Tab file</vt:lpstr>
      <vt:lpstr>Run Script</vt:lpstr>
      <vt:lpstr>Run Script</vt:lpstr>
      <vt:lpstr>Excel file</vt:lpstr>
      <vt:lpstr>Future Aims/Needs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Failure List Script</dc:title>
  <dc:creator>Cameron Ferguson</dc:creator>
  <cp:lastModifiedBy>Cameron Ferguson</cp:lastModifiedBy>
  <cp:revision>17</cp:revision>
  <dcterms:created xsi:type="dcterms:W3CDTF">2015-03-03T21:17:47Z</dcterms:created>
  <dcterms:modified xsi:type="dcterms:W3CDTF">2015-03-10T02:26:59Z</dcterms:modified>
</cp:coreProperties>
</file>