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arlwgreenstreet/Documents/Git/Heysen-Trail-Analysis/data/heysen_df_scrubbed_p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arlwgreenstreet/Documents/Git/Heysen-Trail-Analysis/data/heysen_df_scrubbed_p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carlwgreenstreet/Documents/Git/Heysen-Trail-Analysis/data/heysen_df_scrubbed_plt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carlwgreenstreet/Documents/Git/Heysen-Trail-Analysis/data/heysen_df_scrubbed_plt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carlwgreenstreet/Documents/Git/Heysen-Trail-Analysis/data/heysen_df_scrubbed_plts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Users/carlwgreenstreet/Documents/Git/Heysen-Trail-Analysis/data/heysen_df_scrubbed_p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Distance vs Elevation Gain</a:t>
            </a:r>
          </a:p>
          <a:p>
            <a:pPr>
              <a:defRPr sz="1800"/>
            </a:pPr>
            <a:r>
              <a:rPr lang="en-US" sz="1800" b="1" dirty="0"/>
              <a:t>graded by subjective difficulty at day’s end</a:t>
            </a:r>
          </a:p>
        </c:rich>
      </c:tx>
      <c:layout>
        <c:manualLayout>
          <c:xMode val="edge"/>
          <c:yMode val="edge"/>
          <c:x val="0.34717966657923788"/>
          <c:y val="1.3998467884223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9447750902303"/>
          <c:y val="0.1409527390426403"/>
          <c:w val="0.82543000579083758"/>
          <c:h val="0.73134108954677901"/>
        </c:manualLayout>
      </c:layout>
      <c:scatterChart>
        <c:scatterStyle val="lineMarker"/>
        <c:varyColors val="0"/>
        <c:ser>
          <c:idx val="0"/>
          <c:order val="0"/>
          <c:tx>
            <c:strRef>
              <c:f>'Sheet1 (2)'!$N$2</c:f>
              <c:strCache>
                <c:ptCount val="1"/>
                <c:pt idx="0">
                  <c:v>Easy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4"/>
            <c:marker>
              <c:symbol val="triangle"/>
              <c:size val="7"/>
              <c:spPr>
                <a:solidFill>
                  <a:srgbClr val="0432FF"/>
                </a:solidFill>
                <a:ln w="9525">
                  <a:solidFill>
                    <a:srgbClr val="0432FF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DF8-934E-93EE-C494E012B6FB}"/>
              </c:ext>
            </c:extLst>
          </c:dPt>
          <c:dPt>
            <c:idx val="40"/>
            <c:marker>
              <c:symbol val="triangle"/>
              <c:size val="7"/>
              <c:spPr>
                <a:solidFill>
                  <a:srgbClr val="0432FF"/>
                </a:solidFill>
                <a:ln w="9525">
                  <a:solidFill>
                    <a:srgbClr val="0432FF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DF8-934E-93EE-C494E012B6FB}"/>
              </c:ext>
            </c:extLst>
          </c:dPt>
          <c:xVal>
            <c:numRef>
              <c:f>'Sheet1 (2)'!$N$3:$N$53</c:f>
              <c:numCache>
                <c:formatCode>General</c:formatCode>
                <c:ptCount val="51"/>
                <c:pt idx="14" formatCode="0.0">
                  <c:v>12.3</c:v>
                </c:pt>
                <c:pt idx="35" formatCode="0.0">
                  <c:v>19.2</c:v>
                </c:pt>
                <c:pt idx="40" formatCode="0.0">
                  <c:v>19.5</c:v>
                </c:pt>
              </c:numCache>
            </c:numRef>
          </c:xVal>
          <c:yVal>
            <c:numRef>
              <c:f>'Sheet1 (2)'!$X$3:$X$53</c:f>
              <c:numCache>
                <c:formatCode>_(* #,##0_);_(* \(#,##0\);_(* "-"??_);_(@_)</c:formatCode>
                <c:ptCount val="51"/>
                <c:pt idx="0">
                  <c:v>608</c:v>
                </c:pt>
                <c:pt idx="1">
                  <c:v>771</c:v>
                </c:pt>
                <c:pt idx="2">
                  <c:v>322</c:v>
                </c:pt>
                <c:pt idx="3">
                  <c:v>1053</c:v>
                </c:pt>
                <c:pt idx="4">
                  <c:v>474</c:v>
                </c:pt>
                <c:pt idx="5">
                  <c:v>525</c:v>
                </c:pt>
                <c:pt idx="6">
                  <c:v>480</c:v>
                </c:pt>
                <c:pt idx="7">
                  <c:v>551</c:v>
                </c:pt>
                <c:pt idx="8">
                  <c:v>393</c:v>
                </c:pt>
                <c:pt idx="10">
                  <c:v>904</c:v>
                </c:pt>
                <c:pt idx="11">
                  <c:v>786</c:v>
                </c:pt>
                <c:pt idx="12">
                  <c:v>614</c:v>
                </c:pt>
                <c:pt idx="13">
                  <c:v>817</c:v>
                </c:pt>
                <c:pt idx="14">
                  <c:v>158</c:v>
                </c:pt>
                <c:pt idx="15">
                  <c:v>452</c:v>
                </c:pt>
                <c:pt idx="16">
                  <c:v>0</c:v>
                </c:pt>
                <c:pt idx="17">
                  <c:v>652</c:v>
                </c:pt>
                <c:pt idx="18">
                  <c:v>430</c:v>
                </c:pt>
                <c:pt idx="19">
                  <c:v>582</c:v>
                </c:pt>
                <c:pt idx="20">
                  <c:v>332</c:v>
                </c:pt>
                <c:pt idx="21">
                  <c:v>311</c:v>
                </c:pt>
                <c:pt idx="24">
                  <c:v>899</c:v>
                </c:pt>
                <c:pt idx="25">
                  <c:v>571</c:v>
                </c:pt>
                <c:pt idx="26">
                  <c:v>451</c:v>
                </c:pt>
                <c:pt idx="27">
                  <c:v>389</c:v>
                </c:pt>
                <c:pt idx="28">
                  <c:v>256</c:v>
                </c:pt>
                <c:pt idx="29">
                  <c:v>416</c:v>
                </c:pt>
                <c:pt idx="30">
                  <c:v>525</c:v>
                </c:pt>
                <c:pt idx="31">
                  <c:v>238</c:v>
                </c:pt>
                <c:pt idx="32">
                  <c:v>503</c:v>
                </c:pt>
                <c:pt idx="33">
                  <c:v>672</c:v>
                </c:pt>
                <c:pt idx="34">
                  <c:v>258</c:v>
                </c:pt>
                <c:pt idx="35">
                  <c:v>286</c:v>
                </c:pt>
                <c:pt idx="37">
                  <c:v>1072</c:v>
                </c:pt>
                <c:pt idx="38">
                  <c:v>1194</c:v>
                </c:pt>
                <c:pt idx="39">
                  <c:v>597</c:v>
                </c:pt>
                <c:pt idx="40">
                  <c:v>576</c:v>
                </c:pt>
                <c:pt idx="41">
                  <c:v>854</c:v>
                </c:pt>
                <c:pt idx="42">
                  <c:v>476</c:v>
                </c:pt>
                <c:pt idx="43">
                  <c:v>594</c:v>
                </c:pt>
                <c:pt idx="44">
                  <c:v>345</c:v>
                </c:pt>
                <c:pt idx="46">
                  <c:v>439</c:v>
                </c:pt>
                <c:pt idx="47">
                  <c:v>563</c:v>
                </c:pt>
                <c:pt idx="48">
                  <c:v>442</c:v>
                </c:pt>
                <c:pt idx="49">
                  <c:v>393</c:v>
                </c:pt>
                <c:pt idx="50">
                  <c:v>277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DF8-934E-93EE-C494E012B6FB}"/>
            </c:ext>
          </c:extLst>
        </c:ser>
        <c:ser>
          <c:idx val="1"/>
          <c:order val="1"/>
          <c:tx>
            <c:strRef>
              <c:f>'Sheet1 (2)'!$O$2</c:f>
              <c:strCache>
                <c:ptCount val="1"/>
                <c:pt idx="0">
                  <c:v>Moderate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00FA00"/>
              </a:solidFill>
              <a:ln w="9525">
                <a:solidFill>
                  <a:srgbClr val="00FA00"/>
                </a:solidFill>
              </a:ln>
              <a:effectLst/>
            </c:spPr>
          </c:marker>
          <c:xVal>
            <c:numRef>
              <c:f>'Sheet1 (2)'!$O$3:$O$53</c:f>
              <c:numCache>
                <c:formatCode>General</c:formatCode>
                <c:ptCount val="51"/>
                <c:pt idx="0" formatCode="0.0">
                  <c:v>16.2</c:v>
                </c:pt>
                <c:pt idx="2" formatCode="0.0">
                  <c:v>23.7</c:v>
                </c:pt>
                <c:pt idx="4" formatCode="0.0">
                  <c:v>25.9</c:v>
                </c:pt>
                <c:pt idx="5" formatCode="0.0">
                  <c:v>30.8</c:v>
                </c:pt>
                <c:pt idx="6" formatCode="0.0">
                  <c:v>31.9</c:v>
                </c:pt>
                <c:pt idx="7" formatCode="0.0">
                  <c:v>14.7</c:v>
                </c:pt>
                <c:pt idx="8" formatCode="0.0">
                  <c:v>15.3</c:v>
                </c:pt>
                <c:pt idx="12" formatCode="0.0">
                  <c:v>26.5</c:v>
                </c:pt>
                <c:pt idx="13" formatCode="0.0">
                  <c:v>28.3</c:v>
                </c:pt>
                <c:pt idx="15" formatCode="0.0">
                  <c:v>32.9</c:v>
                </c:pt>
                <c:pt idx="17" formatCode="0.0">
                  <c:v>36</c:v>
                </c:pt>
                <c:pt idx="18" formatCode="0.0">
                  <c:v>26</c:v>
                </c:pt>
                <c:pt idx="19" formatCode="0.0">
                  <c:v>29.9</c:v>
                </c:pt>
                <c:pt idx="20" formatCode="0.0">
                  <c:v>20.2</c:v>
                </c:pt>
                <c:pt idx="21" formatCode="0.0">
                  <c:v>22.4</c:v>
                </c:pt>
                <c:pt idx="26" formatCode="0.0">
                  <c:v>19</c:v>
                </c:pt>
                <c:pt idx="27" formatCode="0.0">
                  <c:v>25.4</c:v>
                </c:pt>
                <c:pt idx="28" formatCode="0.0">
                  <c:v>25</c:v>
                </c:pt>
                <c:pt idx="29" formatCode="0.0">
                  <c:v>32.799999999999997</c:v>
                </c:pt>
                <c:pt idx="30" formatCode="0.0">
                  <c:v>29</c:v>
                </c:pt>
                <c:pt idx="31" formatCode="0.0">
                  <c:v>20.2</c:v>
                </c:pt>
                <c:pt idx="32" formatCode="0.0">
                  <c:v>26.2</c:v>
                </c:pt>
                <c:pt idx="34" formatCode="0.0">
                  <c:v>26.9</c:v>
                </c:pt>
                <c:pt idx="42" formatCode="0.0">
                  <c:v>22.7</c:v>
                </c:pt>
                <c:pt idx="44" formatCode="0.0">
                  <c:v>18.3</c:v>
                </c:pt>
                <c:pt idx="46" formatCode="0.0">
                  <c:v>28.9</c:v>
                </c:pt>
                <c:pt idx="47" formatCode="0.0">
                  <c:v>28.9</c:v>
                </c:pt>
                <c:pt idx="48" formatCode="0.0">
                  <c:v>23.7</c:v>
                </c:pt>
                <c:pt idx="49" formatCode="0.0">
                  <c:v>25.3</c:v>
                </c:pt>
                <c:pt idx="50" formatCode="0.0">
                  <c:v>19</c:v>
                </c:pt>
              </c:numCache>
            </c:numRef>
          </c:xVal>
          <c:yVal>
            <c:numRef>
              <c:f>'Sheet1 (2)'!$X$3:$X$53</c:f>
              <c:numCache>
                <c:formatCode>_(* #,##0_);_(* \(#,##0\);_(* "-"??_);_(@_)</c:formatCode>
                <c:ptCount val="51"/>
                <c:pt idx="0">
                  <c:v>608</c:v>
                </c:pt>
                <c:pt idx="1">
                  <c:v>771</c:v>
                </c:pt>
                <c:pt idx="2">
                  <c:v>322</c:v>
                </c:pt>
                <c:pt idx="3">
                  <c:v>1053</c:v>
                </c:pt>
                <c:pt idx="4">
                  <c:v>474</c:v>
                </c:pt>
                <c:pt idx="5">
                  <c:v>525</c:v>
                </c:pt>
                <c:pt idx="6">
                  <c:v>480</c:v>
                </c:pt>
                <c:pt idx="7">
                  <c:v>551</c:v>
                </c:pt>
                <c:pt idx="8">
                  <c:v>393</c:v>
                </c:pt>
                <c:pt idx="10">
                  <c:v>904</c:v>
                </c:pt>
                <c:pt idx="11">
                  <c:v>786</c:v>
                </c:pt>
                <c:pt idx="12">
                  <c:v>614</c:v>
                </c:pt>
                <c:pt idx="13">
                  <c:v>817</c:v>
                </c:pt>
                <c:pt idx="14">
                  <c:v>158</c:v>
                </c:pt>
                <c:pt idx="15">
                  <c:v>452</c:v>
                </c:pt>
                <c:pt idx="16">
                  <c:v>0</c:v>
                </c:pt>
                <c:pt idx="17">
                  <c:v>652</c:v>
                </c:pt>
                <c:pt idx="18">
                  <c:v>430</c:v>
                </c:pt>
                <c:pt idx="19">
                  <c:v>582</c:v>
                </c:pt>
                <c:pt idx="20">
                  <c:v>332</c:v>
                </c:pt>
                <c:pt idx="21">
                  <c:v>311</c:v>
                </c:pt>
                <c:pt idx="24">
                  <c:v>899</c:v>
                </c:pt>
                <c:pt idx="25">
                  <c:v>571</c:v>
                </c:pt>
                <c:pt idx="26">
                  <c:v>451</c:v>
                </c:pt>
                <c:pt idx="27">
                  <c:v>389</c:v>
                </c:pt>
                <c:pt idx="28">
                  <c:v>256</c:v>
                </c:pt>
                <c:pt idx="29">
                  <c:v>416</c:v>
                </c:pt>
                <c:pt idx="30">
                  <c:v>525</c:v>
                </c:pt>
                <c:pt idx="31">
                  <c:v>238</c:v>
                </c:pt>
                <c:pt idx="32">
                  <c:v>503</c:v>
                </c:pt>
                <c:pt idx="33">
                  <c:v>672</c:v>
                </c:pt>
                <c:pt idx="34">
                  <c:v>258</c:v>
                </c:pt>
                <c:pt idx="35">
                  <c:v>286</c:v>
                </c:pt>
                <c:pt idx="37">
                  <c:v>1072</c:v>
                </c:pt>
                <c:pt idx="38">
                  <c:v>1194</c:v>
                </c:pt>
                <c:pt idx="39">
                  <c:v>597</c:v>
                </c:pt>
                <c:pt idx="40">
                  <c:v>576</c:v>
                </c:pt>
                <c:pt idx="41">
                  <c:v>854</c:v>
                </c:pt>
                <c:pt idx="42">
                  <c:v>476</c:v>
                </c:pt>
                <c:pt idx="43">
                  <c:v>594</c:v>
                </c:pt>
                <c:pt idx="44">
                  <c:v>345</c:v>
                </c:pt>
                <c:pt idx="46">
                  <c:v>439</c:v>
                </c:pt>
                <c:pt idx="47">
                  <c:v>563</c:v>
                </c:pt>
                <c:pt idx="48">
                  <c:v>442</c:v>
                </c:pt>
                <c:pt idx="49">
                  <c:v>393</c:v>
                </c:pt>
                <c:pt idx="50">
                  <c:v>277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DF8-934E-93EE-C494E012B6FB}"/>
            </c:ext>
          </c:extLst>
        </c:ser>
        <c:ser>
          <c:idx val="2"/>
          <c:order val="2"/>
          <c:tx>
            <c:strRef>
              <c:f>'Sheet1 (2)'!$P$2</c:f>
              <c:strCache>
                <c:ptCount val="1"/>
                <c:pt idx="0">
                  <c:v>Hard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rgbClr val="FF2600"/>
              </a:solidFill>
              <a:ln w="9525">
                <a:solidFill>
                  <a:srgbClr val="FF2600"/>
                </a:solidFill>
              </a:ln>
              <a:effectLst/>
            </c:spPr>
          </c:marker>
          <c:xVal>
            <c:numRef>
              <c:f>'Sheet1 (2)'!$P$3:$P$53</c:f>
              <c:numCache>
                <c:formatCode>0.0</c:formatCode>
                <c:ptCount val="51"/>
                <c:pt idx="1">
                  <c:v>26.4</c:v>
                </c:pt>
                <c:pt idx="3">
                  <c:v>35.6</c:v>
                </c:pt>
                <c:pt idx="10">
                  <c:v>28.2</c:v>
                </c:pt>
                <c:pt idx="11">
                  <c:v>20.9</c:v>
                </c:pt>
                <c:pt idx="24">
                  <c:v>30.1</c:v>
                </c:pt>
                <c:pt idx="25">
                  <c:v>34.299999999999997</c:v>
                </c:pt>
                <c:pt idx="33">
                  <c:v>20.3</c:v>
                </c:pt>
                <c:pt idx="37">
                  <c:v>34.9</c:v>
                </c:pt>
                <c:pt idx="38">
                  <c:v>33.4</c:v>
                </c:pt>
                <c:pt idx="39">
                  <c:v>29.6</c:v>
                </c:pt>
                <c:pt idx="41">
                  <c:v>28.4</c:v>
                </c:pt>
                <c:pt idx="43">
                  <c:v>35.299999999999997</c:v>
                </c:pt>
              </c:numCache>
            </c:numRef>
          </c:xVal>
          <c:yVal>
            <c:numRef>
              <c:f>'Sheet1 (2)'!$X$3:$X$53</c:f>
              <c:numCache>
                <c:formatCode>_(* #,##0_);_(* \(#,##0\);_(* "-"??_);_(@_)</c:formatCode>
                <c:ptCount val="51"/>
                <c:pt idx="0">
                  <c:v>608</c:v>
                </c:pt>
                <c:pt idx="1">
                  <c:v>771</c:v>
                </c:pt>
                <c:pt idx="2">
                  <c:v>322</c:v>
                </c:pt>
                <c:pt idx="3">
                  <c:v>1053</c:v>
                </c:pt>
                <c:pt idx="4">
                  <c:v>474</c:v>
                </c:pt>
                <c:pt idx="5">
                  <c:v>525</c:v>
                </c:pt>
                <c:pt idx="6">
                  <c:v>480</c:v>
                </c:pt>
                <c:pt idx="7">
                  <c:v>551</c:v>
                </c:pt>
                <c:pt idx="8">
                  <c:v>393</c:v>
                </c:pt>
                <c:pt idx="10">
                  <c:v>904</c:v>
                </c:pt>
                <c:pt idx="11">
                  <c:v>786</c:v>
                </c:pt>
                <c:pt idx="12">
                  <c:v>614</c:v>
                </c:pt>
                <c:pt idx="13">
                  <c:v>817</c:v>
                </c:pt>
                <c:pt idx="14">
                  <c:v>158</c:v>
                </c:pt>
                <c:pt idx="15">
                  <c:v>452</c:v>
                </c:pt>
                <c:pt idx="16">
                  <c:v>0</c:v>
                </c:pt>
                <c:pt idx="17">
                  <c:v>652</c:v>
                </c:pt>
                <c:pt idx="18">
                  <c:v>430</c:v>
                </c:pt>
                <c:pt idx="19">
                  <c:v>582</c:v>
                </c:pt>
                <c:pt idx="20">
                  <c:v>332</c:v>
                </c:pt>
                <c:pt idx="21">
                  <c:v>311</c:v>
                </c:pt>
                <c:pt idx="24">
                  <c:v>899</c:v>
                </c:pt>
                <c:pt idx="25">
                  <c:v>571</c:v>
                </c:pt>
                <c:pt idx="26">
                  <c:v>451</c:v>
                </c:pt>
                <c:pt idx="27">
                  <c:v>389</c:v>
                </c:pt>
                <c:pt idx="28">
                  <c:v>256</c:v>
                </c:pt>
                <c:pt idx="29">
                  <c:v>416</c:v>
                </c:pt>
                <c:pt idx="30">
                  <c:v>525</c:v>
                </c:pt>
                <c:pt idx="31">
                  <c:v>238</c:v>
                </c:pt>
                <c:pt idx="32">
                  <c:v>503</c:v>
                </c:pt>
                <c:pt idx="33">
                  <c:v>672</c:v>
                </c:pt>
                <c:pt idx="34">
                  <c:v>258</c:v>
                </c:pt>
                <c:pt idx="35">
                  <c:v>286</c:v>
                </c:pt>
                <c:pt idx="37">
                  <c:v>1072</c:v>
                </c:pt>
                <c:pt idx="38">
                  <c:v>1194</c:v>
                </c:pt>
                <c:pt idx="39">
                  <c:v>597</c:v>
                </c:pt>
                <c:pt idx="40">
                  <c:v>576</c:v>
                </c:pt>
                <c:pt idx="41">
                  <c:v>854</c:v>
                </c:pt>
                <c:pt idx="42">
                  <c:v>476</c:v>
                </c:pt>
                <c:pt idx="43">
                  <c:v>594</c:v>
                </c:pt>
                <c:pt idx="44">
                  <c:v>345</c:v>
                </c:pt>
                <c:pt idx="46">
                  <c:v>439</c:v>
                </c:pt>
                <c:pt idx="47">
                  <c:v>563</c:v>
                </c:pt>
                <c:pt idx="48">
                  <c:v>442</c:v>
                </c:pt>
                <c:pt idx="49">
                  <c:v>393</c:v>
                </c:pt>
                <c:pt idx="50">
                  <c:v>277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DF8-934E-93EE-C494E012B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730287"/>
        <c:axId val="263790447"/>
      </c:scatterChart>
      <c:valAx>
        <c:axId val="238730287"/>
        <c:scaling>
          <c:orientation val="minMax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Daily Distance (km)</a:t>
                </a:r>
              </a:p>
            </c:rich>
          </c:tx>
          <c:layout>
            <c:manualLayout>
              <c:xMode val="edge"/>
              <c:yMode val="edge"/>
              <c:x val="0.45853321041902623"/>
              <c:y val="0.93068396451097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790447"/>
        <c:crosses val="autoZero"/>
        <c:crossBetween val="midCat"/>
      </c:valAx>
      <c:valAx>
        <c:axId val="263790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Total Elevevation Gain (m)</a:t>
                </a:r>
              </a:p>
            </c:rich>
          </c:tx>
          <c:layout>
            <c:manualLayout>
              <c:xMode val="edge"/>
              <c:yMode val="edge"/>
              <c:x val="3.6645669472098352E-2"/>
              <c:y val="0.354594890795416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7302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2324951921749255"/>
          <c:y val="0.17119064633727862"/>
          <c:w val="0.10816216328266859"/>
          <c:h val="0.15859980679279984"/>
        </c:manualLayout>
      </c:layout>
      <c:overlay val="0"/>
      <c:spPr>
        <a:solidFill>
          <a:schemeClr val="bg1"/>
        </a:solidFill>
        <a:ln>
          <a:solidFill>
            <a:srgbClr val="0432FF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Accommodation Types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Sheet1!$R$2:$U$2</c:f>
              <c:strCache>
                <c:ptCount val="4"/>
                <c:pt idx="0">
                  <c:v>tent</c:v>
                </c:pt>
                <c:pt idx="1">
                  <c:v>inn</c:v>
                </c:pt>
                <c:pt idx="2">
                  <c:v>hut</c:v>
                </c:pt>
                <c:pt idx="3">
                  <c:v>rest day</c:v>
                </c:pt>
              </c:strCache>
            </c:strRef>
          </c:cat>
          <c:val>
            <c:numRef>
              <c:f>Sheet1!$R$1:$U$1</c:f>
              <c:numCache>
                <c:formatCode>General</c:formatCode>
                <c:ptCount val="4"/>
                <c:pt idx="0">
                  <c:v>17</c:v>
                </c:pt>
                <c:pt idx="1">
                  <c:v>16</c:v>
                </c:pt>
                <c:pt idx="2">
                  <c:v>12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FC-4949-B798-E2A8F6B413C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62267343"/>
        <c:axId val="262619151"/>
      </c:barChart>
      <c:catAx>
        <c:axId val="26226734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619151"/>
        <c:crosses val="autoZero"/>
        <c:auto val="1"/>
        <c:lblAlgn val="ctr"/>
        <c:lblOffset val="100"/>
        <c:noMultiLvlLbl val="0"/>
      </c:catAx>
      <c:valAx>
        <c:axId val="26261915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Number</a:t>
                </a:r>
                <a:r>
                  <a:rPr lang="en-US" sz="1600" baseline="0"/>
                  <a:t> of Nights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267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Sheet1!$L$3:$L$53</cx:f>
        <cx:lvl ptCount="51" formatCode="0.0">
          <cx:pt idx="0">16.199999999999999</cx:pt>
          <cx:pt idx="1">26.399999999999999</cx:pt>
          <cx:pt idx="2">23.699999999999999</cx:pt>
          <cx:pt idx="3">35.600000000000001</cx:pt>
          <cx:pt idx="4">25.899999999999999</cx:pt>
          <cx:pt idx="5">30.800000000000001</cx:pt>
          <cx:pt idx="6">31.899999999999999</cx:pt>
          <cx:pt idx="7">14.699999999999999</cx:pt>
          <cx:pt idx="8">15.300000000000001</cx:pt>
          <cx:pt idx="10">28.199999999999999</cx:pt>
          <cx:pt idx="11">20.899999999999999</cx:pt>
          <cx:pt idx="12">26.5</cx:pt>
          <cx:pt idx="13">28.300000000000001</cx:pt>
          <cx:pt idx="14">12.300000000000001</cx:pt>
          <cx:pt idx="15">32.899999999999999</cx:pt>
          <cx:pt idx="17">36</cx:pt>
          <cx:pt idx="18">26</cx:pt>
          <cx:pt idx="19">29.899999999999999</cx:pt>
          <cx:pt idx="20">20.199999999999999</cx:pt>
          <cx:pt idx="21">22.399999999999999</cx:pt>
          <cx:pt idx="24">30.100000000000001</cx:pt>
          <cx:pt idx="25">34.299999999999997</cx:pt>
          <cx:pt idx="26">19</cx:pt>
          <cx:pt idx="27">25.399999999999999</cx:pt>
          <cx:pt idx="28">25</cx:pt>
          <cx:pt idx="29">32.799999999999997</cx:pt>
          <cx:pt idx="30">29</cx:pt>
          <cx:pt idx="31">20.199999999999999</cx:pt>
          <cx:pt idx="32">26.199999999999999</cx:pt>
          <cx:pt idx="33">20.300000000000001</cx:pt>
          <cx:pt idx="34">26.899999999999999</cx:pt>
          <cx:pt idx="35">19.199999999999999</cx:pt>
          <cx:pt idx="37">34.899999999999999</cx:pt>
          <cx:pt idx="38">33.399999999999999</cx:pt>
          <cx:pt idx="39">29.600000000000001</cx:pt>
          <cx:pt idx="40">19.5</cx:pt>
          <cx:pt idx="41">28.399999999999999</cx:pt>
          <cx:pt idx="42">22.699999999999999</cx:pt>
          <cx:pt idx="43">35.299999999999997</cx:pt>
          <cx:pt idx="44">18.300000000000001</cx:pt>
          <cx:pt idx="46">28.899999999999999</cx:pt>
          <cx:pt idx="47">28.899999999999999</cx:pt>
          <cx:pt idx="48">23.699999999999999</cx:pt>
          <cx:pt idx="49">25.300000000000001</cx:pt>
          <cx:pt idx="50">19</cx:pt>
        </cx:lvl>
      </cx:numDim>
    </cx:data>
  </cx:chartData>
  <cx:chart>
    <cx:title pos="t" align="ctr" overlay="0">
      <cx:tx>
        <cx:txData>
          <cx:v>Daily Distance Walked (km)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 b="1"/>
          </a:pPr>
          <a:r>
            <a:rPr lang="en-US" sz="16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Daily Distance Walked (km)</a:t>
          </a:r>
        </a:p>
      </cx:txPr>
    </cx:title>
    <cx:plotArea>
      <cx:plotAreaRegion>
        <cx:series layoutId="boxWhisker" uniqueId="{4B719206-47D3-5841-A4B3-F62B09ED47B6}">
          <cx:tx>
            <cx:txData>
              <cx:f>Sheet1!$L$2</cx:f>
              <cx:v>distance</cx:v>
            </cx:txData>
          </cx:tx>
          <cx:spPr>
            <a:solidFill>
              <a:srgbClr val="00FDFF"/>
            </a:solidFill>
            <a:ln>
              <a:solidFill>
                <a:srgbClr val="0432FF"/>
              </a:solidFill>
            </a:ln>
          </cx:spPr>
          <cx:dataId val="0"/>
          <cx:layoutPr>
            <cx:visibility meanLine="1" meanMarker="1" nonoutliers="0" outliers="0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  <cx:numFmt formatCode="0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Sheet1!$P$3:$P$53</cx:f>
        <cx:lvl ptCount="51" formatCode="_(* #,##0_);_(* \(#,##0\);_(* &quot;-&quot;??_);_(@_)">
          <cx:pt idx="0">608</cx:pt>
          <cx:pt idx="1">771</cx:pt>
          <cx:pt idx="2">322</cx:pt>
          <cx:pt idx="3">1053</cx:pt>
          <cx:pt idx="4">474</cx:pt>
          <cx:pt idx="5">525</cx:pt>
          <cx:pt idx="6">480</cx:pt>
          <cx:pt idx="7">551</cx:pt>
          <cx:pt idx="8">393</cx:pt>
          <cx:pt idx="10">904</cx:pt>
          <cx:pt idx="11">786</cx:pt>
          <cx:pt idx="12">614</cx:pt>
          <cx:pt idx="13">817</cx:pt>
          <cx:pt idx="14">158</cx:pt>
          <cx:pt idx="15">452</cx:pt>
          <cx:pt idx="17">652</cx:pt>
          <cx:pt idx="18">430</cx:pt>
          <cx:pt idx="19">582</cx:pt>
          <cx:pt idx="20">332</cx:pt>
          <cx:pt idx="21">311</cx:pt>
          <cx:pt idx="24">899</cx:pt>
          <cx:pt idx="25">571</cx:pt>
          <cx:pt idx="26">451</cx:pt>
          <cx:pt idx="27">389</cx:pt>
          <cx:pt idx="28">256</cx:pt>
          <cx:pt idx="29">416</cx:pt>
          <cx:pt idx="30">525</cx:pt>
          <cx:pt idx="31">238</cx:pt>
          <cx:pt idx="32">503</cx:pt>
          <cx:pt idx="33">672</cx:pt>
          <cx:pt idx="34">258</cx:pt>
          <cx:pt idx="35">286</cx:pt>
          <cx:pt idx="37">1072</cx:pt>
          <cx:pt idx="38">1194</cx:pt>
          <cx:pt idx="39">597</cx:pt>
          <cx:pt idx="40">576</cx:pt>
          <cx:pt idx="41">854</cx:pt>
          <cx:pt idx="42">476</cx:pt>
          <cx:pt idx="43">594</cx:pt>
          <cx:pt idx="44">345</cx:pt>
          <cx:pt idx="46">439</cx:pt>
          <cx:pt idx="47">563</cx:pt>
          <cx:pt idx="48">442</cx:pt>
          <cx:pt idx="49">393</cx:pt>
          <cx:pt idx="50">277</cx:pt>
        </cx:lvl>
      </cx:numDim>
    </cx:data>
  </cx:chartData>
  <cx:chart>
    <cx:title pos="t" align="ctr" overlay="0">
      <cx:tx>
        <cx:txData>
          <cx:v>Daily Total Ascent (m)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 b="1"/>
          </a:pPr>
          <a:r>
            <a:rPr lang="en-US" sz="16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Daily Total Ascent (m)</a:t>
          </a:r>
        </a:p>
      </cx:txPr>
    </cx:title>
    <cx:plotArea>
      <cx:plotAreaRegion>
        <cx:series layoutId="boxWhisker" uniqueId="{229B82CC-4C91-1945-9237-6109FA09358F}">
          <cx:tx>
            <cx:txData>
              <cx:f>Sheet1!$P$2</cx:f>
              <cx:v>total_ascent</cx:v>
            </cx:txData>
          </cx:tx>
          <cx:spPr>
            <a:solidFill>
              <a:srgbClr val="FF40FF"/>
            </a:solidFill>
          </cx:spPr>
          <cx:dataId val="0"/>
          <cx:layoutPr>
            <cx:visibility meanLine="1" nonoutliers="0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Sheet1!$N$3:$N$53</cx:f>
        <cx:lvl ptCount="51" formatCode="0.0">
          <cx:pt idx="0">3.6000000000000001</cx:pt>
          <cx:pt idx="3">4.5</cx:pt>
          <cx:pt idx="4">4</cx:pt>
          <cx:pt idx="5">4.5999999999999996</cx:pt>
          <cx:pt idx="6">4.7000000000000002</cx:pt>
          <cx:pt idx="7">4.5999999999999996</cx:pt>
          <cx:pt idx="8">4.5</cx:pt>
          <cx:pt idx="10">3.8999999999999999</cx:pt>
          <cx:pt idx="11">3.7000000000000002</cx:pt>
          <cx:pt idx="12">4</cx:pt>
          <cx:pt idx="13">4.2000000000000002</cx:pt>
          <cx:pt idx="14">4.2000000000000002</cx:pt>
          <cx:pt idx="15">4.7999999999999998</cx:pt>
          <cx:pt idx="17">4.7000000000000002</cx:pt>
          <cx:pt idx="18">4.7000000000000002</cx:pt>
          <cx:pt idx="19">4.2999999999999998</cx:pt>
          <cx:pt idx="20">4.2000000000000002</cx:pt>
          <cx:pt idx="21">4.7999999999999998</cx:pt>
          <cx:pt idx="24">4</cx:pt>
          <cx:pt idx="25">4.2999999999999998</cx:pt>
          <cx:pt idx="26">3.2999999999999998</cx:pt>
          <cx:pt idx="27">4.4000000000000004</cx:pt>
          <cx:pt idx="28">4.4000000000000004</cx:pt>
          <cx:pt idx="29">4.7000000000000002</cx:pt>
          <cx:pt idx="30">4.5999999999999996</cx:pt>
          <cx:pt idx="31">4.7999999999999998</cx:pt>
          <cx:pt idx="32">4.5999999999999996</cx:pt>
          <cx:pt idx="33">4.0999999999999996</cx:pt>
          <cx:pt idx="34">4.7999999999999998</cx:pt>
          <cx:pt idx="35">3.7999999999999998</cx:pt>
          <cx:pt idx="38">3.6000000000000001</cx:pt>
          <cx:pt idx="39">3.7999999999999998</cx:pt>
          <cx:pt idx="40">3.3999999999999999</cx:pt>
          <cx:pt idx="41">3.3999999999999999</cx:pt>
          <cx:pt idx="42">3.5</cx:pt>
          <cx:pt idx="43">4.5</cx:pt>
          <cx:pt idx="44">4</cx:pt>
          <cx:pt idx="46">4.0999999999999996</cx:pt>
          <cx:pt idx="47">3.7999999999999998</cx:pt>
          <cx:pt idx="48">3.1000000000000001</cx:pt>
          <cx:pt idx="49">3.8999999999999999</cx:pt>
          <cx:pt idx="50">3.7999999999999998</cx:pt>
        </cx:lvl>
      </cx:numDim>
    </cx:data>
  </cx:chartData>
  <cx:chart>
    <cx:title pos="t" align="ctr" overlay="0">
      <cx:tx>
        <cx:txData>
          <cx:v>Average Speed (kph)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 b="1"/>
          </a:pPr>
          <a:r>
            <a:rPr lang="en-US" sz="16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Average Speed (kph)</a:t>
          </a:r>
        </a:p>
      </cx:txPr>
    </cx:title>
    <cx:plotArea>
      <cx:plotAreaRegion>
        <cx:series layoutId="boxWhisker" uniqueId="{131AF356-88AA-3348-BF30-8BEFC4474D07}">
          <cx:tx>
            <cx:txData>
              <cx:f>Sheet1!$N$2</cx:f>
              <cx:v>avg_speed</cx:v>
            </cx:txData>
          </cx:tx>
          <cx:spPr>
            <a:solidFill>
              <a:srgbClr val="00FA00"/>
            </a:solidFill>
            <a:ln>
              <a:solidFill>
                <a:srgbClr val="127426"/>
              </a:solidFill>
            </a:ln>
          </cx:spPr>
          <cx:dataId val="0"/>
          <cx:layoutPr>
            <cx:visibility meanLine="1" nonoutliers="0" outliers="0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  <cx:numFmt formatCode="0.0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Sheet1!$J$3:$J$53</cx:f>
        <cx:lvl ptCount="51" formatCode="h:mm:ss;@">
          <cx:pt idx="0">0.18846064814814814</cx:pt>
          <cx:pt idx="3">0.32725694444444448</cx:pt>
          <cx:pt idx="4">0.27208333333333334</cx:pt>
          <cx:pt idx="5">0.27660879629629631</cx:pt>
          <cx:pt idx="6">0.28228009259259262</cx:pt>
          <cx:pt idx="7">0.13326388888888888</cx:pt>
          <cx:pt idx="8">0.14189814814814813</cx:pt>
          <cx:pt idx="10">0.30276620370370372</cx:pt>
          <cx:pt idx="11">0.23204861111111111</cx:pt>
          <cx:pt idx="12">0.27288194444444441</cx:pt>
          <cx:pt idx="13">0.28099537037037037</cx:pt>
          <cx:pt idx="14">0.12129629629629629</cx:pt>
          <cx:pt idx="15">0.28770833333333334</cx:pt>
          <cx:pt idx="17">0.31784722222222223</cx:pt>
          <cx:pt idx="18">0.23266203703703703</cx:pt>
          <cx:pt idx="19">0.29219907407407408</cx:pt>
          <cx:pt idx="20">0.20052083333333334</cx:pt>
          <cx:pt idx="21">0.19638888888888886</cx:pt>
          <cx:pt idx="24">0.3119675925925926</cx:pt>
          <cx:pt idx="25">0.33586805555555554</cx:pt>
          <cx:pt idx="26">0.23877314814814818</cx:pt>
          <cx:pt idx="27">0.2401736111111111</cx:pt>
          <cx:pt idx="28">0.23414351851851853</cx:pt>
          <cx:pt idx="29">0.29158564814814814</cx:pt>
          <cx:pt idx="30">0.26370370370370372</cx:pt>
          <cx:pt idx="31">0.17421296296296296</cx:pt>
          <cx:pt idx="32">0.23458333333333334</cx:pt>
          <cx:pt idx="33">0.20670138888888889</cx:pt>
          <cx:pt idx="34">0.23435185185185184</cx:pt>
          <cx:pt idx="35">0.20981481481481482</cx:pt>
          <cx:pt idx="38">0.3818981481481481</cx:pt>
          <cx:pt idx="39">0.322349537037037</cx:pt>
          <cx:pt idx="40">0.23848379629629632</cx:pt>
          <cx:pt idx="41">0.34609953703703705</cx:pt>
          <cx:pt idx="42">0.27043981481481483</cx:pt>
          <cx:pt idx="43">0.32428240740740738</cx:pt>
          <cx:pt idx="44">0.19002314814814814</cx:pt>
          <cx:pt idx="46">0.29159722222222223</cx:pt>
          <cx:pt idx="47">0.31722222222222224</cx:pt>
          <cx:pt idx="48">0.31519675925925927</cx:pt>
          <cx:pt idx="49">0.2724421296296296</cx:pt>
          <cx:pt idx="50">0.20991898148148147</cx:pt>
        </cx:lvl>
      </cx:numDim>
    </cx:data>
  </cx:chartData>
  <cx:chart>
    <cx:title pos="t" align="ctr" overlay="0">
      <cx:tx>
        <cx:txData>
          <cx:v>Daily Hours Walked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 b="1"/>
          </a:pPr>
          <a:r>
            <a:rPr lang="en-US" sz="16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Daily Hours Walked</a:t>
          </a:r>
        </a:p>
      </cx:txPr>
    </cx:title>
    <cx:plotArea>
      <cx:plotAreaRegion>
        <cx:series layoutId="boxWhisker" uniqueId="{A7963B4F-4F82-4048-8AB3-B2C01B46075A}">
          <cx:tx>
            <cx:txData>
              <cx:f>Sheet1!$J$2</cx:f>
              <cx:v>active_duration</cx:v>
            </cx:txData>
          </cx:tx>
          <cx:spPr>
            <a:solidFill>
              <a:srgbClr val="FF2600"/>
            </a:solidFill>
          </cx:spPr>
          <cx:dataId val="0"/>
          <cx:layoutPr>
            <cx:visibility meanLine="1" meanMarker="1" nonoutliers="0" outliers="0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  <cx:numFmt formatCode="h:mm;@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E98B-132E-E642-9002-61BDE968B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27667-32C1-7F4F-9485-F3A23D391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E4C84-8937-6144-9BD5-021E1234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2BDD-6F3A-3748-8019-71344CF3A40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71ACB-FE70-8F4C-B165-D3A2D2FA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C21B8-737C-4549-931E-B4DF8509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6C5F-BBD3-264B-9921-BCD7CD2F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9AC5-C242-CD44-8CAE-150B2054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5A9CC-931F-2B4F-A08A-E894D3709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2C5DF-EAC2-B948-8B13-9C07B755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2BDD-6F3A-3748-8019-71344CF3A40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931B-D248-8E45-8318-CF741154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59C1-D024-AB4E-BF88-66F2CDF7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6C5F-BBD3-264B-9921-BCD7CD2F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5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7C648-AB3A-644A-B244-D73E92181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A47F4-D471-FE4E-A26B-E4B5302E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5ED70-A8B6-9B43-976F-BCEA7974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2BDD-6F3A-3748-8019-71344CF3A40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B8D9-E333-E64B-82E2-506E8DAC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7C18F-032C-3D49-89A5-212E76A9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6C5F-BBD3-264B-9921-BCD7CD2F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F36A-C36D-3044-853C-B49C417B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5059-238D-6B4D-BF69-3D9FB5E9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B6916-B30C-F447-828A-4ACC9E1B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2BDD-6F3A-3748-8019-71344CF3A40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5F55-0C73-AA4E-8241-2A989156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20D9-857D-4949-9F08-A1B59E46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6C5F-BBD3-264B-9921-BCD7CD2F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6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FC55-401F-CA4C-8AC3-AE54EFC5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99742-3120-1143-9BD4-A3AAF3E0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3EB12-9CC6-4742-B2DA-5E67FB8F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2BDD-6F3A-3748-8019-71344CF3A40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11008-BACB-8A40-BCF3-7C4D3D13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22277-736B-2442-A165-AEB52A55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6C5F-BBD3-264B-9921-BCD7CD2F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9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B0AE-2852-574B-A1C1-5339F853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7D19-56A1-D245-A225-F40325B82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D61A3-24C0-E24A-BC18-D834EEB68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45D8D-9945-374C-B887-96E7D6CC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2BDD-6F3A-3748-8019-71344CF3A40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EA77D-1DDE-E846-B9F6-06077A26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92203-091F-534D-B062-5BA7B221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6C5F-BBD3-264B-9921-BCD7CD2F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4BA7-AE0E-3B4B-A7B6-62BA436A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0EF07-D274-9045-ABC0-0270A61E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534BF-341A-644C-A484-ACD25A403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C2115-813C-324D-A8D0-235A5DE7D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BCDC1-8EF2-6F40-AEB4-4F6E59496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B44F1-4407-4D43-BF6E-DAEC64A4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2BDD-6F3A-3748-8019-71344CF3A40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36D7D-9AF4-5E40-A161-4F2C6683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5FBA0-21A3-044A-AE39-D28371EC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6C5F-BBD3-264B-9921-BCD7CD2F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1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45CA-9000-C245-98E9-59B3988C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5F922-BA7F-664B-9F38-64965415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2BDD-6F3A-3748-8019-71344CF3A40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226D0-7246-0B4B-9C8E-00D97CF1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0C6A0-4DC3-3542-8C95-28A9DFDD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6C5F-BBD3-264B-9921-BCD7CD2F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DBEE8-ADBB-DE4A-8B7B-9F9CE65C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2BDD-6F3A-3748-8019-71344CF3A40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F1AF8-C014-804E-9761-E7324385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B69E-1108-A343-B30B-A0B79866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6C5F-BBD3-264B-9921-BCD7CD2F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0AF1-874C-9A49-9482-730F28D4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BBAA-0861-724A-8080-8EFC5CB1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C0604-7734-3E4B-BA8B-8262F742C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3FCBE-99F8-8349-BD65-ADA24DC6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2BDD-6F3A-3748-8019-71344CF3A40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586-AF66-474E-91AB-FCFEF964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BA307-242B-C44C-9371-2D6A7B26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6C5F-BBD3-264B-9921-BCD7CD2F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8DE3-D5B8-5C49-8DC1-61B62E98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225EE-C94C-4441-82F5-3506E2B67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13092-9053-0C4E-8494-BECF22ECF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C8AFB-6D06-9341-83BF-4A972BBB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2BDD-6F3A-3748-8019-71344CF3A40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0BB13-8379-744A-899C-DBBFAB42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ADE5C-87F8-F443-B177-1BB7126A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6C5F-BBD3-264B-9921-BCD7CD2F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E507B-0365-C344-BAFC-591070AF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D856-9BC3-0C4C-957B-0865A6D39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E368-59B1-5542-8018-9D9A55F7A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2BDD-6F3A-3748-8019-71344CF3A40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A2D5-045F-544E-9A7C-211174B6D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B7D91-168A-A14A-A86F-857DB2A7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6C5F-BBD3-264B-9921-BCD7CD2F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7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6" Type="http://schemas.microsoft.com/office/2014/relationships/chartEx" Target="../charts/chartEx3.xml"/><Relationship Id="rId5" Type="http://schemas.openxmlformats.org/officeDocument/2006/relationships/image" Target="../media/image2.png"/><Relationship Id="rId4" Type="http://schemas.microsoft.com/office/2014/relationships/chartEx" Target="../charts/chartEx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B4A8DC9-F967-9840-9E6D-F6AB2CCA3A82}"/>
              </a:ext>
            </a:extLst>
          </p:cNvPr>
          <p:cNvGrpSpPr/>
          <p:nvPr/>
        </p:nvGrpSpPr>
        <p:grpSpPr>
          <a:xfrm>
            <a:off x="112734" y="338203"/>
            <a:ext cx="11962356" cy="6388272"/>
            <a:chOff x="112734" y="338203"/>
            <a:chExt cx="11962356" cy="6388272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2" name="Chart 1">
                  <a:extLst>
                    <a:ext uri="{FF2B5EF4-FFF2-40B4-BE49-F238E27FC236}">
                      <a16:creationId xmlns:a16="http://schemas.microsoft.com/office/drawing/2014/main" id="{F3ECA78C-6289-D14D-8171-EA93A560CE4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02412756"/>
                    </p:ext>
                  </p:extLst>
                </p:nvPr>
              </p:nvGraphicFramePr>
              <p:xfrm>
                <a:off x="311610" y="1132516"/>
                <a:ext cx="2817465" cy="5106879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2"/>
                </a:graphicData>
              </a:graphic>
            </p:graphicFrame>
          </mc:Choice>
          <mc:Fallback>
            <p:pic>
              <p:nvPicPr>
                <p:cNvPr id="2" name="Chart 1">
                  <a:extLst>
                    <a:ext uri="{FF2B5EF4-FFF2-40B4-BE49-F238E27FC236}">
                      <a16:creationId xmlns:a16="http://schemas.microsoft.com/office/drawing/2014/main" id="{F3ECA78C-6289-D14D-8171-EA93A560CE4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610" y="1132516"/>
                  <a:ext cx="2817465" cy="51068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3" name="Chart 2">
                  <a:extLst>
                    <a:ext uri="{FF2B5EF4-FFF2-40B4-BE49-F238E27FC236}">
                      <a16:creationId xmlns:a16="http://schemas.microsoft.com/office/drawing/2014/main" id="{EE172F4A-CBF9-164F-BA39-127EEE9DC2B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90116629"/>
                    </p:ext>
                  </p:extLst>
                </p:nvPr>
              </p:nvGraphicFramePr>
              <p:xfrm>
                <a:off x="8957001" y="1132517"/>
                <a:ext cx="2817465" cy="5106879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4"/>
                </a:graphicData>
              </a:graphic>
            </p:graphicFrame>
          </mc:Choice>
          <mc:Fallback>
            <p:pic>
              <p:nvPicPr>
                <p:cNvPr id="3" name="Chart 2">
                  <a:extLst>
                    <a:ext uri="{FF2B5EF4-FFF2-40B4-BE49-F238E27FC236}">
                      <a16:creationId xmlns:a16="http://schemas.microsoft.com/office/drawing/2014/main" id="{EE172F4A-CBF9-164F-BA39-127EEE9DC2B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57001" y="1132517"/>
                  <a:ext cx="2817465" cy="51068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2BDA8C3E-BECE-5D4E-AE63-33F74A318DB8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444969350"/>
                    </p:ext>
                  </p:extLst>
                </p:nvPr>
              </p:nvGraphicFramePr>
              <p:xfrm>
                <a:off x="6190247" y="1132516"/>
                <a:ext cx="2817465" cy="5106879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6"/>
                </a:graphicData>
              </a:graphic>
            </p:graphicFrame>
          </mc:Choice>
          <mc:Fallback>
            <p:pic>
              <p:nvPicPr>
                <p:cNvPr id="4" name="Chart 3">
                  <a:extLst>
                    <a:ext uri="{FF2B5EF4-FFF2-40B4-BE49-F238E27FC236}">
                      <a16:creationId xmlns:a16="http://schemas.microsoft.com/office/drawing/2014/main" id="{2BDA8C3E-BECE-5D4E-AE63-33F74A318DB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90247" y="1132516"/>
                  <a:ext cx="2817465" cy="51068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0FB4FF30-00D0-4145-9BEB-42375DE4A082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700358417"/>
                    </p:ext>
                  </p:extLst>
                </p:nvPr>
              </p:nvGraphicFramePr>
              <p:xfrm>
                <a:off x="3222717" y="1132516"/>
                <a:ext cx="2809992" cy="5098488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8"/>
                </a:graphicData>
              </a:graphic>
            </p:graphicFrame>
          </mc:Choice>
          <mc:Fallback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0FB4FF30-00D0-4145-9BEB-42375DE4A08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22717" y="1132516"/>
                  <a:ext cx="2809992" cy="509848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423B5C-EF13-704E-BC52-B29454DE4045}"/>
                </a:ext>
              </a:extLst>
            </p:cNvPr>
            <p:cNvSpPr/>
            <p:nvPr/>
          </p:nvSpPr>
          <p:spPr>
            <a:xfrm>
              <a:off x="112734" y="338203"/>
              <a:ext cx="11962356" cy="63882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118526-5522-0B47-8907-B47D000CE1E4}"/>
                </a:ext>
              </a:extLst>
            </p:cNvPr>
            <p:cNvSpPr txBox="1"/>
            <p:nvPr/>
          </p:nvSpPr>
          <p:spPr>
            <a:xfrm>
              <a:off x="4296427" y="475989"/>
              <a:ext cx="3118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Performance Dashboard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0EFBEA-F132-1042-A99D-8A7F87D9F5BD}"/>
                </a:ext>
              </a:extLst>
            </p:cNvPr>
            <p:cNvSpPr txBox="1"/>
            <p:nvPr/>
          </p:nvSpPr>
          <p:spPr>
            <a:xfrm>
              <a:off x="212942" y="6294514"/>
              <a:ext cx="1152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Fig.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5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1326A51-5698-3C4D-91FA-0643270C763A}"/>
              </a:ext>
            </a:extLst>
          </p:cNvPr>
          <p:cNvGrpSpPr/>
          <p:nvPr/>
        </p:nvGrpSpPr>
        <p:grpSpPr>
          <a:xfrm>
            <a:off x="212942" y="313151"/>
            <a:ext cx="11674258" cy="6350695"/>
            <a:chOff x="212942" y="313151"/>
            <a:chExt cx="11674258" cy="6350695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12BFB025-C13A-434A-AF1D-B546F53274B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91345733"/>
                </p:ext>
              </p:extLst>
            </p:nvPr>
          </p:nvGraphicFramePr>
          <p:xfrm>
            <a:off x="212942" y="313151"/>
            <a:ext cx="11674258" cy="6350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F9FD3D-9D7A-5645-8D69-024FFF50CAA0}"/>
                </a:ext>
              </a:extLst>
            </p:cNvPr>
            <p:cNvSpPr txBox="1"/>
            <p:nvPr/>
          </p:nvSpPr>
          <p:spPr>
            <a:xfrm>
              <a:off x="212942" y="6294514"/>
              <a:ext cx="1152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Fig.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05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59A319-84E6-3B41-8CBF-03B5108CCE2C}"/>
              </a:ext>
            </a:extLst>
          </p:cNvPr>
          <p:cNvGrpSpPr/>
          <p:nvPr/>
        </p:nvGrpSpPr>
        <p:grpSpPr>
          <a:xfrm>
            <a:off x="2580362" y="112734"/>
            <a:ext cx="6501008" cy="6613743"/>
            <a:chOff x="2580362" y="112734"/>
            <a:chExt cx="6501008" cy="6613743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CF299E3E-BE8C-5B4D-B7EC-964EE35A11C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80658551"/>
                </p:ext>
              </p:extLst>
            </p:nvPr>
          </p:nvGraphicFramePr>
          <p:xfrm>
            <a:off x="2580362" y="112734"/>
            <a:ext cx="6501008" cy="66137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CDE249-D9C6-F24D-A7C9-224E6B65A869}"/>
                </a:ext>
              </a:extLst>
            </p:cNvPr>
            <p:cNvSpPr txBox="1"/>
            <p:nvPr/>
          </p:nvSpPr>
          <p:spPr>
            <a:xfrm>
              <a:off x="2668044" y="6288066"/>
              <a:ext cx="1152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Fig.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65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89CB13-0E94-DD49-B9EA-0D532EFA3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21"/>
            <a:ext cx="12192000" cy="66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8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58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Greenstreet</dc:creator>
  <cp:lastModifiedBy>Carl Greenstreet</cp:lastModifiedBy>
  <cp:revision>6</cp:revision>
  <dcterms:created xsi:type="dcterms:W3CDTF">2019-08-18T06:08:27Z</dcterms:created>
  <dcterms:modified xsi:type="dcterms:W3CDTF">2019-08-27T03:49:40Z</dcterms:modified>
</cp:coreProperties>
</file>