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58" r:id="rId5"/>
    <p:sldId id="263" r:id="rId6"/>
    <p:sldId id="264" r:id="rId7"/>
    <p:sldId id="265" r:id="rId8"/>
    <p:sldId id="259" r:id="rId9"/>
    <p:sldId id="266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3088" autoAdjust="0"/>
  </p:normalViewPr>
  <p:slideViewPr>
    <p:cSldViewPr snapToGrid="0">
      <p:cViewPr>
        <p:scale>
          <a:sx n="81" d="100"/>
          <a:sy n="81" d="100"/>
        </p:scale>
        <p:origin x="756" y="-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B8C87-922D-4B8B-BADD-9CB7F1E1A325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8BDCA-BFBB-436D-8582-B3C9BFA6E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54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iteseerx.ist.psu.edu/viewdoc/summary?doi=10.1.1.37.7236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zionmarketresearch.com/news/household-cleaners-marke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sv-S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Cobots: </a:t>
            </a:r>
            <a:r>
              <a:rPr lang="sv-SE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http://citeseerx.ist.psu.edu/viewdoc/summary?doi=10.1.1.37.7236</a:t>
            </a:r>
            <a:endParaRPr lang="sv-S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sv-S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Cleaning market: </a:t>
            </a:r>
            <a:r>
              <a:rPr lang="sv-SE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https://www.zionmarketresearch.com/news/household-cleaners-market</a:t>
            </a:r>
            <a:endParaRPr lang="sv-S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8BDCA-BFBB-436D-8582-B3C9BFA6E6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88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1E176-C283-43E3-BEC1-300A604172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Cobot Cleaners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987B6-D4DA-4C9E-B178-8AB4A05003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Exploring a new business model</a:t>
            </a:r>
          </a:p>
        </p:txBody>
      </p:sp>
    </p:spTree>
    <p:extLst>
      <p:ext uri="{BB962C8B-B14F-4D97-AF65-F5344CB8AC3E}">
        <p14:creationId xmlns:p14="http://schemas.microsoft.com/office/powerpoint/2010/main" val="2830775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9AFD3-9E5F-46B4-97E6-195332A04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3: Transportation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165BC-019A-4845-82FD-4934C4992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40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1D803-B32E-4C5A-880A-5D130938D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AC92C-9621-4F37-BA74-5D6EC41CD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15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1E36-2FEC-41B6-9F28-FDDF665D8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469EC-B047-45A2-B6B1-FE96D15B5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5211979" cy="3416300"/>
          </a:xfrm>
        </p:spPr>
        <p:txBody>
          <a:bodyPr anchor="ctr">
            <a:normAutofit/>
          </a:bodyPr>
          <a:lstStyle/>
          <a:p>
            <a:r>
              <a:rPr lang="en-US" dirty="0"/>
              <a:t>Household cleaning is a global $33 Billion-dollar market</a:t>
            </a:r>
          </a:p>
          <a:p>
            <a:r>
              <a:rPr lang="en-US" dirty="0"/>
              <a:t>Collaborative robots (</a:t>
            </a:r>
            <a:r>
              <a:rPr lang="en-US" dirty="0" err="1"/>
              <a:t>cobots</a:t>
            </a:r>
            <a:r>
              <a:rPr lang="en-US" dirty="0"/>
              <a:t>) are becoming more common</a:t>
            </a:r>
          </a:p>
          <a:p>
            <a:r>
              <a:rPr lang="en-US" dirty="0"/>
              <a:t>We explore a cobot household cleaning business model for </a:t>
            </a:r>
            <a:r>
              <a:rPr lang="en-US" dirty="0" err="1"/>
              <a:t>feasabiltiy</a:t>
            </a:r>
            <a:endParaRPr lang="en-US" dirty="0"/>
          </a:p>
          <a:p>
            <a:r>
              <a:rPr lang="en-US" dirty="0"/>
              <a:t>We use Operations Research techniques to determine the best way to set up the business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B08D73-6E33-49E6-B712-74682AF8C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733" y="3087495"/>
            <a:ext cx="4345024" cy="244407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1209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C0394-CBF3-428C-815D-6E2C39773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BF9C0-5D7E-489F-9EEF-7CD0828BC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Literature </a:t>
            </a:r>
            <a:r>
              <a:rPr lang="en-US"/>
              <a:t>Review goes here…</a:t>
            </a:r>
          </a:p>
        </p:txBody>
      </p:sp>
    </p:spTree>
    <p:extLst>
      <p:ext uri="{BB962C8B-B14F-4D97-AF65-F5344CB8AC3E}">
        <p14:creationId xmlns:p14="http://schemas.microsoft.com/office/powerpoint/2010/main" val="306972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AD678-E466-4CF3-8D41-6F87F032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>
            <a:normAutofit/>
          </a:bodyPr>
          <a:lstStyle/>
          <a:p>
            <a:r>
              <a:rPr lang="en-US" dirty="0"/>
              <a:t>Robot Types (resources)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F9F6-AD29-450F-A9CB-95F7196EA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sz="1600" dirty="0"/>
              <a:t>We start with an investment in a mix of cleaning robots</a:t>
            </a:r>
          </a:p>
          <a:p>
            <a:r>
              <a:rPr lang="en-US" sz="1600" dirty="0"/>
              <a:t>The following table represents the robots, cost, and what we’ve invested in</a:t>
            </a:r>
          </a:p>
          <a:p>
            <a:r>
              <a:rPr lang="en-US" sz="1600" dirty="0"/>
              <a:t>A mix of each type of robot is needed to clean a location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88FD1D-16CA-43B6-A6D4-8E4EE182D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690763"/>
              </p:ext>
            </p:extLst>
          </p:nvPr>
        </p:nvGraphicFramePr>
        <p:xfrm>
          <a:off x="5526997" y="2515669"/>
          <a:ext cx="6158804" cy="336866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77254">
                  <a:extLst>
                    <a:ext uri="{9D8B030D-6E8A-4147-A177-3AD203B41FA5}">
                      <a16:colId xmlns:a16="http://schemas.microsoft.com/office/drawing/2014/main" val="764092409"/>
                    </a:ext>
                  </a:extLst>
                </a:gridCol>
                <a:gridCol w="1363588">
                  <a:extLst>
                    <a:ext uri="{9D8B030D-6E8A-4147-A177-3AD203B41FA5}">
                      <a16:colId xmlns:a16="http://schemas.microsoft.com/office/drawing/2014/main" val="3907191542"/>
                    </a:ext>
                  </a:extLst>
                </a:gridCol>
                <a:gridCol w="1135902">
                  <a:extLst>
                    <a:ext uri="{9D8B030D-6E8A-4147-A177-3AD203B41FA5}">
                      <a16:colId xmlns:a16="http://schemas.microsoft.com/office/drawing/2014/main" val="1782568923"/>
                    </a:ext>
                  </a:extLst>
                </a:gridCol>
                <a:gridCol w="1281478">
                  <a:extLst>
                    <a:ext uri="{9D8B030D-6E8A-4147-A177-3AD203B41FA5}">
                      <a16:colId xmlns:a16="http://schemas.microsoft.com/office/drawing/2014/main" val="249718759"/>
                    </a:ext>
                  </a:extLst>
                </a:gridCol>
                <a:gridCol w="1400582">
                  <a:extLst>
                    <a:ext uri="{9D8B030D-6E8A-4147-A177-3AD203B41FA5}">
                      <a16:colId xmlns:a16="http://schemas.microsoft.com/office/drawing/2014/main" val="1440180672"/>
                    </a:ext>
                  </a:extLst>
                </a:gridCol>
              </a:tblGrid>
              <a:tr h="4630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Robot</a:t>
                      </a:r>
                      <a:endParaRPr lang="en-US" sz="15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296" marR="3860" marT="92648" marB="9264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Type</a:t>
                      </a:r>
                      <a:endParaRPr lang="en-US" sz="15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296" marR="3860" marT="92648" marB="9264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 Cost </a:t>
                      </a:r>
                      <a:endParaRPr lang="en-US" sz="15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296" marR="3860" marT="92648" marB="9264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Available</a:t>
                      </a:r>
                      <a:endParaRPr lang="en-US" sz="15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296" marR="3860" marT="92648" marB="9264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Invested</a:t>
                      </a:r>
                      <a:endParaRPr lang="en-US" sz="15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296" marR="3860" marT="92648" marB="92648" anchor="b"/>
                </a:tc>
                <a:extLst>
                  <a:ext uri="{0D108BD9-81ED-4DB2-BD59-A6C34878D82A}">
                    <a16:rowId xmlns:a16="http://schemas.microsoft.com/office/drawing/2014/main" val="1125777863"/>
                  </a:ext>
                </a:extLst>
              </a:tr>
              <a:tr h="463052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296" marR="3860" marT="92648" marB="9264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Vaccum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296" marR="3860" marT="92648" marB="9264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 $  400.00 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296" marR="3860" marT="92648" marB="9264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35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296" marR="3860" marT="92648" marB="9264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 $ 14,000.00 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296" marR="3860" marT="92648" marB="92648" anchor="b"/>
                </a:tc>
                <a:extLst>
                  <a:ext uri="{0D108BD9-81ED-4DB2-BD59-A6C34878D82A}">
                    <a16:rowId xmlns:a16="http://schemas.microsoft.com/office/drawing/2014/main" val="767177088"/>
                  </a:ext>
                </a:extLst>
              </a:tr>
              <a:tr h="463052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2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296" marR="3860" marT="92648" marB="9264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Carpet Cleaner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296" marR="3860" marT="92648" marB="9264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 $  600.00 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296" marR="3860" marT="92648" marB="9264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25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296" marR="3860" marT="92648" marB="9264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 $ 15,000.00 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296" marR="3860" marT="92648" marB="92648" anchor="b"/>
                </a:tc>
                <a:extLst>
                  <a:ext uri="{0D108BD9-81ED-4DB2-BD59-A6C34878D82A}">
                    <a16:rowId xmlns:a16="http://schemas.microsoft.com/office/drawing/2014/main" val="1634005661"/>
                  </a:ext>
                </a:extLst>
              </a:tr>
              <a:tr h="463052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3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296" marR="3860" marT="92648" marB="9264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Sink Cleaner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296" marR="3860" marT="92648" marB="9264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 $  500.00 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296" marR="3860" marT="92648" marB="9264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20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296" marR="3860" marT="92648" marB="9264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 $ 10,000.00 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296" marR="3860" marT="92648" marB="92648" anchor="b"/>
                </a:tc>
                <a:extLst>
                  <a:ext uri="{0D108BD9-81ED-4DB2-BD59-A6C34878D82A}">
                    <a16:rowId xmlns:a16="http://schemas.microsoft.com/office/drawing/2014/main" val="3509271251"/>
                  </a:ext>
                </a:extLst>
              </a:tr>
              <a:tr h="463052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4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296" marR="3860" marT="92648" marB="9264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Duster Drone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296" marR="3860" marT="92648" marB="9264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 $  300.00 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296" marR="3860" marT="92648" marB="9264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30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296" marR="3860" marT="92648" marB="9264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 $   9,000.00 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296" marR="3860" marT="92648" marB="92648" anchor="b"/>
                </a:tc>
                <a:extLst>
                  <a:ext uri="{0D108BD9-81ED-4DB2-BD59-A6C34878D82A}">
                    <a16:rowId xmlns:a16="http://schemas.microsoft.com/office/drawing/2014/main" val="784974521"/>
                  </a:ext>
                </a:extLst>
              </a:tr>
              <a:tr h="694514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5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296" marR="3860" marT="92648" marB="9264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Window Cleaner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296" marR="3860" marT="92648" marB="9264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 $  600.00 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296" marR="3860" marT="92648" marB="9264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</a:rPr>
                        <a:t>35</a:t>
                      </a:r>
                      <a:endParaRPr lang="en-US" sz="1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296" marR="3860" marT="92648" marB="9264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 $ 21,000.00 </a:t>
                      </a:r>
                      <a:endParaRPr lang="en-US" sz="1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296" marR="3860" marT="92648" marB="92648" anchor="b"/>
                </a:tc>
                <a:extLst>
                  <a:ext uri="{0D108BD9-81ED-4DB2-BD59-A6C34878D82A}">
                    <a16:rowId xmlns:a16="http://schemas.microsoft.com/office/drawing/2014/main" val="3673387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327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5F199-4BE1-4D1C-A4DE-4F0AC41C6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>
            <a:normAutofit/>
          </a:bodyPr>
          <a:lstStyle/>
          <a:p>
            <a:r>
              <a:rPr lang="en-US" dirty="0"/>
              <a:t>Package 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2A692-0444-4D83-B2B5-3C3D6BAD4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5211979" cy="3416300"/>
          </a:xfrm>
        </p:spPr>
        <p:txBody>
          <a:bodyPr anchor="ctr">
            <a:normAutofit/>
          </a:bodyPr>
          <a:lstStyle/>
          <a:p>
            <a:r>
              <a:rPr lang="en-US"/>
              <a:t>Configurations are used to clean locations with different characteristics </a:t>
            </a:r>
          </a:p>
          <a:p>
            <a:pPr lvl="1"/>
            <a:r>
              <a:rPr lang="en-US"/>
              <a:t> Package 1: 1 bath apartment or house, &lt;= 1400 square feet with no carpet</a:t>
            </a:r>
          </a:p>
          <a:p>
            <a:pPr lvl="1"/>
            <a:r>
              <a:rPr lang="en-US"/>
              <a:t> Package 2: 1 bathroom apt or house, &lt;= 1400 sq ft with carpet</a:t>
            </a:r>
          </a:p>
          <a:p>
            <a:pPr lvl="1"/>
            <a:r>
              <a:rPr lang="en-US"/>
              <a:t> Package 3: no carpet, 1 bathroom</a:t>
            </a:r>
          </a:p>
          <a:p>
            <a:pPr lvl="1"/>
            <a:r>
              <a:rPr lang="en-US"/>
              <a:t> Package 4: 2 bath, carpet, &lt;= 2300 sq ft</a:t>
            </a:r>
          </a:p>
          <a:p>
            <a:pPr lvl="1"/>
            <a:r>
              <a:rPr lang="en-US"/>
              <a:t> Package 5: all carpet 2 bath &lt;= 2000 sq ft</a:t>
            </a:r>
          </a:p>
          <a:p>
            <a:pPr lvl="1"/>
            <a:r>
              <a:rPr lang="en-US"/>
              <a:t> Package 6: carpet, 2-3 bath, &lt;= 2000 sq ft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437613-01DB-42C8-B8B3-143542EC8E42}"/>
              </a:ext>
            </a:extLst>
          </p:cNvPr>
          <p:cNvGraphicFramePr>
            <a:graphicFrameLocks noGrp="1"/>
          </p:cNvGraphicFramePr>
          <p:nvPr/>
        </p:nvGraphicFramePr>
        <p:xfrm>
          <a:off x="6798733" y="3451864"/>
          <a:ext cx="4345029" cy="1715338"/>
        </p:xfrm>
        <a:graphic>
          <a:graphicData uri="http://schemas.openxmlformats.org/drawingml/2006/table">
            <a:tbl>
              <a:tblPr firstRow="1" bandRow="1"/>
              <a:tblGrid>
                <a:gridCol w="662403">
                  <a:extLst>
                    <a:ext uri="{9D8B030D-6E8A-4147-A177-3AD203B41FA5}">
                      <a16:colId xmlns:a16="http://schemas.microsoft.com/office/drawing/2014/main" val="1634429812"/>
                    </a:ext>
                  </a:extLst>
                </a:gridCol>
                <a:gridCol w="613771">
                  <a:extLst>
                    <a:ext uri="{9D8B030D-6E8A-4147-A177-3AD203B41FA5}">
                      <a16:colId xmlns:a16="http://schemas.microsoft.com/office/drawing/2014/main" val="2688371175"/>
                    </a:ext>
                  </a:extLst>
                </a:gridCol>
                <a:gridCol w="613771">
                  <a:extLst>
                    <a:ext uri="{9D8B030D-6E8A-4147-A177-3AD203B41FA5}">
                      <a16:colId xmlns:a16="http://schemas.microsoft.com/office/drawing/2014/main" val="1846239658"/>
                    </a:ext>
                  </a:extLst>
                </a:gridCol>
                <a:gridCol w="613771">
                  <a:extLst>
                    <a:ext uri="{9D8B030D-6E8A-4147-A177-3AD203B41FA5}">
                      <a16:colId xmlns:a16="http://schemas.microsoft.com/office/drawing/2014/main" val="3937611585"/>
                    </a:ext>
                  </a:extLst>
                </a:gridCol>
                <a:gridCol w="613771">
                  <a:extLst>
                    <a:ext uri="{9D8B030D-6E8A-4147-A177-3AD203B41FA5}">
                      <a16:colId xmlns:a16="http://schemas.microsoft.com/office/drawing/2014/main" val="2151263562"/>
                    </a:ext>
                  </a:extLst>
                </a:gridCol>
                <a:gridCol w="613771">
                  <a:extLst>
                    <a:ext uri="{9D8B030D-6E8A-4147-A177-3AD203B41FA5}">
                      <a16:colId xmlns:a16="http://schemas.microsoft.com/office/drawing/2014/main" val="3526694520"/>
                    </a:ext>
                  </a:extLst>
                </a:gridCol>
                <a:gridCol w="613771">
                  <a:extLst>
                    <a:ext uri="{9D8B030D-6E8A-4147-A177-3AD203B41FA5}">
                      <a16:colId xmlns:a16="http://schemas.microsoft.com/office/drawing/2014/main" val="3837733723"/>
                    </a:ext>
                  </a:extLst>
                </a:gridCol>
              </a:tblGrid>
              <a:tr h="396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Column1</a:t>
                      </a:r>
                    </a:p>
                  </a:txBody>
                  <a:tcPr marL="4025" marR="4025" marT="40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Package 1</a:t>
                      </a:r>
                    </a:p>
                  </a:txBody>
                  <a:tcPr marL="4025" marR="4025" marT="40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Package 2</a:t>
                      </a:r>
                    </a:p>
                  </a:txBody>
                  <a:tcPr marL="4025" marR="4025" marT="40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Package 3</a:t>
                      </a:r>
                    </a:p>
                  </a:txBody>
                  <a:tcPr marL="4025" marR="4025" marT="40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Package 4</a:t>
                      </a:r>
                    </a:p>
                  </a:txBody>
                  <a:tcPr marL="4025" marR="4025" marT="40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Package 5</a:t>
                      </a:r>
                    </a:p>
                  </a:txBody>
                  <a:tcPr marL="4025" marR="4025" marT="40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Package 6</a:t>
                      </a:r>
                    </a:p>
                  </a:txBody>
                  <a:tcPr marL="4025" marR="4025" marT="40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967476"/>
                  </a:ext>
                </a:extLst>
              </a:tr>
              <a:tr h="2197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Robot 1</a:t>
                      </a:r>
                    </a:p>
                  </a:txBody>
                  <a:tcPr marL="4025" marR="4025" marT="40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025" marR="4025" marT="40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025" marR="4025" marT="40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025" marR="4025" marT="40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025" marR="4025" marT="40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025" marR="4025" marT="40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025" marR="4025" marT="40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832498"/>
                  </a:ext>
                </a:extLst>
              </a:tr>
              <a:tr h="2197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Robot 2</a:t>
                      </a:r>
                    </a:p>
                  </a:txBody>
                  <a:tcPr marL="4025" marR="4025" marT="40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025" marR="4025" marT="40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025" marR="4025" marT="40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025" marR="4025" marT="40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025" marR="4025" marT="40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025" marR="4025" marT="40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025" marR="4025" marT="40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507381"/>
                  </a:ext>
                </a:extLst>
              </a:tr>
              <a:tr h="2197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Robot 3</a:t>
                      </a:r>
                    </a:p>
                  </a:txBody>
                  <a:tcPr marL="4025" marR="4025" marT="40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025" marR="4025" marT="40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025" marR="4025" marT="40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025" marR="4025" marT="40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025" marR="4025" marT="40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025" marR="4025" marT="40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025" marR="4025" marT="40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049368"/>
                  </a:ext>
                </a:extLst>
              </a:tr>
              <a:tr h="2197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Robot 4</a:t>
                      </a:r>
                    </a:p>
                  </a:txBody>
                  <a:tcPr marL="4025" marR="4025" marT="40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025" marR="4025" marT="40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025" marR="4025" marT="40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025" marR="4025" marT="40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025" marR="4025" marT="40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025" marR="4025" marT="40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025" marR="4025" marT="40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110856"/>
                  </a:ext>
                </a:extLst>
              </a:tr>
              <a:tr h="2197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Robot 5</a:t>
                      </a:r>
                    </a:p>
                  </a:txBody>
                  <a:tcPr marL="4025" marR="4025" marT="40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025" marR="4025" marT="40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025" marR="4025" marT="40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025" marR="4025" marT="40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025" marR="4025" marT="40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025" marR="4025" marT="40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025" marR="4025" marT="40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917092"/>
                  </a:ext>
                </a:extLst>
              </a:tr>
              <a:tr h="2197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</a:t>
                      </a:r>
                    </a:p>
                  </a:txBody>
                  <a:tcPr marL="4025" marR="4025" marT="40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4025" marR="4025" marT="40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4025" marR="4025" marT="40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4025" marR="4025" marT="40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4025" marR="4025" marT="40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4025" marR="4025" marT="40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4025" marR="4025" marT="40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022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709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EEA31-EE3E-451E-9EB6-DBFD284AF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>
            <a:normAutofit/>
          </a:bodyPr>
          <a:lstStyle/>
          <a:p>
            <a:r>
              <a:rPr lang="en-US" dirty="0"/>
              <a:t>Configuration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5E6EB-33B1-4BD6-ADB4-940506862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sz="1600"/>
              <a:t>Based on our investment and our target market, we can figure out what the most profitable robot configuration would be</a:t>
            </a:r>
          </a:p>
          <a:p>
            <a:r>
              <a:rPr lang="en-US" sz="1600"/>
              <a:t>Using this information we can decide which type of location or neighborhoods to focus our marketing on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48C6A1E-8162-409A-9B51-A9F0B38BF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956" y="3293331"/>
            <a:ext cx="6158802" cy="203240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4438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1CFBA-88DE-42F3-A528-B1858274D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Optimization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813ED-3351-455B-BE70-E43998442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940978"/>
          </a:xfrm>
        </p:spPr>
        <p:txBody>
          <a:bodyPr/>
          <a:lstStyle/>
          <a:p>
            <a:r>
              <a:rPr lang="en-US" dirty="0"/>
              <a:t>Based on our results Package 5 seems to be the most profitable</a:t>
            </a:r>
          </a:p>
          <a:p>
            <a:r>
              <a:rPr lang="en-US" dirty="0"/>
              <a:t>We can’t clean .83 or .667 locations, so our model still needs work…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AEBCDD-7998-4449-84FA-EBD1619C7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667027"/>
            <a:ext cx="8350577" cy="198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76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7C6E2-8377-4C42-ACE2-73B75140F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>
            <a:normAutofit/>
          </a:bodyPr>
          <a:lstStyle/>
          <a:p>
            <a:r>
              <a:rPr lang="en-US" dirty="0"/>
              <a:t>Scenario 2: Future Investment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89FDA-7E2C-4AED-A4E9-8D6CE4D27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5211979" cy="3416300"/>
          </a:xfrm>
        </p:spPr>
        <p:txBody>
          <a:bodyPr anchor="ctr">
            <a:normAutofit/>
          </a:bodyPr>
          <a:lstStyle/>
          <a:p>
            <a:r>
              <a:rPr lang="en-US" dirty="0"/>
              <a:t>The next thing we want to figure out is where to invest to optimize our business.</a:t>
            </a:r>
          </a:p>
          <a:p>
            <a:r>
              <a:rPr lang="en-US" dirty="0"/>
              <a:t>Using sensitivity analysis, we can determine what robots to invest in to maximize profitability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6A9E2E-2A34-4F86-80BC-F248C64AB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252" y="2775951"/>
            <a:ext cx="2631985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0085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9BC5C-D662-4425-BADA-4721750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DFAC5-053E-4D56-B2A4-3A571A0DC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estimate what our optimal configuration would look like by adding the shadow resources to our model, we can figure out ideal projected results.</a:t>
            </a:r>
          </a:p>
        </p:txBody>
      </p:sp>
    </p:spTree>
    <p:extLst>
      <p:ext uri="{BB962C8B-B14F-4D97-AF65-F5344CB8AC3E}">
        <p14:creationId xmlns:p14="http://schemas.microsoft.com/office/powerpoint/2010/main" val="1141507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484</Words>
  <Application>Microsoft Office PowerPoint</Application>
  <PresentationFormat>Widescreen</PresentationFormat>
  <Paragraphs>116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 Boardroom</vt:lpstr>
      <vt:lpstr>Cobot Cleaners</vt:lpstr>
      <vt:lpstr>Introduction</vt:lpstr>
      <vt:lpstr>Previous Work</vt:lpstr>
      <vt:lpstr>Robot Types (resources)</vt:lpstr>
      <vt:lpstr>Package Configurations</vt:lpstr>
      <vt:lpstr>Configuration Optimization</vt:lpstr>
      <vt:lpstr>Configuration Optimization Results</vt:lpstr>
      <vt:lpstr>Scenario 2: Future Investment</vt:lpstr>
      <vt:lpstr>Updated Results</vt:lpstr>
      <vt:lpstr>Scenario 3: Transportation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Cobot Cleaners</dc:title>
  <dc:creator>Christopher Davis</dc:creator>
  <cp:lastModifiedBy>Christopher Davis</cp:lastModifiedBy>
  <cp:revision>4</cp:revision>
  <dcterms:created xsi:type="dcterms:W3CDTF">2018-11-24T18:12:02Z</dcterms:created>
  <dcterms:modified xsi:type="dcterms:W3CDTF">2018-11-24T18:16:37Z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chrdavi@microsoft.com</vt:lpwstr>
  </property>
  <property fmtid="{D5CDD505-2E9C-101B-9397-08002B2CF9AE}" pid="5" name="MSIP_Label_f42aa342-8706-4288-bd11-ebb85995028c_SetDate">
    <vt:lpwstr>2018-11-24T18:12:07.7167433Z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