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8" r:id="rId2"/>
    <p:sldId id="258" r:id="rId3"/>
    <p:sldId id="279" r:id="rId4"/>
    <p:sldId id="257" r:id="rId5"/>
    <p:sldId id="259" r:id="rId6"/>
    <p:sldId id="260" r:id="rId7"/>
    <p:sldId id="261" r:id="rId8"/>
    <p:sldId id="262" r:id="rId9"/>
    <p:sldId id="263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81" r:id="rId18"/>
    <p:sldId id="282" r:id="rId19"/>
    <p:sldId id="283" r:id="rId20"/>
    <p:sldId id="284" r:id="rId21"/>
    <p:sldId id="277" r:id="rId22"/>
    <p:sldId id="285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7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981A9-73D5-7B4E-8617-A6F12E1BE4BC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9A706-DBCE-A64C-A858-52F818FB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9A706-DBCE-A64C-A858-52F818FBE8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9A706-DBCE-A64C-A858-52F818FBE8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0B5B-D004-4246-9163-75375909A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1B12-B4CB-3246-8DD4-48FCC8F1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7136-2E02-514D-B7CA-8DD72E1C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18B1-A6BD-E24A-B30C-C97DBB58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A03F-D6B6-4443-806E-FB6082E7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3785-D8F1-D14D-B240-D8062297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EF3ED-A3CB-BA45-9D9E-E9FCF077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1252-40EF-0749-A222-FF6BF145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6712-3797-8443-9F7F-70A6372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2C43-A0A6-2B43-9CAD-82AE0FDB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0EF7C-D08E-A344-A9BF-2BDFFCE6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E6321-82EF-194F-91FD-5B07C844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7F2D-3E4E-084C-96F4-A47FD285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AA66-173A-0E49-B1C8-9EB9EDB8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B634-D480-8441-B0BC-26073281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D5DA-6091-C64D-8E30-0E3BEC42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5304-CC95-F448-AC44-F1C66E6F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1347C-2196-AE43-B979-6124442E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7264-4EC7-BE40-917C-CA86526B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BCBE-E2EB-BA4D-B06F-8C70C8BF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49D-5930-5748-92D3-B1C3E41F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086E1-C4D6-104F-9C5A-AD0D749B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0F4E-84A0-C74D-A11D-EAF3B3A4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BA3A-E5B0-8C4E-9F5F-08293C9C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191E-8907-FA45-B602-8D01FDC3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7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134D-9190-204E-843F-4B3B0C6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2280-B830-D04A-A762-9A8D31603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1D1AE-5BF8-8F48-918E-2D2639EBA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19FC-8E7A-5843-AF85-B74E44D1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3AE0-D6E6-F848-A86C-F040F627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E292D-AE0B-0D4F-B83A-3A88B3DA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7099-84B4-F740-BBD8-5ECC13EA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8D69C-FA06-B947-ACE1-6F7FFBA8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E8AA3-6119-194E-900A-2E7C7E9D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9FC5-CEF5-174B-9AF3-77A63F527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7FBAA-ECA4-1D48-9199-13E733D2A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2E304-669B-4444-8E84-0A989FE2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AFBA8-4FF9-7048-B6CF-37B8D623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78495-AD7B-1147-908A-3C33C4E6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7CAB-1B89-6049-A9C8-C30B7266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3491D-97F0-FE4F-BFAF-BF3D0B6A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44B0A-83FC-0842-BA06-FA2E6479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82554-006F-E942-9AA5-F2F1922A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7BEF1-603F-B349-AB8A-51F4C253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DE9CA-0F5D-6448-BC96-DFC98903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4C5B6-C742-E144-B478-98B81334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3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CE3E-21F2-E34A-AA25-66489168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8183-A1B5-B449-A516-6274FAA1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B8F7-9DFF-224E-85E8-C3D4F4D70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359C9-34C4-4A47-AF96-E1457E1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0A5CB-4212-C54D-82F5-1ABB67D0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1D6B4-08D1-5448-B095-8283F772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1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06EF-DB1A-494E-8D3F-D1B713B9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79406-CFD0-F74A-B782-971647041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20C21-B09C-A44A-98C2-638C28CA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3AC6-1123-ED48-8317-B73ADF59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8392A-8CE9-994D-9FB2-14797C22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E572-C4A1-8C4E-B558-1A8E64EC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4E6D1-4684-D246-BE10-818A7E85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9C30B-1609-8D4E-8D1F-2FDAB503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7209-0D5B-3141-B9F8-7C0CD1D9A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9C86B-BE7A-5849-8598-AEF9D2C34429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7CEE-05F5-5343-8403-2EE3F9F6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14C1-BF08-0246-A6FD-7903CDBD9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0FF2-E3AC-1D44-BADA-A67FE727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FB58F-1EB5-F141-837E-751DEB7E6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Estimating the basic reproduction number of yellow fever in </a:t>
            </a:r>
            <a:r>
              <a:rPr lang="en-US" sz="4200" dirty="0" err="1"/>
              <a:t>Alouatta</a:t>
            </a:r>
            <a:r>
              <a:rPr lang="en-US" sz="4200" dirty="0"/>
              <a:t> monkeys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C9451-397F-984E-A79F-B12CCBAA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Ben Lambert, University of Oxford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219AC-7074-7345-9EF4-66C46FB4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270401"/>
            <a:ext cx="5608830" cy="42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8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266EA-852F-7145-B48C-8AB830FB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231895" cy="118895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Time from death to corpse observation: fit a gamma delay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E99260C-4CA4-0447-B1B3-5B1F8E34A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4" y="2252807"/>
            <a:ext cx="6699874" cy="4019924"/>
          </a:xfrm>
        </p:spPr>
      </p:pic>
    </p:spTree>
    <p:extLst>
      <p:ext uri="{BB962C8B-B14F-4D97-AF65-F5344CB8AC3E}">
        <p14:creationId xmlns:p14="http://schemas.microsoft.com/office/powerpoint/2010/main" val="205406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3E6F7-BB90-BF4A-A417-746348E4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Inferential framework: ABC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BDBC-D313-C843-ADA3-09CD8A4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000" dirty="0"/>
              <a:t>Since model is stochastic and no closed form expression exists for the dynamic probability distribution, we use Approximate Bayesian Computation (ABC)</a:t>
            </a:r>
          </a:p>
          <a:p>
            <a:endParaRPr lang="en-US" sz="2000" dirty="0"/>
          </a:p>
          <a:p>
            <a:r>
              <a:rPr lang="en-US" sz="2000" dirty="0"/>
              <a:t>ABC requires a measure of ‘distance’ between simulated and real data. Here we use:</a:t>
            </a:r>
          </a:p>
          <a:p>
            <a:pPr lvl="1"/>
            <a:r>
              <a:rPr lang="en-US" sz="2000" dirty="0"/>
              <a:t>The root mean squared error between the cumulative simulated and cumulative real observed corpses. We also include in this vector the simulated and real deaths and assume that after t=50, all monkeys have died (this is 14 days after the end of the series)</a:t>
            </a:r>
          </a:p>
        </p:txBody>
      </p:sp>
    </p:spTree>
    <p:extLst>
      <p:ext uri="{BB962C8B-B14F-4D97-AF65-F5344CB8AC3E}">
        <p14:creationId xmlns:p14="http://schemas.microsoft.com/office/powerpoint/2010/main" val="12009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3CF27-B1AF-FA4F-8676-5E1F014D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Assumed prior distribution over R0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DA082244-EE5F-0A49-89E6-BC19D2D6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3BEBB-0C6D-4B41-9078-F52F2013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Posterior distribution over R0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82E93B03-7862-EE4C-B00D-3E5AFF4B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1186882"/>
            <a:ext cx="4235516" cy="423551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8F701-DBA1-F745-84FE-86071C8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Posterior predictive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D655F9A-F4E5-BA4B-8B02-D65CBE79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43319-2676-5C48-99E6-EEECF59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Issues with this approach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086A-7F19-284F-AFDE-B0B2E4FE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S-I-D-</a:t>
            </a:r>
            <a:r>
              <a:rPr lang="en-US" sz="2000" dirty="0" err="1"/>
              <a:t>Dobs</a:t>
            </a:r>
            <a:r>
              <a:rPr lang="en-US" sz="2000" dirty="0"/>
              <a:t> model does not allow for a delay period between a monkey becoming infected and then being able to infect another monkey</a:t>
            </a:r>
          </a:p>
          <a:p>
            <a:endParaRPr lang="en-US" sz="2000" dirty="0"/>
          </a:p>
          <a:p>
            <a:r>
              <a:rPr lang="en-US" sz="2000" dirty="0"/>
              <a:t>The time period between being exposed and an ongoing infection occurring includes three elements:</a:t>
            </a:r>
          </a:p>
          <a:p>
            <a:pPr lvl="1"/>
            <a:r>
              <a:rPr lang="en-US" sz="2000" dirty="0"/>
              <a:t>The latency period in the monkey before they can transmit to a mosquito (~2 days?)</a:t>
            </a:r>
          </a:p>
          <a:p>
            <a:pPr lvl="1"/>
            <a:r>
              <a:rPr lang="en-US" sz="2000" dirty="0"/>
              <a:t>The extrinsic incubation period of yellow fever in the vector(?)</a:t>
            </a:r>
          </a:p>
          <a:p>
            <a:pPr lvl="1"/>
            <a:r>
              <a:rPr lang="en-US" sz="2000" dirty="0"/>
              <a:t>The time taken for an infectious vector to find an uninfected host(?)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64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D7800-F730-184B-B4FF-6E701318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dirty="0"/>
              <a:t>Estimating EIP: Johansson et al. 2010: EIP of yellow fever in </a:t>
            </a:r>
            <a:r>
              <a:rPr lang="en-US" sz="2500" i="1" dirty="0" err="1"/>
              <a:t>Aedes</a:t>
            </a:r>
            <a:r>
              <a:rPr lang="en-US" sz="2500" i="1" dirty="0"/>
              <a:t> aegypti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8CD4DA2-13FA-B04D-BB9B-004A8517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70" y="650494"/>
            <a:ext cx="5058954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3F8C2-C65F-2F41-8148-DDFB3996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S-E-I-D-</a:t>
            </a:r>
            <a:r>
              <a:rPr lang="en-US" sz="5400" dirty="0" err="1"/>
              <a:t>Dobs</a:t>
            </a:r>
            <a:r>
              <a:rPr lang="en-US" sz="5400" dirty="0"/>
              <a:t>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8405AE-4B9E-3547-A79B-E9697F76FC80}"/>
              </a:ext>
            </a:extLst>
          </p:cNvPr>
          <p:cNvGrpSpPr/>
          <p:nvPr/>
        </p:nvGrpSpPr>
        <p:grpSpPr>
          <a:xfrm>
            <a:off x="667309" y="2203079"/>
            <a:ext cx="10119971" cy="1849076"/>
            <a:chOff x="1045277" y="1361867"/>
            <a:chExt cx="10119971" cy="18490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C131C5-59DB-A440-9A80-67A00EB5ABF6}"/>
                </a:ext>
              </a:extLst>
            </p:cNvPr>
            <p:cNvSpPr txBox="1"/>
            <p:nvPr/>
          </p:nvSpPr>
          <p:spPr>
            <a:xfrm>
              <a:off x="2305735" y="1369214"/>
              <a:ext cx="21257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dirty="0"/>
                <a:t>b S 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3E3360-302C-2947-8F97-61C6BF4A759C}"/>
                </a:ext>
              </a:extLst>
            </p:cNvPr>
            <p:cNvSpPr txBox="1"/>
            <p:nvPr/>
          </p:nvSpPr>
          <p:spPr>
            <a:xfrm>
              <a:off x="6788684" y="1361868"/>
              <a:ext cx="21257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dirty="0"/>
                <a:t>mu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016945-12ED-894A-850B-3B75128AD37A}"/>
                </a:ext>
              </a:extLst>
            </p:cNvPr>
            <p:cNvSpPr txBox="1"/>
            <p:nvPr/>
          </p:nvSpPr>
          <p:spPr>
            <a:xfrm>
              <a:off x="8728845" y="1361868"/>
              <a:ext cx="21257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dirty="0"/>
                <a:t>pobs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94709F-CA1A-0F40-A16A-E8E7B7AFACE1}"/>
                </a:ext>
              </a:extLst>
            </p:cNvPr>
            <p:cNvSpPr/>
            <p:nvPr/>
          </p:nvSpPr>
          <p:spPr>
            <a:xfrm>
              <a:off x="9791723" y="2085417"/>
              <a:ext cx="1373525" cy="11255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 err="1"/>
                <a:t>Dobs</a:t>
              </a:r>
              <a:endParaRPr lang="en-US" sz="45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9765C0-69C6-5345-ACA1-E59B008604FA}"/>
                </a:ext>
              </a:extLst>
            </p:cNvPr>
            <p:cNvSpPr/>
            <p:nvPr/>
          </p:nvSpPr>
          <p:spPr>
            <a:xfrm>
              <a:off x="1045277" y="2085417"/>
              <a:ext cx="1373525" cy="11255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/>
                <a:t>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B73E0C-9846-FD48-B165-FFEF0F82BFE1}"/>
                </a:ext>
              </a:extLst>
            </p:cNvPr>
            <p:cNvSpPr/>
            <p:nvPr/>
          </p:nvSpPr>
          <p:spPr>
            <a:xfrm>
              <a:off x="5500253" y="2085417"/>
              <a:ext cx="1373525" cy="11255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/>
                <a:t>I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CBB3FA-494F-1C40-8A67-92709A1C2FD7}"/>
                </a:ext>
              </a:extLst>
            </p:cNvPr>
            <p:cNvSpPr/>
            <p:nvPr/>
          </p:nvSpPr>
          <p:spPr>
            <a:xfrm>
              <a:off x="7645988" y="2085417"/>
              <a:ext cx="1373525" cy="11255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/>
                <a:t>D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CD8481-0E28-E14E-8BBF-0CB646563EFE}"/>
                </a:ext>
              </a:extLst>
            </p:cNvPr>
            <p:cNvCxnSpPr>
              <a:cxnSpLocks/>
            </p:cNvCxnSpPr>
            <p:nvPr/>
          </p:nvCxnSpPr>
          <p:spPr>
            <a:xfrm>
              <a:off x="2449797" y="2648180"/>
              <a:ext cx="76044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0D125A-C346-EE4E-94F7-BC7DEDB4D237}"/>
                </a:ext>
              </a:extLst>
            </p:cNvPr>
            <p:cNvCxnSpPr/>
            <p:nvPr/>
          </p:nvCxnSpPr>
          <p:spPr>
            <a:xfrm>
              <a:off x="6873778" y="2648180"/>
              <a:ext cx="76044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E3A3CEF-D1DE-5841-A158-FDAAC905D887}"/>
                </a:ext>
              </a:extLst>
            </p:cNvPr>
            <p:cNvCxnSpPr/>
            <p:nvPr/>
          </p:nvCxnSpPr>
          <p:spPr>
            <a:xfrm>
              <a:off x="9019513" y="2648180"/>
              <a:ext cx="76044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0D709E-5FA9-464E-84E7-514EC5AA47E8}"/>
                </a:ext>
              </a:extLst>
            </p:cNvPr>
            <p:cNvSpPr/>
            <p:nvPr/>
          </p:nvSpPr>
          <p:spPr>
            <a:xfrm>
              <a:off x="3241066" y="2085417"/>
              <a:ext cx="1373525" cy="11255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0" dirty="0"/>
                <a:t>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4ED4654-E196-FC43-A519-63EE694EFB4E}"/>
                </a:ext>
              </a:extLst>
            </p:cNvPr>
            <p:cNvCxnSpPr/>
            <p:nvPr/>
          </p:nvCxnSpPr>
          <p:spPr>
            <a:xfrm>
              <a:off x="4676583" y="2648180"/>
              <a:ext cx="76044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A02A0E-C347-1144-9FA8-6B094FE2D63B}"/>
                </a:ext>
              </a:extLst>
            </p:cNvPr>
            <p:cNvSpPr txBox="1"/>
            <p:nvPr/>
          </p:nvSpPr>
          <p:spPr>
            <a:xfrm>
              <a:off x="4314536" y="1361867"/>
              <a:ext cx="21257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dirty="0"/>
                <a:t>gamma</a:t>
              </a:r>
            </a:p>
          </p:txBody>
        </p: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01EA2DC-CF61-E24A-9CCB-AB9750BF810C}"/>
              </a:ext>
            </a:extLst>
          </p:cNvPr>
          <p:cNvSpPr txBox="1">
            <a:spLocks/>
          </p:cNvSpPr>
          <p:nvPr/>
        </p:nvSpPr>
        <p:spPr>
          <a:xfrm>
            <a:off x="838200" y="4251123"/>
            <a:ext cx="10515600" cy="2162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 effectively includes a delay period between mosquitoes becoming infected then infectious</a:t>
            </a:r>
          </a:p>
          <a:p>
            <a:r>
              <a:rPr lang="en-US"/>
              <a:t>The duration of this delay period is governed by 1/gamma</a:t>
            </a:r>
          </a:p>
          <a:p>
            <a:r>
              <a:rPr lang="en-US"/>
              <a:t>Here we fix 1/gamma = 12 days (10 days EIP + 2 days latency)</a:t>
            </a:r>
          </a:p>
          <a:p>
            <a:r>
              <a:rPr lang="en-US"/>
              <a:t>We assume initial conditions: S=79, E=1, I=0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6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3CF27-B1AF-FA4F-8676-5E1F014D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Assumed prior distribution over R0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B094615-59EC-1F47-9366-4DB76A83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411" y="859620"/>
            <a:ext cx="5138123" cy="51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3CF27-B1AF-FA4F-8676-5E1F014D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Posterior distribution over R0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A43ED67-ACED-004F-90A5-20F62379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64" y="876114"/>
            <a:ext cx="5105136" cy="51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9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3D64D-6969-AA48-90CA-F2E1F3D9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Talk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0DE1-5E80-AA43-B401-C81EC989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Autofit/>
          </a:bodyPr>
          <a:lstStyle/>
          <a:p>
            <a:pPr marL="514350" indent="-514350">
              <a:buAutoNum type="arabicPeriod"/>
            </a:pPr>
            <a:r>
              <a:rPr lang="en-US" sz="2600" dirty="0"/>
              <a:t>Present an individual stochastic modelling approach to estimating the basic reproduction number for yellow fever in </a:t>
            </a:r>
            <a:r>
              <a:rPr lang="en-US" sz="2600" dirty="0" err="1"/>
              <a:t>Alouattas</a:t>
            </a:r>
            <a:endParaRPr lang="en-US" sz="2600" dirty="0"/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r>
              <a:rPr lang="en-US" sz="2600" dirty="0"/>
              <a:t>Get feedback on modelling approach and, especially, the priors</a:t>
            </a:r>
          </a:p>
        </p:txBody>
      </p:sp>
    </p:spTree>
    <p:extLst>
      <p:ext uri="{BB962C8B-B14F-4D97-AF65-F5344CB8AC3E}">
        <p14:creationId xmlns:p14="http://schemas.microsoft.com/office/powerpoint/2010/main" val="219948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3CF27-B1AF-FA4F-8676-5E1F014D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Posterior predictive distribution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CB8B53C-3667-8D49-8646-9C50F45A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66" y="859997"/>
            <a:ext cx="5270425" cy="52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6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B06E5-6F0E-8540-9F9E-4E8CC740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C521-35EE-3D41-836D-91F6545D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Data are in a realm that is very stochastic due to the relatively small numbers of mosquitoes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model incorporating an exposed compartment fits the data better than the one without it and makes more sense, biologically</a:t>
            </a:r>
          </a:p>
          <a:p>
            <a:endParaRPr lang="en-US" sz="2200" dirty="0"/>
          </a:p>
          <a:p>
            <a:r>
              <a:rPr lang="en-US" sz="2200" dirty="0"/>
              <a:t>Because of stochasticity, conclusions we draw are sensitive to the chosen priors: can we justify these?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18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92E35-8A24-C946-A8E7-5D91A3E8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374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D342-3D07-F04F-BC0A-BD122E47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Sensitivity analysis: try distribution with weight on higher prior values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44B343E-A9A5-2C4A-8BE6-69F0080F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64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D20-EA1D-2844-A3C1-F093E75B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Shifts the posterior distribution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2EFD45C-328F-5A47-97FC-F3E38DC3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024" y="2345508"/>
            <a:ext cx="3867377" cy="3867377"/>
          </a:xfrm>
          <a:prstGeom prst="rect">
            <a:avLst/>
          </a:prstGeom>
        </p:spPr>
      </p:pic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0621CC3F-EF53-7C4F-8F1F-7F62A831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64" y="2345508"/>
            <a:ext cx="3867377" cy="386737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23EAA9-99B2-904C-8A18-20A6482EC7BA}"/>
              </a:ext>
            </a:extLst>
          </p:cNvPr>
          <p:cNvCxnSpPr>
            <a:cxnSpLocks/>
          </p:cNvCxnSpPr>
          <p:nvPr/>
        </p:nvCxnSpPr>
        <p:spPr>
          <a:xfrm>
            <a:off x="5564566" y="3908469"/>
            <a:ext cx="11862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3D64D-6969-AA48-90CA-F2E1F3D9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São Paulo 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0DE1-5E80-AA43-B401-C81EC989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1600" dirty="0"/>
              <a:t>Data from observations on </a:t>
            </a:r>
            <a:r>
              <a:rPr lang="en-US" sz="1600" dirty="0" err="1"/>
              <a:t>Alouattas</a:t>
            </a:r>
            <a:r>
              <a:rPr lang="en-US" sz="1600" dirty="0"/>
              <a:t> in a park in São Paulo during a yellow fever outbreak</a:t>
            </a:r>
          </a:p>
          <a:p>
            <a:endParaRPr lang="en-US" sz="1600" dirty="0"/>
          </a:p>
          <a:p>
            <a:r>
              <a:rPr lang="en-US" sz="1600" dirty="0"/>
              <a:t>Fixed number of individuals in the population (n=86)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observe corpses (some of which have estimated death dates) which are reported over time for 56 / 86 monkeys; others are unobserved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At t=50 (assumption), </a:t>
            </a:r>
            <a:r>
              <a:rPr lang="en-US" sz="1600"/>
              <a:t>all 86 </a:t>
            </a:r>
            <a:r>
              <a:rPr lang="en-US" sz="1600" dirty="0"/>
              <a:t>monkeys are assumed to have died</a:t>
            </a:r>
          </a:p>
          <a:p>
            <a:endParaRPr lang="en-US" sz="1600" dirty="0"/>
          </a:p>
          <a:p>
            <a:r>
              <a:rPr lang="en-US" sz="1600" dirty="0"/>
              <a:t>There is a big gap in between infections between the start of November and start of December, which hints at spatial effects and possible unobserved transmission trees</a:t>
            </a:r>
          </a:p>
        </p:txBody>
      </p:sp>
    </p:spTree>
    <p:extLst>
      <p:ext uri="{BB962C8B-B14F-4D97-AF65-F5344CB8AC3E}">
        <p14:creationId xmlns:p14="http://schemas.microsoft.com/office/powerpoint/2010/main" val="25759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CB85B-5C51-DE4F-A8D1-90AAA23C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Corpses reported over time: only model after cutoff as assumed well-mixed after this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26D6F13-5819-8C45-A837-E258EDDA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03" y="2600088"/>
            <a:ext cx="5789952" cy="34739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311C3-41C6-724B-84EA-7C9B341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Stochastic modelling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B8F8-FEAF-DE43-A8D2-DAC894AD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Since number of monkeys is so few and yellow fever eventually kills all monkeys,</a:t>
            </a:r>
          </a:p>
          <a:p>
            <a:endParaRPr lang="en-US" sz="2000" dirty="0"/>
          </a:p>
          <a:p>
            <a:r>
              <a:rPr lang="en-US" sz="2000" dirty="0"/>
              <a:t>We cannot use most out-of-the-box models to estimate R0 (e.g. Pagano-White or deterministic SIR </a:t>
            </a:r>
            <a:r>
              <a:rPr lang="en-US" sz="2000" dirty="0" err="1"/>
              <a:t>etc</a:t>
            </a:r>
            <a:r>
              <a:rPr lang="en-US" sz="2000" dirty="0"/>
              <a:t> models)</a:t>
            </a:r>
          </a:p>
          <a:p>
            <a:endParaRPr lang="en-US" sz="2000" dirty="0"/>
          </a:p>
          <a:p>
            <a:r>
              <a:rPr lang="en-US" sz="2000" dirty="0"/>
              <a:t>Also, because we do not directly observe deaths, the model needs to handle the duration from death to when corpse is reported (</a:t>
            </a:r>
            <a:r>
              <a:rPr lang="en-US" sz="2000" dirty="0" err="1"/>
              <a:t>recognising</a:t>
            </a:r>
            <a:r>
              <a:rPr lang="en-US" sz="2000" dirty="0"/>
              <a:t> that not all corpses were reported in the period)</a:t>
            </a:r>
          </a:p>
        </p:txBody>
      </p:sp>
    </p:spTree>
    <p:extLst>
      <p:ext uri="{BB962C8B-B14F-4D97-AF65-F5344CB8AC3E}">
        <p14:creationId xmlns:p14="http://schemas.microsoft.com/office/powerpoint/2010/main" val="358690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3F8C2-C65F-2F41-8148-DDFB3996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Most basic model: S-I-D-Dobs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F570-47DF-2042-93A2-85139433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52" y="384479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Susceptibles</a:t>
            </a:r>
            <a:r>
              <a:rPr lang="en-US" sz="2400" dirty="0"/>
              <a:t> (S) become infectious at a rate b * I</a:t>
            </a:r>
          </a:p>
          <a:p>
            <a:r>
              <a:rPr lang="en-US" sz="2400" dirty="0"/>
              <a:t>Infectious (I) die at rate mu</a:t>
            </a:r>
          </a:p>
          <a:p>
            <a:r>
              <a:rPr lang="en-US" sz="2400" dirty="0"/>
              <a:t>Corpses of dead (D) become observed at rate </a:t>
            </a:r>
            <a:r>
              <a:rPr lang="en-US" sz="2400" dirty="0" err="1"/>
              <a:t>Dobs</a:t>
            </a:r>
            <a:endParaRPr lang="en-US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5B0C4-30EB-E341-B8E7-84AFE9949897}"/>
              </a:ext>
            </a:extLst>
          </p:cNvPr>
          <p:cNvSpPr/>
          <p:nvPr/>
        </p:nvSpPr>
        <p:spPr>
          <a:xfrm>
            <a:off x="1149256" y="3064041"/>
            <a:ext cx="1625600" cy="133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9D33E-261B-4B47-8EC8-B0E74DBDA132}"/>
              </a:ext>
            </a:extLst>
          </p:cNvPr>
          <p:cNvSpPr/>
          <p:nvPr/>
        </p:nvSpPr>
        <p:spPr>
          <a:xfrm>
            <a:off x="3688785" y="3064041"/>
            <a:ext cx="1625600" cy="133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C4F11-72C3-4C47-91E6-2E59BC51EFB2}"/>
              </a:ext>
            </a:extLst>
          </p:cNvPr>
          <p:cNvSpPr/>
          <p:nvPr/>
        </p:nvSpPr>
        <p:spPr>
          <a:xfrm>
            <a:off x="6228314" y="3064041"/>
            <a:ext cx="1625600" cy="133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FD0F9A-85DA-1B4D-821E-3683CAAE1530}"/>
              </a:ext>
            </a:extLst>
          </p:cNvPr>
          <p:cNvSpPr/>
          <p:nvPr/>
        </p:nvSpPr>
        <p:spPr>
          <a:xfrm>
            <a:off x="8767844" y="3064041"/>
            <a:ext cx="1625600" cy="133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/>
              <a:t>Dobs</a:t>
            </a:r>
            <a:endParaRPr lang="en-US" sz="4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657B22-6E9C-D047-B000-01676FA43181}"/>
              </a:ext>
            </a:extLst>
          </p:cNvPr>
          <p:cNvCxnSpPr>
            <a:stCxn id="26" idx="3"/>
          </p:cNvCxnSpPr>
          <p:nvPr/>
        </p:nvCxnSpPr>
        <p:spPr>
          <a:xfrm>
            <a:off x="2774855" y="3730085"/>
            <a:ext cx="90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8DF9B3-D97A-454B-BAD4-2726C3C6F9BA}"/>
              </a:ext>
            </a:extLst>
          </p:cNvPr>
          <p:cNvCxnSpPr/>
          <p:nvPr/>
        </p:nvCxnSpPr>
        <p:spPr>
          <a:xfrm>
            <a:off x="5314385" y="3730085"/>
            <a:ext cx="90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0A102F-D3C8-8A4E-875D-EB0FC7562C57}"/>
              </a:ext>
            </a:extLst>
          </p:cNvPr>
          <p:cNvCxnSpPr/>
          <p:nvPr/>
        </p:nvCxnSpPr>
        <p:spPr>
          <a:xfrm>
            <a:off x="7853914" y="3730085"/>
            <a:ext cx="90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7FBCCD-1377-D64F-9976-5A19BC18D43E}"/>
              </a:ext>
            </a:extLst>
          </p:cNvPr>
          <p:cNvSpPr txBox="1"/>
          <p:nvPr/>
        </p:nvSpPr>
        <p:spPr>
          <a:xfrm>
            <a:off x="2582715" y="2387459"/>
            <a:ext cx="2125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b S 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43575-69E1-D945-A294-DFE4397CC910}"/>
              </a:ext>
            </a:extLst>
          </p:cNvPr>
          <p:cNvSpPr txBox="1"/>
          <p:nvPr/>
        </p:nvSpPr>
        <p:spPr>
          <a:xfrm>
            <a:off x="5279256" y="2372033"/>
            <a:ext cx="2125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mu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56D843-3D77-1C49-B9DE-8E0469D945F1}"/>
              </a:ext>
            </a:extLst>
          </p:cNvPr>
          <p:cNvSpPr txBox="1"/>
          <p:nvPr/>
        </p:nvSpPr>
        <p:spPr>
          <a:xfrm>
            <a:off x="7667938" y="2340472"/>
            <a:ext cx="2125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pobs</a:t>
            </a:r>
          </a:p>
        </p:txBody>
      </p:sp>
    </p:spTree>
    <p:extLst>
      <p:ext uri="{BB962C8B-B14F-4D97-AF65-F5344CB8AC3E}">
        <p14:creationId xmlns:p14="http://schemas.microsoft.com/office/powerpoint/2010/main" val="424722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D3618-8E15-DD43-9715-CB7F45F1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Model parameters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98E19-03F1-144B-8C94-5829B27F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000"/>
              <a:t>b: the infection rate. This is set so that we obtain a reasonable prior on R0</a:t>
            </a:r>
          </a:p>
          <a:p>
            <a:r>
              <a:rPr lang="en-US" sz="2000"/>
              <a:t>mu: estimated from Laemmert &amp; Kumm (1950) and we use the posterior from this analysis as a prior for the R0 estimation model</a:t>
            </a:r>
          </a:p>
          <a:p>
            <a:r>
              <a:rPr lang="en-US" sz="2000"/>
              <a:t>pobs: we have estimated time of deaths from the data, so build a model for the delay from death to a corpse being observed. Then we use this posterior as a prior for the R0 estimation model</a:t>
            </a:r>
          </a:p>
          <a:p>
            <a:r>
              <a:rPr lang="en-US" sz="2000"/>
              <a:t>Initial conditions: assume only those monkeys observed before the cutoff date have died: S=79, I=1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517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39531-B510-4448-A08B-B4CA1E6A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300"/>
              <a:t>Laemmert &amp; Kumm (1950): infected alouatta with yellow fever and recorded time to death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49DB1A-5631-0442-96A4-6A7F0914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49" y="650494"/>
            <a:ext cx="3979795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266EA-852F-7145-B48C-8AB830FB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231895" cy="118895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Use </a:t>
            </a:r>
            <a:r>
              <a:rPr lang="en-US" sz="5400" dirty="0" err="1"/>
              <a:t>Laemmert</a:t>
            </a:r>
            <a:r>
              <a:rPr lang="en-US" sz="5400" dirty="0"/>
              <a:t> &amp; </a:t>
            </a:r>
            <a:r>
              <a:rPr lang="en-US" sz="5400" dirty="0" err="1"/>
              <a:t>Kumm</a:t>
            </a:r>
            <a:r>
              <a:rPr lang="en-US" sz="5400" dirty="0"/>
              <a:t> (1950) to estimate time from infection to death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2C36D1C0-C2F3-2B4F-B56B-53D9D873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10" y="2379837"/>
            <a:ext cx="6323880" cy="37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800</Words>
  <Application>Microsoft Macintosh PowerPoint</Application>
  <PresentationFormat>Widescreen</PresentationFormat>
  <Paragraphs>86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Estimating the basic reproduction number of yellow fever in Alouatta monkeys</vt:lpstr>
      <vt:lpstr>Talk aims</vt:lpstr>
      <vt:lpstr>São Paulo data characteristics</vt:lpstr>
      <vt:lpstr>Corpses reported over time: only model after cutoff as assumed well-mixed after this point</vt:lpstr>
      <vt:lpstr>Stochastic modelling framework</vt:lpstr>
      <vt:lpstr>Most basic model: S-I-D-Dobs</vt:lpstr>
      <vt:lpstr>Model parameters</vt:lpstr>
      <vt:lpstr>Laemmert &amp; Kumm (1950): infected alouatta with yellow fever and recorded time to death</vt:lpstr>
      <vt:lpstr>Use Laemmert &amp; Kumm (1950) to estimate time from infection to death </vt:lpstr>
      <vt:lpstr>Time from death to corpse observation: fit a gamma delay model</vt:lpstr>
      <vt:lpstr>Inferential framework: ABC</vt:lpstr>
      <vt:lpstr>Assumed prior distribution over R0</vt:lpstr>
      <vt:lpstr>Posterior distribution over R0</vt:lpstr>
      <vt:lpstr>Posterior predictive distribution</vt:lpstr>
      <vt:lpstr>Issues with this approach</vt:lpstr>
      <vt:lpstr>Estimating EIP: Johansson et al. 2010: EIP of yellow fever in Aedes aegypti</vt:lpstr>
      <vt:lpstr>S-E-I-D-Dobs model</vt:lpstr>
      <vt:lpstr>Assumed prior distribution over R0</vt:lpstr>
      <vt:lpstr>Posterior distribution over R0</vt:lpstr>
      <vt:lpstr>Posterior predictive distribution</vt:lpstr>
      <vt:lpstr>Conclusions</vt:lpstr>
      <vt:lpstr>Questions?</vt:lpstr>
      <vt:lpstr>Sensitivity analysis: try distribution with weight on higher prior values</vt:lpstr>
      <vt:lpstr>Shifts the posterior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Benjamin C</dc:creator>
  <cp:lastModifiedBy>Lambert, Ben</cp:lastModifiedBy>
  <cp:revision>136</cp:revision>
  <dcterms:created xsi:type="dcterms:W3CDTF">2021-11-19T12:56:20Z</dcterms:created>
  <dcterms:modified xsi:type="dcterms:W3CDTF">2022-07-05T14:16:16Z</dcterms:modified>
</cp:coreProperties>
</file>