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4"/>
  </p:sldMasterIdLst>
  <p:notesMasterIdLst>
    <p:notesMasterId r:id="rId18"/>
  </p:notesMasterIdLst>
  <p:sldIdLst>
    <p:sldId id="256" r:id="rId5"/>
    <p:sldId id="257" r:id="rId6"/>
    <p:sldId id="259" r:id="rId7"/>
    <p:sldId id="267" r:id="rId8"/>
    <p:sldId id="268" r:id="rId9"/>
    <p:sldId id="269" r:id="rId10"/>
    <p:sldId id="266" r:id="rId11"/>
    <p:sldId id="261" r:id="rId12"/>
    <p:sldId id="262" r:id="rId13"/>
    <p:sldId id="263" r:id="rId14"/>
    <p:sldId id="264" r:id="rId15"/>
    <p:sldId id="265"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DB53DA-A087-44A9-9355-0A5070615A6E}" v="737" dt="2021-11-16T06:53:16.282"/>
    <p1510:client id="{9FD937E2-2C73-4A42-8A32-D4A10A44ECDF}" v="18" dt="2021-11-16T06:43:03.762"/>
    <p1510:client id="{FC11B7C5-99E4-6B88-7F0C-800C5C688640}" v="651" dt="2021-11-16T06:49:22.7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D7DDF9-93D5-4F31-9C8D-3060E91B6E65}" type="datetimeFigureOut">
              <a:rPr lang="en-US" altLang="ja-JP"/>
              <a:t>11/23/2021</a:t>
            </a:fld>
            <a:endParaRPr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2E7E11-93B5-4D66-A763-4E839628CB61}" type="slidenum">
              <a:rPr lang="en-US" altLang="ja-JP"/>
              <a:t>‹#›</a:t>
            </a:fld>
            <a:endParaRPr lang="ja-JP" altLang="en-US"/>
          </a:p>
        </p:txBody>
      </p:sp>
    </p:spTree>
    <p:extLst>
      <p:ext uri="{BB962C8B-B14F-4D97-AF65-F5344CB8AC3E}">
        <p14:creationId xmlns:p14="http://schemas.microsoft.com/office/powerpoint/2010/main" val="21768884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路線ごとの間取りと家賃の比較のグラフなど、これまでにお見せしたデータから、私たちはこれらの駅に絞り込みました。</a:t>
            </a:r>
            <a:endParaRPr lang="en-US" altLang="ja-JP">
              <a:latin typeface="Calibri"/>
              <a:ea typeface="游ゴシック"/>
              <a:cs typeface="Calibri"/>
            </a:endParaRPr>
          </a:p>
        </p:txBody>
      </p:sp>
      <p:sp>
        <p:nvSpPr>
          <p:cNvPr id="4" name="スライド番号プレースホルダー 3"/>
          <p:cNvSpPr>
            <a:spLocks noGrp="1"/>
          </p:cNvSpPr>
          <p:nvPr>
            <p:ph type="sldNum" sz="quarter" idx="5"/>
          </p:nvPr>
        </p:nvSpPr>
        <p:spPr/>
        <p:txBody>
          <a:bodyPr/>
          <a:lstStyle/>
          <a:p>
            <a:fld id="{582E7E11-93B5-4D66-A763-4E839628CB61}" type="slidenum">
              <a:rPr lang="en-US" altLang="ja-JP"/>
              <a:t>11</a:t>
            </a:fld>
            <a:endParaRPr lang="ja-JP" altLang="en-US"/>
          </a:p>
        </p:txBody>
      </p:sp>
    </p:spTree>
    <p:extLst>
      <p:ext uri="{BB962C8B-B14F-4D97-AF65-F5344CB8AC3E}">
        <p14:creationId xmlns:p14="http://schemas.microsoft.com/office/powerpoint/2010/main" val="1834985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大きなショッピングセンターやスーパーはないものの、食べ物にこだわらなければ十分駅近くで日常の買い物を済ませることは可能</a:t>
            </a:r>
          </a:p>
          <a:p>
            <a:r>
              <a:rPr lang="ja-JP" altLang="en-US">
                <a:latin typeface="Calibri"/>
                <a:ea typeface="游ゴシック"/>
                <a:cs typeface="Calibri"/>
              </a:rPr>
              <a:t>先だって説明したようにアクセスがよい</a:t>
            </a:r>
          </a:p>
          <a:p>
            <a:endParaRPr lang="ja-JP" altLang="en-US">
              <a:latin typeface="Calibri"/>
              <a:ea typeface="游ゴシック"/>
              <a:cs typeface="Calibri"/>
            </a:endParaRPr>
          </a:p>
          <a:p>
            <a:endParaRPr lang="ja-JP" altLang="en-US">
              <a:latin typeface="Calibri"/>
              <a:ea typeface="游ゴシック"/>
              <a:cs typeface="Calibri"/>
            </a:endParaRPr>
          </a:p>
        </p:txBody>
      </p:sp>
      <p:sp>
        <p:nvSpPr>
          <p:cNvPr id="4" name="スライド番号プレースホルダー 3"/>
          <p:cNvSpPr>
            <a:spLocks noGrp="1"/>
          </p:cNvSpPr>
          <p:nvPr>
            <p:ph type="sldNum" sz="quarter" idx="5"/>
          </p:nvPr>
        </p:nvSpPr>
        <p:spPr/>
        <p:txBody>
          <a:bodyPr/>
          <a:lstStyle/>
          <a:p>
            <a:fld id="{582E7E11-93B5-4D66-A763-4E839628CB61}" type="slidenum">
              <a:rPr lang="en-US" altLang="ja-JP"/>
              <a:t>12</a:t>
            </a:fld>
            <a:endParaRPr lang="ja-JP" altLang="en-US"/>
          </a:p>
        </p:txBody>
      </p:sp>
    </p:spTree>
    <p:extLst>
      <p:ext uri="{BB962C8B-B14F-4D97-AF65-F5344CB8AC3E}">
        <p14:creationId xmlns:p14="http://schemas.microsoft.com/office/powerpoint/2010/main" val="3005615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事後反省</a:t>
            </a:r>
          </a:p>
          <a:p>
            <a:r>
              <a:rPr lang="ja-JP" altLang="en-US">
                <a:latin typeface="Calibri"/>
                <a:ea typeface="游ゴシック"/>
                <a:cs typeface="Calibri"/>
              </a:rPr>
              <a:t>三つの駅に絞る前のデータに三つの駅がどこに位置しているのかをマークしておくとデータとの関連性を感じられる</a:t>
            </a:r>
            <a:endParaRPr lang="ja-JP" altLang="en-US" dirty="0">
              <a:latin typeface="Calibri"/>
              <a:ea typeface="游ゴシック"/>
              <a:cs typeface="Calibri"/>
            </a:endParaRPr>
          </a:p>
        </p:txBody>
      </p:sp>
      <p:sp>
        <p:nvSpPr>
          <p:cNvPr id="4" name="スライド番号プレースホルダー 3"/>
          <p:cNvSpPr>
            <a:spLocks noGrp="1"/>
          </p:cNvSpPr>
          <p:nvPr>
            <p:ph type="sldNum" sz="quarter" idx="5"/>
          </p:nvPr>
        </p:nvSpPr>
        <p:spPr/>
        <p:txBody>
          <a:bodyPr/>
          <a:lstStyle/>
          <a:p>
            <a:fld id="{582E7E11-93B5-4D66-A763-4E839628CB61}" type="slidenum">
              <a:rPr lang="en-US" altLang="ja-JP"/>
              <a:t>13</a:t>
            </a:fld>
            <a:endParaRPr lang="ja-JP" altLang="en-US"/>
          </a:p>
        </p:txBody>
      </p:sp>
    </p:spTree>
    <p:extLst>
      <p:ext uri="{BB962C8B-B14F-4D97-AF65-F5344CB8AC3E}">
        <p14:creationId xmlns:p14="http://schemas.microsoft.com/office/powerpoint/2010/main" val="2107084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ja-JP" altLang="en-US"/>
              <a:t>マスター タイトルの書式設定</a:t>
            </a:r>
            <a:endParaRPr lang="en-US"/>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5586B75A-687E-405C-8A0B-8D00578BA2C3}" type="datetimeFigureOut">
              <a:rPr lang="en-US" dirty="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5586B75A-687E-405C-8A0B-8D00578BA2C3}" type="datetimeFigureOut">
              <a:rPr lang="en-US" dirty="0"/>
              <a:pPr/>
              <a:t>11/23/2021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5586B75A-687E-405C-8A0B-8D00578BA2C3}" type="datetimeFigureOut">
              <a:rPr lang="en-US" dirty="0"/>
              <a:pPr/>
              <a:t>11/23/2021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5586B75A-687E-405C-8A0B-8D00578BA2C3}" type="datetimeFigureOut">
              <a:rPr lang="en-US" dirty="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ja-JP" altLang="en-US"/>
              <a:t>マスター タイトルの書式設定</a:t>
            </a:r>
            <a:endParaRPr lang="en-US"/>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586B75A-687E-405C-8A0B-8D00578BA2C3}" type="datetimeFigureOut">
              <a:rPr lang="en-US" dirty="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8" name="Date Placeholder 7"/>
          <p:cNvSpPr>
            <a:spLocks noGrp="1"/>
          </p:cNvSpPr>
          <p:nvPr>
            <p:ph type="dt" sz="half" idx="10"/>
          </p:nvPr>
        </p:nvSpPr>
        <p:spPr/>
        <p:txBody>
          <a:bodyPr/>
          <a:lstStyle/>
          <a:p>
            <a:fld id="{5586B75A-687E-405C-8A0B-8D00578BA2C3}" type="datetimeFigureOut">
              <a:rPr lang="en-US" dirty="0"/>
              <a:pPr/>
              <a:t>11/23/2021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2" name="Date Placeholder 1"/>
          <p:cNvSpPr>
            <a:spLocks noGrp="1"/>
          </p:cNvSpPr>
          <p:nvPr>
            <p:ph type="dt" sz="half" idx="10"/>
          </p:nvPr>
        </p:nvSpPr>
        <p:spPr/>
        <p:txBody>
          <a:bodyPr/>
          <a:lstStyle/>
          <a:p>
            <a:fld id="{5586B75A-687E-405C-8A0B-8D00578BA2C3}" type="datetimeFigureOut">
              <a:rPr lang="en-US" dirty="0"/>
              <a:pPr/>
              <a:t>11/23/2021</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a:t>マスター タイトルの書式設定</a:t>
            </a:r>
            <a:endParaRPr lang="en-US"/>
          </a:p>
        </p:txBody>
      </p:sp>
      <p:sp>
        <p:nvSpPr>
          <p:cNvPr id="2" name="Date Placeholder 1"/>
          <p:cNvSpPr>
            <a:spLocks noGrp="1"/>
          </p:cNvSpPr>
          <p:nvPr>
            <p:ph type="dt" sz="half" idx="10"/>
          </p:nvPr>
        </p:nvSpPr>
        <p:spPr/>
        <p:txBody>
          <a:bodyPr/>
          <a:lstStyle/>
          <a:p>
            <a:fld id="{5586B75A-687E-405C-8A0B-8D00578BA2C3}" type="datetimeFigureOut">
              <a:rPr lang="en-US" dirty="0"/>
              <a:pPr/>
              <a:t>11/23/2021</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ja-JP" altLang="en-US"/>
              <a:t>マスター タイトルの書式設定</a:t>
            </a:r>
            <a:endParaRPr lang="en-US"/>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p>
            <a:fld id="{5586B75A-687E-405C-8A0B-8D00578BA2C3}" type="datetimeFigureOut">
              <a:rPr lang="en-US" dirty="0"/>
              <a:pPr/>
              <a:t>11/23/2021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p>
            <a:fld id="{5586B75A-687E-405C-8A0B-8D00578BA2C3}" type="datetimeFigureOut">
              <a:rPr lang="en-US" dirty="0"/>
              <a:pPr/>
              <a:t>11/23/2021</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11/23/2021</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F231E5-F402-49E1-82B4-C762909ED2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F0BA12B-74D1-4DB1-9A3F-C9BA27B815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Shape 11">
            <a:extLst>
              <a:ext uri="{FF2B5EF4-FFF2-40B4-BE49-F238E27FC236}">
                <a16:creationId xmlns:a16="http://schemas.microsoft.com/office/drawing/2014/main" id="{515FCC40-AA93-4D3B-90D0-69BC824EA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a:extLst>
              <a:ext uri="{FF2B5EF4-FFF2-40B4-BE49-F238E27FC236}">
                <a16:creationId xmlns:a16="http://schemas.microsoft.com/office/drawing/2014/main" id="{EEA024CB-9C20-42A2-8BB1-1306746AE4E6}"/>
              </a:ext>
            </a:extLst>
          </p:cNvPr>
          <p:cNvSpPr>
            <a:spLocks noGrp="1"/>
          </p:cNvSpPr>
          <p:nvPr>
            <p:ph type="ctrTitle"/>
          </p:nvPr>
        </p:nvSpPr>
        <p:spPr>
          <a:xfrm>
            <a:off x="4084398" y="1298448"/>
            <a:ext cx="7315200" cy="3255264"/>
          </a:xfrm>
        </p:spPr>
        <p:txBody>
          <a:bodyPr>
            <a:normAutofit/>
          </a:bodyPr>
          <a:lstStyle/>
          <a:p>
            <a:r>
              <a:rPr lang="ja-JP" altLang="en-US">
                <a:solidFill>
                  <a:schemeClr val="tx2"/>
                </a:solidFill>
              </a:rPr>
              <a:t>オススメ</a:t>
            </a:r>
            <a:r>
              <a:rPr kumimoji="1" lang="ja-JP" altLang="en-US">
                <a:solidFill>
                  <a:schemeClr val="tx2"/>
                </a:solidFill>
              </a:rPr>
              <a:t>の駅の分析</a:t>
            </a:r>
          </a:p>
        </p:txBody>
      </p:sp>
      <p:sp>
        <p:nvSpPr>
          <p:cNvPr id="3" name="字幕 2">
            <a:extLst>
              <a:ext uri="{FF2B5EF4-FFF2-40B4-BE49-F238E27FC236}">
                <a16:creationId xmlns:a16="http://schemas.microsoft.com/office/drawing/2014/main" id="{FB4CACD0-CC1E-47C0-A893-4D65E0C9EB49}"/>
              </a:ext>
            </a:extLst>
          </p:cNvPr>
          <p:cNvSpPr>
            <a:spLocks noGrp="1"/>
          </p:cNvSpPr>
          <p:nvPr>
            <p:ph type="subTitle" idx="1"/>
          </p:nvPr>
        </p:nvSpPr>
        <p:spPr>
          <a:xfrm>
            <a:off x="4084397" y="4670246"/>
            <a:ext cx="6714232" cy="914400"/>
          </a:xfrm>
        </p:spPr>
        <p:txBody>
          <a:bodyPr>
            <a:normAutofit/>
          </a:bodyPr>
          <a:lstStyle/>
          <a:p>
            <a:r>
              <a:rPr kumimoji="1" lang="en-US" altLang="ja-JP">
                <a:solidFill>
                  <a:schemeClr val="accent1"/>
                </a:solidFill>
              </a:rPr>
              <a:t>6</a:t>
            </a:r>
            <a:r>
              <a:rPr kumimoji="1" lang="ja-JP" altLang="en-US">
                <a:solidFill>
                  <a:schemeClr val="accent1"/>
                </a:solidFill>
              </a:rPr>
              <a:t>班</a:t>
            </a:r>
          </a:p>
        </p:txBody>
      </p:sp>
    </p:spTree>
    <p:extLst>
      <p:ext uri="{BB962C8B-B14F-4D97-AF65-F5344CB8AC3E}">
        <p14:creationId xmlns:p14="http://schemas.microsoft.com/office/powerpoint/2010/main" val="2243502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図 7" descr="グラフ, 散布図&#10;&#10;説明は自動で生成されたものです">
            <a:extLst>
              <a:ext uri="{FF2B5EF4-FFF2-40B4-BE49-F238E27FC236}">
                <a16:creationId xmlns:a16="http://schemas.microsoft.com/office/drawing/2014/main" id="{429CC04F-8F75-41D6-9894-2D04773B3788}"/>
              </a:ext>
            </a:extLst>
          </p:cNvPr>
          <p:cNvPicPr>
            <a:picLocks noGrp="1" noChangeAspect="1"/>
          </p:cNvPicPr>
          <p:nvPr>
            <p:ph idx="1"/>
          </p:nvPr>
        </p:nvPicPr>
        <p:blipFill>
          <a:blip r:embed="rId2"/>
          <a:stretch>
            <a:fillRect/>
          </a:stretch>
        </p:blipFill>
        <p:spPr>
          <a:xfrm>
            <a:off x="2581365" y="771434"/>
            <a:ext cx="7029270" cy="5271953"/>
          </a:xfrm>
          <a:prstGeom prst="rect">
            <a:avLst/>
          </a:prstGeom>
        </p:spPr>
      </p:pic>
    </p:spTree>
    <p:extLst>
      <p:ext uri="{BB962C8B-B14F-4D97-AF65-F5344CB8AC3E}">
        <p14:creationId xmlns:p14="http://schemas.microsoft.com/office/powerpoint/2010/main" val="3010134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8F0475-812B-4F71-B81D-B22D4C65D35D}"/>
              </a:ext>
            </a:extLst>
          </p:cNvPr>
          <p:cNvSpPr>
            <a:spLocks noGrp="1"/>
          </p:cNvSpPr>
          <p:nvPr>
            <p:ph type="title"/>
          </p:nvPr>
        </p:nvSpPr>
        <p:spPr/>
        <p:txBody>
          <a:bodyPr/>
          <a:lstStyle/>
          <a:p>
            <a:r>
              <a:rPr lang="ja-JP" altLang="en-US">
                <a:ea typeface="ＭＳ ゴシック"/>
              </a:rPr>
              <a:t>絞り込み</a:t>
            </a:r>
            <a:endParaRPr kumimoji="1" lang="ja-JP" altLang="en-US"/>
          </a:p>
        </p:txBody>
      </p:sp>
      <p:sp>
        <p:nvSpPr>
          <p:cNvPr id="3" name="コンテンツ プレースホルダー 2">
            <a:extLst>
              <a:ext uri="{FF2B5EF4-FFF2-40B4-BE49-F238E27FC236}">
                <a16:creationId xmlns:a16="http://schemas.microsoft.com/office/drawing/2014/main" id="{2A09785C-8098-4BDE-A670-37338B9DC37B}"/>
              </a:ext>
            </a:extLst>
          </p:cNvPr>
          <p:cNvSpPr>
            <a:spLocks noGrp="1"/>
          </p:cNvSpPr>
          <p:nvPr>
            <p:ph idx="1"/>
          </p:nvPr>
        </p:nvSpPr>
        <p:spPr/>
        <p:txBody>
          <a:bodyPr/>
          <a:lstStyle/>
          <a:p>
            <a:pPr marL="0" indent="0">
              <a:buNone/>
            </a:pPr>
            <a:r>
              <a:rPr lang="ja-JP" altLang="en-US" b="1">
                <a:ea typeface="ＭＳ ゴシック"/>
              </a:rPr>
              <a:t>保土ヶ谷駅</a:t>
            </a:r>
            <a:endParaRPr lang="ja-JP" b="1">
              <a:ea typeface="ＭＳ ゴシック"/>
            </a:endParaRPr>
          </a:p>
          <a:p>
            <a:pPr marL="0" indent="0">
              <a:buNone/>
            </a:pPr>
            <a:r>
              <a:rPr lang="ja-JP" altLang="en-US" b="1">
                <a:ea typeface="ＭＳ ゴシック"/>
              </a:rPr>
              <a:t>　→横浜駅まで横須賀線or湘南新宿ラインで３分１４０円</a:t>
            </a:r>
          </a:p>
          <a:p>
            <a:pPr marL="0" indent="0">
              <a:buNone/>
            </a:pPr>
            <a:r>
              <a:rPr lang="ja-JP" altLang="en-US" b="1">
                <a:ea typeface="ＭＳ ゴシック"/>
              </a:rPr>
              <a:t>　→みなとみらい駅まで横須賀線or湘南新宿ラインor</a:t>
            </a:r>
          </a:p>
          <a:p>
            <a:pPr marL="0" indent="0">
              <a:buNone/>
            </a:pPr>
            <a:r>
              <a:rPr lang="ja-JP" altLang="en-US" b="1">
                <a:ea typeface="ＭＳ ゴシック"/>
              </a:rPr>
              <a:t>　　　みなとみらい線で２１分３３０円</a:t>
            </a:r>
            <a:endParaRPr lang="ja-JP" b="1">
              <a:ea typeface="ＭＳ ゴシック"/>
            </a:endParaRPr>
          </a:p>
          <a:p>
            <a:pPr marL="0" indent="0">
              <a:buNone/>
            </a:pPr>
            <a:endParaRPr lang="ja-JP" altLang="en-US" b="1">
              <a:ea typeface="ＭＳ ゴシック"/>
            </a:endParaRPr>
          </a:p>
          <a:p>
            <a:pPr marL="0" indent="0">
              <a:buNone/>
            </a:pPr>
            <a:r>
              <a:rPr lang="ja-JP" altLang="en-US" b="1">
                <a:ea typeface="ＭＳ ゴシック"/>
              </a:rPr>
              <a:t>菊名駅</a:t>
            </a:r>
          </a:p>
          <a:p>
            <a:pPr marL="0" indent="0">
              <a:buNone/>
            </a:pPr>
            <a:r>
              <a:rPr lang="ja-JP" altLang="en-US" b="1">
                <a:ea typeface="ＭＳ ゴシック"/>
              </a:rPr>
              <a:t>　→横浜駅まで東急東横線で６分１５７円</a:t>
            </a:r>
          </a:p>
          <a:p>
            <a:pPr marL="0" indent="0">
              <a:buNone/>
            </a:pPr>
            <a:r>
              <a:rPr lang="ja-JP" altLang="en-US" b="1">
                <a:ea typeface="ＭＳ ゴシック"/>
              </a:rPr>
              <a:t>　→みなとみらい駅までみなとみらい線or東急東横線で９分</a:t>
            </a:r>
          </a:p>
          <a:p>
            <a:pPr marL="0" indent="0">
              <a:buNone/>
            </a:pPr>
            <a:r>
              <a:rPr lang="ja-JP" altLang="en-US" b="1">
                <a:ea typeface="ＭＳ ゴシック"/>
              </a:rPr>
              <a:t>　　　３４０円</a:t>
            </a:r>
          </a:p>
          <a:p>
            <a:pPr marL="0" indent="0">
              <a:buNone/>
            </a:pPr>
            <a:r>
              <a:rPr lang="ja-JP" altLang="en-US" b="1">
                <a:ea typeface="ＭＳ ゴシック"/>
              </a:rPr>
              <a:t>妙蓮寺駅</a:t>
            </a:r>
          </a:p>
          <a:p>
            <a:pPr marL="0" indent="0">
              <a:buNone/>
            </a:pPr>
            <a:r>
              <a:rPr lang="ja-JP" altLang="en-US" b="1">
                <a:ea typeface="ＭＳ ゴシック"/>
              </a:rPr>
              <a:t>　→横浜駅まで東横線で６分１６０円</a:t>
            </a:r>
          </a:p>
          <a:p>
            <a:pPr marL="0" indent="0">
              <a:buNone/>
            </a:pPr>
            <a:r>
              <a:rPr lang="ja-JP" altLang="en-US" b="1">
                <a:ea typeface="ＭＳ ゴシック"/>
              </a:rPr>
              <a:t>　→みなとみらい駅まで東横線で１７分３５０円</a:t>
            </a:r>
          </a:p>
        </p:txBody>
      </p:sp>
    </p:spTree>
    <p:extLst>
      <p:ext uri="{BB962C8B-B14F-4D97-AF65-F5344CB8AC3E}">
        <p14:creationId xmlns:p14="http://schemas.microsoft.com/office/powerpoint/2010/main" val="2943188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6AF73F-2544-4437-BBD5-45E536A95610}"/>
              </a:ext>
            </a:extLst>
          </p:cNvPr>
          <p:cNvSpPr>
            <a:spLocks noGrp="1"/>
          </p:cNvSpPr>
          <p:nvPr>
            <p:ph type="title"/>
          </p:nvPr>
        </p:nvSpPr>
        <p:spPr/>
        <p:txBody>
          <a:bodyPr/>
          <a:lstStyle/>
          <a:p>
            <a:r>
              <a:rPr kumimoji="1" lang="ja-JP" altLang="en-US"/>
              <a:t>まとめ</a:t>
            </a:r>
          </a:p>
        </p:txBody>
      </p:sp>
      <p:sp>
        <p:nvSpPr>
          <p:cNvPr id="3" name="コンテンツ プレースホルダー 2">
            <a:extLst>
              <a:ext uri="{FF2B5EF4-FFF2-40B4-BE49-F238E27FC236}">
                <a16:creationId xmlns:a16="http://schemas.microsoft.com/office/drawing/2014/main" id="{A97B2F2C-6E39-43F3-82EA-70A78C930903}"/>
              </a:ext>
            </a:extLst>
          </p:cNvPr>
          <p:cNvSpPr>
            <a:spLocks noGrp="1"/>
          </p:cNvSpPr>
          <p:nvPr>
            <p:ph idx="1"/>
          </p:nvPr>
        </p:nvSpPr>
        <p:spPr>
          <a:xfrm>
            <a:off x="3869268" y="864108"/>
            <a:ext cx="7993856" cy="5120640"/>
          </a:xfrm>
        </p:spPr>
        <p:txBody>
          <a:bodyPr>
            <a:normAutofit/>
          </a:bodyPr>
          <a:lstStyle/>
          <a:p>
            <a:r>
              <a:rPr lang="ja-JP" altLang="en-US" sz="3200" b="1">
                <a:ea typeface="ＭＳ ゴシック"/>
              </a:rPr>
              <a:t>保土ヶ谷駅</a:t>
            </a:r>
            <a:r>
              <a:rPr lang="ja-JP" altLang="en-US" sz="2400">
                <a:ea typeface="ＭＳ ゴシック"/>
              </a:rPr>
              <a:t>をオススメします</a:t>
            </a:r>
          </a:p>
          <a:p>
            <a:pPr marL="0" indent="0">
              <a:buNone/>
            </a:pPr>
            <a:r>
              <a:rPr lang="ja-JP" altLang="en-US" sz="3200" b="1">
                <a:ea typeface="ＭＳ ゴシック"/>
              </a:rPr>
              <a:t>　</a:t>
            </a:r>
            <a:r>
              <a:rPr lang="ja-JP" altLang="en-US" sz="2400">
                <a:ea typeface="ＭＳ ゴシック"/>
              </a:rPr>
              <a:t>駅直結のショッピングセンター「ビーンズ保土ヶ谷」</a:t>
            </a:r>
          </a:p>
          <a:p>
            <a:pPr marL="0" indent="0">
              <a:buNone/>
            </a:pPr>
            <a:r>
              <a:rPr lang="ja-JP" altLang="en-US" sz="2400">
                <a:ea typeface="ＭＳ ゴシック"/>
              </a:rPr>
              <a:t>　犯罪件数が少ない傾向にある</a:t>
            </a:r>
          </a:p>
          <a:p>
            <a:endParaRPr lang="ja-JP" altLang="en-US" sz="3200" b="1">
              <a:ea typeface="ＭＳ ゴシック"/>
            </a:endParaRPr>
          </a:p>
          <a:p>
            <a:endParaRPr lang="ja-JP" altLang="en-US" sz="3200" b="1">
              <a:ea typeface="ＭＳ ゴシック"/>
            </a:endParaRPr>
          </a:p>
          <a:p>
            <a:endParaRPr lang="ja-JP" altLang="en-US" sz="3200" b="1">
              <a:ea typeface="ＭＳ ゴシック"/>
            </a:endParaRPr>
          </a:p>
          <a:p>
            <a:endParaRPr lang="ja-JP" altLang="en-US" sz="3200" b="1">
              <a:ea typeface="ＭＳ ゴシック"/>
            </a:endParaRPr>
          </a:p>
          <a:p>
            <a:endParaRPr lang="ja-JP" altLang="en-US" sz="3200" b="1">
              <a:ea typeface="ＭＳ ゴシック"/>
            </a:endParaRPr>
          </a:p>
        </p:txBody>
      </p:sp>
      <p:pic>
        <p:nvPicPr>
          <p:cNvPr id="4" name="図 5" descr="道路, 屋外, 建物, ストリート が含まれている画像&#10;&#10;説明は自動で生成されたものです">
            <a:extLst>
              <a:ext uri="{FF2B5EF4-FFF2-40B4-BE49-F238E27FC236}">
                <a16:creationId xmlns:a16="http://schemas.microsoft.com/office/drawing/2014/main" id="{64986608-9AE1-46DA-BCCF-B5E04FC5695A}"/>
              </a:ext>
            </a:extLst>
          </p:cNvPr>
          <p:cNvPicPr>
            <a:picLocks noChangeAspect="1"/>
          </p:cNvPicPr>
          <p:nvPr/>
        </p:nvPicPr>
        <p:blipFill>
          <a:blip r:embed="rId3"/>
          <a:stretch>
            <a:fillRect/>
          </a:stretch>
        </p:blipFill>
        <p:spPr>
          <a:xfrm>
            <a:off x="7653337" y="2946649"/>
            <a:ext cx="4052886" cy="3024483"/>
          </a:xfrm>
          <a:prstGeom prst="rect">
            <a:avLst/>
          </a:prstGeom>
        </p:spPr>
      </p:pic>
    </p:spTree>
    <p:extLst>
      <p:ext uri="{BB962C8B-B14F-4D97-AF65-F5344CB8AC3E}">
        <p14:creationId xmlns:p14="http://schemas.microsoft.com/office/powerpoint/2010/main" val="2184362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EE4D5CF2-BCDF-4BAE-AA47-ECD560B9611A}"/>
              </a:ext>
            </a:extLst>
          </p:cNvPr>
          <p:cNvSpPr>
            <a:spLocks noGrp="1"/>
          </p:cNvSpPr>
          <p:nvPr>
            <p:ph type="ctrTitle"/>
          </p:nvPr>
        </p:nvSpPr>
        <p:spPr>
          <a:xfrm>
            <a:off x="391192" y="1798510"/>
            <a:ext cx="8589168" cy="3255264"/>
          </a:xfrm>
        </p:spPr>
        <p:txBody>
          <a:bodyPr>
            <a:normAutofit/>
          </a:bodyPr>
          <a:lstStyle/>
          <a:p>
            <a:r>
              <a:rPr lang="ja-JP" altLang="en-US" sz="4800">
                <a:ea typeface="ＭＳ ゴシック"/>
              </a:rPr>
              <a:t>ご清聴ありがとうございました</a:t>
            </a:r>
          </a:p>
        </p:txBody>
      </p:sp>
    </p:spTree>
    <p:extLst>
      <p:ext uri="{BB962C8B-B14F-4D97-AF65-F5344CB8AC3E}">
        <p14:creationId xmlns:p14="http://schemas.microsoft.com/office/powerpoint/2010/main" val="3019549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a:extLst>
              <a:ext uri="{FF2B5EF4-FFF2-40B4-BE49-F238E27FC236}">
                <a16:creationId xmlns:a16="http://schemas.microsoft.com/office/drawing/2014/main" id="{DE8D27CC-52A2-4393-BF59-E22FACA7356B}"/>
              </a:ext>
            </a:extLst>
          </p:cNvPr>
          <p:cNvSpPr>
            <a:spLocks noGrp="1"/>
          </p:cNvSpPr>
          <p:nvPr>
            <p:ph type="title"/>
          </p:nvPr>
        </p:nvSpPr>
        <p:spPr>
          <a:xfrm>
            <a:off x="1539116" y="864108"/>
            <a:ext cx="3073914" cy="5120639"/>
          </a:xfrm>
        </p:spPr>
        <p:txBody>
          <a:bodyPr>
            <a:normAutofit/>
          </a:bodyPr>
          <a:lstStyle/>
          <a:p>
            <a:pPr algn="r"/>
            <a:r>
              <a:rPr kumimoji="1" lang="ja-JP" altLang="en-US">
                <a:solidFill>
                  <a:schemeClr val="tx1">
                    <a:lumMod val="85000"/>
                    <a:lumOff val="15000"/>
                  </a:schemeClr>
                </a:solidFill>
              </a:rPr>
              <a:t>条件</a:t>
            </a:r>
          </a:p>
        </p:txBody>
      </p:sp>
      <p:sp>
        <p:nvSpPr>
          <p:cNvPr id="10" name="Rectangle 9">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0BCDECA4-E12E-4993-9F85-C2FBD5D0E81B}"/>
              </a:ext>
            </a:extLst>
          </p:cNvPr>
          <p:cNvSpPr>
            <a:spLocks noGrp="1"/>
          </p:cNvSpPr>
          <p:nvPr>
            <p:ph idx="1"/>
          </p:nvPr>
        </p:nvSpPr>
        <p:spPr>
          <a:xfrm>
            <a:off x="5289229" y="864108"/>
            <a:ext cx="5910677" cy="5120640"/>
          </a:xfrm>
        </p:spPr>
        <p:txBody>
          <a:bodyPr>
            <a:normAutofit/>
          </a:bodyPr>
          <a:lstStyle/>
          <a:p>
            <a:r>
              <a:rPr kumimoji="1" lang="ja-JP" altLang="en-US"/>
              <a:t>間取り</a:t>
            </a:r>
            <a:r>
              <a:rPr kumimoji="1" lang="en-US" altLang="ja-JP"/>
              <a:t>(</a:t>
            </a:r>
            <a:r>
              <a:rPr kumimoji="1" lang="ja-JP" altLang="en-US"/>
              <a:t>ワンルーム、</a:t>
            </a:r>
            <a:r>
              <a:rPr kumimoji="1" lang="en-US" altLang="ja-JP"/>
              <a:t>1DK</a:t>
            </a:r>
            <a:r>
              <a:rPr kumimoji="1" lang="ja-JP" altLang="en-US"/>
              <a:t>、</a:t>
            </a:r>
            <a:r>
              <a:rPr kumimoji="1" lang="en-US" altLang="ja-JP"/>
              <a:t>1LDK)</a:t>
            </a:r>
          </a:p>
          <a:p>
            <a:r>
              <a:rPr lang="ja-JP" altLang="en-US"/>
              <a:t>家賃</a:t>
            </a:r>
            <a:r>
              <a:rPr lang="en-US" altLang="ja-JP"/>
              <a:t>(6</a:t>
            </a:r>
            <a:r>
              <a:rPr lang="ja-JP" altLang="en-US"/>
              <a:t>万円未満</a:t>
            </a:r>
            <a:r>
              <a:rPr lang="en-US" altLang="ja-JP"/>
              <a:t>)</a:t>
            </a:r>
            <a:endParaRPr kumimoji="1" lang="en-US" altLang="ja-JP"/>
          </a:p>
          <a:p>
            <a:r>
              <a:rPr lang="ja-JP" altLang="en-US"/>
              <a:t>合計時間</a:t>
            </a:r>
            <a:r>
              <a:rPr lang="en-US" altLang="ja-JP"/>
              <a:t>(30</a:t>
            </a:r>
            <a:r>
              <a:rPr lang="ja-JP" altLang="en-US"/>
              <a:t>分位</a:t>
            </a:r>
            <a:r>
              <a:rPr lang="en-US" altLang="ja-JP"/>
              <a:t>)</a:t>
            </a:r>
          </a:p>
          <a:p>
            <a:r>
              <a:rPr lang="ja-JP" altLang="en-US"/>
              <a:t>交通費</a:t>
            </a:r>
            <a:endParaRPr kumimoji="1" lang="en-US" altLang="ja-JP"/>
          </a:p>
          <a:p>
            <a:endParaRPr kumimoji="1" lang="ja-JP" altLang="en-US"/>
          </a:p>
        </p:txBody>
      </p:sp>
      <p:sp>
        <p:nvSpPr>
          <p:cNvPr id="14" name="Rectangle 13">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9559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BD91C9-D638-4201-90CC-6F446B7011CA}"/>
              </a:ext>
            </a:extLst>
          </p:cNvPr>
          <p:cNvSpPr>
            <a:spLocks noGrp="1"/>
          </p:cNvSpPr>
          <p:nvPr>
            <p:ph type="title"/>
          </p:nvPr>
        </p:nvSpPr>
        <p:spPr/>
        <p:txBody>
          <a:bodyPr/>
          <a:lstStyle/>
          <a:p>
            <a:r>
              <a:rPr lang="ja-JP" altLang="en-US">
                <a:ea typeface="ＭＳ ゴシック"/>
              </a:rPr>
              <a:t>路線ごとの</a:t>
            </a:r>
            <a:br>
              <a:rPr lang="en-US" altLang="ja-JP"/>
            </a:br>
            <a:r>
              <a:rPr lang="ja-JP" altLang="en-US">
                <a:ea typeface="ＭＳ ゴシック"/>
              </a:rPr>
              <a:t>平均合計時間</a:t>
            </a:r>
            <a:endParaRPr kumimoji="1" lang="ja-JP" altLang="en-US">
              <a:ea typeface="ＭＳ ゴシック"/>
            </a:endParaRPr>
          </a:p>
        </p:txBody>
      </p:sp>
      <p:pic>
        <p:nvPicPr>
          <p:cNvPr id="7" name="図 7" descr="グラフ, 棒グラフ&#10;&#10;説明は自動で生成されたものです">
            <a:extLst>
              <a:ext uri="{FF2B5EF4-FFF2-40B4-BE49-F238E27FC236}">
                <a16:creationId xmlns:a16="http://schemas.microsoft.com/office/drawing/2014/main" id="{7604F8E7-7092-43B7-8CEE-718D94DF67DF}"/>
              </a:ext>
            </a:extLst>
          </p:cNvPr>
          <p:cNvPicPr>
            <a:picLocks noGrp="1" noChangeAspect="1"/>
          </p:cNvPicPr>
          <p:nvPr>
            <p:ph idx="1"/>
          </p:nvPr>
        </p:nvPicPr>
        <p:blipFill>
          <a:blip r:embed="rId2"/>
          <a:stretch>
            <a:fillRect/>
          </a:stretch>
        </p:blipFill>
        <p:spPr>
          <a:xfrm>
            <a:off x="3633311" y="1329901"/>
            <a:ext cx="7251172" cy="4650348"/>
          </a:xfrm>
        </p:spPr>
      </p:pic>
    </p:spTree>
    <p:extLst>
      <p:ext uri="{BB962C8B-B14F-4D97-AF65-F5344CB8AC3E}">
        <p14:creationId xmlns:p14="http://schemas.microsoft.com/office/powerpoint/2010/main" val="2501674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56AC8650-B7FF-4277-8E84-A04FF82BA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6B32571-0D20-4C1B-8C73-F2634942A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w="25400" cap="sq">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図 8" descr="グラフ, 棒グラフ&#10;&#10;自動的に生成された説明">
            <a:extLst>
              <a:ext uri="{FF2B5EF4-FFF2-40B4-BE49-F238E27FC236}">
                <a16:creationId xmlns:a16="http://schemas.microsoft.com/office/drawing/2014/main" id="{A43AB45C-69A2-4D61-952C-716840BFB222}"/>
              </a:ext>
            </a:extLst>
          </p:cNvPr>
          <p:cNvPicPr>
            <a:picLocks noChangeAspect="1"/>
          </p:cNvPicPr>
          <p:nvPr/>
        </p:nvPicPr>
        <p:blipFill>
          <a:blip r:embed="rId2"/>
          <a:stretch>
            <a:fillRect/>
          </a:stretch>
        </p:blipFill>
        <p:spPr>
          <a:xfrm>
            <a:off x="643467" y="1333474"/>
            <a:ext cx="5130799" cy="4191052"/>
          </a:xfrm>
          <a:prstGeom prst="rect">
            <a:avLst/>
          </a:prstGeom>
        </p:spPr>
      </p:pic>
      <p:sp>
        <p:nvSpPr>
          <p:cNvPr id="34" name="Rectangle 33">
            <a:extLst>
              <a:ext uri="{FF2B5EF4-FFF2-40B4-BE49-F238E27FC236}">
                <a16:creationId xmlns:a16="http://schemas.microsoft.com/office/drawing/2014/main" id="{A43C88AF-78D5-403B-A0D8-09A70237B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25400" cap="sq">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コンテンツ プレースホルダー 4" descr="グラフ, 棒グラフ&#10;&#10;自動的に生成された説明">
            <a:extLst>
              <a:ext uri="{FF2B5EF4-FFF2-40B4-BE49-F238E27FC236}">
                <a16:creationId xmlns:a16="http://schemas.microsoft.com/office/drawing/2014/main" id="{D20B863B-9801-46D1-A201-F4EE74E1EE57}"/>
              </a:ext>
            </a:extLst>
          </p:cNvPr>
          <p:cNvPicPr>
            <a:picLocks noGrp="1" noChangeAspect="1"/>
          </p:cNvPicPr>
          <p:nvPr>
            <p:ph idx="1"/>
          </p:nvPr>
        </p:nvPicPr>
        <p:blipFill>
          <a:blip r:embed="rId3"/>
          <a:stretch>
            <a:fillRect/>
          </a:stretch>
        </p:blipFill>
        <p:spPr>
          <a:xfrm>
            <a:off x="6423321" y="1720454"/>
            <a:ext cx="5130799" cy="3417091"/>
          </a:xfrm>
          <a:prstGeom prst="rect">
            <a:avLst/>
          </a:prstGeom>
        </p:spPr>
      </p:pic>
      <p:sp>
        <p:nvSpPr>
          <p:cNvPr id="22" name="テキスト ボックス 21">
            <a:extLst>
              <a:ext uri="{FF2B5EF4-FFF2-40B4-BE49-F238E27FC236}">
                <a16:creationId xmlns:a16="http://schemas.microsoft.com/office/drawing/2014/main" id="{DECFDF78-9708-4C7B-A295-CDDE14CC9CF8}"/>
              </a:ext>
            </a:extLst>
          </p:cNvPr>
          <p:cNvSpPr txBox="1"/>
          <p:nvPr/>
        </p:nvSpPr>
        <p:spPr>
          <a:xfrm>
            <a:off x="6537935" y="969355"/>
            <a:ext cx="4555527" cy="461665"/>
          </a:xfrm>
          <a:prstGeom prst="rect">
            <a:avLst/>
          </a:prstGeom>
          <a:noFill/>
        </p:spPr>
        <p:txBody>
          <a:bodyPr wrap="square" rtlCol="0">
            <a:spAutoFit/>
          </a:bodyPr>
          <a:lstStyle/>
          <a:p>
            <a:endParaRPr kumimoji="1" lang="ja-JP" altLang="en-US" sz="2400" b="1">
              <a:solidFill>
                <a:schemeClr val="bg1"/>
              </a:solidFill>
              <a:latin typeface="+mj-ea"/>
              <a:ea typeface="+mj-ea"/>
            </a:endParaRPr>
          </a:p>
        </p:txBody>
      </p:sp>
      <p:sp>
        <p:nvSpPr>
          <p:cNvPr id="24" name="テキスト ボックス 23">
            <a:extLst>
              <a:ext uri="{FF2B5EF4-FFF2-40B4-BE49-F238E27FC236}">
                <a16:creationId xmlns:a16="http://schemas.microsoft.com/office/drawing/2014/main" id="{81478477-009C-4693-B9FC-A26E61351ECA}"/>
              </a:ext>
            </a:extLst>
          </p:cNvPr>
          <p:cNvSpPr txBox="1"/>
          <p:nvPr/>
        </p:nvSpPr>
        <p:spPr>
          <a:xfrm>
            <a:off x="928308" y="774377"/>
            <a:ext cx="4555527" cy="461665"/>
          </a:xfrm>
          <a:prstGeom prst="rect">
            <a:avLst/>
          </a:prstGeom>
          <a:noFill/>
        </p:spPr>
        <p:txBody>
          <a:bodyPr wrap="square" rtlCol="0">
            <a:spAutoFit/>
          </a:bodyPr>
          <a:lstStyle/>
          <a:p>
            <a:r>
              <a:rPr kumimoji="1" lang="ja-JP" altLang="en-US" sz="2400" b="1">
                <a:latin typeface="+mj-ea"/>
                <a:ea typeface="+mj-ea"/>
              </a:rPr>
              <a:t>路線ごとの間取りと家賃の比較</a:t>
            </a:r>
          </a:p>
        </p:txBody>
      </p:sp>
    </p:spTree>
    <p:extLst>
      <p:ext uri="{BB962C8B-B14F-4D97-AF65-F5344CB8AC3E}">
        <p14:creationId xmlns:p14="http://schemas.microsoft.com/office/powerpoint/2010/main" val="2748369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56AC8650-B7FF-4277-8E84-A04FF82BA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6B32571-0D20-4C1B-8C73-F2634942A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w="25400" cap="sq">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図 2" descr="グラフ, ヒストグラム&#10;&#10;自動的に生成された説明">
            <a:extLst>
              <a:ext uri="{FF2B5EF4-FFF2-40B4-BE49-F238E27FC236}">
                <a16:creationId xmlns:a16="http://schemas.microsoft.com/office/drawing/2014/main" id="{0EEB56B9-34AF-4935-8050-97FAA6E35596}"/>
              </a:ext>
            </a:extLst>
          </p:cNvPr>
          <p:cNvPicPr>
            <a:picLocks noChangeAspect="1"/>
          </p:cNvPicPr>
          <p:nvPr/>
        </p:nvPicPr>
        <p:blipFill rotWithShape="1">
          <a:blip r:embed="rId2"/>
          <a:srcRect t="5446" r="4" b="930"/>
          <a:stretch/>
        </p:blipFill>
        <p:spPr>
          <a:xfrm>
            <a:off x="643467" y="1441906"/>
            <a:ext cx="5130799" cy="3974188"/>
          </a:xfrm>
          <a:prstGeom prst="rect">
            <a:avLst/>
          </a:prstGeom>
        </p:spPr>
      </p:pic>
      <p:sp>
        <p:nvSpPr>
          <p:cNvPr id="38" name="Rectangle 37">
            <a:extLst>
              <a:ext uri="{FF2B5EF4-FFF2-40B4-BE49-F238E27FC236}">
                <a16:creationId xmlns:a16="http://schemas.microsoft.com/office/drawing/2014/main" id="{A43C88AF-78D5-403B-A0D8-09A70237B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25400" cap="sq">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図 4" descr="グラフ, ヒストグラム&#10;&#10;自動的に生成された説明">
            <a:extLst>
              <a:ext uri="{FF2B5EF4-FFF2-40B4-BE49-F238E27FC236}">
                <a16:creationId xmlns:a16="http://schemas.microsoft.com/office/drawing/2014/main" id="{49D807DF-DA19-4902-B98D-1ABBF54980E7}"/>
              </a:ext>
            </a:extLst>
          </p:cNvPr>
          <p:cNvPicPr>
            <a:picLocks noChangeAspect="1"/>
          </p:cNvPicPr>
          <p:nvPr/>
        </p:nvPicPr>
        <p:blipFill rotWithShape="1">
          <a:blip r:embed="rId3"/>
          <a:srcRect t="4729" r="-3" b="1534"/>
          <a:stretch/>
        </p:blipFill>
        <p:spPr>
          <a:xfrm>
            <a:off x="6423321" y="1441889"/>
            <a:ext cx="5130799" cy="3974221"/>
          </a:xfrm>
          <a:prstGeom prst="rect">
            <a:avLst/>
          </a:prstGeom>
        </p:spPr>
      </p:pic>
    </p:spTree>
    <p:extLst>
      <p:ext uri="{BB962C8B-B14F-4D97-AF65-F5344CB8AC3E}">
        <p14:creationId xmlns:p14="http://schemas.microsoft.com/office/powerpoint/2010/main" val="503182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527FCEA-6143-4C5E-8C45-8AC9237AD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A9F23AD-7A55-49F3-A3EC-743F47F36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6741849" cy="5897880"/>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図 6" descr="グラフ&#10;&#10;自動的に生成された説明">
            <a:extLst>
              <a:ext uri="{FF2B5EF4-FFF2-40B4-BE49-F238E27FC236}">
                <a16:creationId xmlns:a16="http://schemas.microsoft.com/office/drawing/2014/main" id="{0FD36409-03D7-440F-A4FD-34272A82E820}"/>
              </a:ext>
            </a:extLst>
          </p:cNvPr>
          <p:cNvPicPr>
            <a:picLocks noChangeAspect="1"/>
          </p:cNvPicPr>
          <p:nvPr/>
        </p:nvPicPr>
        <p:blipFill>
          <a:blip r:embed="rId2"/>
          <a:stretch>
            <a:fillRect/>
          </a:stretch>
        </p:blipFill>
        <p:spPr>
          <a:xfrm>
            <a:off x="641180" y="1085666"/>
            <a:ext cx="6410084" cy="4700727"/>
          </a:xfrm>
          <a:prstGeom prst="rect">
            <a:avLst/>
          </a:prstGeom>
        </p:spPr>
      </p:pic>
      <p:sp>
        <p:nvSpPr>
          <p:cNvPr id="32" name="Rectangle 31">
            <a:extLst>
              <a:ext uri="{FF2B5EF4-FFF2-40B4-BE49-F238E27FC236}">
                <a16:creationId xmlns:a16="http://schemas.microsoft.com/office/drawing/2014/main" id="{D7D9F91F-72C9-4DB9-ABD0-A8180D826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48006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図 2" descr="グラフ, 棒グラフ&#10;&#10;自動的に生成された説明">
            <a:extLst>
              <a:ext uri="{FF2B5EF4-FFF2-40B4-BE49-F238E27FC236}">
                <a16:creationId xmlns:a16="http://schemas.microsoft.com/office/drawing/2014/main" id="{B7CE0CCD-E2BB-477F-8578-E24E87C26253}"/>
              </a:ext>
            </a:extLst>
          </p:cNvPr>
          <p:cNvPicPr>
            <a:picLocks noChangeAspect="1"/>
          </p:cNvPicPr>
          <p:nvPr/>
        </p:nvPicPr>
        <p:blipFill>
          <a:blip r:embed="rId3"/>
          <a:stretch>
            <a:fillRect/>
          </a:stretch>
        </p:blipFill>
        <p:spPr>
          <a:xfrm>
            <a:off x="7925755" y="643467"/>
            <a:ext cx="3395181" cy="2475653"/>
          </a:xfrm>
          <a:prstGeom prst="rect">
            <a:avLst/>
          </a:prstGeom>
        </p:spPr>
      </p:pic>
      <p:sp>
        <p:nvSpPr>
          <p:cNvPr id="34" name="Rectangle 33">
            <a:extLst>
              <a:ext uri="{FF2B5EF4-FFF2-40B4-BE49-F238E27FC236}">
                <a16:creationId xmlns:a16="http://schemas.microsoft.com/office/drawing/2014/main" id="{BE016956-CE9F-4946-8834-A8BC3529D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60367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図 4" descr="グラフ, 棒グラフ, ヒストグラム&#10;&#10;自動的に生成された説明">
            <a:extLst>
              <a:ext uri="{FF2B5EF4-FFF2-40B4-BE49-F238E27FC236}">
                <a16:creationId xmlns:a16="http://schemas.microsoft.com/office/drawing/2014/main" id="{7034ECB1-84F2-4D5D-A539-12DFA4C385CC}"/>
              </a:ext>
            </a:extLst>
          </p:cNvPr>
          <p:cNvPicPr>
            <a:picLocks noChangeAspect="1"/>
          </p:cNvPicPr>
          <p:nvPr/>
        </p:nvPicPr>
        <p:blipFill>
          <a:blip r:embed="rId4"/>
          <a:stretch>
            <a:fillRect/>
          </a:stretch>
        </p:blipFill>
        <p:spPr>
          <a:xfrm>
            <a:off x="7806591" y="3748194"/>
            <a:ext cx="3633508" cy="2471631"/>
          </a:xfrm>
          <a:prstGeom prst="rect">
            <a:avLst/>
          </a:prstGeom>
        </p:spPr>
      </p:pic>
    </p:spTree>
    <p:extLst>
      <p:ext uri="{BB962C8B-B14F-4D97-AF65-F5344CB8AC3E}">
        <p14:creationId xmlns:p14="http://schemas.microsoft.com/office/powerpoint/2010/main" val="2912828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69373E92-F88D-4F0A-94DF-393703E7D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938" y="46653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629DAA0-ADF6-43FD-9C99-483F722B5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609288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テキスト ボックス 1">
            <a:extLst>
              <a:ext uri="{FF2B5EF4-FFF2-40B4-BE49-F238E27FC236}">
                <a16:creationId xmlns:a16="http://schemas.microsoft.com/office/drawing/2014/main" id="{2703532B-88E2-42E0-AB1E-9D18C35E2ABB}"/>
              </a:ext>
            </a:extLst>
          </p:cNvPr>
          <p:cNvSpPr txBox="1"/>
          <p:nvPr/>
        </p:nvSpPr>
        <p:spPr>
          <a:xfrm>
            <a:off x="1069848" y="1298448"/>
            <a:ext cx="4705801" cy="3255264"/>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kumimoji="1" lang="ja-JP" altLang="en-US" sz="2800" b="1" spc="-100">
                <a:solidFill>
                  <a:srgbClr val="FFFFFF"/>
                </a:solidFill>
                <a:latin typeface="+mj-lt"/>
                <a:ea typeface="+mj-ea"/>
                <a:cs typeface="+mj-cs"/>
              </a:rPr>
              <a:t>家賃、合計時間、間取りから駅を絞り込む</a:t>
            </a:r>
            <a:endParaRPr kumimoji="1" lang="en-US" altLang="ja-JP" sz="2800" b="1" spc="-100">
              <a:solidFill>
                <a:srgbClr val="FFFFFF"/>
              </a:solidFill>
              <a:latin typeface="+mj-lt"/>
              <a:ea typeface="+mj-ea"/>
              <a:cs typeface="+mj-cs"/>
            </a:endParaRPr>
          </a:p>
          <a:p>
            <a:pPr defTabSz="914400">
              <a:lnSpc>
                <a:spcPct val="90000"/>
              </a:lnSpc>
              <a:spcBef>
                <a:spcPct val="0"/>
              </a:spcBef>
              <a:spcAft>
                <a:spcPts val="600"/>
              </a:spcAft>
            </a:pPr>
            <a:endParaRPr kumimoji="1" lang="en-US" altLang="ja-JP" sz="2800" spc="-100">
              <a:solidFill>
                <a:srgbClr val="FFFFFF"/>
              </a:solidFill>
              <a:latin typeface="+mj-lt"/>
              <a:ea typeface="+mj-ea"/>
              <a:cs typeface="+mj-cs"/>
            </a:endParaRPr>
          </a:p>
          <a:p>
            <a:pPr defTabSz="914400">
              <a:lnSpc>
                <a:spcPct val="90000"/>
              </a:lnSpc>
              <a:spcBef>
                <a:spcPct val="0"/>
              </a:spcBef>
              <a:spcAft>
                <a:spcPts val="600"/>
              </a:spcAft>
            </a:pPr>
            <a:r>
              <a:rPr kumimoji="1" lang="ja-JP" altLang="en-US" sz="2000" spc="-100">
                <a:solidFill>
                  <a:srgbClr val="FFFFFF"/>
                </a:solidFill>
                <a:latin typeface="+mj-lt"/>
                <a:ea typeface="+mj-ea"/>
                <a:cs typeface="+mj-cs"/>
              </a:rPr>
              <a:t>家賃→</a:t>
            </a:r>
            <a:r>
              <a:rPr kumimoji="1" lang="en-US" altLang="ja-JP" sz="2000" spc="-100">
                <a:solidFill>
                  <a:srgbClr val="FFFFFF"/>
                </a:solidFill>
                <a:latin typeface="+mj-lt"/>
                <a:ea typeface="+mj-ea"/>
                <a:cs typeface="+mj-cs"/>
              </a:rPr>
              <a:t>3</a:t>
            </a:r>
            <a:r>
              <a:rPr kumimoji="1" lang="ja-JP" altLang="en-US" sz="2000" spc="-100">
                <a:solidFill>
                  <a:srgbClr val="FFFFFF"/>
                </a:solidFill>
                <a:latin typeface="+mj-lt"/>
                <a:ea typeface="+mj-ea"/>
                <a:cs typeface="+mj-cs"/>
              </a:rPr>
              <a:t>万以上</a:t>
            </a:r>
            <a:r>
              <a:rPr kumimoji="1" lang="en-US" altLang="ja-JP" sz="2000" spc="-100">
                <a:solidFill>
                  <a:srgbClr val="FFFFFF"/>
                </a:solidFill>
                <a:latin typeface="+mj-lt"/>
                <a:ea typeface="+mj-ea"/>
                <a:cs typeface="+mj-cs"/>
              </a:rPr>
              <a:t>6</a:t>
            </a:r>
            <a:r>
              <a:rPr kumimoji="1" lang="ja-JP" altLang="en-US" sz="2000" spc="-100">
                <a:solidFill>
                  <a:srgbClr val="FFFFFF"/>
                </a:solidFill>
                <a:latin typeface="+mj-lt"/>
                <a:ea typeface="+mj-ea"/>
                <a:cs typeface="+mj-cs"/>
              </a:rPr>
              <a:t>万未満</a:t>
            </a:r>
            <a:endParaRPr kumimoji="1" lang="en-US" altLang="ja-JP" sz="2000" spc="-100">
              <a:solidFill>
                <a:srgbClr val="FFFFFF"/>
              </a:solidFill>
              <a:latin typeface="+mj-lt"/>
              <a:ea typeface="+mj-ea"/>
              <a:cs typeface="+mj-cs"/>
            </a:endParaRPr>
          </a:p>
          <a:p>
            <a:pPr defTabSz="914400">
              <a:lnSpc>
                <a:spcPct val="90000"/>
              </a:lnSpc>
              <a:spcBef>
                <a:spcPct val="0"/>
              </a:spcBef>
              <a:spcAft>
                <a:spcPts val="600"/>
              </a:spcAft>
            </a:pPr>
            <a:r>
              <a:rPr kumimoji="1" lang="ja-JP" altLang="en-US" sz="2000" spc="-100">
                <a:solidFill>
                  <a:srgbClr val="FFFFFF"/>
                </a:solidFill>
                <a:latin typeface="+mj-lt"/>
                <a:ea typeface="+mj-ea"/>
                <a:cs typeface="+mj-cs"/>
              </a:rPr>
              <a:t>合計時間→</a:t>
            </a:r>
            <a:r>
              <a:rPr kumimoji="1" lang="en-US" altLang="ja-JP" sz="2000" spc="-100">
                <a:solidFill>
                  <a:srgbClr val="FFFFFF"/>
                </a:solidFill>
                <a:latin typeface="+mj-lt"/>
                <a:ea typeface="+mj-ea"/>
                <a:cs typeface="+mj-cs"/>
              </a:rPr>
              <a:t>30</a:t>
            </a:r>
            <a:r>
              <a:rPr kumimoji="1" lang="ja-JP" altLang="en-US" sz="2000" spc="-100">
                <a:solidFill>
                  <a:srgbClr val="FFFFFF"/>
                </a:solidFill>
                <a:latin typeface="+mj-lt"/>
                <a:ea typeface="+mj-ea"/>
                <a:cs typeface="+mj-cs"/>
              </a:rPr>
              <a:t>分以内</a:t>
            </a:r>
            <a:endParaRPr kumimoji="1" lang="en-US" altLang="ja-JP" sz="2000" spc="-100">
              <a:solidFill>
                <a:srgbClr val="FFFFFF"/>
              </a:solidFill>
              <a:latin typeface="+mj-lt"/>
              <a:ea typeface="+mj-ea"/>
              <a:cs typeface="+mj-cs"/>
            </a:endParaRPr>
          </a:p>
          <a:p>
            <a:pPr defTabSz="914400">
              <a:lnSpc>
                <a:spcPct val="90000"/>
              </a:lnSpc>
              <a:spcBef>
                <a:spcPct val="0"/>
              </a:spcBef>
              <a:spcAft>
                <a:spcPts val="600"/>
              </a:spcAft>
            </a:pPr>
            <a:r>
              <a:rPr kumimoji="1" lang="ja-JP" altLang="en-US" sz="2000" spc="-100">
                <a:solidFill>
                  <a:srgbClr val="FFFFFF"/>
                </a:solidFill>
                <a:latin typeface="+mj-lt"/>
                <a:ea typeface="+mj-ea"/>
                <a:cs typeface="+mj-cs"/>
              </a:rPr>
              <a:t>間取り→ワンルーム、</a:t>
            </a:r>
            <a:r>
              <a:rPr kumimoji="1" lang="en-US" altLang="ja-JP" sz="2000" spc="-100">
                <a:solidFill>
                  <a:srgbClr val="FFFFFF"/>
                </a:solidFill>
                <a:latin typeface="+mj-lt"/>
                <a:ea typeface="+mj-ea"/>
                <a:cs typeface="+mj-cs"/>
              </a:rPr>
              <a:t>1DK</a:t>
            </a:r>
            <a:r>
              <a:rPr kumimoji="1" lang="ja-JP" altLang="en-US" sz="2000" spc="-100">
                <a:solidFill>
                  <a:srgbClr val="FFFFFF"/>
                </a:solidFill>
                <a:latin typeface="+mj-lt"/>
                <a:ea typeface="+mj-ea"/>
                <a:cs typeface="+mj-cs"/>
              </a:rPr>
              <a:t>、</a:t>
            </a:r>
            <a:r>
              <a:rPr kumimoji="1" lang="en-US" altLang="ja-JP" sz="2000" spc="-100">
                <a:solidFill>
                  <a:srgbClr val="FFFFFF"/>
                </a:solidFill>
                <a:latin typeface="+mj-lt"/>
                <a:ea typeface="+mj-ea"/>
                <a:cs typeface="+mj-cs"/>
              </a:rPr>
              <a:t>1LDK</a:t>
            </a:r>
          </a:p>
        </p:txBody>
      </p:sp>
      <p:pic>
        <p:nvPicPr>
          <p:cNvPr id="4" name="図 3">
            <a:extLst>
              <a:ext uri="{FF2B5EF4-FFF2-40B4-BE49-F238E27FC236}">
                <a16:creationId xmlns:a16="http://schemas.microsoft.com/office/drawing/2014/main" id="{C8247016-15DB-49C6-99B7-A3AD34E8FF83}"/>
              </a:ext>
            </a:extLst>
          </p:cNvPr>
          <p:cNvPicPr>
            <a:picLocks noChangeAspect="1"/>
          </p:cNvPicPr>
          <p:nvPr/>
        </p:nvPicPr>
        <p:blipFill>
          <a:blip r:embed="rId2"/>
          <a:stretch>
            <a:fillRect/>
          </a:stretch>
        </p:blipFill>
        <p:spPr>
          <a:xfrm>
            <a:off x="6586977" y="1125843"/>
            <a:ext cx="4908848" cy="4598161"/>
          </a:xfrm>
          <a:prstGeom prst="rect">
            <a:avLst/>
          </a:prstGeom>
        </p:spPr>
      </p:pic>
      <p:sp>
        <p:nvSpPr>
          <p:cNvPr id="17" name="Rectangle 16">
            <a:extLst>
              <a:ext uri="{FF2B5EF4-FFF2-40B4-BE49-F238E27FC236}">
                <a16:creationId xmlns:a16="http://schemas.microsoft.com/office/drawing/2014/main" id="{F32C8C35-BF44-4CFB-9754-81F07C981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21219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コンテンツ プレースホルダー 3">
            <a:extLst>
              <a:ext uri="{FF2B5EF4-FFF2-40B4-BE49-F238E27FC236}">
                <a16:creationId xmlns:a16="http://schemas.microsoft.com/office/drawing/2014/main" id="{BB69165B-445F-4E8E-B641-1EF5BD63B6B8}"/>
              </a:ext>
            </a:extLst>
          </p:cNvPr>
          <p:cNvPicPr>
            <a:picLocks noGrp="1" noChangeAspect="1"/>
          </p:cNvPicPr>
          <p:nvPr>
            <p:ph idx="1"/>
          </p:nvPr>
        </p:nvPicPr>
        <p:blipFill>
          <a:blip r:embed="rId2"/>
          <a:stretch>
            <a:fillRect/>
          </a:stretch>
        </p:blipFill>
        <p:spPr>
          <a:xfrm>
            <a:off x="2581367" y="771434"/>
            <a:ext cx="7029267" cy="5271953"/>
          </a:xfrm>
          <a:prstGeom prst="rect">
            <a:avLst/>
          </a:prstGeom>
        </p:spPr>
      </p:pic>
    </p:spTree>
    <p:extLst>
      <p:ext uri="{BB962C8B-B14F-4D97-AF65-F5344CB8AC3E}">
        <p14:creationId xmlns:p14="http://schemas.microsoft.com/office/powerpoint/2010/main" val="529725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コンテンツ プレースホルダー 3">
            <a:extLst>
              <a:ext uri="{FF2B5EF4-FFF2-40B4-BE49-F238E27FC236}">
                <a16:creationId xmlns:a16="http://schemas.microsoft.com/office/drawing/2014/main" id="{0257E589-B0B0-47EF-8172-620E32A72F18}"/>
              </a:ext>
            </a:extLst>
          </p:cNvPr>
          <p:cNvPicPr>
            <a:picLocks noGrp="1" noChangeAspect="1"/>
          </p:cNvPicPr>
          <p:nvPr>
            <p:ph idx="1"/>
          </p:nvPr>
        </p:nvPicPr>
        <p:blipFill>
          <a:blip r:embed="rId2"/>
          <a:stretch>
            <a:fillRect/>
          </a:stretch>
        </p:blipFill>
        <p:spPr>
          <a:xfrm>
            <a:off x="2507284" y="792601"/>
            <a:ext cx="7029267" cy="5271953"/>
          </a:xfrm>
          <a:prstGeom prst="rect">
            <a:avLst/>
          </a:prstGeom>
        </p:spPr>
      </p:pic>
    </p:spTree>
    <p:extLst>
      <p:ext uri="{BB962C8B-B14F-4D97-AF65-F5344CB8AC3E}">
        <p14:creationId xmlns:p14="http://schemas.microsoft.com/office/powerpoint/2010/main" val="347351518"/>
      </p:ext>
    </p:extLst>
  </p:cSld>
  <p:clrMapOvr>
    <a:masterClrMapping/>
  </p:clrMapOvr>
</p:sld>
</file>

<file path=ppt/theme/theme1.xml><?xml version="1.0" encoding="utf-8"?>
<a:theme xmlns:a="http://schemas.openxmlformats.org/drawingml/2006/main" name="フレーム">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FE7E7715215E1040AAEA07936EC938F0" ma:contentTypeVersion="2" ma:contentTypeDescription="新しいドキュメントを作成します。" ma:contentTypeScope="" ma:versionID="4625d65269a045144d83afaaf5997272">
  <xsd:schema xmlns:xsd="http://www.w3.org/2001/XMLSchema" xmlns:xs="http://www.w3.org/2001/XMLSchema" xmlns:p="http://schemas.microsoft.com/office/2006/metadata/properties" xmlns:ns3="9e25f3d2-7054-48db-a274-8df350b1e3c7" targetNamespace="http://schemas.microsoft.com/office/2006/metadata/properties" ma:root="true" ma:fieldsID="86f798931c5566bfdd7fb1895c9fc633" ns3:_="">
    <xsd:import namespace="9e25f3d2-7054-48db-a274-8df350b1e3c7"/>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25f3d2-7054-48db-a274-8df350b1e3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41E4258-DB90-406B-BDF1-3531156EC059}">
  <ds:schemaRefs>
    <ds:schemaRef ds:uri="9e25f3d2-7054-48db-a274-8df350b1e3c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D463215-98D8-488D-8B35-EDF77BC03E8D}">
  <ds:schemaRefs>
    <ds:schemaRef ds:uri="http://schemas.microsoft.com/sharepoint/v3/contenttype/forms"/>
  </ds:schemaRefs>
</ds:datastoreItem>
</file>

<file path=customXml/itemProps3.xml><?xml version="1.0" encoding="utf-8"?>
<ds:datastoreItem xmlns:ds="http://schemas.openxmlformats.org/officeDocument/2006/customXml" ds:itemID="{EC191300-6832-4ACE-BA87-27A267154BF5}">
  <ds:schemaRefs>
    <ds:schemaRef ds:uri="9e25f3d2-7054-48db-a274-8df350b1e3c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TM03457475[[fn=フレーム]]</Template>
  <Application>Microsoft Office PowerPoint</Application>
  <PresentationFormat>ワイド画面</PresentationFormat>
  <Slides>13</Slides>
  <Notes>3</Notes>
  <HiddenSlides>0</HiddenSlides>
  <ScaleCrop>false</ScaleCrop>
  <HeadingPairs>
    <vt:vector size="4" baseType="variant">
      <vt:variant>
        <vt:lpstr>テーマ</vt:lpstr>
      </vt:variant>
      <vt:variant>
        <vt:i4>1</vt:i4>
      </vt:variant>
      <vt:variant>
        <vt:lpstr>スライド タイトル</vt:lpstr>
      </vt:variant>
      <vt:variant>
        <vt:i4>13</vt:i4>
      </vt:variant>
    </vt:vector>
  </HeadingPairs>
  <TitlesOfParts>
    <vt:vector size="14" baseType="lpstr">
      <vt:lpstr>フレーム</vt:lpstr>
      <vt:lpstr>オススメの駅の分析</vt:lpstr>
      <vt:lpstr>条件</vt:lpstr>
      <vt:lpstr>路線ごとの 平均合計時間</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絞り込み</vt:lpstr>
      <vt:lpstr>まとめ</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賃貸情報の分析</dc:title>
  <dc:creator>202101633</dc:creator>
  <cp:revision>12</cp:revision>
  <dcterms:created xsi:type="dcterms:W3CDTF">2021-11-16T04:40:41Z</dcterms:created>
  <dcterms:modified xsi:type="dcterms:W3CDTF">2021-11-23T15:04:23Z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0x010100FE7E7715215E1040AAEA07936EC938F0</vt:lpwstr>
  </property>
</Properties>
</file>