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1" descr="圖片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投影片編號版面配置區 5"/>
          <p:cNvSpPr txBox="1"/>
          <p:nvPr/>
        </p:nvSpPr>
        <p:spPr>
          <a:xfrm>
            <a:off x="8656319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r">
              <a:defRPr b="1" sz="1200"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Made by </a:t>
            </a:r>
            <a:r>
              <a:t>培訓團隊群</a:t>
            </a:r>
          </a:p>
        </p:txBody>
      </p:sp>
      <p:pic>
        <p:nvPicPr>
          <p:cNvPr id="18" name="圖片 10" descr="圖片 10"/>
          <p:cNvPicPr>
            <a:picLocks noChangeAspect="1"/>
          </p:cNvPicPr>
          <p:nvPr/>
        </p:nvPicPr>
        <p:blipFill>
          <a:blip r:embed="rId3">
            <a:extLst/>
          </a:blip>
          <a:srcRect l="8475" t="30952" r="0" b="29892"/>
          <a:stretch>
            <a:fillRect/>
          </a:stretch>
        </p:blipFill>
        <p:spPr>
          <a:xfrm>
            <a:off x="11363917" y="6330119"/>
            <a:ext cx="764583" cy="327097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投影片編號版面配置區 5"/>
          <p:cNvSpPr txBox="1"/>
          <p:nvPr/>
        </p:nvSpPr>
        <p:spPr>
          <a:xfrm>
            <a:off x="261620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1200">
                <a:solidFill>
                  <a:srgbClr val="89898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Competitive  Programming</a:t>
            </a:r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SzTx/>
              <a:buFontTx/>
              <a:buNone/>
              <a:defRPr sz="2400"/>
            </a:lvl1pPr>
            <a:lvl2pPr marL="0" indent="457200">
              <a:spcBef>
                <a:spcPts val="1000"/>
              </a:spcBef>
              <a:buSzTx/>
              <a:buFontTx/>
              <a:buNone/>
              <a:defRPr sz="2400"/>
            </a:lvl2pPr>
            <a:lvl3pPr marL="0" indent="914400">
              <a:spcBef>
                <a:spcPts val="1000"/>
              </a:spcBef>
              <a:buSzTx/>
              <a:buFontTx/>
              <a:buNone/>
              <a:defRPr sz="2400"/>
            </a:lvl3pPr>
            <a:lvl4pPr marL="0" indent="1371600">
              <a:spcBef>
                <a:spcPts val="1000"/>
              </a:spcBef>
              <a:buSzTx/>
              <a:buFontTx/>
              <a:buNone/>
              <a:defRPr sz="2400"/>
            </a:lvl4pPr>
            <a:lvl5pPr marL="0" indent="1828800">
              <a:spcBef>
                <a:spcPts val="1000"/>
              </a:spcBef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Rectangle 2"/>
          <p:cNvSpPr/>
          <p:nvPr/>
        </p:nvSpPr>
        <p:spPr>
          <a:xfrm>
            <a:off x="1524000" y="3521471"/>
            <a:ext cx="7315200" cy="80568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chemeClr val="accent3">
                  <a:lumOff val="10616"/>
                </a:schemeClr>
              </a:gs>
              <a:gs pos="100000">
                <a:srgbClr val="000000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圖片 11" descr="圖片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投影片編號版面配置區 5"/>
          <p:cNvSpPr txBox="1"/>
          <p:nvPr/>
        </p:nvSpPr>
        <p:spPr>
          <a:xfrm>
            <a:off x="8656319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r">
              <a:defRPr b="1" sz="1200"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Made by </a:t>
            </a:r>
            <a:r>
              <a:t>培訓團隊群</a:t>
            </a:r>
          </a:p>
        </p:txBody>
      </p:sp>
      <p:pic>
        <p:nvPicPr>
          <p:cNvPr id="41" name="圖片 10" descr="圖片 10"/>
          <p:cNvPicPr>
            <a:picLocks noChangeAspect="1"/>
          </p:cNvPicPr>
          <p:nvPr/>
        </p:nvPicPr>
        <p:blipFill>
          <a:blip r:embed="rId3">
            <a:extLst/>
          </a:blip>
          <a:srcRect l="8475" t="30952" r="0" b="29892"/>
          <a:stretch>
            <a:fillRect/>
          </a:stretch>
        </p:blipFill>
        <p:spPr>
          <a:xfrm>
            <a:off x="11363917" y="6330119"/>
            <a:ext cx="764583" cy="327097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投影片編號版面配置區 5"/>
          <p:cNvSpPr txBox="1"/>
          <p:nvPr/>
        </p:nvSpPr>
        <p:spPr>
          <a:xfrm>
            <a:off x="261620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1200">
                <a:solidFill>
                  <a:srgbClr val="89898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Competitive  Programming</a:t>
            </a:r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831850" y="4709319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indent="457200"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0" indent="914400"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0" indent="1371600"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0" indent="1828800"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Rectangle 2"/>
          <p:cNvSpPr/>
          <p:nvPr/>
        </p:nvSpPr>
        <p:spPr>
          <a:xfrm>
            <a:off x="831850" y="4535685"/>
            <a:ext cx="7315200" cy="80568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chemeClr val="accent3">
                  <a:lumOff val="10616"/>
                </a:schemeClr>
              </a:gs>
              <a:gs pos="100000">
                <a:srgbClr val="000000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圖片 11" descr="圖片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投影片編號版面配置區 5"/>
          <p:cNvSpPr txBox="1"/>
          <p:nvPr/>
        </p:nvSpPr>
        <p:spPr>
          <a:xfrm>
            <a:off x="8656319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r">
              <a:defRPr b="1" sz="1200"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Made by </a:t>
            </a:r>
            <a:r>
              <a:t>培訓團隊群</a:t>
            </a:r>
          </a:p>
        </p:txBody>
      </p:sp>
      <p:pic>
        <p:nvPicPr>
          <p:cNvPr id="55" name="圖片 10" descr="圖片 10"/>
          <p:cNvPicPr>
            <a:picLocks noChangeAspect="1"/>
          </p:cNvPicPr>
          <p:nvPr/>
        </p:nvPicPr>
        <p:blipFill>
          <a:blip r:embed="rId3">
            <a:extLst/>
          </a:blip>
          <a:srcRect l="8475" t="30952" r="0" b="29892"/>
          <a:stretch>
            <a:fillRect/>
          </a:stretch>
        </p:blipFill>
        <p:spPr>
          <a:xfrm>
            <a:off x="11363917" y="6330119"/>
            <a:ext cx="764583" cy="327097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投影片編號版面配置區 5"/>
          <p:cNvSpPr txBox="1"/>
          <p:nvPr/>
        </p:nvSpPr>
        <p:spPr>
          <a:xfrm>
            <a:off x="261620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1200">
                <a:solidFill>
                  <a:srgbClr val="89898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Competitive  Programming</a:t>
            </a: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2pPr>
              <a:buChar char="•"/>
            </a:lvl2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圖片 11" descr="圖片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投影片編號版面配置區 5"/>
          <p:cNvSpPr txBox="1"/>
          <p:nvPr/>
        </p:nvSpPr>
        <p:spPr>
          <a:xfrm>
            <a:off x="8656319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r">
              <a:defRPr b="1" sz="1200"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Made by </a:t>
            </a:r>
            <a:r>
              <a:t>培訓團隊群</a:t>
            </a:r>
          </a:p>
        </p:txBody>
      </p:sp>
      <p:pic>
        <p:nvPicPr>
          <p:cNvPr id="68" name="圖片 10" descr="圖片 10"/>
          <p:cNvPicPr>
            <a:picLocks noChangeAspect="1"/>
          </p:cNvPicPr>
          <p:nvPr/>
        </p:nvPicPr>
        <p:blipFill>
          <a:blip r:embed="rId3">
            <a:extLst/>
          </a:blip>
          <a:srcRect l="8475" t="30952" r="0" b="29892"/>
          <a:stretch>
            <a:fillRect/>
          </a:stretch>
        </p:blipFill>
        <p:spPr>
          <a:xfrm>
            <a:off x="11363917" y="6330119"/>
            <a:ext cx="764583" cy="327097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投影片編號版面配置區 5"/>
          <p:cNvSpPr txBox="1"/>
          <p:nvPr/>
        </p:nvSpPr>
        <p:spPr>
          <a:xfrm>
            <a:off x="261620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1200">
                <a:solidFill>
                  <a:srgbClr val="89898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Competitive  Programming</a:t>
            </a:r>
          </a:p>
        </p:txBody>
      </p:sp>
      <p:sp>
        <p:nvSpPr>
          <p:cNvPr id="70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000"/>
              </a:spcBef>
              <a:buSzTx/>
              <a:buFontTx/>
              <a:buNone/>
              <a:defRPr b="1"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indent="457200">
              <a:spcBef>
                <a:spcPts val="1000"/>
              </a:spcBef>
              <a:buSzTx/>
              <a:buFontTx/>
              <a:buNone/>
              <a:defRPr b="1"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0" indent="914400">
              <a:spcBef>
                <a:spcPts val="1000"/>
              </a:spcBef>
              <a:buSzTx/>
              <a:buFontTx/>
              <a:buNone/>
              <a:defRPr b="1"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0" indent="1371600">
              <a:spcBef>
                <a:spcPts val="1000"/>
              </a:spcBef>
              <a:buSzTx/>
              <a:buFontTx/>
              <a:buNone/>
              <a:defRPr b="1"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0" indent="1828800">
              <a:spcBef>
                <a:spcPts val="1000"/>
              </a:spcBef>
              <a:buSzTx/>
              <a:buFontTx/>
              <a:buNone/>
              <a:defRPr b="1"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文字版面配置區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1000"/>
              </a:spcBef>
              <a:buSzTx/>
              <a:buFontTx/>
              <a:buNone/>
              <a:defRPr b="1" sz="2400">
                <a:latin typeface="微軟正黑體"/>
                <a:ea typeface="微軟正黑體"/>
                <a:cs typeface="微軟正黑體"/>
                <a:sym typeface="微軟正黑體"/>
              </a:defRPr>
            </a:pP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圖片 11" descr="圖片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投影片編號版面配置區 5"/>
          <p:cNvSpPr txBox="1"/>
          <p:nvPr/>
        </p:nvSpPr>
        <p:spPr>
          <a:xfrm>
            <a:off x="8656319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r">
              <a:defRPr b="1" sz="1200"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Made by </a:t>
            </a:r>
            <a:r>
              <a:t>培訓團隊群</a:t>
            </a:r>
          </a:p>
        </p:txBody>
      </p:sp>
      <p:pic>
        <p:nvPicPr>
          <p:cNvPr id="82" name="圖片 10" descr="圖片 10"/>
          <p:cNvPicPr>
            <a:picLocks noChangeAspect="1"/>
          </p:cNvPicPr>
          <p:nvPr/>
        </p:nvPicPr>
        <p:blipFill>
          <a:blip r:embed="rId3">
            <a:extLst/>
          </a:blip>
          <a:srcRect l="8475" t="30952" r="0" b="29892"/>
          <a:stretch>
            <a:fillRect/>
          </a:stretch>
        </p:blipFill>
        <p:spPr>
          <a:xfrm>
            <a:off x="11363917" y="6330119"/>
            <a:ext cx="764583" cy="327097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投影片編號版面配置區 5"/>
          <p:cNvSpPr txBox="1"/>
          <p:nvPr/>
        </p:nvSpPr>
        <p:spPr>
          <a:xfrm>
            <a:off x="261620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1200">
                <a:solidFill>
                  <a:srgbClr val="89898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Competitive  Programming</a:t>
            </a:r>
          </a:p>
        </p:txBody>
      </p:sp>
      <p:sp>
        <p:nvSpPr>
          <p:cNvPr id="8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圖片 11" descr="圖片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投影片編號版面配置區 5"/>
          <p:cNvSpPr txBox="1"/>
          <p:nvPr/>
        </p:nvSpPr>
        <p:spPr>
          <a:xfrm>
            <a:off x="8656319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r">
              <a:defRPr b="1" sz="1200"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Made by </a:t>
            </a:r>
            <a:r>
              <a:t>培訓團隊群</a:t>
            </a:r>
          </a:p>
        </p:txBody>
      </p:sp>
      <p:pic>
        <p:nvPicPr>
          <p:cNvPr id="94" name="圖片 10" descr="圖片 10"/>
          <p:cNvPicPr>
            <a:picLocks noChangeAspect="1"/>
          </p:cNvPicPr>
          <p:nvPr/>
        </p:nvPicPr>
        <p:blipFill>
          <a:blip r:embed="rId3">
            <a:extLst/>
          </a:blip>
          <a:srcRect l="8475" t="30952" r="0" b="29892"/>
          <a:stretch>
            <a:fillRect/>
          </a:stretch>
        </p:blipFill>
        <p:spPr>
          <a:xfrm>
            <a:off x="11363917" y="6330119"/>
            <a:ext cx="764583" cy="327097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投影片編號版面配置區 5"/>
          <p:cNvSpPr txBox="1"/>
          <p:nvPr/>
        </p:nvSpPr>
        <p:spPr>
          <a:xfrm>
            <a:off x="261620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1200">
                <a:solidFill>
                  <a:srgbClr val="89898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Competitive  Programming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圖片 11" descr="圖片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投影片編號版面配置區 5"/>
          <p:cNvSpPr txBox="1"/>
          <p:nvPr/>
        </p:nvSpPr>
        <p:spPr>
          <a:xfrm>
            <a:off x="8656319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r">
              <a:defRPr b="1" sz="1200"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Made by </a:t>
            </a:r>
            <a:r>
              <a:t>培訓團隊群</a:t>
            </a:r>
          </a:p>
        </p:txBody>
      </p:sp>
      <p:pic>
        <p:nvPicPr>
          <p:cNvPr id="105" name="圖片 10" descr="圖片 10"/>
          <p:cNvPicPr>
            <a:picLocks noChangeAspect="1"/>
          </p:cNvPicPr>
          <p:nvPr/>
        </p:nvPicPr>
        <p:blipFill>
          <a:blip r:embed="rId3">
            <a:extLst/>
          </a:blip>
          <a:srcRect l="8475" t="30952" r="0" b="29892"/>
          <a:stretch>
            <a:fillRect/>
          </a:stretch>
        </p:blipFill>
        <p:spPr>
          <a:xfrm>
            <a:off x="11363917" y="6330119"/>
            <a:ext cx="764583" cy="327097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投影片編號版面配置區 5"/>
          <p:cNvSpPr txBox="1"/>
          <p:nvPr/>
        </p:nvSpPr>
        <p:spPr>
          <a:xfrm>
            <a:off x="261620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1200">
                <a:solidFill>
                  <a:srgbClr val="89898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Competitive  Programming</a:t>
            </a: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2pPr marL="718457" indent="-261257">
              <a:buChar char="•"/>
            </a:lvl2pPr>
            <a:lvl3pPr marL="1219200" indent="-304800"/>
            <a:lvl4pPr marL="1737360" indent="-365760"/>
            <a:lvl5pPr marL="2194560" indent="-36576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文字版面配置區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0"/>
              </a:spcBef>
              <a:buSzTx/>
              <a:buFontTx/>
              <a:buNone/>
              <a:defRPr sz="1600">
                <a:latin typeface="微軟正黑體"/>
                <a:ea typeface="微軟正黑體"/>
                <a:cs typeface="微軟正黑體"/>
                <a:sym typeface="微軟正黑體"/>
              </a:defRPr>
            </a:pP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圖片 11" descr="圖片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投影片編號版面配置區 5"/>
          <p:cNvSpPr txBox="1"/>
          <p:nvPr/>
        </p:nvSpPr>
        <p:spPr>
          <a:xfrm>
            <a:off x="8656319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r">
              <a:defRPr b="1" sz="1200"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Made by </a:t>
            </a:r>
            <a:r>
              <a:t>培訓團隊群</a:t>
            </a:r>
          </a:p>
        </p:txBody>
      </p:sp>
      <p:pic>
        <p:nvPicPr>
          <p:cNvPr id="119" name="圖片 10" descr="圖片 10"/>
          <p:cNvPicPr>
            <a:picLocks noChangeAspect="1"/>
          </p:cNvPicPr>
          <p:nvPr/>
        </p:nvPicPr>
        <p:blipFill>
          <a:blip r:embed="rId3">
            <a:extLst/>
          </a:blip>
          <a:srcRect l="8475" t="30952" r="0" b="29892"/>
          <a:stretch>
            <a:fillRect/>
          </a:stretch>
        </p:blipFill>
        <p:spPr>
          <a:xfrm>
            <a:off x="11363917" y="6330119"/>
            <a:ext cx="764583" cy="327097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投影片編號版面配置區 5"/>
          <p:cNvSpPr txBox="1"/>
          <p:nvPr/>
        </p:nvSpPr>
        <p:spPr>
          <a:xfrm>
            <a:off x="261620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1200">
                <a:solidFill>
                  <a:srgbClr val="89898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Competitive  Programming</a:t>
            </a:r>
          </a:p>
        </p:txBody>
      </p:sp>
      <p:sp>
        <p:nvSpPr>
          <p:cNvPr id="121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2" name="圖片版面配置區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SzTx/>
              <a:buFontTx/>
              <a:buNone/>
              <a:defRPr sz="16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indent="457200">
              <a:spcBef>
                <a:spcPts val="1000"/>
              </a:spcBef>
              <a:buSzTx/>
              <a:buFontTx/>
              <a:buNone/>
              <a:defRPr sz="16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0" indent="914400">
              <a:spcBef>
                <a:spcPts val="1000"/>
              </a:spcBef>
              <a:buSzTx/>
              <a:buFontTx/>
              <a:buNone/>
              <a:defRPr sz="16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0" indent="1371600">
              <a:spcBef>
                <a:spcPts val="1000"/>
              </a:spcBef>
              <a:buSzTx/>
              <a:buFontTx/>
              <a:buNone/>
              <a:defRPr sz="16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0" indent="1828800">
              <a:spcBef>
                <a:spcPts val="1000"/>
              </a:spcBef>
              <a:buSzTx/>
              <a:buFontTx/>
              <a:buNone/>
              <a:defRPr sz="16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1" descr="圖片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投影片編號版面配置區 5"/>
          <p:cNvSpPr txBox="1"/>
          <p:nvPr/>
        </p:nvSpPr>
        <p:spPr>
          <a:xfrm>
            <a:off x="8656319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r">
              <a:defRPr b="1" sz="1200"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Made by </a:t>
            </a:r>
            <a:r>
              <a:t>培訓團隊群</a:t>
            </a:r>
          </a:p>
        </p:txBody>
      </p:sp>
      <p:pic>
        <p:nvPicPr>
          <p:cNvPr id="4" name="圖片 10" descr="圖片 10"/>
          <p:cNvPicPr>
            <a:picLocks noChangeAspect="1"/>
          </p:cNvPicPr>
          <p:nvPr/>
        </p:nvPicPr>
        <p:blipFill>
          <a:blip r:embed="rId3">
            <a:extLst/>
          </a:blip>
          <a:srcRect l="8475" t="30952" r="0" b="29892"/>
          <a:stretch>
            <a:fillRect/>
          </a:stretch>
        </p:blipFill>
        <p:spPr>
          <a:xfrm>
            <a:off x="11363917" y="6330119"/>
            <a:ext cx="764583" cy="32709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投影片編號版面配置區 5"/>
          <p:cNvSpPr txBox="1"/>
          <p:nvPr/>
        </p:nvSpPr>
        <p:spPr>
          <a:xfrm>
            <a:off x="261620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1200">
                <a:solidFill>
                  <a:srgbClr val="89898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Competitive  Programming</a:t>
            </a: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Rectangle 2"/>
          <p:cNvSpPr/>
          <p:nvPr/>
        </p:nvSpPr>
        <p:spPr>
          <a:xfrm>
            <a:off x="838200" y="1554162"/>
            <a:ext cx="7315200" cy="80568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chemeClr val="accent3">
                  <a:lumOff val="10616"/>
                </a:schemeClr>
              </a:gs>
              <a:gs pos="100000">
                <a:srgbClr val="000000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b="1" sz="1200"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1pPr>
      <a:lvl2pPr marL="685800" marR="0" indent="-228600" algn="l" defTabSz="9144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-"/>
        <a:tabLst/>
        <a:defRPr b="0" baseline="0" cap="none" i="0" spc="0" strike="noStrike" sz="3200" u="none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2pPr>
      <a:lvl3pPr marL="1175657" marR="0" indent="-261257" algn="l" defTabSz="9144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3pPr>
      <a:lvl4pPr marL="1778000" marR="0" indent="-406400" algn="l" defTabSz="9144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4pPr>
      <a:lvl5pPr marL="2235200" marR="0" indent="-406400" algn="l" defTabSz="9144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5pPr>
      <a:lvl6pPr marL="2692400" marR="0" indent="-406400" algn="l" defTabSz="9144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6pPr>
      <a:lvl7pPr marL="3149600" marR="0" indent="-406400" algn="l" defTabSz="9144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7pPr>
      <a:lvl8pPr marL="3606800" marR="0" indent="-406400" algn="l" defTabSz="9144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8pPr>
      <a:lvl9pPr marL="4064000" marR="0" indent="-406400" algn="l" defTabSz="9144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微軟正黑體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微軟正黑體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微軟正黑體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微軟正黑體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微軟正黑體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微軟正黑體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微軟正黑體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微軟正黑體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微軟正黑體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標題 1"/>
          <p:cNvSpPr txBox="1"/>
          <p:nvPr>
            <p:ph type="ctrTitle"/>
          </p:nvPr>
        </p:nvSpPr>
        <p:spPr>
          <a:xfrm>
            <a:off x="1523999" y="1175657"/>
            <a:ext cx="8614790" cy="2253344"/>
          </a:xfrm>
          <a:prstGeom prst="rect">
            <a:avLst/>
          </a:prstGeom>
        </p:spPr>
        <p:txBody>
          <a:bodyPr/>
          <a:lstStyle/>
          <a:p>
            <a:pPr/>
            <a:br/>
            <a:r>
              <a:t>Advanced </a:t>
            </a:r>
            <a:br/>
            <a:r>
              <a:t>Competitive Programming</a:t>
            </a:r>
          </a:p>
        </p:txBody>
      </p:sp>
      <p:sp>
        <p:nvSpPr>
          <p:cNvPr id="134" name="副標題 2"/>
          <p:cNvSpPr txBox="1"/>
          <p:nvPr>
            <p:ph type="subTitle" sz="half" idx="1"/>
          </p:nvPr>
        </p:nvSpPr>
        <p:spPr>
          <a:xfrm>
            <a:off x="1524000" y="3602037"/>
            <a:ext cx="9144000" cy="2621210"/>
          </a:xfrm>
          <a:prstGeom prst="rect">
            <a:avLst/>
          </a:prstGeom>
        </p:spPr>
        <p:txBody>
          <a:bodyPr/>
          <a:lstStyle/>
          <a:p>
            <a:pPr defTabSz="868680">
              <a:lnSpc>
                <a:spcPct val="72000"/>
              </a:lnSpc>
              <a:spcBef>
                <a:spcPts val="900"/>
              </a:spcBef>
              <a:defRPr sz="2090"/>
            </a:pPr>
          </a:p>
          <a:p>
            <a:pPr defTabSz="868680">
              <a:lnSpc>
                <a:spcPct val="72000"/>
              </a:lnSpc>
              <a:spcBef>
                <a:spcPts val="900"/>
              </a:spcBef>
              <a:defRPr sz="2090"/>
            </a:pPr>
            <a:r>
              <a:t>國立成功大學</a:t>
            </a:r>
            <a:r>
              <a:t>ACM-ICPC</a:t>
            </a:r>
            <a:r>
              <a:t>程式競賽培訓隊</a:t>
            </a:r>
          </a:p>
          <a:p>
            <a:pPr defTabSz="868680">
              <a:lnSpc>
                <a:spcPct val="72000"/>
              </a:lnSpc>
              <a:spcBef>
                <a:spcPts val="900"/>
              </a:spcBef>
              <a:defRPr sz="2090"/>
            </a:pPr>
            <a:r>
              <a:t>nckuacm@imslab.org</a:t>
            </a:r>
          </a:p>
          <a:p>
            <a:pPr defTabSz="868680">
              <a:lnSpc>
                <a:spcPct val="72000"/>
              </a:lnSpc>
              <a:spcBef>
                <a:spcPts val="900"/>
              </a:spcBef>
              <a:defRPr sz="2090"/>
            </a:pPr>
          </a:p>
          <a:p>
            <a:pPr defTabSz="868680">
              <a:lnSpc>
                <a:spcPct val="72000"/>
              </a:lnSpc>
              <a:spcBef>
                <a:spcPts val="900"/>
              </a:spcBef>
              <a:defRPr sz="2090"/>
            </a:pPr>
            <a:r>
              <a:t>Department of Computer Science and Information Engineering</a:t>
            </a:r>
          </a:p>
          <a:p>
            <a:pPr defTabSz="868680">
              <a:lnSpc>
                <a:spcPct val="72000"/>
              </a:lnSpc>
              <a:spcBef>
                <a:spcPts val="900"/>
              </a:spcBef>
              <a:defRPr sz="2090"/>
            </a:pPr>
            <a:r>
              <a:t>National Cheng Kung University</a:t>
            </a:r>
          </a:p>
          <a:p>
            <a:pPr defTabSz="868680">
              <a:lnSpc>
                <a:spcPct val="72000"/>
              </a:lnSpc>
              <a:spcBef>
                <a:spcPts val="900"/>
              </a:spcBef>
              <a:defRPr sz="2090"/>
            </a:pPr>
            <a:r>
              <a:t>Tainan, Taiwan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5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5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</p:txBody>
      </p:sp>
      <p:sp>
        <p:nvSpPr>
          <p:cNvPr id="163" name="上一頁聽起來有點繞口 不過換成這樣好像就比較好理解了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上一頁聽起來有點繞口</a:t>
            </a:r>
            <a:br/>
            <a:r>
              <a:t>不過換成這樣好像就比較好理解了：</a:t>
            </a:r>
          </a:p>
          <a:p>
            <a:pPr lvl="1">
              <a:buChar char="•"/>
            </a:pPr>
            <a:r>
              <a:t>假設 </a:t>
            </a:r>
            <a14:m>
              <m:oMath>
                <m:sSub>
                  <m:e>
                    <m:r>
                      <a:rPr xmlns:a="http://schemas.openxmlformats.org/drawingml/2006/main" sz="4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4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sub>
                </m:sSub>
              </m:oMath>
            </a14:m>
            <a:r>
              <a:t> 表示在 </a:t>
            </a:r>
            <a14:m>
              <m:oMath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</m:oMath>
            </a14:m>
            <a:r>
              <a:t> 在 </a:t>
            </a:r>
            <a14:m>
              <m:oMath>
                <m:r>
                  <a:rPr xmlns:a="http://schemas.openxmlformats.org/drawingml/2006/main" sz="3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 上的子樹</a:t>
            </a:r>
          </a:p>
          <a:p>
            <a:pPr lvl="1">
              <a:buChar char="•"/>
            </a:pPr>
            <a:r>
              <a:t>那麼 </a:t>
            </a:r>
            <a14:m>
              <m:oMath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∀</m:t>
                </m:r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sSub>
                  <m:e>
                    <m:r>
                      <a:rPr xmlns:a="http://schemas.openxmlformats.org/drawingml/2006/main" sz="3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b>
                    <m:r>
                      <a:rPr xmlns:a="http://schemas.openxmlformats.org/drawingml/2006/main" sz="3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sub>
                </m:sSub>
              </m:oMath>
            </a14:m>
          </a:p>
        </p:txBody>
      </p:sp>
      <p:sp>
        <p:nvSpPr>
          <p:cNvPr id="164" name="Circle"/>
          <p:cNvSpPr/>
          <p:nvPr/>
        </p:nvSpPr>
        <p:spPr>
          <a:xfrm>
            <a:off x="10553613" y="3838834"/>
            <a:ext cx="695425" cy="695425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165" name="自己"/>
          <p:cNvSpPr txBox="1"/>
          <p:nvPr/>
        </p:nvSpPr>
        <p:spPr>
          <a:xfrm>
            <a:off x="10539375" y="3983346"/>
            <a:ext cx="7239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自己</a:t>
            </a:r>
          </a:p>
        </p:txBody>
      </p:sp>
      <p:sp>
        <p:nvSpPr>
          <p:cNvPr id="166" name="Circle"/>
          <p:cNvSpPr/>
          <p:nvPr/>
        </p:nvSpPr>
        <p:spPr>
          <a:xfrm>
            <a:off x="10553613" y="2834620"/>
            <a:ext cx="695425" cy="695425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167" name="Line"/>
          <p:cNvSpPr/>
          <p:nvPr/>
        </p:nvSpPr>
        <p:spPr>
          <a:xfrm flipV="1">
            <a:off x="10899367" y="3536639"/>
            <a:ext cx="1" cy="326858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168" name="Circle"/>
          <p:cNvSpPr/>
          <p:nvPr/>
        </p:nvSpPr>
        <p:spPr>
          <a:xfrm>
            <a:off x="10553613" y="1785560"/>
            <a:ext cx="695425" cy="695425"/>
          </a:xfrm>
          <a:prstGeom prst="ellipse">
            <a:avLst/>
          </a:prstGeom>
          <a:solidFill>
            <a:srgbClr val="E7CA7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169" name="Triangle"/>
          <p:cNvSpPr/>
          <p:nvPr/>
        </p:nvSpPr>
        <p:spPr>
          <a:xfrm>
            <a:off x="10266325" y="4843048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2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170" name="Circle"/>
          <p:cNvSpPr/>
          <p:nvPr/>
        </p:nvSpPr>
        <p:spPr>
          <a:xfrm>
            <a:off x="10553613" y="744951"/>
            <a:ext cx="695425" cy="695425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171" name="Line"/>
          <p:cNvSpPr/>
          <p:nvPr/>
        </p:nvSpPr>
        <p:spPr>
          <a:xfrm flipV="1">
            <a:off x="10901325" y="2494374"/>
            <a:ext cx="1" cy="326857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172" name="Line"/>
          <p:cNvSpPr/>
          <p:nvPr/>
        </p:nvSpPr>
        <p:spPr>
          <a:xfrm flipV="1">
            <a:off x="10901325" y="1449539"/>
            <a:ext cx="1" cy="326858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173" name="Line"/>
          <p:cNvSpPr/>
          <p:nvPr/>
        </p:nvSpPr>
        <p:spPr>
          <a:xfrm flipV="1">
            <a:off x="10901325" y="4544251"/>
            <a:ext cx="1" cy="326857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cxnSp>
        <p:nvCxnSpPr>
          <p:cNvPr id="174" name="Connection Line"/>
          <p:cNvCxnSpPr>
            <a:stCxn id="169" idx="0"/>
            <a:endCxn id="170" idx="0"/>
          </p:cNvCxnSpPr>
          <p:nvPr/>
        </p:nvCxnSpPr>
        <p:spPr>
          <a:xfrm flipH="1" flipV="1">
            <a:off x="10901325" y="1092663"/>
            <a:ext cx="1" cy="4385386"/>
          </a:xfrm>
          <a:prstGeom prst="straightConnector1">
            <a:avLst/>
          </a:prstGeom>
          <a:ln w="25400">
            <a:solidFill>
              <a:srgbClr val="414141"/>
            </a:solidFill>
            <a:miter lim="400000"/>
          </a:ln>
        </p:spPr>
      </p:cxnSp>
      <p:sp>
        <p:nvSpPr>
          <p:cNvPr id="175" name="子樹"/>
          <p:cNvSpPr txBox="1"/>
          <p:nvPr/>
        </p:nvSpPr>
        <p:spPr>
          <a:xfrm>
            <a:off x="10539375" y="5551862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子樹</a:t>
            </a:r>
          </a:p>
        </p:txBody>
      </p:sp>
      <p:sp>
        <p:nvSpPr>
          <p:cNvPr id="176" name="鄰點"/>
          <p:cNvSpPr txBox="1"/>
          <p:nvPr/>
        </p:nvSpPr>
        <p:spPr>
          <a:xfrm>
            <a:off x="10539375" y="2979132"/>
            <a:ext cx="7239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鄰點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根據定義，我們可以有這些結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根據定義，我們可以有這些結果</a:t>
            </a:r>
          </a:p>
        </p:txBody>
      </p:sp>
      <p:sp>
        <p:nvSpPr>
          <p:cNvPr id="179" name="有兩個子節點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⟺</m:t>
                </m:r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 有兩個子節點</a:t>
            </a:r>
          </a:p>
          <a:p>
            <a:pPr/>
            <a:r>
              <a:t>除了 </a:t>
            </a:r>
            <a14:m>
              <m:oMath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 以外的所有點 </a:t>
            </a:r>
            <a14:m>
              <m:oMath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</m:oMath>
            </a14:m>
            <a:r>
              <a:t>，在 </a:t>
            </a:r>
            <a14:m>
              <m:oMath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</m:oMath>
            </a14:m>
            <a:r>
              <a:t> 上要成為 </a:t>
            </a:r>
            <a14:m>
              <m:oMath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</m:oMath>
            </a14:m>
            <a:r>
              <a:t> 的充要條件為，在 </a:t>
            </a:r>
            <a14:m>
              <m:oMath>
                <m:r>
                  <a:rPr xmlns:a="http://schemas.openxmlformats.org/drawingml/2006/main" sz="3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 中至少有一個子節點 </a:t>
            </a:r>
            <a14:m>
              <m:oMath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</m:oMath>
            </a14:m>
            <a:r>
              <a:t> 滿足 </a:t>
            </a:r>
            <a14:m>
              <m:oMath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≤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/>
            <a:r>
              <a:t>包含 </a:t>
            </a:r>
            <a14:m>
              <m:oMath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 在內的所有節點 </a:t>
            </a:r>
            <a14:m>
              <m:oMath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</m:oMath>
            </a14:m>
            <a:r>
              <a:t> 和其子節點 </a:t>
            </a:r>
            <a14:m>
              <m:oMath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</m:oMath>
            </a14:m>
            <a:r>
              <a:t>，</a:t>
            </a:r>
            <a14:m>
              <m:oMath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在 </a:t>
            </a:r>
            <a14:m>
              <m:oMath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</m:oMath>
            </a14:m>
            <a:r>
              <a:t> 中要成為 bridge 的充要條件為 </a:t>
            </a:r>
            <a14:m>
              <m:oMath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≤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br/>
            <a:r>
              <a:t>（或是說有其中一個點是割點）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</a:t>
            </a:r>
          </a:p>
        </p:txBody>
      </p:sp>
      <p:sp>
        <p:nvSpPr>
          <p:cNvPr id="182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3" name="Screen Shot 2020-05-10 at 10.59.52 AM.png" descr="Screen Shot 2020-05-10 at 10.59.5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5534" y="1682149"/>
            <a:ext cx="4458632" cy="5076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強聯通分量（SCC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強聯通分量（SCC）</a:t>
            </a:r>
          </a:p>
        </p:txBody>
      </p:sp>
      <p:sp>
        <p:nvSpPr>
          <p:cNvPr id="186" name="Double-click to edi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何為強聯通分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何為強聯通分量</a:t>
            </a:r>
          </a:p>
        </p:txBody>
      </p:sp>
      <p:sp>
        <p:nvSpPr>
          <p:cNvPr id="189" name="在有向圖中有些點可以互相到達，則會稱那些點在同一個 SCC 中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在有向圖中有些點可以互相到達，則會稱那些點在同一個 SCC 中</a:t>
            </a:r>
          </a:p>
          <a:p>
            <a:pPr/>
            <a:r>
              <a:t>如下圖，</a:t>
            </a:r>
            <a14:m>
              <m:oMath>
                <m:r>
                  <a:rPr xmlns:a="http://schemas.openxmlformats.org/drawingml/2006/main" sz="3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3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3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3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3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</m:oMath>
            </a14:m>
            <a:r>
              <a:t> 在同一個 SCC 中</a:t>
            </a:r>
          </a:p>
          <a:p>
            <a:pPr/>
            <a:r>
              <a:t>SCC 是由多個環組成</a:t>
            </a:r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8359" y="3935856"/>
            <a:ext cx="4926126" cy="2266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縮點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縮點</a:t>
            </a:r>
          </a:p>
        </p:txBody>
      </p:sp>
      <p:sp>
        <p:nvSpPr>
          <p:cNvPr id="193" name="在同一個 SCC 中的點都可以互相到達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7170" indent="-217170" defTabSz="868680">
              <a:spcBef>
                <a:spcPts val="400"/>
              </a:spcBef>
              <a:defRPr sz="3040"/>
            </a:pPr>
            <a:r>
              <a:t>在同一個 SCC 中的點都可以互相到達</a:t>
            </a:r>
          </a:p>
          <a:p>
            <a:pPr marL="217170" indent="-217170" defTabSz="868680">
              <a:spcBef>
                <a:spcPts val="400"/>
              </a:spcBef>
              <a:defRPr sz="3040"/>
            </a:pPr>
            <a:r>
              <a:t>在某些情況下可以把這些點當作是同一個點</a:t>
            </a:r>
          </a:p>
          <a:p>
            <a:pPr marL="217170" indent="-217170" defTabSz="868680">
              <a:spcBef>
                <a:spcPts val="400"/>
              </a:spcBef>
              <a:defRPr sz="3040"/>
            </a:pPr>
            <a:r>
              <a:t>令經過縮點操作的圖 </a:t>
            </a:r>
            <a14:m>
              <m:oMath>
                <m:sSup>
                  <m:e>
                    <m:r>
                      <a:rPr xmlns:a="http://schemas.openxmlformats.org/drawingml/2006/main" sz="3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</m:t>
                    </m:r>
                  </m:e>
                  <m:sup>
                    <m:r>
                      <a:rPr xmlns:a="http://schemas.openxmlformats.org/drawingml/2006/main" sz="3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</m:oMath>
            </a14:m>
            <a:r>
              <a:t>，則 </a:t>
            </a:r>
            <a14:m>
              <m:oMath>
                <m:sSup>
                  <m:e>
                    <m:r>
                      <a:rPr xmlns:a="http://schemas.openxmlformats.org/drawingml/2006/main" sz="3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</m:t>
                    </m:r>
                  </m:e>
                  <m:sup>
                    <m:r>
                      <a:rPr xmlns:a="http://schemas.openxmlformats.org/drawingml/2006/main" sz="3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</m:oMath>
            </a14:m>
            <a:r>
              <a:t> 保證為有向無環圖</a:t>
            </a:r>
          </a:p>
          <a:p>
            <a:pPr lvl="1" marL="651509" indent="-217170" defTabSz="868680">
              <a:spcBef>
                <a:spcPts val="400"/>
              </a:spcBef>
              <a:buChar char="•"/>
              <a:defRPr sz="3040"/>
            </a:pPr>
            <a:r>
              <a:t>因為已經經過縮點了，所有環都會被壓成 SCC，故不會存在任何環</a:t>
            </a:r>
          </a:p>
          <a:p>
            <a:pPr marL="217170" indent="-217170" defTabSz="868680">
              <a:spcBef>
                <a:spcPts val="400"/>
              </a:spcBef>
              <a:defRPr sz="3040"/>
            </a:pPr>
            <a:r>
              <a:t>若 </a:t>
            </a:r>
            <a14:m>
              <m:oMath>
                <m: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</m:oMath>
            </a14:m>
            <a:r>
              <a:t> 符合 </a:t>
            </a:r>
            <a14:m>
              <m:oMath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，則 </a:t>
            </a:r>
            <a14:m>
              <m:oMath>
                <m: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</m:oMath>
            </a14:m>
            <a:r>
              <a:t> 的子樹所有未縮點的點可構成 SCC</a:t>
            </a:r>
            <a:endParaRPr sz="3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</a:t>
            </a:r>
          </a:p>
        </p:txBody>
      </p:sp>
      <p:sp>
        <p:nvSpPr>
          <p:cNvPr id="196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7" name="Screen Shot 2020-05-10 at 11.08.29 AM.png" descr="Screen Shot 2020-05-10 at 11.08.2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2340" y="1563878"/>
            <a:ext cx="3805020" cy="52711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Lowest Common Ances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Lowest Common Ancestor</a:t>
            </a:r>
          </a:p>
        </p:txBody>
      </p:sp>
      <p:sp>
        <p:nvSpPr>
          <p:cNvPr id="200" name="Double-click to edi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最低共同祖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最低共同祖先</a:t>
            </a:r>
          </a:p>
        </p:txBody>
      </p:sp>
      <p:sp>
        <p:nvSpPr>
          <p:cNvPr id="203" name="顧名思義，是指在同一棵有根樹上，任意兩點的祖先中，最低且相同的節點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顧名思義，是指在同一棵有根樹上，任意兩點的祖先中，最低且相同的節點</a:t>
            </a:r>
          </a:p>
          <a:p>
            <a:pPr/>
            <a:r>
              <a:t>如右圖，3 &amp; 4 的 LCA 為 2，5 &amp; 8 是 1</a:t>
            </a:r>
          </a:p>
        </p:txBody>
      </p:sp>
      <p:pic>
        <p:nvPicPr>
          <p:cNvPr id="204" name="Circle Circle" descr="Circle Circl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7290" y="2316729"/>
            <a:ext cx="660376" cy="660376"/>
          </a:xfrm>
          <a:prstGeom prst="rect">
            <a:avLst/>
          </a:prstGeom>
        </p:spPr>
      </p:pic>
      <p:sp>
        <p:nvSpPr>
          <p:cNvPr id="206" name="1"/>
          <p:cNvSpPr txBox="1"/>
          <p:nvPr/>
        </p:nvSpPr>
        <p:spPr>
          <a:xfrm>
            <a:off x="10144374" y="2422584"/>
            <a:ext cx="286208" cy="448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400">
                <a:solidFill>
                  <a:srgbClr val="414141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7" name="Line"/>
          <p:cNvSpPr/>
          <p:nvPr/>
        </p:nvSpPr>
        <p:spPr>
          <a:xfrm flipV="1">
            <a:off x="9784720" y="2887386"/>
            <a:ext cx="263629" cy="555821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pic>
        <p:nvPicPr>
          <p:cNvPr id="208" name="Circle Circle" descr="Circle Circl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09590" y="3332729"/>
            <a:ext cx="660376" cy="660376"/>
          </a:xfrm>
          <a:prstGeom prst="rect">
            <a:avLst/>
          </a:prstGeom>
        </p:spPr>
      </p:pic>
      <p:sp>
        <p:nvSpPr>
          <p:cNvPr id="210" name="2"/>
          <p:cNvSpPr txBox="1"/>
          <p:nvPr/>
        </p:nvSpPr>
        <p:spPr>
          <a:xfrm>
            <a:off x="9496674" y="3438584"/>
            <a:ext cx="286208" cy="448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400">
                <a:solidFill>
                  <a:srgbClr val="414141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11" name="Circle Circle" descr="Circle Circl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49190" y="4424929"/>
            <a:ext cx="660376" cy="660376"/>
          </a:xfrm>
          <a:prstGeom prst="rect">
            <a:avLst/>
          </a:prstGeom>
        </p:spPr>
      </p:pic>
      <p:sp>
        <p:nvSpPr>
          <p:cNvPr id="213" name="3"/>
          <p:cNvSpPr txBox="1"/>
          <p:nvPr/>
        </p:nvSpPr>
        <p:spPr>
          <a:xfrm>
            <a:off x="8836274" y="4530784"/>
            <a:ext cx="286208" cy="448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400">
                <a:solidFill>
                  <a:srgbClr val="414141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3</a:t>
            </a:r>
          </a:p>
        </p:txBody>
      </p:sp>
      <p:pic>
        <p:nvPicPr>
          <p:cNvPr id="214" name="Circle Circle" descr="Circle Circl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1490" y="5504429"/>
            <a:ext cx="660376" cy="660376"/>
          </a:xfrm>
          <a:prstGeom prst="rect">
            <a:avLst/>
          </a:prstGeom>
        </p:spPr>
      </p:pic>
      <p:sp>
        <p:nvSpPr>
          <p:cNvPr id="216" name="5"/>
          <p:cNvSpPr txBox="1"/>
          <p:nvPr/>
        </p:nvSpPr>
        <p:spPr>
          <a:xfrm>
            <a:off x="8188574" y="5610284"/>
            <a:ext cx="286208" cy="448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400">
                <a:solidFill>
                  <a:srgbClr val="414141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17" name="Line"/>
          <p:cNvSpPr/>
          <p:nvPr/>
        </p:nvSpPr>
        <p:spPr>
          <a:xfrm flipV="1">
            <a:off x="9175120" y="3916085"/>
            <a:ext cx="263629" cy="555821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218" name="Line"/>
          <p:cNvSpPr/>
          <p:nvPr/>
        </p:nvSpPr>
        <p:spPr>
          <a:xfrm flipV="1">
            <a:off x="8552820" y="5039947"/>
            <a:ext cx="263629" cy="555821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pic>
        <p:nvPicPr>
          <p:cNvPr id="219" name="Circle Circle" descr="Circle Circl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09590" y="5504429"/>
            <a:ext cx="660376" cy="660376"/>
          </a:xfrm>
          <a:prstGeom prst="rect">
            <a:avLst/>
          </a:prstGeom>
        </p:spPr>
      </p:pic>
      <p:sp>
        <p:nvSpPr>
          <p:cNvPr id="221" name="6"/>
          <p:cNvSpPr txBox="1"/>
          <p:nvPr/>
        </p:nvSpPr>
        <p:spPr>
          <a:xfrm>
            <a:off x="9496674" y="5610284"/>
            <a:ext cx="286208" cy="448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400">
                <a:solidFill>
                  <a:srgbClr val="414141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6</a:t>
            </a:r>
          </a:p>
        </p:txBody>
      </p:sp>
      <p:pic>
        <p:nvPicPr>
          <p:cNvPr id="222" name="Circle Circle" descr="Circle Circl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6190" y="4424929"/>
            <a:ext cx="660376" cy="660376"/>
          </a:xfrm>
          <a:prstGeom prst="rect">
            <a:avLst/>
          </a:prstGeom>
        </p:spPr>
      </p:pic>
      <p:sp>
        <p:nvSpPr>
          <p:cNvPr id="224" name="4"/>
          <p:cNvSpPr txBox="1"/>
          <p:nvPr/>
        </p:nvSpPr>
        <p:spPr>
          <a:xfrm>
            <a:off x="10233274" y="4530784"/>
            <a:ext cx="286208" cy="448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400">
                <a:solidFill>
                  <a:srgbClr val="414141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5" name="Line"/>
          <p:cNvSpPr/>
          <p:nvPr/>
        </p:nvSpPr>
        <p:spPr>
          <a:xfrm flipH="1" flipV="1">
            <a:off x="9880020" y="3916086"/>
            <a:ext cx="264205" cy="555821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226" name="Line"/>
          <p:cNvSpPr/>
          <p:nvPr/>
        </p:nvSpPr>
        <p:spPr>
          <a:xfrm flipV="1">
            <a:off x="9868868" y="4933660"/>
            <a:ext cx="286509" cy="647763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pic>
        <p:nvPicPr>
          <p:cNvPr id="227" name="Circle Circle" descr="Circle Circl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14679" y="3332729"/>
            <a:ext cx="660376" cy="660376"/>
          </a:xfrm>
          <a:prstGeom prst="rect">
            <a:avLst/>
          </a:prstGeom>
        </p:spPr>
      </p:pic>
      <p:sp>
        <p:nvSpPr>
          <p:cNvPr id="229" name="7"/>
          <p:cNvSpPr txBox="1"/>
          <p:nvPr/>
        </p:nvSpPr>
        <p:spPr>
          <a:xfrm>
            <a:off x="10901763" y="3438584"/>
            <a:ext cx="286208" cy="448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400">
                <a:solidFill>
                  <a:srgbClr val="414141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30" name="Line"/>
          <p:cNvSpPr/>
          <p:nvPr/>
        </p:nvSpPr>
        <p:spPr>
          <a:xfrm flipH="1" flipV="1">
            <a:off x="10476920" y="2887386"/>
            <a:ext cx="376719" cy="555821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pic>
        <p:nvPicPr>
          <p:cNvPr id="231" name="Circle Circle" descr="Circle Circl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02533" y="4424929"/>
            <a:ext cx="660376" cy="660376"/>
          </a:xfrm>
          <a:prstGeom prst="rect">
            <a:avLst/>
          </a:prstGeom>
        </p:spPr>
      </p:pic>
      <p:sp>
        <p:nvSpPr>
          <p:cNvPr id="233" name="8"/>
          <p:cNvSpPr txBox="1"/>
          <p:nvPr/>
        </p:nvSpPr>
        <p:spPr>
          <a:xfrm>
            <a:off x="11489617" y="4530784"/>
            <a:ext cx="286208" cy="448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400">
                <a:solidFill>
                  <a:srgbClr val="414141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34" name="Line"/>
          <p:cNvSpPr/>
          <p:nvPr/>
        </p:nvSpPr>
        <p:spPr>
          <a:xfrm flipH="1" flipV="1">
            <a:off x="11188120" y="3916086"/>
            <a:ext cx="376719" cy="555821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先從暴力法開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先從暴力法開始</a:t>
            </a:r>
          </a:p>
        </p:txBody>
      </p:sp>
      <p:sp>
        <p:nvSpPr>
          <p:cNvPr id="237" name="先將較低的節點往上（根節點）爬到與較高節點同高 （也就是說，兩個節點的深度一樣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先將較低的節點往上（根節點）爬到與較高節點同高</a:t>
            </a:r>
            <a:br/>
            <a:r>
              <a:t>（也就是說，兩個節點的深度一樣）</a:t>
            </a:r>
          </a:p>
          <a:p>
            <a:pPr/>
            <a:r>
              <a:t>將兩個節點同時向上拉，直到兩個節點重疊</a:t>
            </a:r>
          </a:p>
          <a:p>
            <a:pPr/>
            <a:r>
              <a:t>單次查詢複雜度 </a:t>
            </a:r>
            <a14:m>
              <m:oMath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4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標題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11</a:t>
            </a:r>
            <a:br/>
            <a:r>
              <a:t>Advance Graph</a:t>
            </a:r>
          </a:p>
        </p:txBody>
      </p:sp>
      <p:sp>
        <p:nvSpPr>
          <p:cNvPr id="137" name="副標題 2"/>
          <p:cNvSpPr txBox="1"/>
          <p:nvPr>
            <p:ph type="subTitle" sz="quarter" idx="1"/>
          </p:nvPr>
        </p:nvSpPr>
        <p:spPr>
          <a:xfrm>
            <a:off x="1524000" y="4033520"/>
            <a:ext cx="9144000" cy="1224281"/>
          </a:xfrm>
          <a:prstGeom prst="rect">
            <a:avLst/>
          </a:prstGeom>
        </p:spPr>
        <p:txBody>
          <a:bodyPr/>
          <a:lstStyle/>
          <a:p>
            <a:pPr/>
            <a:r>
              <a:t>Articulation Point, Strongly Connected Components, Lowest Common Ancestor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</a:t>
            </a:r>
          </a:p>
        </p:txBody>
      </p:sp>
      <p:sp>
        <p:nvSpPr>
          <p:cNvPr id="240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1" name="Screen Shot 2020-05-11 at 8.57.23 PM.png" descr="Screen Shot 2020-05-11 at 8.57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64168" y="1956333"/>
            <a:ext cx="3063664" cy="45252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想一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想一下</a:t>
            </a:r>
          </a:p>
        </p:txBody>
      </p:sp>
      <p:sp>
        <p:nvSpPr>
          <p:cNvPr id="244" name="經過觀察，每次做查詢都要往上跳   個節點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經過觀察，每次做查詢都要往上跳 </a:t>
            </a:r>
            <a14:m>
              <m:oMath>
                <m:r>
                  <a:rPr xmlns:a="http://schemas.openxmlformats.org/drawingml/2006/main" sz="3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t> 個節點</a:t>
            </a:r>
          </a:p>
          <a:p>
            <a:pPr/>
            <a:r>
              <a:t>那麼預處理一下，每個節點的往上一層的節點、往上兩層的節點...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然後呢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然後呢</a:t>
            </a:r>
          </a:p>
        </p:txBody>
      </p:sp>
      <p:sp>
        <p:nvSpPr>
          <p:cNvPr id="247" name="複雜度超差，預處理  ，還浪費一大堆記憶體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複雜度超差，預處理 </a:t>
            </a:r>
            <a14:m>
              <m:oMath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，還浪費一大堆記憶體</a:t>
            </a:r>
          </a:p>
        </p:txBody>
      </p:sp>
      <p:pic>
        <p:nvPicPr>
          <p:cNvPr id="2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8700" y="2876937"/>
            <a:ext cx="5834600" cy="3281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啊哈，二進位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啊哈，二進位！</a:t>
            </a:r>
          </a:p>
        </p:txBody>
      </p:sp>
      <p:sp>
        <p:nvSpPr>
          <p:cNvPr id="251" name="沒錯，就是二進位分解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沒錯，就是二進位分解</a:t>
            </a:r>
          </a:p>
          <a:p>
            <a:pPr/>
            <a:r>
              <a:t>所以只要紀錄往上 </a:t>
            </a:r>
            <a14:m>
              <m:oMath>
                <m:sSup>
                  <m:e>
                    <m:r>
                      <a:rPr xmlns:a="http://schemas.openxmlformats.org/drawingml/2006/main" sz="3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xmlns:a="http://schemas.openxmlformats.org/drawingml/2006/main" sz="3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p>
                </m:sSup>
              </m:oMath>
            </a14:m>
            <a:r>
              <a:t> 個祖先就好啦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LCA 倍增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LCA 倍增法</a:t>
            </a:r>
          </a:p>
        </p:txBody>
      </p:sp>
      <p:sp>
        <p:nvSpPr>
          <p:cNvPr id="254" name="Double-click to edi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LCA 倍增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LCA 倍增法</a:t>
            </a:r>
          </a:p>
        </p:txBody>
      </p:sp>
      <p:sp>
        <p:nvSpPr>
          <p:cNvPr id="257" name="往上第   個祖先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: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</m:oMath>
            </a14:m>
            <a:r>
              <a:t> 往上第 </a:t>
            </a:r>
            <a14:m>
              <m:oMath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t> 個祖先</a:t>
            </a:r>
            <a:br/>
            <a14:m>
              <m:oMath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</a:p>
          <a:p>
            <a:pPr/>
            <a:r>
              <a:t>有點像是 Sparse Table</a:t>
            </a:r>
          </a:p>
          <a:p>
            <a:pPr lvl="1">
              <a:buChar char="•"/>
            </a:pPr>
            <a:r>
              <a:t>操作步驟跟基礎 LCA 很像，也是先把兩邊調整到同樣的高度，接著同時往上跳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</a:t>
            </a:r>
          </a:p>
        </p:txBody>
      </p:sp>
      <p:sp>
        <p:nvSpPr>
          <p:cNvPr id="260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61" name="Screen Shot 2020-05-11 at 10.10.08 PM.png" descr="Screen Shot 2020-05-11 at 10.10.0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3903" y="1557713"/>
            <a:ext cx="3164194" cy="48871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Question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  <p:sp>
        <p:nvSpPr>
          <p:cNvPr id="264" name="Double-click to edi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在開始之前，先複習一下符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在開始之前，先複習一下符號</a:t>
            </a:r>
          </a:p>
        </p:txBody>
      </p:sp>
      <p:sp>
        <p:nvSpPr>
          <p:cNvPr id="140" name="代表題目所給定的圖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</m:oMath>
            </a14:m>
            <a:r>
              <a:t> 代表題目所給定的圖</a:t>
            </a:r>
          </a:p>
          <a:p>
            <a:pPr/>
            <a14:m>
              <m:oMath>
                <m:r>
                  <a:rPr xmlns:a="http://schemas.openxmlformats.org/drawingml/2006/main" sz="3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</m:oMath>
            </a14:m>
            <a:r>
              <a:t> 代表點集合，</a:t>
            </a:r>
            <a14:m>
              <m:oMath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</m:oMath>
            </a14:m>
            <a:r>
              <a:t> 代表邊集合</a:t>
            </a:r>
            <a:br/>
            <a:r>
              <a:t>（另外 </a:t>
            </a:r>
            <a14:m>
              <m:oMath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4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</m:oMath>
            </a14:m>
            <a:r>
              <a:t> 代表集合大小）</a:t>
            </a:r>
          </a:p>
          <a:p>
            <a:pPr/>
            <a14:m>
              <m:oMath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代表 </a:t>
            </a:r>
            <a14:m>
              <m:oMath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 之間的邊</a:t>
            </a:r>
          </a:p>
          <a:p>
            <a:pPr/>
            <a14:m>
              <m:oMath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代表 </a:t>
            </a:r>
            <a14:m>
              <m:oMath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 之間的距離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arj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Tarjan</a:t>
            </a:r>
          </a:p>
        </p:txBody>
      </p:sp>
      <p:sp>
        <p:nvSpPr>
          <p:cNvPr id="143" name="準備好迎接 Tarjan 全家桶了嗎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準備好迎接 Tarjan 全家桶了嗎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Before Tarj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Before Tarjan</a:t>
            </a:r>
          </a:p>
        </p:txBody>
      </p:sp>
      <p:sp>
        <p:nvSpPr>
          <p:cNvPr id="146" name="割點（支那用語，又稱關節點，AP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割點（支那用語，又稱關節點，AP）</a:t>
            </a:r>
          </a:p>
          <a:p>
            <a:pPr/>
            <a:r>
              <a:t>橋（bridge）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割點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割點</a:t>
            </a:r>
          </a:p>
        </p:txBody>
      </p:sp>
      <p:sp>
        <p:nvSpPr>
          <p:cNvPr id="149" name="如果把這個點拔掉，此聯通塊會一分為二，則稱呼這個點為割點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如果把這個點拔掉，此聯通塊會一分為二，則稱呼這個點為割點</a:t>
            </a:r>
          </a:p>
          <a:p>
            <a:pPr/>
            <a:r>
              <a:t>以下圖為例，割點即 </a:t>
            </a:r>
            <a14:m>
              <m:oMath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1,4</m:t>
                </m:r>
              </m:oMath>
            </a14:m>
          </a:p>
        </p:txBody>
      </p:sp>
      <p:pic>
        <p:nvPicPr>
          <p:cNvPr id="150" name="download.png" descr="downlo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5737" y="1903010"/>
            <a:ext cx="6845614" cy="52536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橋</a:t>
            </a:r>
          </a:p>
        </p:txBody>
      </p:sp>
      <p:sp>
        <p:nvSpPr>
          <p:cNvPr id="153" name="如果把這個邊拔掉，會讓聯通塊一分為二，那麼就稱那個邊為「橋」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如果把這個邊拔掉，會讓聯通塊一分為二，那麼就稱那個邊為「橋」</a:t>
            </a:r>
          </a:p>
          <a:p>
            <a:pPr/>
            <a:r>
              <a:t>同樣的一張圖，橋即 </a:t>
            </a:r>
            <a14:m>
              <m:oMath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1,4</m:t>
                </m:r>
                <m:r>
                  <a:rPr xmlns:a="http://schemas.openxmlformats.org/drawingml/2006/main" sz="3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</p:txBody>
      </p:sp>
      <p:pic>
        <p:nvPicPr>
          <p:cNvPr id="154" name="download.png" descr="downlo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5737" y="1903010"/>
            <a:ext cx="6845614" cy="52536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obert Endre Tarj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Robert Endre Tarjan</a:t>
            </a:r>
          </a:p>
        </p:txBody>
      </p:sp>
      <p:sp>
        <p:nvSpPr>
          <p:cNvPr id="157" name="著名圖論大師，1986 年圖靈獎得主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著名圖論大師，1986 年圖靈獎得主</a:t>
            </a:r>
          </a:p>
          <a:p>
            <a:pPr/>
            <a:r>
              <a:t>開發過許多著名演算法，且不少都以他的名字命名，很常讓人搞混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統一的符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統一的符號</a:t>
            </a:r>
          </a:p>
        </p:txBody>
      </p:sp>
      <p:sp>
        <p:nvSpPr>
          <p:cNvPr id="160" name="令   為   的搜尋樹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令 </a:t>
            </a:r>
            <a14:m>
              <m:oMath>
                <m:r>
                  <a:rPr xmlns:a="http://schemas.openxmlformats.org/drawingml/2006/main" sz="3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 為 </a:t>
            </a:r>
            <a14:m>
              <m:oMath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</m:oMath>
            </a14:m>
            <a:r>
              <a:t> 的搜尋樹</a:t>
            </a:r>
          </a:p>
          <a:p>
            <a:pPr/>
            <a14:m>
              <m:oMath>
                <m:r>
                  <a:rPr xmlns:a="http://schemas.openxmlformats.org/drawingml/2006/main" sz="3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3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3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表示在建立 </a:t>
            </a:r>
            <a14:m>
              <m:oMath>
                <m:r>
                  <a:rPr xmlns:a="http://schemas.openxmlformats.org/drawingml/2006/main" sz="3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 時，</a:t>
            </a:r>
            <a14:m>
              <m:oMath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</m:oMath>
            </a14:m>
            <a:r>
              <a:t> 第一次經過時的深度</a:t>
            </a:r>
          </a:p>
          <a:p>
            <a:pPr/>
            <a14:m>
              <m:oMath>
                <m:r>
                  <a:rPr xmlns:a="http://schemas.openxmlformats.org/drawingml/2006/main" sz="3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3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3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表示對於 </a:t>
            </a:r>
            <a14:m>
              <m:oMath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</m:oMath>
            </a14:m>
            <a:r>
              <a:t>，其在 </a:t>
            </a:r>
            <a14:m>
              <m:oMath>
                <m:r>
                  <a:rPr xmlns:a="http://schemas.openxmlformats.org/drawingml/2006/main" sz="3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 中的子樹內所有節點，和這些節點在 </a:t>
            </a:r>
            <a14:m>
              <m:oMath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</m:oMath>
            </a14:m>
            <a:r>
              <a:t> 上的鄰點，以及 </a:t>
            </a:r>
            <a14:m>
              <m:oMath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</m:oMath>
            </a14:m>
            <a:r>
              <a:t> 本身的最低深度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