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handoutMasterIdLst>
    <p:handoutMasterId r:id="rId68"/>
  </p:handoutMasterIdLst>
  <p:sldIdLst>
    <p:sldId id="256" r:id="rId2"/>
    <p:sldId id="1040" r:id="rId3"/>
    <p:sldId id="947" r:id="rId4"/>
    <p:sldId id="1139" r:id="rId5"/>
    <p:sldId id="1140" r:id="rId6"/>
    <p:sldId id="1141" r:id="rId7"/>
    <p:sldId id="1142" r:id="rId8"/>
    <p:sldId id="1143" r:id="rId9"/>
    <p:sldId id="1145" r:id="rId10"/>
    <p:sldId id="1146" r:id="rId11"/>
    <p:sldId id="1147" r:id="rId12"/>
    <p:sldId id="1148" r:id="rId13"/>
    <p:sldId id="1144" r:id="rId14"/>
    <p:sldId id="1151" r:id="rId15"/>
    <p:sldId id="1152" r:id="rId16"/>
    <p:sldId id="1084" r:id="rId17"/>
    <p:sldId id="1150" r:id="rId18"/>
    <p:sldId id="1083" r:id="rId19"/>
    <p:sldId id="1093" r:id="rId20"/>
    <p:sldId id="1095" r:id="rId21"/>
    <p:sldId id="1149" r:id="rId22"/>
    <p:sldId id="1085" r:id="rId23"/>
    <p:sldId id="1153" r:id="rId24"/>
    <p:sldId id="1096" r:id="rId25"/>
    <p:sldId id="1097" r:id="rId26"/>
    <p:sldId id="1099" r:id="rId27"/>
    <p:sldId id="1100" r:id="rId28"/>
    <p:sldId id="1101" r:id="rId29"/>
    <p:sldId id="1102" r:id="rId30"/>
    <p:sldId id="1103" r:id="rId31"/>
    <p:sldId id="1104" r:id="rId32"/>
    <p:sldId id="1105" r:id="rId33"/>
    <p:sldId id="1106" r:id="rId34"/>
    <p:sldId id="1107" r:id="rId35"/>
    <p:sldId id="1108" r:id="rId36"/>
    <p:sldId id="1109" r:id="rId37"/>
    <p:sldId id="1110" r:id="rId38"/>
    <p:sldId id="1112" r:id="rId39"/>
    <p:sldId id="1113" r:id="rId40"/>
    <p:sldId id="1114" r:id="rId41"/>
    <p:sldId id="1115" r:id="rId42"/>
    <p:sldId id="1116" r:id="rId43"/>
    <p:sldId id="1117" r:id="rId44"/>
    <p:sldId id="1119" r:id="rId45"/>
    <p:sldId id="1120" r:id="rId46"/>
    <p:sldId id="1122" r:id="rId47"/>
    <p:sldId id="1121" r:id="rId48"/>
    <p:sldId id="1124" r:id="rId49"/>
    <p:sldId id="1126" r:id="rId50"/>
    <p:sldId id="1127" r:id="rId51"/>
    <p:sldId id="517" r:id="rId52"/>
    <p:sldId id="518" r:id="rId53"/>
    <p:sldId id="519" r:id="rId54"/>
    <p:sldId id="520" r:id="rId55"/>
    <p:sldId id="521" r:id="rId56"/>
    <p:sldId id="522" r:id="rId57"/>
    <p:sldId id="523" r:id="rId58"/>
    <p:sldId id="1138" r:id="rId59"/>
    <p:sldId id="1131" r:id="rId60"/>
    <p:sldId id="1132" r:id="rId61"/>
    <p:sldId id="1133" r:id="rId62"/>
    <p:sldId id="1134" r:id="rId63"/>
    <p:sldId id="1135" r:id="rId64"/>
    <p:sldId id="1136" r:id="rId65"/>
    <p:sldId id="1137" r:id="rId6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宋奕儒" initials="宋奕儒" lastIdx="1" clrIdx="0">
    <p:extLst>
      <p:ext uri="{19B8F6BF-5375-455C-9EA6-DF929625EA0E}">
        <p15:presenceInfo xmlns:p15="http://schemas.microsoft.com/office/powerpoint/2012/main" userId="S::F74061030@ncku.edu.tw::e128b031-4a44-499c-9a95-03fc5729be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BF5"/>
    <a:srgbClr val="F18D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2" d="100"/>
          <a:sy n="72" d="100"/>
        </p:scale>
        <p:origin x="301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ACC384F3-3354-49B5-9FB2-5003CE0215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3928598-C951-4F12-A1C2-5D2E26CADF6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E4C83-8F64-4E29-91B9-0017BF1F34A9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145B1CF-C6B2-4C46-84FD-6EAF541AAE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E82A90D-28E7-43DA-B33D-CB116BFB22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9437D4-F5B2-4068-998F-6C4F47041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A45D3-9EDB-4B35-90F9-382768275B83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C78C7-0E09-422F-A949-E582D1091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06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5B87A6-8B3D-429B-8F2E-01782DCE33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zh-TW" altLang="en-US" dirty="0"/>
              <a:t>按一下以編輯母片標題樣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A343A09-1A04-4028-BA2C-C98585BB7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按一下以編輯母片子標題樣式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BD317D1-BFF9-4421-A46A-93FC5ED62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A6C6B8C-DB2D-4316-B006-C8D85BD4E233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1524000" y="3521471"/>
            <a:ext cx="7315200" cy="80567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412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B75D2C-D79B-43F2-8C38-AC276A701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3A1B8C0-29C1-4EB8-B015-A6E7B2E06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029988-6E18-4481-99ED-516887D5F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4C9D97-6ACC-4A89-82FF-9ED0B6495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565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0159CE7-D887-49D7-A385-8DE2DF9011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BBDE4A0-B5DB-4B83-80F5-7E0736563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417E0E-0028-4513-AB03-C3667ABC8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413E9A-5871-4DD7-96FB-FFF0873F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0367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BE7398-53F8-49BB-AC5C-189C6FCE5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045342-229F-4A39-8D5B-C051DB4C6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 marL="685800" indent="-228600">
              <a:buFont typeface="微軟正黑體" panose="020B0604030504040204" pitchFamily="34" charset="-120"/>
              <a:buChar char="-"/>
              <a:defRPr sz="3200"/>
            </a:lvl2pPr>
            <a:lvl3pPr>
              <a:defRPr sz="2800"/>
            </a:lvl3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CCCD90-A681-452A-8E20-8F7F5C540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017F5B8-D67F-4132-BF01-5C79E30809A0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838200" y="1554163"/>
            <a:ext cx="7315200" cy="80567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latin typeface="+mn-lt"/>
              <a:ea typeface="+mn-ea"/>
            </a:endParaRP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894075FE-947A-43ED-8BEF-29EB0E8CCE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/>
              <a:t>Made by </a:t>
            </a:r>
            <a:r>
              <a:rPr lang="zh-TW" altLang="en-US"/>
              <a:t>培訓團隊群</a:t>
            </a:r>
          </a:p>
        </p:txBody>
      </p:sp>
    </p:spTree>
    <p:extLst>
      <p:ext uri="{BB962C8B-B14F-4D97-AF65-F5344CB8AC3E}">
        <p14:creationId xmlns:p14="http://schemas.microsoft.com/office/powerpoint/2010/main" val="3228719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91AC43-379A-4259-8495-8AE2D1477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BF5005-F1A6-4448-8478-D0D324970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0931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55ECC15-34DF-49D7-B640-F5254FD9C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052BD61-1DDD-49FB-AF6D-A64EA0DAD509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831850" y="4535686"/>
            <a:ext cx="7315200" cy="80567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latin typeface="+mn-lt"/>
              <a:ea typeface="+mn-ea"/>
            </a:endParaRP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F74A7EF0-4D44-4D66-AFC5-5711BEE253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/>
              <a:t>Made by </a:t>
            </a:r>
            <a:r>
              <a:rPr lang="zh-TW" altLang="en-US"/>
              <a:t>培訓團隊群</a:t>
            </a:r>
          </a:p>
        </p:txBody>
      </p:sp>
    </p:spTree>
    <p:extLst>
      <p:ext uri="{BB962C8B-B14F-4D97-AF65-F5344CB8AC3E}">
        <p14:creationId xmlns:p14="http://schemas.microsoft.com/office/powerpoint/2010/main" val="4256955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AD6593-D730-4F0D-8131-F82FECF6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6AD425-FFA0-4BD7-9DAA-0A9699090F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C29B846-C36F-4AB5-B5C3-AFF6A5A19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FF2B959-45F3-4686-9109-D81DECB66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AAED642-5723-4100-8F51-3A0205916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3986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85E793-29ED-4F52-8A72-F47E0654C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3EB8252-259F-4702-A60F-FB8BD4A04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4F04AAC-3D99-4A4B-BC65-01A81021B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07FF9DA-9D67-4067-8DF6-B0A00982ED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29792DE-A5D1-4AD8-8033-F27876EB9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F341D40-06BC-46CE-B3FB-26960C410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C9F49EF-88AE-4240-911E-E64FE211A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9994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C912B-D046-40C5-8994-8F4825C83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021ADCC-A8BF-4305-8FCB-E42883ADF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C983390-D983-469F-92B3-0FB55135C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98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A311577-74CC-480B-BC62-3C7DE0291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4A413EF-8CBB-4E3A-A1B3-BC0D71D21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5322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C8D31A-6860-4327-ADC2-879E175BA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D8AA78-38D4-4408-82E4-84667E93A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8C90444-56BB-4C3D-8867-E248858E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9742781-B003-47CA-BA87-A593115EF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7E34C80-5C1A-4EC1-9AA9-D3A5937AD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4024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CA8CB9-C3FC-44F6-A59F-696AC9C6B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D57401B-88D5-4358-B70C-00482349D4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165C8D1-9846-4761-A31E-007DC878B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D8AE608-E16B-4519-899F-45220F096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9A7A2DF-B5CC-4B17-BC44-6957DE2DB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7737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00597546-5ED0-4282-9109-BD9734F625D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1B28E0D-89FB-4A92-BBFE-EDFCD8BC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A552B89-BA26-4DDE-A8CA-805DB272C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/>
              <a:t>第五層</a:t>
            </a:r>
            <a:endParaRPr lang="en-US" altLang="zh-TW" dirty="0"/>
          </a:p>
          <a:p>
            <a:pPr lvl="4"/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571A9B-7025-4626-B816-04D8C6C700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CA2AC4-AFC6-49B8-B44E-114093D0F4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/>
              <a:t>Made by </a:t>
            </a:r>
            <a:r>
              <a:rPr lang="zh-TW" altLang="en-US"/>
              <a:t>培訓團隊群</a:t>
            </a:r>
          </a:p>
        </p:txBody>
      </p:sp>
      <p:sp>
        <p:nvSpPr>
          <p:cNvPr id="13" name="投影片編號版面配置區 5">
            <a:extLst>
              <a:ext uri="{FF2B5EF4-FFF2-40B4-BE49-F238E27FC236}">
                <a16:creationId xmlns:a16="http://schemas.microsoft.com/office/drawing/2014/main" id="{FF26AE15-66AD-407A-9775-87F968DC142D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b="1" kern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Made by </a:t>
            </a:r>
            <a:r>
              <a:rPr lang="zh-TW" altLang="en-US"/>
              <a:t>培訓團隊群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E0AD78CA-FF7F-424B-BEE4-5FCF96CC4D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5" t="30952" b="29893"/>
          <a:stretch/>
        </p:blipFill>
        <p:spPr>
          <a:xfrm>
            <a:off x="11363917" y="6330120"/>
            <a:ext cx="764583" cy="327096"/>
          </a:xfrm>
          <a:prstGeom prst="rect">
            <a:avLst/>
          </a:prstGeom>
        </p:spPr>
      </p:pic>
      <p:sp>
        <p:nvSpPr>
          <p:cNvPr id="14" name="投影片編號版面配置區 5">
            <a:extLst>
              <a:ext uri="{FF2B5EF4-FFF2-40B4-BE49-F238E27FC236}">
                <a16:creationId xmlns:a16="http://schemas.microsoft.com/office/drawing/2014/main" id="{7C0D0F99-2382-4474-BB70-BA44DC9F3BA6}"/>
              </a:ext>
            </a:extLst>
          </p:cNvPr>
          <p:cNvSpPr txBox="1">
            <a:spLocks/>
          </p:cNvSpPr>
          <p:nvPr userDrawn="1"/>
        </p:nvSpPr>
        <p:spPr>
          <a:xfrm>
            <a:off x="2159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b="1" kern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TW" b="1" i="1">
                <a:solidFill>
                  <a:srgbClr val="898989"/>
                </a:solidFill>
              </a:rPr>
              <a:t>Competitive  Programming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155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zh-TW" altLang="en-US" sz="3200" kern="1200" dirty="0" smtClean="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TW" altLang="en-US" sz="3200" kern="1200" dirty="0" smtClean="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TW" altLang="en-US" sz="2800" kern="1200" dirty="0" smtClean="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TW" altLang="en-US" sz="1800" kern="1200" dirty="0" smtClean="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lang="zh-TW" altLang="en-US" sz="1800" kern="1200" dirty="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zerojudge.tw/ShowProblem?problemid=b525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CAB24A-E99E-49D8-84E2-C381A7BF50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75657"/>
            <a:ext cx="8614788" cy="2253343"/>
          </a:xfrm>
        </p:spPr>
        <p:txBody>
          <a:bodyPr>
            <a:normAutofit/>
          </a:bodyPr>
          <a:lstStyle/>
          <a:p>
            <a:br>
              <a:rPr lang="en-US" altLang="zh-TW" sz="4400"/>
            </a:br>
            <a:r>
              <a:rPr lang="en-US" altLang="zh-TW" sz="4400"/>
              <a:t>Advanced </a:t>
            </a:r>
            <a:br>
              <a:rPr lang="en-US" altLang="zh-TW" sz="4400"/>
            </a:br>
            <a:r>
              <a:rPr lang="en-US" altLang="zh-TW" sz="4400"/>
              <a:t>Competitive Programming</a:t>
            </a:r>
            <a:endParaRPr lang="zh-TW" altLang="en-US" sz="440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536DEF2-AAE6-4D15-BCF8-A5DCB12359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21209"/>
          </a:xfrm>
        </p:spPr>
        <p:txBody>
          <a:bodyPr>
            <a:normAutofit fontScale="92500" lnSpcReduction="20000"/>
          </a:bodyPr>
          <a:lstStyle/>
          <a:p>
            <a:endParaRPr lang="en-US" altLang="zh-TW"/>
          </a:p>
          <a:p>
            <a:r>
              <a:rPr lang="zh-TW" altLang="en-US"/>
              <a:t>國立成功大學</a:t>
            </a:r>
            <a:r>
              <a:rPr lang="en-US" altLang="zh-TW"/>
              <a:t>ACM-ICPC</a:t>
            </a:r>
            <a:r>
              <a:rPr lang="zh-TW" altLang="en-US"/>
              <a:t>程式競賽培訓隊</a:t>
            </a:r>
          </a:p>
          <a:p>
            <a:r>
              <a:rPr lang="en-US" altLang="zh-TW"/>
              <a:t>nckuacm@imslab.org</a:t>
            </a:r>
          </a:p>
          <a:p>
            <a:endParaRPr lang="en-US" altLang="zh-TW"/>
          </a:p>
          <a:p>
            <a:r>
              <a:rPr lang="en-US" altLang="zh-TW"/>
              <a:t>Department of Computer Science and Information Engineering</a:t>
            </a:r>
          </a:p>
          <a:p>
            <a:r>
              <a:rPr lang="en-US" altLang="zh-TW"/>
              <a:t>National Cheng Kung University</a:t>
            </a:r>
          </a:p>
          <a:p>
            <a:r>
              <a:rPr lang="en-US" altLang="zh-TW"/>
              <a:t>Tainan, Taiwan</a:t>
            </a:r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1351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A6FA9-E1FC-4F65-BD2C-F1D48003B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質因數分解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6586E-9C40-44AA-A12B-0DC1AE096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唯一分解定理：任何合數能分解成一些質數的積</a:t>
            </a:r>
            <a:endParaRPr lang="en-US" dirty="0"/>
          </a:p>
          <a:p>
            <a:r>
              <a:rPr lang="zh-TW" altLang="en-US" dirty="0"/>
              <a:t>合數 </a:t>
            </a:r>
            <a:r>
              <a:rPr lang="en-US" altLang="zh-TW" dirty="0"/>
              <a:t>n= p</a:t>
            </a:r>
            <a:r>
              <a:rPr lang="en-US" altLang="zh-TW" baseline="-25000" dirty="0"/>
              <a:t>1</a:t>
            </a:r>
            <a:r>
              <a:rPr lang="en-US" altLang="zh-TW" baseline="30000" dirty="0"/>
              <a:t>t1</a:t>
            </a:r>
            <a:r>
              <a:rPr lang="en-US" altLang="zh-TW" dirty="0"/>
              <a:t>⋅ p</a:t>
            </a:r>
            <a:r>
              <a:rPr lang="en-US" altLang="zh-TW" baseline="-25000" dirty="0"/>
              <a:t>2</a:t>
            </a:r>
            <a:r>
              <a:rPr lang="en-US" altLang="zh-TW" baseline="30000" dirty="0"/>
              <a:t>t2</a:t>
            </a:r>
            <a:r>
              <a:rPr lang="en-US" altLang="zh-TW" dirty="0"/>
              <a:t>⋅⋯⋅ </a:t>
            </a:r>
            <a:r>
              <a:rPr lang="en-US" altLang="zh-TW" dirty="0" err="1"/>
              <a:t>p</a:t>
            </a:r>
            <a:r>
              <a:rPr lang="en-US" altLang="zh-TW" baseline="-25000" dirty="0" err="1"/>
              <a:t>k</a:t>
            </a:r>
            <a:r>
              <a:rPr lang="en-US" altLang="zh-TW" baseline="30000" dirty="0" err="1"/>
              <a:t>tk</a:t>
            </a:r>
            <a:r>
              <a:rPr lang="en-US" altLang="zh-TW" baseline="30000" dirty="0"/>
              <a:t>  </a:t>
            </a:r>
            <a:r>
              <a:rPr lang="zh-TW" altLang="en-US" dirty="0"/>
              <a:t>為多個質數的乘積</a:t>
            </a:r>
            <a:br>
              <a:rPr lang="zh-TW" altLang="en-US" dirty="0"/>
            </a:br>
            <a:r>
              <a:rPr lang="zh-TW" altLang="en-US" dirty="0"/>
              <a:t>不失一般性的有 </a:t>
            </a:r>
            <a:r>
              <a:rPr lang="en-US" altLang="zh-TW" dirty="0"/>
              <a:t>p</a:t>
            </a:r>
            <a:r>
              <a:rPr lang="en-US" altLang="zh-TW" baseline="-25000" dirty="0"/>
              <a:t>1</a:t>
            </a:r>
            <a:r>
              <a:rPr lang="en-US" altLang="zh-TW" dirty="0"/>
              <a:t>&lt;p</a:t>
            </a:r>
            <a:r>
              <a:rPr lang="en-US" altLang="zh-TW" baseline="-25000" dirty="0"/>
              <a:t>2</a:t>
            </a:r>
            <a:r>
              <a:rPr lang="en-US" altLang="zh-TW" dirty="0"/>
              <a:t>&lt;⋯&lt;p</a:t>
            </a:r>
            <a:r>
              <a:rPr lang="en-US" altLang="zh-TW" baseline="-25000" dirty="0"/>
              <a:t>k</a:t>
            </a:r>
            <a:r>
              <a:rPr lang="en-US" altLang="zh-TW" dirty="0"/>
              <a:t>&lt;√n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807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A6FA9-E1FC-4F65-BD2C-F1D48003B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質因數分解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6586E-9C40-44AA-A12B-0DC1AE096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唯一分解定理：任何合數能分解成一些質數的積</a:t>
            </a:r>
            <a:endParaRPr lang="en-US" dirty="0"/>
          </a:p>
          <a:p>
            <a:r>
              <a:rPr lang="zh-TW" altLang="en-US" dirty="0"/>
              <a:t>合數 </a:t>
            </a:r>
            <a:r>
              <a:rPr lang="en-US" altLang="zh-TW" dirty="0"/>
              <a:t>n= p</a:t>
            </a:r>
            <a:r>
              <a:rPr lang="en-US" altLang="zh-TW" baseline="-25000" dirty="0"/>
              <a:t>1</a:t>
            </a:r>
            <a:r>
              <a:rPr lang="en-US" altLang="zh-TW" baseline="30000" dirty="0"/>
              <a:t>t1</a:t>
            </a:r>
            <a:r>
              <a:rPr lang="en-US" altLang="zh-TW" dirty="0"/>
              <a:t>⋅ p</a:t>
            </a:r>
            <a:r>
              <a:rPr lang="en-US" altLang="zh-TW" baseline="-25000" dirty="0"/>
              <a:t>2</a:t>
            </a:r>
            <a:r>
              <a:rPr lang="en-US" altLang="zh-TW" baseline="30000" dirty="0"/>
              <a:t>t2</a:t>
            </a:r>
            <a:r>
              <a:rPr lang="en-US" altLang="zh-TW" dirty="0"/>
              <a:t>⋅⋯⋅ </a:t>
            </a:r>
            <a:r>
              <a:rPr lang="en-US" altLang="zh-TW" dirty="0" err="1"/>
              <a:t>p</a:t>
            </a:r>
            <a:r>
              <a:rPr lang="en-US" altLang="zh-TW" baseline="-25000" dirty="0" err="1"/>
              <a:t>k</a:t>
            </a:r>
            <a:r>
              <a:rPr lang="en-US" altLang="zh-TW" baseline="30000" dirty="0" err="1"/>
              <a:t>tk</a:t>
            </a:r>
            <a:r>
              <a:rPr lang="en-US" altLang="zh-TW" baseline="30000" dirty="0"/>
              <a:t>  </a:t>
            </a:r>
            <a:r>
              <a:rPr lang="zh-TW" altLang="en-US" dirty="0"/>
              <a:t>為多個質數的乘積</a:t>
            </a:r>
            <a:br>
              <a:rPr lang="zh-TW" altLang="en-US" dirty="0"/>
            </a:br>
            <a:r>
              <a:rPr lang="zh-TW" altLang="en-US" dirty="0"/>
              <a:t>不失一般性的有 </a:t>
            </a:r>
            <a:r>
              <a:rPr lang="en-US" altLang="zh-TW" dirty="0"/>
              <a:t>p</a:t>
            </a:r>
            <a:r>
              <a:rPr lang="en-US" altLang="zh-TW" baseline="-25000" dirty="0"/>
              <a:t>1</a:t>
            </a:r>
            <a:r>
              <a:rPr lang="en-US" altLang="zh-TW" dirty="0"/>
              <a:t>&lt;p</a:t>
            </a:r>
            <a:r>
              <a:rPr lang="en-US" altLang="zh-TW" baseline="-25000" dirty="0"/>
              <a:t>2</a:t>
            </a:r>
            <a:r>
              <a:rPr lang="en-US" altLang="zh-TW" dirty="0"/>
              <a:t>&lt;⋯&lt;p</a:t>
            </a:r>
            <a:r>
              <a:rPr lang="en-US" altLang="zh-TW" baseline="-25000" dirty="0"/>
              <a:t>k</a:t>
            </a:r>
            <a:r>
              <a:rPr lang="en-US" altLang="zh-TW" dirty="0"/>
              <a:t>&lt;√n</a:t>
            </a:r>
          </a:p>
          <a:p>
            <a:endParaRPr lang="en-US" altLang="zh-TW" dirty="0"/>
          </a:p>
          <a:p>
            <a:r>
              <a:rPr lang="zh-TW" altLang="en-US" dirty="0"/>
              <a:t>所以在範圍 </a:t>
            </a:r>
            <a:r>
              <a:rPr lang="en-US" altLang="zh-TW" dirty="0"/>
              <a:t>[2,√n] </a:t>
            </a:r>
            <a:r>
              <a:rPr lang="zh-TW" altLang="en-US" b="1" dirty="0"/>
              <a:t>從小至大</a:t>
            </a:r>
            <a:r>
              <a:rPr lang="zh-TW" altLang="en-US" dirty="0"/>
              <a:t>找數試除即可。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297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A6FA9-E1FC-4F65-BD2C-F1D48003B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質因數分解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6586E-9C40-44AA-A12B-0DC1AE096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for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p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2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p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sqrt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n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p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++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{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t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0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while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n</a:t>
            </a:r>
            <a:r>
              <a:rPr lang="en-US" altLang="en-US" dirty="0" err="1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%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p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0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n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/=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p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t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++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if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t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factors</a:t>
            </a:r>
            <a:r>
              <a:rPr lang="en-US" altLang="en-US" dirty="0" err="1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.</a:t>
            </a:r>
            <a:r>
              <a:rPr lang="en-US" altLang="en-US" dirty="0" err="1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push_back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({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p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t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});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}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if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n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!=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factors</a:t>
            </a:r>
            <a:r>
              <a:rPr lang="en-US" altLang="en-US" dirty="0" err="1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.</a:t>
            </a:r>
            <a:r>
              <a:rPr lang="en-US" altLang="en-US" dirty="0" err="1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push_back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({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n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});</a:t>
            </a:r>
            <a:r>
              <a:rPr lang="en-US" altLang="en-US" sz="3200" dirty="0">
                <a:latin typeface="Consolas" panose="020B0609020204030204" pitchFamily="49" charset="0"/>
              </a:rPr>
              <a:t> </a:t>
            </a:r>
            <a:endParaRPr lang="en-US" altLang="en-US" sz="7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052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Number Theory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>
                <a:solidFill>
                  <a:schemeClr val="bg1">
                    <a:lumMod val="75000"/>
                  </a:schemeClr>
                </a:solidFill>
              </a:rPr>
              <a:t>質數判斷</a:t>
            </a:r>
            <a:endParaRPr kumimoji="1" lang="en-US" altLang="zh-TW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kumimoji="1" lang="zh-TW" altLang="en-US" dirty="0">
                <a:solidFill>
                  <a:schemeClr val="bg1">
                    <a:lumMod val="75000"/>
                  </a:schemeClr>
                </a:solidFill>
              </a:rPr>
              <a:t>質因數分解</a:t>
            </a:r>
            <a:endParaRPr kumimoji="1" lang="en-US" altLang="zh-TW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kumimoji="1" lang="zh-TW" altLang="en-US" dirty="0"/>
              <a:t>質數篩檢 </a:t>
            </a:r>
            <a:r>
              <a:rPr kumimoji="1" lang="en-US" altLang="zh-TW" dirty="0"/>
              <a:t>(</a:t>
            </a:r>
            <a:r>
              <a:rPr kumimoji="1" lang="zh-TW" altLang="en-US" dirty="0"/>
              <a:t>生成</a:t>
            </a:r>
            <a:r>
              <a:rPr kumimoji="1" lang="en-US" altLang="zh-TW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57467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Sieve of Eratosthenes</a:t>
            </a:r>
            <a:endParaRPr kumimoji="1"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/>
              <a:t>從 </a:t>
            </a:r>
            <a:r>
              <a:rPr kumimoji="1" lang="en-US" altLang="zh-TW" dirty="0"/>
              <a:t>2 </a:t>
            </a:r>
            <a:r>
              <a:rPr kumimoji="1" lang="zh-TW" altLang="en-US" dirty="0"/>
              <a:t>開始，刪掉 </a:t>
            </a:r>
            <a:r>
              <a:rPr kumimoji="1" lang="en-US" altLang="zh-TW" dirty="0"/>
              <a:t>2 </a:t>
            </a:r>
            <a:r>
              <a:rPr kumimoji="1" lang="zh-TW" altLang="en-US" dirty="0"/>
              <a:t>的倍數</a:t>
            </a:r>
            <a:br>
              <a:rPr kumimoji="1" lang="en-US" altLang="zh-TW" dirty="0"/>
            </a:b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21007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Sieve of Eratosthenes</a:t>
            </a:r>
            <a:endParaRPr kumimoji="1"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/>
              <a:t>從 </a:t>
            </a:r>
            <a:r>
              <a:rPr kumimoji="1" lang="en-US" altLang="zh-TW" dirty="0"/>
              <a:t>2 </a:t>
            </a:r>
            <a:r>
              <a:rPr kumimoji="1" lang="zh-TW" altLang="en-US" dirty="0"/>
              <a:t>開始，刪掉 </a:t>
            </a:r>
            <a:r>
              <a:rPr kumimoji="1" lang="en-US" altLang="zh-TW" dirty="0"/>
              <a:t>2 </a:t>
            </a:r>
            <a:r>
              <a:rPr kumimoji="1" lang="zh-TW" altLang="en-US" dirty="0"/>
              <a:t>的倍數</a:t>
            </a:r>
            <a:br>
              <a:rPr kumimoji="1" lang="en-US" altLang="zh-TW" dirty="0"/>
            </a:br>
            <a:r>
              <a:rPr kumimoji="1" lang="zh-TW" altLang="en-US" dirty="0"/>
              <a:t>找下一個未被刪掉的數，找到 </a:t>
            </a:r>
            <a:r>
              <a:rPr kumimoji="1" lang="en-US" altLang="zh-TW" dirty="0"/>
              <a:t>3 </a:t>
            </a:r>
            <a:r>
              <a:rPr kumimoji="1" lang="zh-TW" altLang="en-US" dirty="0"/>
              <a:t>，刪掉 </a:t>
            </a:r>
            <a:r>
              <a:rPr kumimoji="1" lang="en-US" altLang="zh-TW" dirty="0"/>
              <a:t>3 </a:t>
            </a:r>
            <a:r>
              <a:rPr kumimoji="1" lang="zh-TW" altLang="en-US" dirty="0"/>
              <a:t>的倍數</a:t>
            </a:r>
            <a:br>
              <a:rPr kumimoji="1" lang="en-US" altLang="zh-TW" dirty="0"/>
            </a:b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80560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Sieve of Eratosthenes</a:t>
            </a:r>
            <a:endParaRPr kumimoji="1"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/>
              <a:t>從 </a:t>
            </a:r>
            <a:r>
              <a:rPr kumimoji="1" lang="en-US" altLang="zh-TW" dirty="0"/>
              <a:t>2 </a:t>
            </a:r>
            <a:r>
              <a:rPr kumimoji="1" lang="zh-TW" altLang="en-US" dirty="0"/>
              <a:t>開始，刪掉 </a:t>
            </a:r>
            <a:r>
              <a:rPr kumimoji="1" lang="en-US" altLang="zh-TW" dirty="0"/>
              <a:t>2 </a:t>
            </a:r>
            <a:r>
              <a:rPr kumimoji="1" lang="zh-TW" altLang="en-US" dirty="0"/>
              <a:t>的倍數</a:t>
            </a:r>
            <a:br>
              <a:rPr kumimoji="1" lang="en-US" altLang="zh-TW" dirty="0"/>
            </a:br>
            <a:r>
              <a:rPr kumimoji="1" lang="zh-TW" altLang="en-US" dirty="0"/>
              <a:t>找下一個未被刪掉的數，找到 </a:t>
            </a:r>
            <a:r>
              <a:rPr kumimoji="1" lang="en-US" altLang="zh-TW" dirty="0"/>
              <a:t>3 </a:t>
            </a:r>
            <a:r>
              <a:rPr kumimoji="1" lang="zh-TW" altLang="en-US" dirty="0"/>
              <a:t>，刪掉 </a:t>
            </a:r>
            <a:r>
              <a:rPr kumimoji="1" lang="en-US" altLang="zh-TW" dirty="0"/>
              <a:t>3 </a:t>
            </a:r>
            <a:r>
              <a:rPr kumimoji="1" lang="zh-TW" altLang="en-US" dirty="0"/>
              <a:t>的倍數</a:t>
            </a:r>
            <a:br>
              <a:rPr kumimoji="1" lang="en-US" altLang="zh-TW" dirty="0"/>
            </a:br>
            <a:r>
              <a:rPr kumimoji="1" lang="zh-TW" altLang="en-US" dirty="0"/>
              <a:t>找下一個未被刪掉的數，找到 </a:t>
            </a:r>
            <a:r>
              <a:rPr kumimoji="1" lang="en-US" altLang="zh-TW" dirty="0"/>
              <a:t>5 </a:t>
            </a:r>
            <a:r>
              <a:rPr kumimoji="1" lang="zh-TW" altLang="en-US" dirty="0"/>
              <a:t>，刪掉 </a:t>
            </a:r>
            <a:r>
              <a:rPr kumimoji="1" lang="en-US" altLang="zh-TW" dirty="0"/>
              <a:t>5 </a:t>
            </a:r>
            <a:r>
              <a:rPr kumimoji="1" lang="zh-TW" altLang="en-US" dirty="0"/>
              <a:t>的倍數</a:t>
            </a:r>
            <a:br>
              <a:rPr kumimoji="1" lang="en-US" altLang="zh-TW" dirty="0"/>
            </a:br>
            <a:r>
              <a:rPr kumimoji="1" lang="en-US" altLang="zh-TW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728204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Sieve of Eratosthenes</a:t>
            </a:r>
            <a:endParaRPr kumimoji="1"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/>
              <a:t>從 </a:t>
            </a:r>
            <a:r>
              <a:rPr kumimoji="1" lang="en-US" altLang="zh-TW" dirty="0"/>
              <a:t>2 </a:t>
            </a:r>
            <a:r>
              <a:rPr kumimoji="1" lang="zh-TW" altLang="en-US" dirty="0"/>
              <a:t>開始，刪掉 </a:t>
            </a:r>
            <a:r>
              <a:rPr kumimoji="1" lang="en-US" altLang="zh-TW" dirty="0"/>
              <a:t>2 </a:t>
            </a:r>
            <a:r>
              <a:rPr kumimoji="1" lang="zh-TW" altLang="en-US" dirty="0"/>
              <a:t>的倍數</a:t>
            </a:r>
            <a:br>
              <a:rPr kumimoji="1" lang="en-US" altLang="zh-TW" dirty="0"/>
            </a:br>
            <a:r>
              <a:rPr kumimoji="1" lang="zh-TW" altLang="en-US" dirty="0"/>
              <a:t>找下一個未被刪掉的數，找到 </a:t>
            </a:r>
            <a:r>
              <a:rPr kumimoji="1" lang="en-US" altLang="zh-TW" dirty="0"/>
              <a:t>3 </a:t>
            </a:r>
            <a:r>
              <a:rPr kumimoji="1" lang="zh-TW" altLang="en-US" dirty="0"/>
              <a:t>，刪掉 </a:t>
            </a:r>
            <a:r>
              <a:rPr kumimoji="1" lang="en-US" altLang="zh-TW" dirty="0"/>
              <a:t>3 </a:t>
            </a:r>
            <a:r>
              <a:rPr kumimoji="1" lang="zh-TW" altLang="en-US" dirty="0"/>
              <a:t>的倍數</a:t>
            </a:r>
            <a:br>
              <a:rPr kumimoji="1" lang="en-US" altLang="zh-TW" dirty="0"/>
            </a:br>
            <a:r>
              <a:rPr kumimoji="1" lang="zh-TW" altLang="en-US" dirty="0"/>
              <a:t>找下一個未被刪掉的數，找到 </a:t>
            </a:r>
            <a:r>
              <a:rPr kumimoji="1" lang="en-US" altLang="zh-TW" dirty="0"/>
              <a:t>5 </a:t>
            </a:r>
            <a:r>
              <a:rPr kumimoji="1" lang="zh-TW" altLang="en-US" dirty="0"/>
              <a:t>，刪掉 </a:t>
            </a:r>
            <a:r>
              <a:rPr kumimoji="1" lang="en-US" altLang="zh-TW" dirty="0"/>
              <a:t>5 </a:t>
            </a:r>
            <a:r>
              <a:rPr kumimoji="1" lang="zh-TW" altLang="en-US" dirty="0"/>
              <a:t>的倍數</a:t>
            </a:r>
            <a:br>
              <a:rPr kumimoji="1" lang="en-US" altLang="zh-TW" dirty="0"/>
            </a:br>
            <a:r>
              <a:rPr kumimoji="1" lang="en-US" altLang="zh-TW" dirty="0"/>
              <a:t>…</a:t>
            </a:r>
          </a:p>
          <a:p>
            <a:endParaRPr kumimoji="1" lang="en-US" altLang="zh-TW" dirty="0"/>
          </a:p>
          <a:p>
            <a:r>
              <a:rPr kumimoji="1" lang="zh-TW" altLang="en-US" dirty="0"/>
              <a:t>最後就能刪掉所有合數，找到所有質數。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75605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Sieve of Eratosthenes</a:t>
            </a:r>
            <a:endParaRPr kumimoji="1" lang="en-US" altLang="ja-JP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452065" cy="4520926"/>
          </a:xfrm>
        </p:spPr>
      </p:pic>
    </p:spTree>
    <p:extLst>
      <p:ext uri="{BB962C8B-B14F-4D97-AF65-F5344CB8AC3E}">
        <p14:creationId xmlns:p14="http://schemas.microsoft.com/office/powerpoint/2010/main" val="1501403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Sieve of Eratosthenes</a:t>
            </a:r>
            <a:endParaRPr kumimoji="1"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vector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bool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&gt;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is_p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maxn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true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);</a:t>
            </a:r>
            <a:r>
              <a:rPr lang="en-US" altLang="en-US" sz="3200" dirty="0"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is_p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false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for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n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2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n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sqrt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maxn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n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++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{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if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!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is_p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n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])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continue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for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m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n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m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maxn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m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n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 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is_p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m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false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}</a:t>
            </a:r>
            <a:r>
              <a:rPr lang="en-US" altLang="en-US" sz="3200" dirty="0">
                <a:latin typeface="Consolas" panose="020B0609020204030204" pitchFamily="49" charset="0"/>
              </a:rPr>
              <a:t> </a:t>
            </a:r>
            <a:endParaRPr lang="en-US" altLang="en-US" sz="7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kumimoji="1" lang="en-US" altLang="zh-TW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107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CD0BDC-6AE1-46D5-B931-34DC01DED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質數</a:t>
            </a:r>
            <a:endParaRPr kumimoji="1" lang="ja-JP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E4EB49D-0CD4-4F28-A59A-D240F2F43C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6752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Sieve of Eratosthenes</a:t>
            </a:r>
            <a:endParaRPr kumimoji="1"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/>
              <a:t>欲刪掉質數 </a:t>
            </a:r>
            <a:r>
              <a:rPr kumimoji="1" lang="en-US" altLang="zh-TW" dirty="0"/>
              <a:t>n </a:t>
            </a:r>
            <a:r>
              <a:rPr kumimoji="1" lang="zh-TW" altLang="en-US" dirty="0"/>
              <a:t>的倍數之時</a:t>
            </a:r>
            <a:br>
              <a:rPr kumimoji="1" lang="en-US" altLang="zh-TW" dirty="0"/>
            </a:br>
            <a:r>
              <a:rPr kumimoji="1" lang="zh-TW" altLang="en-US" dirty="0"/>
              <a:t>早已刪掉其 </a:t>
            </a:r>
            <a:r>
              <a:rPr kumimoji="1" lang="en-US" altLang="zh-TW" dirty="0"/>
              <a:t>2 </a:t>
            </a:r>
            <a:r>
              <a:rPr kumimoji="1" lang="zh-TW" altLang="en-US" dirty="0"/>
              <a:t>倍到 </a:t>
            </a:r>
            <a:r>
              <a:rPr kumimoji="1" lang="en-US" altLang="zh-TW" dirty="0"/>
              <a:t>n-1 </a:t>
            </a:r>
            <a:r>
              <a:rPr kumimoji="1" lang="zh-TW" altLang="en-US" dirty="0"/>
              <a:t>倍了</a:t>
            </a:r>
            <a:br>
              <a:rPr kumimoji="1" lang="en-US" altLang="zh-TW" dirty="0"/>
            </a:br>
            <a:endParaRPr kumimoji="1" lang="en-US" altLang="zh-TW" dirty="0"/>
          </a:p>
          <a:p>
            <a:r>
              <a:rPr kumimoji="1" lang="zh-TW" altLang="en-US" dirty="0"/>
              <a:t>所以可以直接從 </a:t>
            </a:r>
            <a:r>
              <a:rPr kumimoji="1" lang="en-US" altLang="zh-TW" dirty="0"/>
              <a:t>n</a:t>
            </a:r>
            <a:r>
              <a:rPr kumimoji="1" lang="en-US" altLang="zh-TW"/>
              <a:t> </a:t>
            </a:r>
            <a:r>
              <a:rPr kumimoji="1" lang="zh-TW" altLang="en-US" dirty="0"/>
              <a:t>倍開始。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397043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Sieve of Eratosthenes</a:t>
            </a:r>
            <a:endParaRPr kumimoji="1"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vector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bool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&gt;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is_p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maxn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true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);</a:t>
            </a:r>
            <a:r>
              <a:rPr lang="en-US" altLang="en-US" sz="3200" dirty="0"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is_p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false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for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n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2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n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sqrt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maxn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n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++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{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if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!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is_p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n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])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continue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for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m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n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*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n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m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maxn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m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n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 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is_p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m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false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}</a:t>
            </a:r>
            <a:r>
              <a:rPr lang="en-US" altLang="en-US" sz="3200" dirty="0">
                <a:latin typeface="Consolas" panose="020B0609020204030204" pitchFamily="49" charset="0"/>
              </a:rPr>
              <a:t> </a:t>
            </a:r>
            <a:endParaRPr lang="en-US" altLang="en-US" sz="7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kumimoji="1" lang="en-US" altLang="zh-TW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4298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Linear Sieve Algorithm</a:t>
            </a:r>
            <a:endParaRPr kumimoji="1"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86393" cy="4351338"/>
          </a:xfrm>
        </p:spPr>
        <p:txBody>
          <a:bodyPr/>
          <a:lstStyle/>
          <a:p>
            <a:r>
              <a:rPr kumimoji="1" lang="zh-TW" altLang="en-US" dirty="0"/>
              <a:t>一邊製作質數表，一邊刪掉每個數的質數倍</a:t>
            </a:r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zh-TW" altLang="en-US" dirty="0"/>
              <a:t>如此每個合數就只會讀取一次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213391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2C8FA-38C6-4DC1-95C1-8FED3A07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Linear Sieve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C844F-E87A-4466-90CA-283DE0B44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vector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bool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&gt;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is_p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maxn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true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is_p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false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for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n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2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n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maxn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n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++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{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zh-TW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if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is_p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n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])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prime</a:t>
            </a:r>
            <a:r>
              <a:rPr lang="en-US" altLang="en-US" dirty="0" err="1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.</a:t>
            </a:r>
            <a:r>
              <a:rPr lang="en-US" altLang="en-US" dirty="0" err="1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push_back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n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zh-TW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for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p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: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prime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{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zh-TW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  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if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p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*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n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&gt;=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maxn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break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708090"/>
                </a:solidFill>
                <a:latin typeface="Consolas" panose="020B0609020204030204" pitchFamily="49" charset="0"/>
                <a:ea typeface="Menlo"/>
              </a:rPr>
              <a:t>//</a:t>
            </a:r>
            <a:r>
              <a:rPr lang="en-US" altLang="en-US" dirty="0" err="1">
                <a:solidFill>
                  <a:srgbClr val="708090"/>
                </a:solidFill>
                <a:latin typeface="Consolas" panose="020B0609020204030204" pitchFamily="49" charset="0"/>
                <a:ea typeface="Menlo"/>
              </a:rPr>
              <a:t>超出篩檢範圍</a:t>
            </a:r>
            <a:br>
              <a:rPr lang="en-US" altLang="en-US" dirty="0">
                <a:solidFill>
                  <a:srgbClr val="708090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zh-TW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 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is_p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p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*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n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false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zh-TW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  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if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n</a:t>
            </a:r>
            <a:r>
              <a:rPr lang="en-US" altLang="en-US" dirty="0" err="1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%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p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0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break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	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zh-TW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}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}</a:t>
            </a:r>
            <a:r>
              <a:rPr lang="en-US" altLang="en-US" sz="3200" dirty="0">
                <a:latin typeface="Consolas" panose="020B0609020204030204" pitchFamily="49" charset="0"/>
              </a:rPr>
              <a:t> </a:t>
            </a:r>
            <a:endParaRPr lang="en-US" altLang="en-US" sz="7200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0456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CD0BDC-6AE1-46D5-B931-34DC01DED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Calculation</a:t>
            </a:r>
            <a:endParaRPr kumimoji="1" lang="ja-JP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E4EB49D-0CD4-4F28-A59A-D240F2F43C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85683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Calculation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TW" altLang="en-US" dirty="0"/>
              <a:t>對於</a:t>
            </a:r>
            <a:r>
              <a:rPr kumimoji="1" lang="zh-TW" altLang="en-US" b="1" dirty="0"/>
              <a:t>大數字</a:t>
            </a:r>
            <a:r>
              <a:rPr kumimoji="1" lang="zh-TW" altLang="en-US" dirty="0"/>
              <a:t>的運算，普通的做法不夠快，</a:t>
            </a:r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因此接下來將介紹快速的</a:t>
            </a:r>
            <a:r>
              <a:rPr kumimoji="1" lang="zh-TW" altLang="en-US" b="1" dirty="0"/>
              <a:t>乘法</a:t>
            </a:r>
            <a:r>
              <a:rPr kumimoji="1" lang="zh-TW" altLang="en-US" dirty="0"/>
              <a:t>及</a:t>
            </a:r>
            <a:r>
              <a:rPr kumimoji="1" lang="zh-TW" altLang="en-US" b="1" dirty="0"/>
              <a:t>冪</a:t>
            </a:r>
            <a:r>
              <a:rPr kumimoji="1" lang="zh-TW" altLang="en-US" dirty="0"/>
              <a:t>運算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855543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Calculation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Gauss</a:t>
            </a:r>
            <a:r>
              <a:rPr lang="en-US" altLang="zh-TW" dirty="0"/>
              <a:t>′</a:t>
            </a:r>
            <a:r>
              <a:rPr lang="en-US" altLang="ja-JP" dirty="0"/>
              <a:t>s complex multiplication algorithm</a:t>
            </a:r>
            <a:endParaRPr kumimoji="1" lang="en-US" altLang="ja-JP" dirty="0"/>
          </a:p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Karatsuba algorithm</a:t>
            </a:r>
          </a:p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Fast exponentiation</a:t>
            </a:r>
          </a:p>
          <a:p>
            <a:pPr marL="0" indent="0">
              <a:buNone/>
            </a:pP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7101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複數乘法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對於</a:t>
            </a:r>
            <a:r>
              <a:rPr lang="en-US" altLang="zh-TW" dirty="0"/>
              <a:t> a + bi, c + di</a:t>
            </a:r>
          </a:p>
        </p:txBody>
      </p:sp>
    </p:spTree>
    <p:extLst>
      <p:ext uri="{BB962C8B-B14F-4D97-AF65-F5344CB8AC3E}">
        <p14:creationId xmlns:p14="http://schemas.microsoft.com/office/powerpoint/2010/main" val="20647036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複數乘法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對於</a:t>
            </a:r>
            <a:r>
              <a:rPr lang="en-US" altLang="zh-TW" dirty="0"/>
              <a:t> a + bi, c + di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相乘得 </a:t>
            </a:r>
            <a:r>
              <a:rPr lang="en-US" altLang="zh-TW" dirty="0"/>
              <a:t>(ac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bd)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altLang="zh-TW" dirty="0" err="1"/>
              <a:t>bc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ad)</a:t>
            </a:r>
            <a:r>
              <a:rPr lang="en-US" altLang="zh-TW" dirty="0" err="1"/>
              <a:t>i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392527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複數乘法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對於</a:t>
            </a:r>
            <a:r>
              <a:rPr lang="en-US" altLang="zh-TW" dirty="0"/>
              <a:t> a + bi, c + di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相乘得 </a:t>
            </a:r>
            <a:r>
              <a:rPr lang="en-US" altLang="zh-TW" dirty="0"/>
              <a:t>(ac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bd)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altLang="zh-TW" dirty="0" err="1"/>
              <a:t>bc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ad)</a:t>
            </a:r>
            <a:r>
              <a:rPr lang="en-US" altLang="zh-TW" dirty="0" err="1"/>
              <a:t>i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一般需要計算 </a:t>
            </a:r>
            <a:r>
              <a:rPr lang="en-US" altLang="zh-TW" dirty="0"/>
              <a:t>ac, bd, </a:t>
            </a:r>
            <a:r>
              <a:rPr lang="en-US" altLang="zh-TW" dirty="0" err="1"/>
              <a:t>bc</a:t>
            </a:r>
            <a:r>
              <a:rPr lang="en-US" altLang="zh-TW" dirty="0"/>
              <a:t>, ad </a:t>
            </a:r>
            <a:r>
              <a:rPr lang="zh-TW" altLang="en-US" dirty="0"/>
              <a:t>共四次乘法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才能計算出兩數相乘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86501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質數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質數判斷</a:t>
            </a:r>
            <a:endParaRPr kumimoji="1" lang="en-US" altLang="zh-TW" dirty="0"/>
          </a:p>
          <a:p>
            <a:r>
              <a:rPr kumimoji="1" lang="zh-TW" altLang="en-US" dirty="0">
                <a:solidFill>
                  <a:schemeClr val="bg1">
                    <a:lumMod val="75000"/>
                  </a:schemeClr>
                </a:solidFill>
              </a:rPr>
              <a:t>質因數分解</a:t>
            </a:r>
            <a:endParaRPr kumimoji="1" lang="en-US" altLang="zh-TW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kumimoji="1" lang="zh-TW" altLang="en-US" dirty="0">
                <a:solidFill>
                  <a:schemeClr val="bg1">
                    <a:lumMod val="75000"/>
                  </a:schemeClr>
                </a:solidFill>
              </a:rPr>
              <a:t>質數篩檢 </a:t>
            </a:r>
            <a:r>
              <a:rPr kumimoji="1" lang="en-US" altLang="zh-TW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kumimoji="1" lang="zh-TW" altLang="en-US" dirty="0">
                <a:solidFill>
                  <a:schemeClr val="bg1">
                    <a:lumMod val="75000"/>
                  </a:schemeClr>
                </a:solidFill>
              </a:rPr>
              <a:t>生成</a:t>
            </a:r>
            <a:r>
              <a:rPr kumimoji="1" lang="en-US" altLang="zh-TW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9450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複數乘法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(ac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bd)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altLang="zh-TW" dirty="0" err="1"/>
              <a:t>bc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ad)</a:t>
            </a:r>
            <a:r>
              <a:rPr lang="en-US" altLang="zh-TW" dirty="0" err="1"/>
              <a:t>i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對於 </a:t>
            </a:r>
            <a:r>
              <a:rPr lang="en-US" altLang="zh-TW" dirty="0"/>
              <a:t>(ac – bd) =</a:t>
            </a:r>
            <a:r>
              <a:rPr lang="zh-TW" altLang="en-US" dirty="0"/>
              <a:t> </a:t>
            </a:r>
            <a:r>
              <a:rPr lang="en-US" altLang="zh-TW" dirty="0"/>
              <a:t>ac +</a:t>
            </a:r>
            <a:r>
              <a:rPr lang="zh-TW" altLang="en-US" dirty="0"/>
              <a:t> </a:t>
            </a:r>
            <a:r>
              <a:rPr lang="en-US" altLang="zh-TW" dirty="0" err="1"/>
              <a:t>bc</a:t>
            </a:r>
            <a:r>
              <a:rPr lang="en-US" altLang="zh-TW" dirty="0"/>
              <a:t> – </a:t>
            </a:r>
            <a:r>
              <a:rPr lang="en-US" altLang="zh-TW" dirty="0" err="1"/>
              <a:t>bc</a:t>
            </a:r>
            <a:r>
              <a:rPr lang="en-US" altLang="zh-TW" dirty="0"/>
              <a:t> – bd</a:t>
            </a:r>
          </a:p>
        </p:txBody>
      </p:sp>
    </p:spTree>
    <p:extLst>
      <p:ext uri="{BB962C8B-B14F-4D97-AF65-F5344CB8AC3E}">
        <p14:creationId xmlns:p14="http://schemas.microsoft.com/office/powerpoint/2010/main" val="39791740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複數乘法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(ac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bd)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altLang="zh-TW" dirty="0" err="1"/>
              <a:t>bc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ad)</a:t>
            </a:r>
            <a:r>
              <a:rPr lang="en-US" altLang="zh-TW" dirty="0" err="1"/>
              <a:t>i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對於 </a:t>
            </a:r>
            <a:r>
              <a:rPr lang="en-US" altLang="zh-TW" dirty="0"/>
              <a:t>(ac – bd) =</a:t>
            </a:r>
            <a:r>
              <a:rPr lang="zh-TW" altLang="en-US" dirty="0"/>
              <a:t> </a:t>
            </a:r>
            <a:r>
              <a:rPr lang="en-US" altLang="zh-TW" u="sng" dirty="0"/>
              <a:t>ac +</a:t>
            </a:r>
            <a:r>
              <a:rPr lang="zh-TW" altLang="en-US" u="sng" dirty="0"/>
              <a:t> </a:t>
            </a:r>
            <a:r>
              <a:rPr lang="en-US" altLang="zh-TW" u="sng" dirty="0" err="1"/>
              <a:t>bc</a:t>
            </a:r>
            <a:r>
              <a:rPr lang="en-US" altLang="zh-TW" dirty="0"/>
              <a:t> – </a:t>
            </a:r>
            <a:r>
              <a:rPr lang="en-US" altLang="zh-TW" u="sng" dirty="0" err="1"/>
              <a:t>bc</a:t>
            </a:r>
            <a:r>
              <a:rPr lang="en-US" altLang="zh-TW" u="sng" dirty="0"/>
              <a:t> – bd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令</a:t>
            </a:r>
            <a:endParaRPr lang="en-US" altLang="zh-TW" dirty="0"/>
          </a:p>
          <a:p>
            <a:pPr marL="0" indent="0" algn="ctr">
              <a:buNone/>
            </a:pPr>
            <a:r>
              <a:rPr lang="en-US" altLang="zh-TW" dirty="0">
                <a:latin typeface="Consolas" panose="020B0609020204030204" pitchFamily="49" charset="0"/>
              </a:rPr>
              <a:t>k</a:t>
            </a:r>
            <a:r>
              <a:rPr lang="en-US" altLang="zh-TW" baseline="-25000" dirty="0">
                <a:latin typeface="Consolas" panose="020B0609020204030204" pitchFamily="49" charset="0"/>
              </a:rPr>
              <a:t>1</a:t>
            </a:r>
            <a:r>
              <a:rPr lang="en-US" altLang="zh-TW" dirty="0">
                <a:latin typeface="Consolas" panose="020B0609020204030204" pitchFamily="49" charset="0"/>
              </a:rPr>
              <a:t> = ac + </a:t>
            </a:r>
            <a:r>
              <a:rPr lang="en-US" altLang="zh-TW" dirty="0" err="1">
                <a:latin typeface="Consolas" panose="020B0609020204030204" pitchFamily="49" charset="0"/>
              </a:rPr>
              <a:t>bc</a:t>
            </a:r>
            <a:r>
              <a:rPr lang="en-US" altLang="zh-TW" dirty="0">
                <a:latin typeface="Consolas" panose="020B0609020204030204" pitchFamily="49" charset="0"/>
              </a:rPr>
              <a:t> = c(</a:t>
            </a:r>
            <a:r>
              <a:rPr lang="en-US" altLang="zh-TW" dirty="0" err="1">
                <a:latin typeface="Consolas" panose="020B0609020204030204" pitchFamily="49" charset="0"/>
              </a:rPr>
              <a:t>a+b</a:t>
            </a:r>
            <a:r>
              <a:rPr lang="en-US" altLang="zh-TW" dirty="0">
                <a:latin typeface="Consolas" panose="020B0609020204030204" pitchFamily="49" charset="0"/>
              </a:rPr>
              <a:t>)</a:t>
            </a:r>
          </a:p>
          <a:p>
            <a:pPr marL="0" indent="0" algn="ctr">
              <a:buNone/>
            </a:pPr>
            <a:r>
              <a:rPr lang="en-US" altLang="zh-TW" dirty="0">
                <a:latin typeface="Consolas" panose="020B0609020204030204" pitchFamily="49" charset="0"/>
              </a:rPr>
              <a:t>k</a:t>
            </a:r>
            <a:r>
              <a:rPr lang="en-US" altLang="zh-TW" baseline="-25000" dirty="0">
                <a:latin typeface="Consolas" panose="020B0609020204030204" pitchFamily="49" charset="0"/>
              </a:rPr>
              <a:t>2</a:t>
            </a:r>
            <a:r>
              <a:rPr lang="en-US" altLang="zh-TW" dirty="0">
                <a:latin typeface="Consolas" panose="020B0609020204030204" pitchFamily="49" charset="0"/>
              </a:rPr>
              <a:t> = </a:t>
            </a:r>
            <a:r>
              <a:rPr lang="en-US" altLang="zh-TW" dirty="0" err="1">
                <a:latin typeface="Consolas" panose="020B0609020204030204" pitchFamily="49" charset="0"/>
              </a:rPr>
              <a:t>bc</a:t>
            </a:r>
            <a:r>
              <a:rPr lang="en-US" altLang="zh-TW" dirty="0">
                <a:latin typeface="Consolas" panose="020B0609020204030204" pitchFamily="49" charset="0"/>
              </a:rPr>
              <a:t> + bd = b(</a:t>
            </a:r>
            <a:r>
              <a:rPr lang="en-US" altLang="zh-TW" dirty="0" err="1">
                <a:latin typeface="Consolas" panose="020B0609020204030204" pitchFamily="49" charset="0"/>
              </a:rPr>
              <a:t>c+d</a:t>
            </a:r>
            <a:r>
              <a:rPr lang="en-US" altLang="zh-TW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796562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複數乘法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(ac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bd)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altLang="zh-TW" dirty="0" err="1"/>
              <a:t>bc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ad)</a:t>
            </a:r>
            <a:r>
              <a:rPr lang="en-US" altLang="zh-TW" dirty="0" err="1"/>
              <a:t>i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對於 </a:t>
            </a:r>
            <a:r>
              <a:rPr lang="en-US" altLang="zh-TW" dirty="0"/>
              <a:t>(</a:t>
            </a:r>
            <a:r>
              <a:rPr lang="en-US" altLang="zh-TW" dirty="0" err="1"/>
              <a:t>bc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ad) =</a:t>
            </a:r>
            <a:r>
              <a:rPr lang="zh-TW" altLang="en-US" dirty="0"/>
              <a:t> </a:t>
            </a:r>
            <a:r>
              <a:rPr lang="en-US" altLang="zh-TW" dirty="0"/>
              <a:t>ac +</a:t>
            </a:r>
            <a:r>
              <a:rPr lang="zh-TW" altLang="en-US" dirty="0"/>
              <a:t> </a:t>
            </a:r>
            <a:r>
              <a:rPr lang="en-US" altLang="zh-TW" dirty="0" err="1"/>
              <a:t>bc</a:t>
            </a:r>
            <a:r>
              <a:rPr lang="en-US" altLang="zh-TW" dirty="0"/>
              <a:t> + ad – ac</a:t>
            </a:r>
          </a:p>
        </p:txBody>
      </p:sp>
    </p:spTree>
    <p:extLst>
      <p:ext uri="{BB962C8B-B14F-4D97-AF65-F5344CB8AC3E}">
        <p14:creationId xmlns:p14="http://schemas.microsoft.com/office/powerpoint/2010/main" val="2242694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複數乘法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(ac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bd)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altLang="zh-TW" dirty="0" err="1"/>
              <a:t>bc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ad)</a:t>
            </a:r>
            <a:r>
              <a:rPr lang="en-US" altLang="zh-TW" dirty="0" err="1"/>
              <a:t>i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對於 </a:t>
            </a:r>
            <a:r>
              <a:rPr lang="en-US" altLang="zh-TW" dirty="0"/>
              <a:t>(</a:t>
            </a:r>
            <a:r>
              <a:rPr lang="en-US" altLang="zh-TW" dirty="0" err="1"/>
              <a:t>bc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ad) =</a:t>
            </a:r>
            <a:r>
              <a:rPr lang="zh-TW" altLang="en-US" dirty="0"/>
              <a:t> </a:t>
            </a:r>
            <a:r>
              <a:rPr lang="en-US" altLang="zh-TW" u="sng" dirty="0"/>
              <a:t>ac +</a:t>
            </a:r>
            <a:r>
              <a:rPr lang="zh-TW" altLang="en-US" u="sng" dirty="0"/>
              <a:t> </a:t>
            </a:r>
            <a:r>
              <a:rPr lang="en-US" altLang="zh-TW" u="sng" dirty="0" err="1"/>
              <a:t>bc</a:t>
            </a:r>
            <a:r>
              <a:rPr lang="en-US" altLang="zh-TW" dirty="0"/>
              <a:t> + </a:t>
            </a:r>
            <a:r>
              <a:rPr lang="en-US" altLang="zh-TW" u="sng" dirty="0"/>
              <a:t>ad – ac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令</a:t>
            </a:r>
            <a:endParaRPr lang="en-US" altLang="zh-TW" dirty="0"/>
          </a:p>
          <a:p>
            <a:pPr marL="0" indent="0" algn="ctr">
              <a:buNone/>
            </a:pPr>
            <a:r>
              <a:rPr lang="en-US" altLang="zh-TW" dirty="0">
                <a:latin typeface="Consolas" panose="020B0609020204030204" pitchFamily="49" charset="0"/>
              </a:rPr>
              <a:t>k</a:t>
            </a:r>
            <a:r>
              <a:rPr lang="en-US" altLang="zh-TW" baseline="-25000" dirty="0">
                <a:latin typeface="Consolas" panose="020B0609020204030204" pitchFamily="49" charset="0"/>
              </a:rPr>
              <a:t>1</a:t>
            </a:r>
            <a:r>
              <a:rPr lang="en-US" altLang="zh-TW" dirty="0">
                <a:latin typeface="Consolas" panose="020B0609020204030204" pitchFamily="49" charset="0"/>
              </a:rPr>
              <a:t> = ac + </a:t>
            </a:r>
            <a:r>
              <a:rPr lang="en-US" altLang="zh-TW" dirty="0" err="1">
                <a:latin typeface="Consolas" panose="020B0609020204030204" pitchFamily="49" charset="0"/>
              </a:rPr>
              <a:t>bc</a:t>
            </a:r>
            <a:r>
              <a:rPr lang="en-US" altLang="zh-TW" dirty="0">
                <a:latin typeface="Consolas" panose="020B0609020204030204" pitchFamily="49" charset="0"/>
              </a:rPr>
              <a:t> = c(</a:t>
            </a:r>
            <a:r>
              <a:rPr lang="en-US" altLang="zh-TW" dirty="0" err="1">
                <a:latin typeface="Consolas" panose="020B0609020204030204" pitchFamily="49" charset="0"/>
              </a:rPr>
              <a:t>a+b</a:t>
            </a:r>
            <a:r>
              <a:rPr lang="en-US" altLang="zh-TW" dirty="0">
                <a:latin typeface="Consolas" panose="020B0609020204030204" pitchFamily="49" charset="0"/>
              </a:rPr>
              <a:t>)</a:t>
            </a:r>
          </a:p>
          <a:p>
            <a:pPr marL="0" indent="0" algn="ctr">
              <a:buNone/>
            </a:pPr>
            <a:r>
              <a:rPr lang="en-US" altLang="zh-TW" dirty="0">
                <a:latin typeface="Consolas" panose="020B0609020204030204" pitchFamily="49" charset="0"/>
              </a:rPr>
              <a:t>k</a:t>
            </a:r>
            <a:r>
              <a:rPr lang="en-US" altLang="zh-TW" baseline="-25000" dirty="0">
                <a:latin typeface="Consolas" panose="020B0609020204030204" pitchFamily="49" charset="0"/>
              </a:rPr>
              <a:t>3</a:t>
            </a:r>
            <a:r>
              <a:rPr lang="en-US" altLang="zh-TW" dirty="0">
                <a:latin typeface="Consolas" panose="020B0609020204030204" pitchFamily="49" charset="0"/>
              </a:rPr>
              <a:t> = ad - ac = a(d-c)</a:t>
            </a:r>
          </a:p>
        </p:txBody>
      </p:sp>
    </p:spTree>
    <p:extLst>
      <p:ext uri="{BB962C8B-B14F-4D97-AF65-F5344CB8AC3E}">
        <p14:creationId xmlns:p14="http://schemas.microsoft.com/office/powerpoint/2010/main" val="8403301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複數乘法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(ac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bd)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altLang="zh-TW" dirty="0" err="1"/>
              <a:t>bc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ad)</a:t>
            </a:r>
            <a:r>
              <a:rPr lang="en-US" altLang="zh-TW" dirty="0" err="1"/>
              <a:t>i</a:t>
            </a:r>
            <a:endParaRPr lang="en-US" altLang="zh-TW" dirty="0"/>
          </a:p>
          <a:p>
            <a:pPr marL="0" indent="0">
              <a:buNone/>
            </a:pPr>
            <a:endParaRPr lang="en-US" altLang="zh-TW" u="sng" dirty="0"/>
          </a:p>
          <a:p>
            <a:pPr marL="0" indent="0">
              <a:buNone/>
            </a:pP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(k</a:t>
            </a:r>
            <a:r>
              <a:rPr lang="en-US" altLang="zh-TW" baseline="-25000" dirty="0"/>
              <a:t>1</a:t>
            </a:r>
            <a:r>
              <a:rPr lang="en-US" altLang="zh-TW" dirty="0"/>
              <a:t>-k</a:t>
            </a:r>
            <a:r>
              <a:rPr lang="en-US" altLang="zh-TW" baseline="-25000" dirty="0"/>
              <a:t>2</a:t>
            </a:r>
            <a:r>
              <a:rPr lang="en-US" altLang="zh-TW" dirty="0"/>
              <a:t>)</a:t>
            </a:r>
            <a:r>
              <a:rPr lang="ja-JP" altLang="en-US" dirty="0"/>
              <a:t> </a:t>
            </a:r>
            <a:r>
              <a:rPr lang="en-US" altLang="zh-TW" dirty="0"/>
              <a:t>+ (k</a:t>
            </a:r>
            <a:r>
              <a:rPr lang="en-US" altLang="zh-TW" baseline="-25000" dirty="0"/>
              <a:t>1</a:t>
            </a:r>
            <a:r>
              <a:rPr lang="en-US" altLang="zh-TW" dirty="0"/>
              <a:t>+k</a:t>
            </a:r>
            <a:r>
              <a:rPr lang="en-US" altLang="zh-TW" baseline="-25000" dirty="0"/>
              <a:t>3</a:t>
            </a:r>
            <a:r>
              <a:rPr lang="en-US" altLang="zh-TW" dirty="0"/>
              <a:t>)</a:t>
            </a:r>
            <a:r>
              <a:rPr lang="en-US" altLang="zh-TW" dirty="0" err="1"/>
              <a:t>i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 algn="ctr">
              <a:buNone/>
            </a:pPr>
            <a:r>
              <a:rPr lang="en-US" altLang="zh-TW" dirty="0">
                <a:latin typeface="Consolas" panose="020B0609020204030204" pitchFamily="49" charset="0"/>
              </a:rPr>
              <a:t>k</a:t>
            </a:r>
            <a:r>
              <a:rPr lang="en-US" altLang="zh-TW" baseline="-25000" dirty="0">
                <a:latin typeface="Consolas" panose="020B0609020204030204" pitchFamily="49" charset="0"/>
              </a:rPr>
              <a:t>1</a:t>
            </a:r>
            <a:r>
              <a:rPr lang="en-US" altLang="zh-TW" dirty="0">
                <a:latin typeface="Consolas" panose="020B0609020204030204" pitchFamily="49" charset="0"/>
              </a:rPr>
              <a:t> = ac + </a:t>
            </a:r>
            <a:r>
              <a:rPr lang="en-US" altLang="zh-TW" dirty="0" err="1">
                <a:latin typeface="Consolas" panose="020B0609020204030204" pitchFamily="49" charset="0"/>
              </a:rPr>
              <a:t>bc</a:t>
            </a:r>
            <a:r>
              <a:rPr lang="en-US" altLang="zh-TW" dirty="0">
                <a:latin typeface="Consolas" panose="020B0609020204030204" pitchFamily="49" charset="0"/>
              </a:rPr>
              <a:t> = c(</a:t>
            </a:r>
            <a:r>
              <a:rPr lang="en-US" altLang="zh-TW" dirty="0" err="1">
                <a:latin typeface="Consolas" panose="020B0609020204030204" pitchFamily="49" charset="0"/>
              </a:rPr>
              <a:t>a+b</a:t>
            </a:r>
            <a:r>
              <a:rPr lang="en-US" altLang="zh-TW" dirty="0">
                <a:latin typeface="Consolas" panose="020B0609020204030204" pitchFamily="49" charset="0"/>
              </a:rPr>
              <a:t>)</a:t>
            </a:r>
          </a:p>
          <a:p>
            <a:pPr marL="0" indent="0" algn="ctr">
              <a:buNone/>
            </a:pPr>
            <a:r>
              <a:rPr lang="en-US" altLang="zh-TW" dirty="0">
                <a:latin typeface="Consolas" panose="020B0609020204030204" pitchFamily="49" charset="0"/>
              </a:rPr>
              <a:t>k</a:t>
            </a:r>
            <a:r>
              <a:rPr lang="en-US" altLang="zh-TW" baseline="-25000" dirty="0">
                <a:latin typeface="Consolas" panose="020B0609020204030204" pitchFamily="49" charset="0"/>
              </a:rPr>
              <a:t>2</a:t>
            </a:r>
            <a:r>
              <a:rPr lang="en-US" altLang="zh-TW" dirty="0">
                <a:latin typeface="Consolas" panose="020B0609020204030204" pitchFamily="49" charset="0"/>
              </a:rPr>
              <a:t> = </a:t>
            </a:r>
            <a:r>
              <a:rPr lang="en-US" altLang="zh-TW" dirty="0" err="1">
                <a:latin typeface="Consolas" panose="020B0609020204030204" pitchFamily="49" charset="0"/>
              </a:rPr>
              <a:t>bc</a:t>
            </a:r>
            <a:r>
              <a:rPr lang="en-US" altLang="zh-TW" dirty="0">
                <a:latin typeface="Consolas" panose="020B0609020204030204" pitchFamily="49" charset="0"/>
              </a:rPr>
              <a:t> + bd = b(</a:t>
            </a:r>
            <a:r>
              <a:rPr lang="en-US" altLang="zh-TW" dirty="0" err="1">
                <a:latin typeface="Consolas" panose="020B0609020204030204" pitchFamily="49" charset="0"/>
              </a:rPr>
              <a:t>c+d</a:t>
            </a:r>
            <a:r>
              <a:rPr lang="en-US" altLang="zh-TW" dirty="0">
                <a:latin typeface="Consolas" panose="020B0609020204030204" pitchFamily="49" charset="0"/>
              </a:rPr>
              <a:t>)</a:t>
            </a:r>
          </a:p>
          <a:p>
            <a:pPr marL="0" indent="0" algn="ctr">
              <a:buNone/>
            </a:pPr>
            <a:r>
              <a:rPr lang="en-US" altLang="zh-TW" dirty="0">
                <a:latin typeface="Consolas" panose="020B0609020204030204" pitchFamily="49" charset="0"/>
              </a:rPr>
              <a:t>k</a:t>
            </a:r>
            <a:r>
              <a:rPr lang="en-US" altLang="zh-TW" baseline="-25000" dirty="0">
                <a:latin typeface="Consolas" panose="020B0609020204030204" pitchFamily="49" charset="0"/>
              </a:rPr>
              <a:t>3</a:t>
            </a:r>
            <a:r>
              <a:rPr lang="en-US" altLang="zh-TW" dirty="0">
                <a:latin typeface="Consolas" panose="020B0609020204030204" pitchFamily="49" charset="0"/>
              </a:rPr>
              <a:t> = ad - ac = a(d-c)</a:t>
            </a:r>
          </a:p>
          <a:p>
            <a:pPr marL="0" indent="0" algn="ctr">
              <a:buNone/>
            </a:pPr>
            <a:endParaRPr lang="en-US" altLang="zh-TW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653756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複數乘法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(ac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bd)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altLang="zh-TW" dirty="0" err="1"/>
              <a:t>bc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ad)</a:t>
            </a:r>
            <a:r>
              <a:rPr lang="en-US" altLang="zh-TW" dirty="0" err="1"/>
              <a:t>i</a:t>
            </a:r>
            <a:endParaRPr lang="en-US" altLang="zh-TW" dirty="0"/>
          </a:p>
          <a:p>
            <a:pPr marL="0" indent="0">
              <a:buNone/>
            </a:pPr>
            <a:endParaRPr lang="en-US" altLang="zh-TW" u="sng" dirty="0"/>
          </a:p>
          <a:p>
            <a:pPr marL="0" indent="0">
              <a:buNone/>
            </a:pP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(k</a:t>
            </a:r>
            <a:r>
              <a:rPr lang="en-US" altLang="zh-TW" baseline="-25000" dirty="0"/>
              <a:t>1</a:t>
            </a:r>
            <a:r>
              <a:rPr lang="en-US" altLang="zh-TW" dirty="0"/>
              <a:t>-k</a:t>
            </a:r>
            <a:r>
              <a:rPr lang="en-US" altLang="zh-TW" baseline="-25000" dirty="0"/>
              <a:t>2</a:t>
            </a:r>
            <a:r>
              <a:rPr lang="en-US" altLang="zh-TW" dirty="0"/>
              <a:t>)</a:t>
            </a:r>
            <a:r>
              <a:rPr lang="ja-JP" altLang="en-US" dirty="0"/>
              <a:t> </a:t>
            </a:r>
            <a:r>
              <a:rPr lang="en-US" altLang="zh-TW" dirty="0"/>
              <a:t>+ (k</a:t>
            </a:r>
            <a:r>
              <a:rPr lang="en-US" altLang="zh-TW" baseline="-25000" dirty="0"/>
              <a:t>1</a:t>
            </a:r>
            <a:r>
              <a:rPr lang="en-US" altLang="zh-TW" dirty="0"/>
              <a:t>+k</a:t>
            </a:r>
            <a:r>
              <a:rPr lang="en-US" altLang="zh-TW" baseline="-25000" dirty="0"/>
              <a:t>3</a:t>
            </a:r>
            <a:r>
              <a:rPr lang="en-US" altLang="zh-TW" dirty="0"/>
              <a:t>)</a:t>
            </a:r>
            <a:r>
              <a:rPr lang="en-US" altLang="zh-TW" dirty="0" err="1"/>
              <a:t>i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總共只需要</a:t>
            </a:r>
            <a:r>
              <a:rPr lang="zh-TW" altLang="en-US" b="1" dirty="0"/>
              <a:t>三</a:t>
            </a:r>
            <a:r>
              <a:rPr lang="zh-TW" altLang="en-US" dirty="0"/>
              <a:t>次乘法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似乎變快了一點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098C702-F4BD-4AD7-B4A4-3A4E86C8FB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123" y="3804804"/>
            <a:ext cx="2818248" cy="250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9092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Calculation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Gauss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′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s complex multiplication algorithm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ja-JP" dirty="0"/>
              <a:t>Karatsuba algorithm</a:t>
            </a:r>
          </a:p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Fast exponentiation</a:t>
            </a:r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347557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Karatsuba algorithm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對於剛剛的複數乘法</a:t>
            </a:r>
            <a:endParaRPr lang="en-US" altLang="zh-TW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zh-TW" altLang="en-US" dirty="0"/>
              <a:t>似乎對於整數 </a:t>
            </a:r>
            <a:r>
              <a:rPr lang="en-US" altLang="zh-TW" dirty="0"/>
              <a:t>x, y </a:t>
            </a:r>
            <a:r>
              <a:rPr lang="zh-TW" altLang="en-US" dirty="0"/>
              <a:t>相乘有些啟示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298694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Karatsuba algorithm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對於剛剛的複數乘法</a:t>
            </a:r>
            <a:endParaRPr lang="en-US" altLang="zh-TW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zh-TW" altLang="en-US" dirty="0"/>
              <a:t>似乎對於整數 </a:t>
            </a:r>
            <a:r>
              <a:rPr lang="en-US" altLang="zh-TW" dirty="0"/>
              <a:t>x, y </a:t>
            </a:r>
            <a:r>
              <a:rPr lang="zh-TW" altLang="en-US" dirty="0"/>
              <a:t>相乘有些啟示</a:t>
            </a:r>
            <a:endParaRPr lang="en-US" altLang="zh-TW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zh-TW" altLang="en-US" dirty="0"/>
              <a:t>也就是令</a:t>
            </a:r>
            <a:endParaRPr lang="en-US" altLang="zh-TW" dirty="0"/>
          </a:p>
          <a:p>
            <a:pPr marL="0" indent="0" algn="ctr">
              <a:buNone/>
            </a:pPr>
            <a:r>
              <a:rPr lang="en-US" altLang="ja-JP" dirty="0">
                <a:latin typeface="Consolas" panose="020B0609020204030204" pitchFamily="49" charset="0"/>
              </a:rPr>
              <a:t>x = am + b</a:t>
            </a:r>
          </a:p>
          <a:p>
            <a:pPr marL="0" indent="0" algn="ctr">
              <a:buNone/>
            </a:pPr>
            <a:r>
              <a:rPr lang="en-US" altLang="ja-JP" dirty="0">
                <a:latin typeface="Consolas" panose="020B0609020204030204" pitchFamily="49" charset="0"/>
              </a:rPr>
              <a:t>y = cm + d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C6D044B-12E4-45C9-9A2C-A3E194288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093" y="3147251"/>
            <a:ext cx="3566223" cy="302971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D0355EF-627C-4F4B-8188-BB959BB407B8}"/>
              </a:ext>
            </a:extLst>
          </p:cNvPr>
          <p:cNvSpPr/>
          <p:nvPr/>
        </p:nvSpPr>
        <p:spPr>
          <a:xfrm>
            <a:off x="10004154" y="3708906"/>
            <a:ext cx="10972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/>
              <a:t>a + bi</a:t>
            </a:r>
            <a:endParaRPr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054185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Karatsuba algorithm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ja-JP" dirty="0">
                <a:latin typeface="Consolas" panose="020B0609020204030204" pitchFamily="49" charset="0"/>
              </a:rPr>
              <a:t>x = am + b</a:t>
            </a:r>
          </a:p>
          <a:p>
            <a:pPr marL="0" indent="0" algn="ctr">
              <a:buNone/>
            </a:pPr>
            <a:r>
              <a:rPr lang="en-US" altLang="ja-JP" dirty="0">
                <a:latin typeface="Consolas" panose="020B0609020204030204" pitchFamily="49" charset="0"/>
              </a:rPr>
              <a:t>y = cm + d</a:t>
            </a:r>
          </a:p>
          <a:p>
            <a:pPr marL="0" indent="0" algn="ctr">
              <a:buNone/>
            </a:pPr>
            <a:endParaRPr lang="en-US" altLang="ja-JP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altLang="ja-JP" dirty="0" err="1">
                <a:latin typeface="Consolas" panose="020B0609020204030204" pitchFamily="49" charset="0"/>
              </a:rPr>
              <a:t>xy</a:t>
            </a:r>
            <a:r>
              <a:rPr lang="en-US" altLang="ja-JP" dirty="0">
                <a:latin typeface="Consolas" panose="020B0609020204030204" pitchFamily="49" charset="0"/>
              </a:rPr>
              <a:t> = acm</a:t>
            </a:r>
            <a:r>
              <a:rPr lang="en-US" altLang="ja-JP" baseline="30000" dirty="0">
                <a:latin typeface="Consolas" panose="020B0609020204030204" pitchFamily="49" charset="0"/>
              </a:rPr>
              <a:t>2 </a:t>
            </a:r>
            <a:r>
              <a:rPr lang="en-US" altLang="ja-JP" dirty="0">
                <a:latin typeface="Consolas" panose="020B0609020204030204" pitchFamily="49" charset="0"/>
              </a:rPr>
              <a:t>+ (ad </a:t>
            </a:r>
            <a:r>
              <a:rPr lang="en-US" altLang="zh-TW" dirty="0">
                <a:latin typeface="Consolas" panose="020B0609020204030204" pitchFamily="49" charset="0"/>
              </a:rPr>
              <a:t>+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latin typeface="Consolas" panose="020B0609020204030204" pitchFamily="49" charset="0"/>
              </a:rPr>
              <a:t>bc</a:t>
            </a:r>
            <a:r>
              <a:rPr lang="en-US" altLang="zh-TW" dirty="0">
                <a:latin typeface="Consolas" panose="020B0609020204030204" pitchFamily="49" charset="0"/>
              </a:rPr>
              <a:t>)m + bd</a:t>
            </a:r>
            <a:endParaRPr lang="en-US" altLang="ja-JP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273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4AA52-9343-4CF8-AAD6-8F1080113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質數判斷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AEB54-26F0-4E7D-B4F6-0AC472091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若數 </a:t>
            </a:r>
            <a:r>
              <a:rPr lang="en-US" altLang="zh-TW" dirty="0"/>
              <a:t>n&gt;1</a:t>
            </a:r>
            <a:r>
              <a:rPr lang="zh-TW" altLang="en-US" dirty="0"/>
              <a:t> 能被 </a:t>
            </a:r>
            <a:r>
              <a:rPr lang="en-US" altLang="zh-TW" dirty="0"/>
              <a:t>1</a:t>
            </a:r>
            <a:r>
              <a:rPr lang="zh-TW" altLang="en-US" dirty="0"/>
              <a:t> 與 </a:t>
            </a:r>
            <a:r>
              <a:rPr lang="en-US" altLang="zh-TW" dirty="0"/>
              <a:t>n</a:t>
            </a:r>
            <a:r>
              <a:rPr lang="zh-TW" altLang="en-US" dirty="0"/>
              <a:t> 以外的數整除，則 </a:t>
            </a:r>
            <a:r>
              <a:rPr lang="en-US" altLang="zh-TW" dirty="0"/>
              <a:t>n</a:t>
            </a:r>
            <a:r>
              <a:rPr lang="zh-TW" altLang="en-US" dirty="0"/>
              <a:t> 為合數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4291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Karatsuba algorithm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ja-JP" dirty="0" err="1">
                <a:latin typeface="Consolas" panose="020B0609020204030204" pitchFamily="49" charset="0"/>
              </a:rPr>
              <a:t>xy</a:t>
            </a:r>
            <a:r>
              <a:rPr lang="en-US" altLang="ja-JP" dirty="0">
                <a:latin typeface="Consolas" panose="020B0609020204030204" pitchFamily="49" charset="0"/>
              </a:rPr>
              <a:t> = acm</a:t>
            </a:r>
            <a:r>
              <a:rPr lang="en-US" altLang="ja-JP" baseline="30000" dirty="0">
                <a:latin typeface="Consolas" panose="020B0609020204030204" pitchFamily="49" charset="0"/>
              </a:rPr>
              <a:t>2 </a:t>
            </a:r>
            <a:r>
              <a:rPr lang="en-US" altLang="ja-JP" dirty="0">
                <a:latin typeface="Consolas" panose="020B0609020204030204" pitchFamily="49" charset="0"/>
              </a:rPr>
              <a:t>+ </a:t>
            </a:r>
            <a:r>
              <a:rPr lang="en-US" altLang="ja-JP" u="sng" dirty="0">
                <a:latin typeface="Consolas" panose="020B0609020204030204" pitchFamily="49" charset="0"/>
              </a:rPr>
              <a:t>(ad </a:t>
            </a:r>
            <a:r>
              <a:rPr lang="en-US" altLang="zh-TW" u="sng" dirty="0">
                <a:latin typeface="Consolas" panose="020B0609020204030204" pitchFamily="49" charset="0"/>
              </a:rPr>
              <a:t>+</a:t>
            </a:r>
            <a:r>
              <a:rPr lang="zh-TW" altLang="en-US" u="sng" dirty="0">
                <a:latin typeface="Consolas" panose="020B0609020204030204" pitchFamily="49" charset="0"/>
              </a:rPr>
              <a:t> </a:t>
            </a:r>
            <a:r>
              <a:rPr lang="en-US" altLang="zh-TW" u="sng" dirty="0" err="1">
                <a:latin typeface="Consolas" panose="020B0609020204030204" pitchFamily="49" charset="0"/>
              </a:rPr>
              <a:t>bc</a:t>
            </a:r>
            <a:r>
              <a:rPr lang="en-US" altLang="zh-TW" u="sng" dirty="0">
                <a:latin typeface="Consolas" panose="020B0609020204030204" pitchFamily="49" charset="0"/>
              </a:rPr>
              <a:t>)</a:t>
            </a:r>
            <a:r>
              <a:rPr lang="en-US" altLang="zh-TW" dirty="0">
                <a:latin typeface="Consolas" panose="020B0609020204030204" pitchFamily="49" charset="0"/>
              </a:rPr>
              <a:t>m + bd</a:t>
            </a:r>
            <a:endParaRPr lang="en-US" altLang="ja-JP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dirty="0">
                <a:latin typeface="Consolas" panose="020B0609020204030204" pitchFamily="49" charset="0"/>
              </a:rPr>
              <a:t>其中</a:t>
            </a:r>
            <a:endParaRPr lang="en-US" altLang="zh-TW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(ad +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latin typeface="Consolas" panose="020B0609020204030204" pitchFamily="49" charset="0"/>
              </a:rPr>
              <a:t>bc</a:t>
            </a:r>
            <a:r>
              <a:rPr lang="en-US" altLang="zh-TW" dirty="0">
                <a:latin typeface="Consolas" panose="020B0609020204030204" pitchFamily="49" charset="0"/>
              </a:rPr>
              <a:t>) = ad + ac + </a:t>
            </a:r>
            <a:r>
              <a:rPr lang="en-US" altLang="zh-TW" dirty="0" err="1">
                <a:latin typeface="Consolas" panose="020B0609020204030204" pitchFamily="49" charset="0"/>
              </a:rPr>
              <a:t>bc</a:t>
            </a:r>
            <a:r>
              <a:rPr lang="en-US" altLang="zh-TW" dirty="0">
                <a:latin typeface="Consolas" panose="020B0609020204030204" pitchFamily="49" charset="0"/>
              </a:rPr>
              <a:t> + bd – bd – ac</a:t>
            </a:r>
          </a:p>
          <a:p>
            <a:pPr marL="0" indent="0">
              <a:buNone/>
            </a:pPr>
            <a:r>
              <a:rPr lang="en-US" altLang="ja-JP" dirty="0">
                <a:latin typeface="Consolas" panose="020B0609020204030204" pitchFamily="49" charset="0"/>
              </a:rPr>
              <a:t>          = (a + b)(c + d) – bd - ac</a:t>
            </a:r>
          </a:p>
        </p:txBody>
      </p:sp>
    </p:spTree>
    <p:extLst>
      <p:ext uri="{BB962C8B-B14F-4D97-AF65-F5344CB8AC3E}">
        <p14:creationId xmlns:p14="http://schemas.microsoft.com/office/powerpoint/2010/main" val="19377344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Karatsuba algorithm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ja-JP" dirty="0" err="1">
                <a:latin typeface="Consolas" panose="020B0609020204030204" pitchFamily="49" charset="0"/>
              </a:rPr>
              <a:t>xy</a:t>
            </a:r>
            <a:r>
              <a:rPr lang="en-US" altLang="ja-JP" dirty="0">
                <a:latin typeface="Consolas" panose="020B0609020204030204" pitchFamily="49" charset="0"/>
              </a:rPr>
              <a:t> = acm</a:t>
            </a:r>
            <a:r>
              <a:rPr lang="en-US" altLang="ja-JP" baseline="30000" dirty="0">
                <a:latin typeface="Consolas" panose="020B0609020204030204" pitchFamily="49" charset="0"/>
              </a:rPr>
              <a:t>2 </a:t>
            </a:r>
            <a:r>
              <a:rPr lang="en-US" altLang="ja-JP" dirty="0">
                <a:latin typeface="Consolas" panose="020B0609020204030204" pitchFamily="49" charset="0"/>
              </a:rPr>
              <a:t>+ </a:t>
            </a:r>
            <a:r>
              <a:rPr lang="en-US" altLang="ja-JP" u="sng" dirty="0">
                <a:latin typeface="Consolas" panose="020B0609020204030204" pitchFamily="49" charset="0"/>
              </a:rPr>
              <a:t>(ad </a:t>
            </a:r>
            <a:r>
              <a:rPr lang="en-US" altLang="zh-TW" u="sng" dirty="0">
                <a:latin typeface="Consolas" panose="020B0609020204030204" pitchFamily="49" charset="0"/>
              </a:rPr>
              <a:t>+</a:t>
            </a:r>
            <a:r>
              <a:rPr lang="zh-TW" altLang="en-US" u="sng" dirty="0">
                <a:latin typeface="Consolas" panose="020B0609020204030204" pitchFamily="49" charset="0"/>
              </a:rPr>
              <a:t> </a:t>
            </a:r>
            <a:r>
              <a:rPr lang="en-US" altLang="zh-TW" u="sng" dirty="0" err="1">
                <a:latin typeface="Consolas" panose="020B0609020204030204" pitchFamily="49" charset="0"/>
              </a:rPr>
              <a:t>bc</a:t>
            </a:r>
            <a:r>
              <a:rPr lang="en-US" altLang="zh-TW" u="sng" dirty="0">
                <a:latin typeface="Consolas" panose="020B0609020204030204" pitchFamily="49" charset="0"/>
              </a:rPr>
              <a:t>)</a:t>
            </a:r>
            <a:r>
              <a:rPr lang="en-US" altLang="zh-TW" dirty="0">
                <a:latin typeface="Consolas" panose="020B0609020204030204" pitchFamily="49" charset="0"/>
              </a:rPr>
              <a:t>m + bd</a:t>
            </a:r>
          </a:p>
          <a:p>
            <a:pPr marL="0" indent="0">
              <a:buNone/>
            </a:pPr>
            <a:endParaRPr lang="en-US" altLang="zh-TW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(ad +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latin typeface="Consolas" panose="020B0609020204030204" pitchFamily="49" charset="0"/>
              </a:rPr>
              <a:t>bc</a:t>
            </a:r>
            <a:r>
              <a:rPr lang="en-US" altLang="zh-TW" dirty="0">
                <a:latin typeface="Consolas" panose="020B0609020204030204" pitchFamily="49" charset="0"/>
              </a:rPr>
              <a:t>) = ad + ac + </a:t>
            </a:r>
            <a:r>
              <a:rPr lang="en-US" altLang="zh-TW" dirty="0" err="1">
                <a:latin typeface="Consolas" panose="020B0609020204030204" pitchFamily="49" charset="0"/>
              </a:rPr>
              <a:t>bc</a:t>
            </a:r>
            <a:r>
              <a:rPr lang="en-US" altLang="zh-TW" dirty="0">
                <a:latin typeface="Consolas" panose="020B0609020204030204" pitchFamily="49" charset="0"/>
              </a:rPr>
              <a:t> + bd – bd – ac</a:t>
            </a:r>
          </a:p>
          <a:p>
            <a:pPr marL="0" indent="0">
              <a:buNone/>
            </a:pPr>
            <a:r>
              <a:rPr lang="en-US" altLang="ja-JP" dirty="0">
                <a:latin typeface="Consolas" panose="020B0609020204030204" pitchFamily="49" charset="0"/>
              </a:rPr>
              <a:t>          = (a + b)(c + d) – bd – ac</a:t>
            </a:r>
          </a:p>
          <a:p>
            <a:pPr marL="0" indent="0">
              <a:buNone/>
            </a:pPr>
            <a:r>
              <a:rPr lang="en-US" altLang="ja-JP" dirty="0">
                <a:latin typeface="Consolas" panose="020B0609020204030204" pitchFamily="49" charset="0"/>
              </a:rPr>
              <a:t>z</a:t>
            </a:r>
            <a:r>
              <a:rPr lang="en-US" altLang="ja-JP" baseline="-25000" dirty="0">
                <a:latin typeface="Consolas" panose="020B0609020204030204" pitchFamily="49" charset="0"/>
              </a:rPr>
              <a:t>1</a:t>
            </a:r>
            <a:r>
              <a:rPr lang="en-US" altLang="ja-JP" dirty="0">
                <a:latin typeface="Consolas" panose="020B0609020204030204" pitchFamily="49" charset="0"/>
              </a:rPr>
              <a:t> = ac</a:t>
            </a:r>
          </a:p>
          <a:p>
            <a:pPr marL="0" indent="0">
              <a:buNone/>
            </a:pPr>
            <a:r>
              <a:rPr lang="en-US" altLang="ja-JP" dirty="0">
                <a:latin typeface="Consolas" panose="020B0609020204030204" pitchFamily="49" charset="0"/>
              </a:rPr>
              <a:t>z</a:t>
            </a:r>
            <a:r>
              <a:rPr lang="en-US" altLang="ja-JP" baseline="-25000" dirty="0">
                <a:latin typeface="Consolas" panose="020B0609020204030204" pitchFamily="49" charset="0"/>
              </a:rPr>
              <a:t>2</a:t>
            </a:r>
            <a:r>
              <a:rPr lang="en-US" altLang="ja-JP" dirty="0">
                <a:latin typeface="Consolas" panose="020B0609020204030204" pitchFamily="49" charset="0"/>
              </a:rPr>
              <a:t> = bd</a:t>
            </a:r>
          </a:p>
          <a:p>
            <a:pPr marL="0" indent="0">
              <a:buNone/>
            </a:pPr>
            <a:r>
              <a:rPr lang="en-US" altLang="ja-JP" dirty="0">
                <a:latin typeface="Consolas" panose="020B0609020204030204" pitchFamily="49" charset="0"/>
              </a:rPr>
              <a:t>z</a:t>
            </a:r>
            <a:r>
              <a:rPr lang="en-US" altLang="ja-JP" baseline="-25000" dirty="0">
                <a:latin typeface="Consolas" panose="020B0609020204030204" pitchFamily="49" charset="0"/>
              </a:rPr>
              <a:t>3</a:t>
            </a:r>
            <a:r>
              <a:rPr lang="en-US" altLang="ja-JP" dirty="0">
                <a:latin typeface="Consolas" panose="020B0609020204030204" pitchFamily="49" charset="0"/>
              </a:rPr>
              <a:t> = (a + b)(c + d)</a:t>
            </a:r>
          </a:p>
        </p:txBody>
      </p:sp>
    </p:spTree>
    <p:extLst>
      <p:ext uri="{BB962C8B-B14F-4D97-AF65-F5344CB8AC3E}">
        <p14:creationId xmlns:p14="http://schemas.microsoft.com/office/powerpoint/2010/main" val="9256652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Karatsuba algorithm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ja-JP" dirty="0" err="1">
                <a:latin typeface="Consolas" panose="020B0609020204030204" pitchFamily="49" charset="0"/>
              </a:rPr>
              <a:t>xy</a:t>
            </a:r>
            <a:r>
              <a:rPr lang="en-US" altLang="ja-JP" dirty="0">
                <a:latin typeface="Consolas" panose="020B0609020204030204" pitchFamily="49" charset="0"/>
              </a:rPr>
              <a:t> = acm</a:t>
            </a:r>
            <a:r>
              <a:rPr lang="en-US" altLang="ja-JP" baseline="30000" dirty="0">
                <a:latin typeface="Consolas" panose="020B0609020204030204" pitchFamily="49" charset="0"/>
              </a:rPr>
              <a:t>2 </a:t>
            </a:r>
            <a:r>
              <a:rPr lang="en-US" altLang="ja-JP" dirty="0">
                <a:latin typeface="Consolas" panose="020B0609020204030204" pitchFamily="49" charset="0"/>
              </a:rPr>
              <a:t>+ </a:t>
            </a:r>
            <a:r>
              <a:rPr lang="en-US" altLang="ja-JP" u="sng" dirty="0">
                <a:latin typeface="Consolas" panose="020B0609020204030204" pitchFamily="49" charset="0"/>
              </a:rPr>
              <a:t>(ad </a:t>
            </a:r>
            <a:r>
              <a:rPr lang="en-US" altLang="zh-TW" u="sng" dirty="0">
                <a:latin typeface="Consolas" panose="020B0609020204030204" pitchFamily="49" charset="0"/>
              </a:rPr>
              <a:t>+</a:t>
            </a:r>
            <a:r>
              <a:rPr lang="zh-TW" altLang="en-US" u="sng" dirty="0">
                <a:latin typeface="Consolas" panose="020B0609020204030204" pitchFamily="49" charset="0"/>
              </a:rPr>
              <a:t> </a:t>
            </a:r>
            <a:r>
              <a:rPr lang="en-US" altLang="zh-TW" u="sng" dirty="0" err="1">
                <a:latin typeface="Consolas" panose="020B0609020204030204" pitchFamily="49" charset="0"/>
              </a:rPr>
              <a:t>bc</a:t>
            </a:r>
            <a:r>
              <a:rPr lang="en-US" altLang="zh-TW" u="sng" dirty="0">
                <a:latin typeface="Consolas" panose="020B0609020204030204" pitchFamily="49" charset="0"/>
              </a:rPr>
              <a:t>)</a:t>
            </a:r>
            <a:r>
              <a:rPr lang="en-US" altLang="zh-TW" dirty="0">
                <a:latin typeface="Consolas" panose="020B0609020204030204" pitchFamily="49" charset="0"/>
              </a:rPr>
              <a:t>m + bd</a:t>
            </a:r>
          </a:p>
          <a:p>
            <a:pPr marL="0" indent="0">
              <a:buNone/>
            </a:pPr>
            <a:endParaRPr lang="en-US" altLang="zh-TW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dirty="0">
                <a:latin typeface="Consolas" panose="020B0609020204030204" pitchFamily="49" charset="0"/>
              </a:rPr>
              <a:t>也就是說</a:t>
            </a:r>
            <a:endParaRPr lang="en-US" altLang="zh-TW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altLang="ja-JP" dirty="0" err="1">
                <a:latin typeface="Consolas" panose="020B0609020204030204" pitchFamily="49" charset="0"/>
              </a:rPr>
              <a:t>xy</a:t>
            </a:r>
            <a:r>
              <a:rPr lang="en-US" altLang="ja-JP" dirty="0">
                <a:latin typeface="Consolas" panose="020B0609020204030204" pitchFamily="49" charset="0"/>
              </a:rPr>
              <a:t> = z</a:t>
            </a:r>
            <a:r>
              <a:rPr lang="en-US" altLang="ja-JP" baseline="-25000" dirty="0">
                <a:latin typeface="Consolas" panose="020B0609020204030204" pitchFamily="49" charset="0"/>
              </a:rPr>
              <a:t>1</a:t>
            </a:r>
            <a:r>
              <a:rPr lang="en-US" altLang="ja-JP" dirty="0">
                <a:latin typeface="Consolas" panose="020B0609020204030204" pitchFamily="49" charset="0"/>
              </a:rPr>
              <a:t>m</a:t>
            </a:r>
            <a:r>
              <a:rPr lang="en-US" altLang="ja-JP" baseline="30000" dirty="0">
                <a:latin typeface="Consolas" panose="020B0609020204030204" pitchFamily="49" charset="0"/>
              </a:rPr>
              <a:t>2 </a:t>
            </a:r>
            <a:r>
              <a:rPr lang="en-US" altLang="ja-JP" dirty="0">
                <a:latin typeface="Consolas" panose="020B0609020204030204" pitchFamily="49" charset="0"/>
              </a:rPr>
              <a:t>+ (z</a:t>
            </a:r>
            <a:r>
              <a:rPr lang="en-US" altLang="ja-JP" baseline="-25000" dirty="0">
                <a:latin typeface="Consolas" panose="020B0609020204030204" pitchFamily="49" charset="0"/>
              </a:rPr>
              <a:t>3</a:t>
            </a:r>
            <a:r>
              <a:rPr lang="en-US" altLang="ja-JP" dirty="0">
                <a:latin typeface="Consolas" panose="020B0609020204030204" pitchFamily="49" charset="0"/>
              </a:rPr>
              <a:t>-z</a:t>
            </a:r>
            <a:r>
              <a:rPr lang="en-US" altLang="ja-JP" baseline="-25000" dirty="0">
                <a:latin typeface="Consolas" panose="020B0609020204030204" pitchFamily="49" charset="0"/>
              </a:rPr>
              <a:t>1</a:t>
            </a:r>
            <a:r>
              <a:rPr lang="en-US" altLang="ja-JP" dirty="0">
                <a:latin typeface="Consolas" panose="020B0609020204030204" pitchFamily="49" charset="0"/>
              </a:rPr>
              <a:t>-z</a:t>
            </a:r>
            <a:r>
              <a:rPr lang="en-US" altLang="ja-JP" baseline="-25000" dirty="0">
                <a:latin typeface="Consolas" panose="020B0609020204030204" pitchFamily="49" charset="0"/>
              </a:rPr>
              <a:t>2</a:t>
            </a:r>
            <a:r>
              <a:rPr lang="en-US" altLang="zh-TW" dirty="0">
                <a:latin typeface="Consolas" panose="020B0609020204030204" pitchFamily="49" charset="0"/>
              </a:rPr>
              <a:t>)m + z</a:t>
            </a:r>
            <a:r>
              <a:rPr lang="en-US" altLang="zh-TW" baseline="-25000" dirty="0">
                <a:latin typeface="Consolas" panose="020B0609020204030204" pitchFamily="49" charset="0"/>
              </a:rPr>
              <a:t>2</a:t>
            </a:r>
          </a:p>
          <a:p>
            <a:pPr marL="0" indent="0">
              <a:buNone/>
            </a:pPr>
            <a:r>
              <a:rPr lang="en-US" altLang="ja-JP" dirty="0">
                <a:latin typeface="Consolas" panose="020B0609020204030204" pitchFamily="49" charset="0"/>
              </a:rPr>
              <a:t>z</a:t>
            </a:r>
            <a:r>
              <a:rPr lang="en-US" altLang="ja-JP" baseline="-25000" dirty="0">
                <a:latin typeface="Consolas" panose="020B0609020204030204" pitchFamily="49" charset="0"/>
              </a:rPr>
              <a:t>1</a:t>
            </a:r>
            <a:r>
              <a:rPr lang="en-US" altLang="ja-JP" dirty="0">
                <a:latin typeface="Consolas" panose="020B0609020204030204" pitchFamily="49" charset="0"/>
              </a:rPr>
              <a:t> = ac</a:t>
            </a:r>
          </a:p>
          <a:p>
            <a:pPr marL="0" indent="0">
              <a:buNone/>
            </a:pPr>
            <a:r>
              <a:rPr lang="en-US" altLang="ja-JP" dirty="0">
                <a:latin typeface="Consolas" panose="020B0609020204030204" pitchFamily="49" charset="0"/>
              </a:rPr>
              <a:t>z</a:t>
            </a:r>
            <a:r>
              <a:rPr lang="en-US" altLang="ja-JP" baseline="-25000" dirty="0">
                <a:latin typeface="Consolas" panose="020B0609020204030204" pitchFamily="49" charset="0"/>
              </a:rPr>
              <a:t>2</a:t>
            </a:r>
            <a:r>
              <a:rPr lang="en-US" altLang="ja-JP" dirty="0">
                <a:latin typeface="Consolas" panose="020B0609020204030204" pitchFamily="49" charset="0"/>
              </a:rPr>
              <a:t> = bd</a:t>
            </a:r>
          </a:p>
          <a:p>
            <a:pPr marL="0" indent="0">
              <a:buNone/>
            </a:pPr>
            <a:r>
              <a:rPr lang="en-US" altLang="ja-JP" dirty="0">
                <a:latin typeface="Consolas" panose="020B0609020204030204" pitchFamily="49" charset="0"/>
              </a:rPr>
              <a:t>z</a:t>
            </a:r>
            <a:r>
              <a:rPr lang="en-US" altLang="ja-JP" baseline="-25000" dirty="0">
                <a:latin typeface="Consolas" panose="020B0609020204030204" pitchFamily="49" charset="0"/>
              </a:rPr>
              <a:t>3</a:t>
            </a:r>
            <a:r>
              <a:rPr lang="en-US" altLang="ja-JP" dirty="0">
                <a:latin typeface="Consolas" panose="020B0609020204030204" pitchFamily="49" charset="0"/>
              </a:rPr>
              <a:t> = (a + b)(c + d)</a:t>
            </a:r>
          </a:p>
          <a:p>
            <a:pPr marL="0" indent="0" algn="ctr">
              <a:buNone/>
            </a:pPr>
            <a:endParaRPr lang="en-US" altLang="zh-TW" baseline="-25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0870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Karatsuba algorithm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ja-JP" dirty="0" err="1">
                <a:latin typeface="Consolas" panose="020B0609020204030204" pitchFamily="49" charset="0"/>
              </a:rPr>
              <a:t>xy</a:t>
            </a:r>
            <a:r>
              <a:rPr lang="en-US" altLang="ja-JP" dirty="0">
                <a:latin typeface="Consolas" panose="020B0609020204030204" pitchFamily="49" charset="0"/>
              </a:rPr>
              <a:t> = acm</a:t>
            </a:r>
            <a:r>
              <a:rPr lang="en-US" altLang="ja-JP" baseline="30000" dirty="0">
                <a:latin typeface="Consolas" panose="020B0609020204030204" pitchFamily="49" charset="0"/>
              </a:rPr>
              <a:t>2 </a:t>
            </a:r>
            <a:r>
              <a:rPr lang="en-US" altLang="ja-JP" dirty="0">
                <a:latin typeface="Consolas" panose="020B0609020204030204" pitchFamily="49" charset="0"/>
              </a:rPr>
              <a:t>+ </a:t>
            </a:r>
            <a:r>
              <a:rPr lang="en-US" altLang="ja-JP" u="sng" dirty="0">
                <a:latin typeface="Consolas" panose="020B0609020204030204" pitchFamily="49" charset="0"/>
              </a:rPr>
              <a:t>(ad </a:t>
            </a:r>
            <a:r>
              <a:rPr lang="en-US" altLang="zh-TW" u="sng" dirty="0">
                <a:latin typeface="Consolas" panose="020B0609020204030204" pitchFamily="49" charset="0"/>
              </a:rPr>
              <a:t>+</a:t>
            </a:r>
            <a:r>
              <a:rPr lang="zh-TW" altLang="en-US" u="sng" dirty="0">
                <a:latin typeface="Consolas" panose="020B0609020204030204" pitchFamily="49" charset="0"/>
              </a:rPr>
              <a:t> </a:t>
            </a:r>
            <a:r>
              <a:rPr lang="en-US" altLang="zh-TW" u="sng" dirty="0" err="1">
                <a:latin typeface="Consolas" panose="020B0609020204030204" pitchFamily="49" charset="0"/>
              </a:rPr>
              <a:t>bc</a:t>
            </a:r>
            <a:r>
              <a:rPr lang="en-US" altLang="zh-TW" u="sng" dirty="0">
                <a:latin typeface="Consolas" panose="020B0609020204030204" pitchFamily="49" charset="0"/>
              </a:rPr>
              <a:t>)</a:t>
            </a:r>
            <a:r>
              <a:rPr lang="en-US" altLang="zh-TW" dirty="0">
                <a:latin typeface="Consolas" panose="020B0609020204030204" pitchFamily="49" charset="0"/>
              </a:rPr>
              <a:t>m + bd</a:t>
            </a:r>
          </a:p>
          <a:p>
            <a:pPr marL="0" indent="0">
              <a:buNone/>
            </a:pPr>
            <a:endParaRPr lang="en-US" altLang="zh-TW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dirty="0">
                <a:latin typeface="Consolas" panose="020B0609020204030204" pitchFamily="49" charset="0"/>
              </a:rPr>
              <a:t>也就是說</a:t>
            </a:r>
            <a:endParaRPr lang="en-US" altLang="zh-TW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altLang="ja-JP" dirty="0" err="1">
                <a:latin typeface="Consolas" panose="020B0609020204030204" pitchFamily="49" charset="0"/>
              </a:rPr>
              <a:t>xy</a:t>
            </a:r>
            <a:r>
              <a:rPr lang="en-US" altLang="ja-JP" dirty="0">
                <a:latin typeface="Consolas" panose="020B0609020204030204" pitchFamily="49" charset="0"/>
              </a:rPr>
              <a:t> = z</a:t>
            </a:r>
            <a:r>
              <a:rPr lang="en-US" altLang="ja-JP" baseline="-25000" dirty="0">
                <a:latin typeface="Consolas" panose="020B0609020204030204" pitchFamily="49" charset="0"/>
              </a:rPr>
              <a:t>1</a:t>
            </a:r>
            <a:r>
              <a:rPr lang="en-US" altLang="ja-JP" dirty="0">
                <a:latin typeface="Consolas" panose="020B0609020204030204" pitchFamily="49" charset="0"/>
              </a:rPr>
              <a:t>m</a:t>
            </a:r>
            <a:r>
              <a:rPr lang="en-US" altLang="ja-JP" baseline="30000" dirty="0">
                <a:latin typeface="Consolas" panose="020B0609020204030204" pitchFamily="49" charset="0"/>
              </a:rPr>
              <a:t>2 </a:t>
            </a:r>
            <a:r>
              <a:rPr lang="en-US" altLang="ja-JP" dirty="0">
                <a:latin typeface="Consolas" panose="020B0609020204030204" pitchFamily="49" charset="0"/>
              </a:rPr>
              <a:t>+ (z</a:t>
            </a:r>
            <a:r>
              <a:rPr lang="en-US" altLang="ja-JP" baseline="-25000" dirty="0">
                <a:latin typeface="Consolas" panose="020B0609020204030204" pitchFamily="49" charset="0"/>
              </a:rPr>
              <a:t>3</a:t>
            </a:r>
            <a:r>
              <a:rPr lang="en-US" altLang="ja-JP" dirty="0">
                <a:latin typeface="Consolas" panose="020B0609020204030204" pitchFamily="49" charset="0"/>
              </a:rPr>
              <a:t>-z</a:t>
            </a:r>
            <a:r>
              <a:rPr lang="en-US" altLang="ja-JP" baseline="-25000" dirty="0">
                <a:latin typeface="Consolas" panose="020B0609020204030204" pitchFamily="49" charset="0"/>
              </a:rPr>
              <a:t>1</a:t>
            </a:r>
            <a:r>
              <a:rPr lang="en-US" altLang="ja-JP" dirty="0">
                <a:latin typeface="Consolas" panose="020B0609020204030204" pitchFamily="49" charset="0"/>
              </a:rPr>
              <a:t>-z</a:t>
            </a:r>
            <a:r>
              <a:rPr lang="en-US" altLang="ja-JP" baseline="-25000" dirty="0">
                <a:latin typeface="Consolas" panose="020B0609020204030204" pitchFamily="49" charset="0"/>
              </a:rPr>
              <a:t>2</a:t>
            </a:r>
            <a:r>
              <a:rPr lang="en-US" altLang="zh-TW" dirty="0">
                <a:latin typeface="Consolas" panose="020B0609020204030204" pitchFamily="49" charset="0"/>
              </a:rPr>
              <a:t>)m + z</a:t>
            </a:r>
            <a:r>
              <a:rPr lang="en-US" altLang="zh-TW" baseline="-25000" dirty="0">
                <a:latin typeface="Consolas" panose="020B0609020204030204" pitchFamily="49" charset="0"/>
              </a:rPr>
              <a:t>2</a:t>
            </a:r>
          </a:p>
          <a:p>
            <a:pPr marL="0" indent="0">
              <a:buNone/>
            </a:pPr>
            <a:r>
              <a:rPr lang="en-US" altLang="ja-JP" dirty="0">
                <a:latin typeface="Consolas" panose="020B0609020204030204" pitchFamily="49" charset="0"/>
              </a:rPr>
              <a:t>z</a:t>
            </a:r>
            <a:r>
              <a:rPr lang="en-US" altLang="ja-JP" baseline="-25000" dirty="0">
                <a:latin typeface="Consolas" panose="020B0609020204030204" pitchFamily="49" charset="0"/>
              </a:rPr>
              <a:t>1</a:t>
            </a:r>
            <a:r>
              <a:rPr lang="en-US" altLang="ja-JP" dirty="0">
                <a:latin typeface="Consolas" panose="020B0609020204030204" pitchFamily="49" charset="0"/>
              </a:rPr>
              <a:t> = ac</a:t>
            </a:r>
          </a:p>
          <a:p>
            <a:pPr marL="0" indent="0">
              <a:buNone/>
            </a:pPr>
            <a:r>
              <a:rPr lang="en-US" altLang="ja-JP" dirty="0">
                <a:latin typeface="Consolas" panose="020B0609020204030204" pitchFamily="49" charset="0"/>
              </a:rPr>
              <a:t>z</a:t>
            </a:r>
            <a:r>
              <a:rPr lang="en-US" altLang="ja-JP" baseline="-25000" dirty="0">
                <a:latin typeface="Consolas" panose="020B0609020204030204" pitchFamily="49" charset="0"/>
              </a:rPr>
              <a:t>2</a:t>
            </a:r>
            <a:r>
              <a:rPr lang="en-US" altLang="ja-JP" dirty="0">
                <a:latin typeface="Consolas" panose="020B0609020204030204" pitchFamily="49" charset="0"/>
              </a:rPr>
              <a:t> = bd</a:t>
            </a:r>
          </a:p>
          <a:p>
            <a:pPr marL="0" indent="0">
              <a:buNone/>
            </a:pPr>
            <a:r>
              <a:rPr lang="en-US" altLang="ja-JP" dirty="0">
                <a:latin typeface="Consolas" panose="020B0609020204030204" pitchFamily="49" charset="0"/>
              </a:rPr>
              <a:t>z</a:t>
            </a:r>
            <a:r>
              <a:rPr lang="en-US" altLang="ja-JP" baseline="-25000" dirty="0">
                <a:latin typeface="Consolas" panose="020B0609020204030204" pitchFamily="49" charset="0"/>
              </a:rPr>
              <a:t>3</a:t>
            </a:r>
            <a:r>
              <a:rPr lang="en-US" altLang="ja-JP" dirty="0">
                <a:latin typeface="Consolas" panose="020B0609020204030204" pitchFamily="49" charset="0"/>
              </a:rPr>
              <a:t> = (a + b)(c + d)</a:t>
            </a:r>
          </a:p>
          <a:p>
            <a:pPr marL="0" indent="0" algn="ctr">
              <a:buNone/>
            </a:pPr>
            <a:endParaRPr lang="en-US" altLang="zh-TW" baseline="-25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8161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Karatsuba algorithm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ja-JP" dirty="0" err="1">
                <a:latin typeface="Consolas" panose="020B0609020204030204" pitchFamily="49" charset="0"/>
              </a:rPr>
              <a:t>xy</a:t>
            </a:r>
            <a:r>
              <a:rPr lang="en-US" altLang="ja-JP" dirty="0">
                <a:latin typeface="Consolas" panose="020B0609020204030204" pitchFamily="49" charset="0"/>
              </a:rPr>
              <a:t> = z</a:t>
            </a:r>
            <a:r>
              <a:rPr lang="en-US" altLang="ja-JP" baseline="-25000" dirty="0">
                <a:latin typeface="Consolas" panose="020B0609020204030204" pitchFamily="49" charset="0"/>
              </a:rPr>
              <a:t>1</a:t>
            </a:r>
            <a:r>
              <a:rPr lang="en-US" altLang="ja-JP" dirty="0">
                <a:latin typeface="Consolas" panose="020B0609020204030204" pitchFamily="49" charset="0"/>
              </a:rPr>
              <a:t>m</a:t>
            </a:r>
            <a:r>
              <a:rPr lang="en-US" altLang="ja-JP" baseline="30000" dirty="0">
                <a:latin typeface="Consolas" panose="020B0609020204030204" pitchFamily="49" charset="0"/>
              </a:rPr>
              <a:t>2 </a:t>
            </a:r>
            <a:r>
              <a:rPr lang="en-US" altLang="ja-JP" dirty="0">
                <a:latin typeface="Consolas" panose="020B0609020204030204" pitchFamily="49" charset="0"/>
              </a:rPr>
              <a:t>+ (z</a:t>
            </a:r>
            <a:r>
              <a:rPr lang="en-US" altLang="ja-JP" baseline="-25000" dirty="0">
                <a:latin typeface="Consolas" panose="020B0609020204030204" pitchFamily="49" charset="0"/>
              </a:rPr>
              <a:t>3</a:t>
            </a:r>
            <a:r>
              <a:rPr lang="en-US" altLang="ja-JP" dirty="0">
                <a:latin typeface="Consolas" panose="020B0609020204030204" pitchFamily="49" charset="0"/>
              </a:rPr>
              <a:t>-z</a:t>
            </a:r>
            <a:r>
              <a:rPr lang="en-US" altLang="ja-JP" baseline="-25000" dirty="0">
                <a:latin typeface="Consolas" panose="020B0609020204030204" pitchFamily="49" charset="0"/>
              </a:rPr>
              <a:t>1</a:t>
            </a:r>
            <a:r>
              <a:rPr lang="en-US" altLang="ja-JP" dirty="0">
                <a:latin typeface="Consolas" panose="020B0609020204030204" pitchFamily="49" charset="0"/>
              </a:rPr>
              <a:t>-z</a:t>
            </a:r>
            <a:r>
              <a:rPr lang="en-US" altLang="ja-JP" baseline="-25000" dirty="0">
                <a:latin typeface="Consolas" panose="020B0609020204030204" pitchFamily="49" charset="0"/>
              </a:rPr>
              <a:t>2</a:t>
            </a:r>
            <a:r>
              <a:rPr lang="en-US" altLang="zh-TW" dirty="0">
                <a:latin typeface="Consolas" panose="020B0609020204030204" pitchFamily="49" charset="0"/>
              </a:rPr>
              <a:t>)m + z</a:t>
            </a:r>
            <a:r>
              <a:rPr lang="en-US" altLang="zh-TW" baseline="-25000" dirty="0">
                <a:latin typeface="Consolas" panose="020B0609020204030204" pitchFamily="49" charset="0"/>
              </a:rPr>
              <a:t>2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</a:rPr>
              <a:t>假設數字長度為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n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總共只需要</a:t>
            </a:r>
            <a:r>
              <a:rPr lang="zh-TW" altLang="en-US" b="1" dirty="0"/>
              <a:t>三</a:t>
            </a:r>
            <a:r>
              <a:rPr lang="zh-TW" altLang="en-US" dirty="0"/>
              <a:t>次乘法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相較於直式乘法複雜度 </a:t>
            </a:r>
            <a:r>
              <a:rPr lang="en-US" altLang="zh-TW" dirty="0"/>
              <a:t>O(n</a:t>
            </a:r>
            <a:r>
              <a:rPr lang="en-US" altLang="zh-TW" baseline="30000" dirty="0"/>
              <a:t>2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zh-TW" altLang="en-US" dirty="0"/>
              <a:t>這個算法有複雜度 </a:t>
            </a:r>
            <a:r>
              <a:rPr lang="en-US" altLang="zh-TW" dirty="0"/>
              <a:t>3</a:t>
            </a:r>
            <a:r>
              <a:rPr lang="ja-JP" altLang="en-US" dirty="0"/>
              <a:t>⋅</a:t>
            </a:r>
            <a:r>
              <a:rPr lang="en-US" altLang="zh-TW" dirty="0"/>
              <a:t>O(n</a:t>
            </a:r>
            <a:r>
              <a:rPr lang="en-US" altLang="zh-TW" baseline="30000" dirty="0"/>
              <a:t>2</a:t>
            </a:r>
            <a:r>
              <a:rPr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496965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Karatsuba algorithm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到底在幹三小</a:t>
            </a:r>
            <a:r>
              <a:rPr lang="en-US" altLang="zh-TW" dirty="0"/>
              <a:t>?</a:t>
            </a:r>
          </a:p>
        </p:txBody>
      </p:sp>
      <p:pic>
        <p:nvPicPr>
          <p:cNvPr id="1026" name="Picture 2" descr="Image result for 黑人問號">
            <a:extLst>
              <a:ext uri="{FF2B5EF4-FFF2-40B4-BE49-F238E27FC236}">
                <a16:creationId xmlns:a16="http://schemas.microsoft.com/office/drawing/2014/main" id="{1A1D1C8C-555E-4757-B6F6-6A3DADAB4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448" y="3151488"/>
            <a:ext cx="4376928" cy="302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01570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對於上述演算法，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凡是遇到乘法運算，都使用同樣的演算法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</a:rPr>
              <a:t>感恩分治 讚嘆分治</a:t>
            </a:r>
            <a:endParaRPr lang="en-US" altLang="zh-TW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8EF928E-43C5-4585-B85C-33B9F2C8B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540" y="3125972"/>
            <a:ext cx="2078333" cy="318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6668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對於上述演算法，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凡是遇到乘法運算，都使用同樣的演算法</a:t>
            </a:r>
            <a:endParaRPr lang="en-US" altLang="zh-TW" dirty="0"/>
          </a:p>
          <a:p>
            <a:pPr marL="0" indent="0">
              <a:buNone/>
            </a:pPr>
            <a:br>
              <a:rPr lang="zh-TW" altLang="en-US" dirty="0"/>
            </a:br>
            <a:r>
              <a:rPr lang="zh-TW" altLang="en-US" dirty="0"/>
              <a:t>並且對於數字的分割，總是分成均等的</a:t>
            </a:r>
            <a:r>
              <a:rPr lang="zh-TW" altLang="en-US" b="1" dirty="0"/>
              <a:t>兩半</a:t>
            </a:r>
            <a:endParaRPr lang="en-US" altLang="zh-TW" b="1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</a:rPr>
              <a:t>例如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6789 </a:t>
            </a:r>
            <a:r>
              <a:rPr lang="zh-TW" altLang="en-US" dirty="0">
                <a:solidFill>
                  <a:schemeClr val="bg1">
                    <a:lumMod val="75000"/>
                  </a:schemeClr>
                </a:solidFill>
              </a:rPr>
              <a:t>分成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67 </a:t>
            </a:r>
            <a:r>
              <a:rPr lang="zh-TW" altLang="en-US" dirty="0">
                <a:solidFill>
                  <a:schemeClr val="bg1">
                    <a:lumMod val="75000"/>
                  </a:schemeClr>
                </a:solidFill>
              </a:rPr>
              <a:t>和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89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6789</a:t>
            </a:r>
            <a:r>
              <a:rPr lang="zh-TW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=</a:t>
            </a:r>
            <a:r>
              <a:rPr lang="zh-TW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67⋅100</a:t>
            </a:r>
            <a:r>
              <a:rPr lang="zh-TW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+</a:t>
            </a:r>
            <a:r>
              <a:rPr lang="zh-TW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89</a:t>
            </a:r>
          </a:p>
        </p:txBody>
      </p:sp>
    </p:spTree>
    <p:extLst>
      <p:ext uri="{BB962C8B-B14F-4D97-AF65-F5344CB8AC3E}">
        <p14:creationId xmlns:p14="http://schemas.microsoft.com/office/powerpoint/2010/main" val="12652309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k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x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y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{</a:t>
            </a:r>
            <a:b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zh-TW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if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x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10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||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y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10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return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x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*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y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br>
              <a:rPr lang="en-US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</a:br>
            <a:b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zh-TW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len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min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ja-JP" altLang="ja-JP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log10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x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),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log10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y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));</a:t>
            </a:r>
            <a:b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zh-TW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m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pow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ja-JP" altLang="ja-JP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10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len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/</a:t>
            </a:r>
            <a:r>
              <a:rPr lang="ja-JP" altLang="ja-JP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2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);</a:t>
            </a:r>
            <a:br>
              <a:rPr lang="en-US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</a:br>
            <a:b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zh-TW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auto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a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b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div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x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m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);</a:t>
            </a:r>
            <a:r>
              <a:rPr lang="zh-TW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// since </a:t>
            </a:r>
            <a:r>
              <a:rPr lang="en-US" altLang="zh-TW" dirty="0" err="1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c++</a:t>
            </a:r>
            <a:r>
              <a:rPr lang="en-US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17</a:t>
            </a:r>
            <a:b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zh-TW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auto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c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d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div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y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m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);</a:t>
            </a:r>
            <a:br>
              <a:rPr lang="en-US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</a:br>
            <a:b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zh-TW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z1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k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a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c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),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z2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k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b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d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),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z3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k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a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b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c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d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);</a:t>
            </a:r>
            <a:endParaRPr lang="en-US" altLang="ja-JP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return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z1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*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m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*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m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z3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-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z1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-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z2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*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m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z2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b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}</a:t>
            </a:r>
            <a:r>
              <a:rPr lang="ja-JP" altLang="ja-JP" dirty="0">
                <a:latin typeface="Consolas" panose="020B0609020204030204" pitchFamily="49" charset="0"/>
              </a:rPr>
              <a:t> </a:t>
            </a:r>
            <a:endParaRPr lang="ja-JP" altLang="ja-JP" sz="7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6804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時間成本 </a:t>
            </a:r>
            <a:r>
              <a:rPr lang="en-US" altLang="zh-TW" dirty="0"/>
              <a:t>T(n)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T(n) = 3</a:t>
            </a:r>
            <a:r>
              <a:rPr lang="ja-JP" altLang="en-US" dirty="0"/>
              <a:t>⋅</a:t>
            </a:r>
            <a:r>
              <a:rPr lang="en-US" altLang="ja-JP" dirty="0"/>
              <a:t>T(n/2) + </a:t>
            </a:r>
            <a:r>
              <a:rPr lang="en-US" altLang="ja-JP" dirty="0" err="1"/>
              <a:t>c</a:t>
            </a:r>
            <a:r>
              <a:rPr lang="en-US" altLang="ja-JP" baseline="-25000" dirty="0" err="1"/>
              <a:t>n</a:t>
            </a:r>
            <a:endParaRPr lang="en-US" altLang="ja-JP" baseline="-25000" dirty="0"/>
          </a:p>
          <a:p>
            <a:pPr marL="0" indent="0">
              <a:buNone/>
            </a:pPr>
            <a:r>
              <a:rPr lang="en-US" altLang="zh-TW" dirty="0"/>
              <a:t>T(1) = 1 + c</a:t>
            </a:r>
            <a:r>
              <a:rPr lang="en-US" altLang="zh-TW" baseline="-25000" dirty="0"/>
              <a:t>1</a:t>
            </a:r>
          </a:p>
          <a:p>
            <a:pPr marL="0" indent="0">
              <a:buNone/>
            </a:pPr>
            <a:endParaRPr lang="en-US" altLang="zh-TW" baseline="-25000" dirty="0"/>
          </a:p>
          <a:p>
            <a:pPr marL="0" indent="0">
              <a:buNone/>
            </a:pPr>
            <a:r>
              <a:rPr lang="zh-TW" altLang="en-US" dirty="0"/>
              <a:t>複雜度為 </a:t>
            </a:r>
            <a:r>
              <a:rPr lang="en-US" altLang="zh-TW" dirty="0"/>
              <a:t>O(3</a:t>
            </a:r>
            <a:r>
              <a:rPr lang="en-US" altLang="zh-TW" baseline="30000" dirty="0"/>
              <a:t>lgn</a:t>
            </a:r>
            <a:r>
              <a:rPr lang="en-US" altLang="zh-TW" dirty="0"/>
              <a:t>) = O(n</a:t>
            </a:r>
            <a:r>
              <a:rPr lang="en-US" altLang="zh-TW" baseline="30000" dirty="0"/>
              <a:t>lg3</a:t>
            </a:r>
            <a:r>
              <a:rPr lang="en-US" altLang="zh-TW" dirty="0"/>
              <a:t>)</a:t>
            </a:r>
          </a:p>
        </p:txBody>
      </p:sp>
      <p:pic>
        <p:nvPicPr>
          <p:cNvPr id="5" name="圖片 4" descr="一張含有 物件 的圖片&#10;&#10;自動產生的描述">
            <a:extLst>
              <a:ext uri="{FF2B5EF4-FFF2-40B4-BE49-F238E27FC236}">
                <a16:creationId xmlns:a16="http://schemas.microsoft.com/office/drawing/2014/main" id="{75B83ECC-5207-4491-B773-3B47CD6FC9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202" y="3528839"/>
            <a:ext cx="3021050" cy="242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869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4AA52-9343-4CF8-AAD6-8F1080113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質數判斷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AEB54-26F0-4E7D-B4F6-0AC472091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若數 </a:t>
            </a:r>
            <a:r>
              <a:rPr lang="en-US" altLang="zh-TW" dirty="0"/>
              <a:t>n&gt;1</a:t>
            </a:r>
            <a:r>
              <a:rPr lang="zh-TW" altLang="en-US" dirty="0"/>
              <a:t> 能被 </a:t>
            </a:r>
            <a:r>
              <a:rPr lang="en-US" altLang="zh-TW" dirty="0"/>
              <a:t>1</a:t>
            </a:r>
            <a:r>
              <a:rPr lang="zh-TW" altLang="en-US" dirty="0"/>
              <a:t> 與 </a:t>
            </a:r>
            <a:r>
              <a:rPr lang="en-US" altLang="zh-TW" dirty="0"/>
              <a:t>n</a:t>
            </a:r>
            <a:r>
              <a:rPr lang="zh-TW" altLang="en-US" dirty="0"/>
              <a:t> 以外的數整除，則 </a:t>
            </a:r>
            <a:r>
              <a:rPr lang="en-US" altLang="zh-TW" dirty="0"/>
              <a:t>n</a:t>
            </a:r>
            <a:r>
              <a:rPr lang="zh-TW" altLang="en-US" dirty="0"/>
              <a:t> 為合數</a:t>
            </a:r>
            <a:endParaRPr lang="en-US" altLang="zh-TW" dirty="0"/>
          </a:p>
          <a:p>
            <a:r>
              <a:rPr lang="zh-TW" altLang="en-US" dirty="0"/>
              <a:t>假設 </a:t>
            </a:r>
            <a:r>
              <a:rPr lang="en-US" altLang="zh-TW" dirty="0"/>
              <a:t>n </a:t>
            </a:r>
            <a:r>
              <a:rPr lang="zh-TW" altLang="en-US" dirty="0"/>
              <a:t>是</a:t>
            </a:r>
            <a:r>
              <a:rPr lang="zh-TW" altLang="en-US" b="1" dirty="0"/>
              <a:t>合數</a:t>
            </a:r>
            <a:r>
              <a:rPr lang="zh-TW" altLang="en-US" dirty="0"/>
              <a:t>，則 </a:t>
            </a:r>
            <a:r>
              <a:rPr lang="en-US" altLang="zh-TW" dirty="0"/>
              <a:t>n=x</a:t>
            </a:r>
            <a:r>
              <a:rPr lang="zh-TW" altLang="en-US" dirty="0"/>
              <a:t>⋅</a:t>
            </a:r>
            <a:r>
              <a:rPr lang="en-US" altLang="zh-TW" dirty="0"/>
              <a:t>y </a:t>
            </a:r>
            <a:r>
              <a:rPr lang="zh-TW" altLang="en-US" dirty="0"/>
              <a:t>其中 </a:t>
            </a:r>
            <a:r>
              <a:rPr lang="en-US" altLang="zh-TW" dirty="0"/>
              <a:t>1&lt;x&lt;y</a:t>
            </a:r>
            <a:r>
              <a:rPr lang="zh-TW" altLang="en-US" dirty="0"/>
              <a:t>，</a:t>
            </a:r>
            <a:br>
              <a:rPr lang="en-US" altLang="zh-TW" dirty="0"/>
            </a:br>
            <a:r>
              <a:rPr lang="zh-TW" altLang="en-US" dirty="0"/>
              <a:t>顯然 </a:t>
            </a:r>
            <a:r>
              <a:rPr lang="en-US" altLang="zh-TW" dirty="0"/>
              <a:t>x </a:t>
            </a:r>
            <a:r>
              <a:rPr lang="zh-TW" altLang="en-US" dirty="0"/>
              <a:t>的大小不超過 √</a:t>
            </a:r>
            <a:r>
              <a:rPr lang="en-US" altLang="zh-TW" dirty="0"/>
              <a:t>n</a:t>
            </a:r>
            <a:r>
              <a:rPr lang="zh-TW" altLang="en-US" dirty="0"/>
              <a:t>；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646111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Calculation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Gauss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′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s complex multiplication algorithm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Karatsuba algorithm</a:t>
            </a:r>
          </a:p>
          <a:p>
            <a:r>
              <a:rPr lang="en-US" altLang="ja-JP" dirty="0"/>
              <a:t>Fast exponentiation</a:t>
            </a:r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609063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2160AE-7DCE-4CDD-8F80-DEFF82F1B8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altLang="zh-TW" dirty="0"/>
              <a:t>Exponentiating by Squaring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085F8AD-06A8-4164-A72B-D09696324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33520"/>
            <a:ext cx="9144000" cy="1224280"/>
          </a:xfrm>
        </p:spPr>
        <p:txBody>
          <a:bodyPr>
            <a:normAutofit/>
          </a:bodyPr>
          <a:lstStyle/>
          <a:p>
            <a:pPr algn="l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快速冪以及矩陣快速冪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97842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08E4B0-3675-47EB-90D6-E57A25EC6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Consolas" panose="020B0609020204030204" pitchFamily="49" charset="0"/>
              </a:rPr>
              <a:t>如何計算 </a:t>
            </a:r>
            <a:r>
              <a:rPr lang="en-US" altLang="zh-TW" sz="4000" dirty="0">
                <a:latin typeface="Consolas" panose="020B0609020204030204" pitchFamily="49" charset="0"/>
              </a:rPr>
              <a:t>3</a:t>
            </a:r>
            <a:r>
              <a:rPr lang="en-US" altLang="zh-TW" sz="4000" baseline="30000" dirty="0">
                <a:latin typeface="Consolas" panose="020B0609020204030204" pitchFamily="49" charset="0"/>
              </a:rPr>
              <a:t>987654321 </a:t>
            </a:r>
            <a:r>
              <a:rPr lang="en-US" altLang="zh-TW" sz="4000" dirty="0">
                <a:latin typeface="Consolas" panose="020B0609020204030204" pitchFamily="49" charset="0"/>
              </a:rPr>
              <a:t>% 1000007</a:t>
            </a:r>
            <a:endParaRPr lang="en-US" sz="4000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BCB979-393A-4E8B-A03D-8259BCD8A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2960"/>
            <a:ext cx="10515600" cy="4084003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O(n)</a:t>
            </a:r>
            <a:r>
              <a:rPr lang="zh-TW" altLang="en-US" dirty="0">
                <a:latin typeface="Consolas" panose="020B0609020204030204" pitchFamily="49" charset="0"/>
              </a:rPr>
              <a:t>：反正就把 </a:t>
            </a:r>
            <a:r>
              <a:rPr lang="en-US" altLang="zh-TW" dirty="0">
                <a:latin typeface="Consolas" panose="020B0609020204030204" pitchFamily="49" charset="0"/>
              </a:rPr>
              <a:t>3</a:t>
            </a:r>
            <a:r>
              <a:rPr lang="zh-TW" altLang="en-US" dirty="0">
                <a:latin typeface="Consolas" panose="020B0609020204030204" pitchFamily="49" charset="0"/>
              </a:rPr>
              <a:t> 一直乘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O(lg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n)</a:t>
            </a:r>
            <a:r>
              <a:rPr lang="zh-TW" altLang="en-US" dirty="0">
                <a:latin typeface="Consolas" panose="020B0609020204030204" pitchFamily="49" charset="0"/>
              </a:rPr>
              <a:t>：快速冪</a:t>
            </a:r>
            <a:endParaRPr lang="en-US" altLang="zh-TW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3512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08E4B0-3675-47EB-90D6-E57A25EC6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Consolas" panose="020B0609020204030204" pitchFamily="49" charset="0"/>
              </a:rPr>
              <a:t>快速冪</a:t>
            </a:r>
            <a:endParaRPr lang="en-US" sz="4000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BCB979-393A-4E8B-A03D-8259BCD8A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9940"/>
            <a:ext cx="10515600" cy="4666059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Consolas" panose="020B0609020204030204" pitchFamily="49" charset="0"/>
              </a:rPr>
              <a:t>觀察 </a:t>
            </a:r>
            <a:r>
              <a:rPr lang="en-US" altLang="zh-TW" dirty="0">
                <a:latin typeface="Consolas" panose="020B0609020204030204" pitchFamily="49" charset="0"/>
              </a:rPr>
              <a:t>3</a:t>
            </a:r>
            <a:r>
              <a:rPr lang="en-US" altLang="zh-TW" baseline="30000" dirty="0">
                <a:latin typeface="Consolas" panose="020B0609020204030204" pitchFamily="49" charset="0"/>
              </a:rPr>
              <a:t>n 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-apple-system"/>
              </a:rPr>
              <a:t>×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  <a:ea typeface="-apple-system"/>
              </a:rPr>
              <a:t> 3</a:t>
            </a:r>
            <a:r>
              <a:rPr lang="en-US" altLang="zh-TW" baseline="30000" dirty="0">
                <a:latin typeface="Consolas" panose="020B0609020204030204" pitchFamily="49" charset="0"/>
              </a:rPr>
              <a:t>n</a:t>
            </a:r>
            <a:r>
              <a:rPr lang="en-US" altLang="zh-TW" dirty="0">
                <a:latin typeface="Consolas" panose="020B0609020204030204" pitchFamily="49" charset="0"/>
              </a:rPr>
              <a:t> = 3</a:t>
            </a:r>
            <a:r>
              <a:rPr lang="en-US" altLang="zh-TW" baseline="30000" dirty="0">
                <a:latin typeface="Consolas" panose="020B0609020204030204" pitchFamily="49" charset="0"/>
              </a:rPr>
              <a:t>2n </a:t>
            </a:r>
          </a:p>
          <a:p>
            <a:r>
              <a:rPr lang="zh-TW" altLang="en-US" dirty="0">
                <a:latin typeface="Consolas" panose="020B0609020204030204" pitchFamily="49" charset="0"/>
              </a:rPr>
              <a:t>可以分解</a:t>
            </a:r>
            <a:r>
              <a:rPr lang="en-US" altLang="zh-TW" dirty="0">
                <a:latin typeface="Consolas" panose="020B0609020204030204" pitchFamily="49" charset="0"/>
              </a:rPr>
              <a:t>3</a:t>
            </a:r>
            <a:r>
              <a:rPr lang="en-US" altLang="zh-TW" baseline="30000" dirty="0">
                <a:latin typeface="Consolas" panose="020B0609020204030204" pitchFamily="49" charset="0"/>
              </a:rPr>
              <a:t>987654321</a:t>
            </a:r>
            <a:r>
              <a:rPr lang="zh-TW" altLang="en-US" baseline="30000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=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3</a:t>
            </a:r>
            <a:r>
              <a:rPr lang="en-US" altLang="zh-TW" baseline="30000" dirty="0">
                <a:latin typeface="Consolas" panose="020B0609020204030204" pitchFamily="49" charset="0"/>
              </a:rPr>
              <a:t>1</a:t>
            </a:r>
            <a:r>
              <a:rPr lang="zh-TW" altLang="en-US" baseline="30000" dirty="0">
                <a:latin typeface="Consolas" panose="020B0609020204030204" pitchFamily="49" charset="0"/>
              </a:rPr>
              <a:t> 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-apple-system"/>
              </a:rPr>
              <a:t>×</a:t>
            </a:r>
            <a:r>
              <a:rPr lang="en-US" altLang="zh-TW" dirty="0">
                <a:latin typeface="Consolas" panose="020B0609020204030204" pitchFamily="49" charset="0"/>
              </a:rPr>
              <a:t> 3</a:t>
            </a:r>
            <a:r>
              <a:rPr lang="en-US" altLang="zh-TW" baseline="30000" dirty="0">
                <a:latin typeface="Consolas" panose="020B0609020204030204" pitchFamily="49" charset="0"/>
              </a:rPr>
              <a:t>16</a:t>
            </a:r>
            <a:r>
              <a:rPr lang="zh-TW" altLang="en-US" baseline="30000" dirty="0">
                <a:latin typeface="Consolas" panose="020B0609020204030204" pitchFamily="49" charset="0"/>
              </a:rPr>
              <a:t> 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-apple-system"/>
              </a:rPr>
              <a:t>×</a:t>
            </a:r>
            <a:r>
              <a:rPr lang="en-US" altLang="zh-TW" dirty="0">
                <a:latin typeface="Consolas" panose="020B0609020204030204" pitchFamily="49" charset="0"/>
              </a:rPr>
              <a:t> 3</a:t>
            </a:r>
            <a:r>
              <a:rPr lang="en-US" altLang="zh-TW" baseline="30000" dirty="0">
                <a:latin typeface="Consolas" panose="020B0609020204030204" pitchFamily="49" charset="0"/>
              </a:rPr>
              <a:t>32</a:t>
            </a:r>
            <a:r>
              <a:rPr lang="zh-TW" altLang="en-US" baseline="30000" dirty="0">
                <a:latin typeface="Consolas" panose="020B0609020204030204" pitchFamily="49" charset="0"/>
              </a:rPr>
              <a:t> 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-apple-system"/>
              </a:rPr>
              <a:t>×</a:t>
            </a:r>
            <a:r>
              <a:rPr lang="en-US" altLang="zh-TW" dirty="0">
                <a:latin typeface="Consolas" panose="020B0609020204030204" pitchFamily="49" charset="0"/>
              </a:rPr>
              <a:t> 3</a:t>
            </a:r>
            <a:r>
              <a:rPr lang="en-US" altLang="zh-TW" baseline="30000" dirty="0">
                <a:latin typeface="Consolas" panose="020B0609020204030204" pitchFamily="49" charset="0"/>
              </a:rPr>
              <a:t>128</a:t>
            </a:r>
            <a:r>
              <a:rPr lang="zh-TW" altLang="en-US" baseline="30000" dirty="0">
                <a:latin typeface="Consolas" panose="020B0609020204030204" pitchFamily="49" charset="0"/>
              </a:rPr>
              <a:t> 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-apple-system"/>
              </a:rPr>
              <a:t>×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  <a:ea typeface="-apple-system"/>
              </a:rPr>
              <a:t> ……</a:t>
            </a:r>
            <a:endParaRPr lang="en-US" altLang="zh-TW" dirty="0">
              <a:latin typeface="Consolas" panose="020B0609020204030204" pitchFamily="49" charset="0"/>
            </a:endParaRPr>
          </a:p>
          <a:p>
            <a:endParaRPr lang="en-US" altLang="zh-TW" dirty="0">
              <a:latin typeface="Consolas" panose="020B0609020204030204" pitchFamily="49" charset="0"/>
            </a:endParaRPr>
          </a:p>
          <a:p>
            <a:endParaRPr lang="en-US" altLang="zh-TW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987654321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=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1110101101111001101000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11</a:t>
            </a:r>
            <a:r>
              <a:rPr lang="en-US" altLang="zh-TW" dirty="0">
                <a:latin typeface="Consolas" panose="020B0609020204030204" pitchFamily="49" charset="0"/>
              </a:rPr>
              <a:t>000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TW" baseline="-25000" dirty="0">
                <a:latin typeface="Consolas" panose="020B0609020204030204" pitchFamily="49" charset="0"/>
              </a:rPr>
              <a:t>(2)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zh-TW" alt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抱歉很亂</a:t>
            </a:r>
            <a:endParaRPr lang="en-US" altLang="zh-TW" sz="2400" baseline="-250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=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1 + 16 + 32 + 128 + …</a:t>
            </a: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24DE9DF0-67CD-40E9-861B-C13443C010BD}"/>
              </a:ext>
            </a:extLst>
          </p:cNvPr>
          <p:cNvCxnSpPr>
            <a:cxnSpLocks/>
          </p:cNvCxnSpPr>
          <p:nvPr/>
        </p:nvCxnSpPr>
        <p:spPr>
          <a:xfrm>
            <a:off x="5074571" y="3073138"/>
            <a:ext cx="2819982" cy="18743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7B74A937-7B45-422B-B745-540F7B44E355}"/>
              </a:ext>
            </a:extLst>
          </p:cNvPr>
          <p:cNvCxnSpPr>
            <a:cxnSpLocks/>
          </p:cNvCxnSpPr>
          <p:nvPr/>
        </p:nvCxnSpPr>
        <p:spPr>
          <a:xfrm>
            <a:off x="6037832" y="3073138"/>
            <a:ext cx="1022844" cy="18757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288BC61E-D647-4240-9158-7A4A15B58C6E}"/>
              </a:ext>
            </a:extLst>
          </p:cNvPr>
          <p:cNvCxnSpPr>
            <a:cxnSpLocks/>
          </p:cNvCxnSpPr>
          <p:nvPr/>
        </p:nvCxnSpPr>
        <p:spPr>
          <a:xfrm flipH="1">
            <a:off x="6840550" y="3073137"/>
            <a:ext cx="375022" cy="18743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E693B498-6AA4-4B9C-95D7-0405926378BC}"/>
              </a:ext>
            </a:extLst>
          </p:cNvPr>
          <p:cNvCxnSpPr>
            <a:cxnSpLocks/>
          </p:cNvCxnSpPr>
          <p:nvPr/>
        </p:nvCxnSpPr>
        <p:spPr>
          <a:xfrm flipH="1">
            <a:off x="6379860" y="3073136"/>
            <a:ext cx="1807859" cy="18757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79342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08E4B0-3675-47EB-90D6-E57A25EC6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Consolas" panose="020B0609020204030204" pitchFamily="49" charset="0"/>
              </a:rPr>
              <a:t>快速冪</a:t>
            </a:r>
            <a:endParaRPr lang="en-US" sz="4000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BCB979-393A-4E8B-A03D-8259BCD8A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2960"/>
            <a:ext cx="10515600" cy="4084003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Consolas" panose="020B0609020204030204" pitchFamily="49" charset="0"/>
              </a:rPr>
              <a:t>只要 </a:t>
            </a:r>
            <a:r>
              <a:rPr lang="en-US" altLang="zh-TW" dirty="0">
                <a:latin typeface="Consolas" panose="020B0609020204030204" pitchFamily="49" charset="0"/>
              </a:rPr>
              <a:t>n</a:t>
            </a:r>
            <a:r>
              <a:rPr lang="zh-TW" altLang="en-US" dirty="0">
                <a:latin typeface="Consolas" panose="020B0609020204030204" pitchFamily="49" charset="0"/>
              </a:rPr>
              <a:t> 是 </a:t>
            </a:r>
            <a:r>
              <a:rPr lang="en-US" altLang="zh-TW" dirty="0">
                <a:latin typeface="Consolas" panose="020B0609020204030204" pitchFamily="49" charset="0"/>
              </a:rPr>
              <a:t>2</a:t>
            </a:r>
            <a:r>
              <a:rPr lang="zh-TW" altLang="en-US" dirty="0">
                <a:latin typeface="Consolas" panose="020B0609020204030204" pitchFamily="49" charset="0"/>
              </a:rPr>
              <a:t> 的冪次 </a:t>
            </a:r>
            <a:r>
              <a:rPr lang="en-US" altLang="zh-TW" dirty="0">
                <a:latin typeface="Consolas" panose="020B0609020204030204" pitchFamily="49" charset="0"/>
              </a:rPr>
              <a:t>3</a:t>
            </a:r>
            <a:r>
              <a:rPr lang="en-US" altLang="zh-TW" baseline="30000" dirty="0">
                <a:latin typeface="Consolas" panose="020B0609020204030204" pitchFamily="49" charset="0"/>
              </a:rPr>
              <a:t>n</a:t>
            </a:r>
            <a:r>
              <a:rPr lang="zh-TW" altLang="en-US" baseline="30000" dirty="0">
                <a:latin typeface="Consolas" panose="020B0609020204030204" pitchFamily="49" charset="0"/>
              </a:rPr>
              <a:t> </a:t>
            </a:r>
            <a:r>
              <a:rPr lang="zh-TW" altLang="en-US" dirty="0">
                <a:latin typeface="Consolas" panose="020B0609020204030204" pitchFamily="49" charset="0"/>
              </a:rPr>
              <a:t>就能很快求出來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3</a:t>
            </a:r>
            <a:r>
              <a:rPr lang="en-US" altLang="zh-TW" baseline="30000" dirty="0">
                <a:latin typeface="Consolas" panose="020B0609020204030204" pitchFamily="49" charset="0"/>
              </a:rPr>
              <a:t>n</a:t>
            </a:r>
            <a:r>
              <a:rPr lang="zh-TW" altLang="en-US" baseline="-25000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=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3</a:t>
            </a:r>
            <a:r>
              <a:rPr lang="en-US" altLang="zh-TW" baseline="30000" dirty="0">
                <a:latin typeface="Consolas" panose="020B0609020204030204" pitchFamily="49" charset="0"/>
              </a:rPr>
              <a:t>n/2</a:t>
            </a:r>
            <a:r>
              <a:rPr lang="zh-TW" altLang="en-US" baseline="-25000" dirty="0">
                <a:latin typeface="Consolas" panose="020B0609020204030204" pitchFamily="49" charset="0"/>
              </a:rPr>
              <a:t> 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-apple-system"/>
              </a:rPr>
              <a:t>×</a:t>
            </a:r>
            <a:r>
              <a:rPr lang="zh-TW" altLang="en-US" dirty="0">
                <a:solidFill>
                  <a:srgbClr val="333333"/>
                </a:solidFill>
                <a:latin typeface="Consolas" panose="020B0609020204030204" pitchFamily="49" charset="0"/>
                <a:ea typeface="-apple-system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3</a:t>
            </a:r>
            <a:r>
              <a:rPr lang="en-US" altLang="zh-TW" baseline="30000" dirty="0">
                <a:latin typeface="Consolas" panose="020B0609020204030204" pitchFamily="49" charset="0"/>
              </a:rPr>
              <a:t>n/2</a:t>
            </a:r>
          </a:p>
          <a:p>
            <a:endParaRPr lang="en-US" altLang="zh-TW" baseline="30000" dirty="0">
              <a:latin typeface="Consolas" panose="020B0609020204030204" pitchFamily="49" charset="0"/>
            </a:endParaRPr>
          </a:p>
          <a:p>
            <a:endParaRPr lang="en-US" altLang="zh-TW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87634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982EDB-080C-429E-AD11-E658C1C83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</a:rPr>
              <a:t>快速冪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C9952B-F0F1-485C-97FC-84078C5D9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x </a:t>
            </a:r>
            <a:r>
              <a:rPr lang="zh-TW" altLang="zh-TW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zh-TW" altLang="zh-TW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, a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zh-TW" altLang="zh-TW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zh-TW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3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0" indent="0">
              <a:buNone/>
            </a:pPr>
            <a:r>
              <a:rPr lang="zh-TW" altLang="zh-TW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while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n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{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457200" lvl="1" indent="0">
              <a:buNone/>
            </a:pPr>
            <a:r>
              <a:rPr lang="zh-TW" altLang="zh-TW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if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n</a:t>
            </a:r>
            <a:r>
              <a:rPr lang="zh-TW" altLang="zh-TW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&amp;</a:t>
            </a:r>
            <a:r>
              <a:rPr lang="zh-TW" altLang="zh-TW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x </a:t>
            </a:r>
            <a:r>
              <a:rPr lang="zh-TW" altLang="zh-TW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*=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a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 // </a:t>
            </a:r>
            <a:r>
              <a:rPr lang="zh-TW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二進位尾數是 </a:t>
            </a:r>
            <a:r>
              <a:rPr lang="en-US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zh-TW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 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457200" lvl="1" indent="0">
              <a:buNone/>
            </a:pP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x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zh-TW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%</a:t>
            </a:r>
            <a:r>
              <a:rPr lang="zh-TW" altLang="zh-TW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1000007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457200" lvl="1" indent="0">
              <a:buNone/>
            </a:pP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a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zh-TW" altLang="zh-TW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*=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a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endParaRPr lang="en-US" altLang="zh-TW" dirty="0">
              <a:solidFill>
                <a:srgbClr val="999999"/>
              </a:solidFill>
              <a:latin typeface="Consolas" panose="020B0609020204030204" pitchFamily="49" charset="0"/>
              <a:ea typeface="Menlo"/>
            </a:endParaRPr>
          </a:p>
          <a:p>
            <a:pPr marL="457200" lvl="1" indent="0">
              <a:buNone/>
            </a:pP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a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zh-TW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%</a:t>
            </a:r>
            <a:r>
              <a:rPr lang="zh-TW" altLang="zh-TW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1000007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457200" lvl="1" indent="0">
              <a:buNone/>
            </a:pP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n </a:t>
            </a:r>
            <a:r>
              <a:rPr lang="zh-TW" altLang="zh-TW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&gt;&gt;=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zh-TW" altLang="zh-TW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0" indent="0">
              <a:buNone/>
            </a:pP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}</a:t>
            </a:r>
            <a:r>
              <a:rPr lang="zh-TW" altLang="zh-TW" sz="3200" dirty="0">
                <a:latin typeface="Consolas" panose="020B0609020204030204" pitchFamily="49" charset="0"/>
              </a:rPr>
              <a:t> </a:t>
            </a:r>
            <a:r>
              <a:rPr lang="en-US" altLang="zh-TW" sz="3200" dirty="0">
                <a:solidFill>
                  <a:srgbClr val="999999"/>
                </a:solidFill>
                <a:latin typeface="Consolas" panose="020B0609020204030204" pitchFamily="49" charset="0"/>
              </a:rPr>
              <a:t>// x </a:t>
            </a:r>
            <a:r>
              <a:rPr lang="zh-TW" altLang="en-US" sz="3200" dirty="0">
                <a:solidFill>
                  <a:srgbClr val="999999"/>
                </a:solidFill>
                <a:latin typeface="Consolas" panose="020B0609020204030204" pitchFamily="49" charset="0"/>
              </a:rPr>
              <a:t>就是答案</a:t>
            </a:r>
            <a:endParaRPr lang="zh-TW" altLang="zh-TW" sz="3200" dirty="0">
              <a:solidFill>
                <a:srgbClr val="999999"/>
              </a:solidFill>
              <a:latin typeface="Consolas" panose="020B0609020204030204" pitchFamily="49" charset="0"/>
            </a:endParaRPr>
          </a:p>
          <a:p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5759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982EDB-080C-429E-AD11-E658C1C83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</a:rPr>
              <a:t>矩陣快速冪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C9952B-F0F1-485C-97FC-84078C5D9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Consolas" panose="020B0609020204030204" pitchFamily="49" charset="0"/>
              </a:rPr>
              <a:t>矩陣也有類似性質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zh-TW" altLang="en-US" dirty="0">
                <a:latin typeface="Consolas" panose="020B0609020204030204" pitchFamily="49" charset="0"/>
              </a:rPr>
              <a:t>假設現在有個方陣 </a:t>
            </a:r>
            <a:r>
              <a:rPr lang="en-US" altLang="zh-TW" dirty="0">
                <a:latin typeface="Consolas" panose="020B0609020204030204" pitchFamily="49" charset="0"/>
              </a:rPr>
              <a:t>A</a:t>
            </a:r>
            <a:r>
              <a:rPr lang="zh-TW" altLang="en-US" dirty="0">
                <a:latin typeface="Consolas" panose="020B0609020204030204" pitchFamily="49" charset="0"/>
              </a:rPr>
              <a:t>，</a:t>
            </a:r>
            <a:r>
              <a:rPr lang="en-US" altLang="zh-TW" dirty="0">
                <a:latin typeface="Consolas" panose="020B0609020204030204" pitchFamily="49" charset="0"/>
              </a:rPr>
              <a:t>A</a:t>
            </a:r>
            <a:r>
              <a:rPr lang="en-US" altLang="zh-TW" baseline="30000" dirty="0">
                <a:latin typeface="Consolas" panose="020B0609020204030204" pitchFamily="49" charset="0"/>
              </a:rPr>
              <a:t>n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-apple-system"/>
              </a:rPr>
              <a:t> × </a:t>
            </a:r>
            <a:r>
              <a:rPr lang="en-US" altLang="zh-TW" dirty="0">
                <a:latin typeface="Consolas" panose="020B0609020204030204" pitchFamily="49" charset="0"/>
              </a:rPr>
              <a:t>A</a:t>
            </a:r>
            <a:r>
              <a:rPr lang="en-US" altLang="zh-TW" baseline="30000" dirty="0">
                <a:latin typeface="Consolas" panose="020B0609020204030204" pitchFamily="49" charset="0"/>
              </a:rPr>
              <a:t>n </a:t>
            </a:r>
            <a:r>
              <a:rPr lang="en-US" altLang="zh-TW" dirty="0">
                <a:latin typeface="Consolas" panose="020B0609020204030204" pitchFamily="49" charset="0"/>
              </a:rPr>
              <a:t>= A</a:t>
            </a:r>
            <a:r>
              <a:rPr lang="en-US" altLang="zh-TW" baseline="30000" dirty="0">
                <a:latin typeface="Consolas" panose="020B0609020204030204" pitchFamily="49" charset="0"/>
              </a:rPr>
              <a:t>2n</a:t>
            </a:r>
          </a:p>
          <a:p>
            <a:r>
              <a:rPr lang="zh-TW" altLang="en-US" dirty="0">
                <a:latin typeface="Consolas" panose="020B0609020204030204" pitchFamily="49" charset="0"/>
              </a:rPr>
              <a:t>對於費氏數列：</a:t>
            </a:r>
            <a:endParaRPr lang="en-US" altLang="zh-TW" dirty="0">
              <a:latin typeface="Consolas" panose="020B0609020204030204" pitchFamily="49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19BF0FC-6A3B-48C6-A6B0-0DAF40657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20041"/>
            <a:ext cx="755332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5860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982EDB-080C-429E-AD11-E658C1C83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</a:rPr>
              <a:t>練習 </a:t>
            </a:r>
            <a:r>
              <a:rPr lang="en-US" altLang="zh-TW" dirty="0">
                <a:latin typeface="Consolas" panose="020B0609020204030204" pitchFamily="49" charset="0"/>
              </a:rPr>
              <a:t>Zero Judge b525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C9952B-F0F1-485C-97FC-84078C5D9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Consolas" panose="020B0609020204030204" pitchFamily="49" charset="0"/>
                <a:hlinkClick r:id="rId2"/>
              </a:rPr>
              <a:t>b525: </a:t>
            </a:r>
            <a:r>
              <a:rPr lang="zh-TW" altLang="en-US" dirty="0">
                <a:latin typeface="Consolas" panose="020B0609020204030204" pitchFamily="49" charset="0"/>
                <a:hlinkClick r:id="rId2"/>
              </a:rPr>
              <a:t>先別管這個了，你聽過</a:t>
            </a:r>
            <a:r>
              <a:rPr lang="en-US" altLang="zh-TW" dirty="0" err="1">
                <a:latin typeface="Consolas" panose="020B0609020204030204" pitchFamily="49" charset="0"/>
                <a:hlinkClick r:id="rId2"/>
              </a:rPr>
              <a:t>turtlebee</a:t>
            </a:r>
            <a:r>
              <a:rPr lang="zh-TW" altLang="en-US" dirty="0">
                <a:latin typeface="Consolas" panose="020B0609020204030204" pitchFamily="49" charset="0"/>
                <a:hlinkClick r:id="rId2"/>
              </a:rPr>
              <a:t>嗎？</a:t>
            </a:r>
            <a:endParaRPr lang="en-US" altLang="zh-TW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4778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D1B1D8-7B5A-4BED-AB39-CB90796B6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Questions?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3B906D7-A118-4330-B00A-0C1FA36F7D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653003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2160AE-7DCE-4CDD-8F80-DEFF82F1B8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Floating-Point</a:t>
            </a:r>
            <a:r>
              <a:rPr lang="zh-TW" altLang="en-US" dirty="0"/>
              <a:t> </a:t>
            </a:r>
            <a:r>
              <a:rPr lang="en-US" altLang="zh-TW" dirty="0"/>
              <a:t>Precision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085F8AD-06A8-4164-A72B-D096963241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dirty="0"/>
              <a:t>浮點數誤差以及競程處理技巧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02562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4AA52-9343-4CF8-AAD6-8F1080113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質數判斷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AEB54-26F0-4E7D-B4F6-0AC472091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若數 </a:t>
            </a:r>
            <a:r>
              <a:rPr lang="en-US" altLang="zh-TW" dirty="0"/>
              <a:t>n&gt;1</a:t>
            </a:r>
            <a:r>
              <a:rPr lang="zh-TW" altLang="en-US" dirty="0"/>
              <a:t> 能被 </a:t>
            </a:r>
            <a:r>
              <a:rPr lang="en-US" altLang="zh-TW" dirty="0"/>
              <a:t>1</a:t>
            </a:r>
            <a:r>
              <a:rPr lang="zh-TW" altLang="en-US" dirty="0"/>
              <a:t> 與 </a:t>
            </a:r>
            <a:r>
              <a:rPr lang="en-US" altLang="zh-TW" dirty="0"/>
              <a:t>n</a:t>
            </a:r>
            <a:r>
              <a:rPr lang="zh-TW" altLang="en-US" dirty="0"/>
              <a:t> 以外的數整除，則 </a:t>
            </a:r>
            <a:r>
              <a:rPr lang="en-US" altLang="zh-TW" dirty="0"/>
              <a:t>n</a:t>
            </a:r>
            <a:r>
              <a:rPr lang="zh-TW" altLang="en-US" dirty="0"/>
              <a:t> 為合數</a:t>
            </a:r>
            <a:endParaRPr lang="en-US" altLang="zh-TW" dirty="0"/>
          </a:p>
          <a:p>
            <a:r>
              <a:rPr lang="zh-TW" altLang="en-US" dirty="0"/>
              <a:t>假設 </a:t>
            </a:r>
            <a:r>
              <a:rPr lang="en-US" altLang="zh-TW" dirty="0"/>
              <a:t>n </a:t>
            </a:r>
            <a:r>
              <a:rPr lang="zh-TW" altLang="en-US" dirty="0"/>
              <a:t>是</a:t>
            </a:r>
            <a:r>
              <a:rPr lang="zh-TW" altLang="en-US" b="1" dirty="0"/>
              <a:t>合數</a:t>
            </a:r>
            <a:r>
              <a:rPr lang="zh-TW" altLang="en-US" dirty="0"/>
              <a:t>，則 </a:t>
            </a:r>
            <a:r>
              <a:rPr lang="en-US" altLang="zh-TW" dirty="0"/>
              <a:t>n=x</a:t>
            </a:r>
            <a:r>
              <a:rPr lang="zh-TW" altLang="en-US" dirty="0"/>
              <a:t>⋅</a:t>
            </a:r>
            <a:r>
              <a:rPr lang="en-US" altLang="zh-TW" dirty="0"/>
              <a:t>y </a:t>
            </a:r>
            <a:r>
              <a:rPr lang="zh-TW" altLang="en-US" dirty="0"/>
              <a:t>其中 </a:t>
            </a:r>
            <a:r>
              <a:rPr lang="en-US" altLang="zh-TW" dirty="0"/>
              <a:t>1&lt;x&lt;y</a:t>
            </a:r>
            <a:r>
              <a:rPr lang="zh-TW" altLang="en-US" dirty="0"/>
              <a:t>，</a:t>
            </a:r>
            <a:br>
              <a:rPr lang="en-US" altLang="zh-TW" dirty="0"/>
            </a:br>
            <a:r>
              <a:rPr lang="zh-TW" altLang="en-US" dirty="0"/>
              <a:t>顯然 </a:t>
            </a:r>
            <a:r>
              <a:rPr lang="en-US" altLang="zh-TW" dirty="0"/>
              <a:t>x </a:t>
            </a:r>
            <a:r>
              <a:rPr lang="zh-TW" altLang="en-US" dirty="0"/>
              <a:t>的大小不超過 √</a:t>
            </a:r>
            <a:r>
              <a:rPr lang="en-US" altLang="zh-TW" dirty="0"/>
              <a:t>n</a:t>
            </a:r>
            <a:r>
              <a:rPr lang="zh-TW" altLang="en-US" dirty="0"/>
              <a:t>；</a:t>
            </a:r>
            <a:endParaRPr lang="en-US" altLang="zh-TW" dirty="0"/>
          </a:p>
          <a:p>
            <a:r>
              <a:rPr lang="zh-TW" altLang="en-US" dirty="0"/>
              <a:t>所以若有 </a:t>
            </a:r>
            <a:r>
              <a:rPr lang="en-US" altLang="zh-TW" dirty="0"/>
              <a:t>x</a:t>
            </a:r>
            <a:r>
              <a:rPr lang="zh-TW" altLang="en-US" dirty="0"/>
              <a:t>∈</a:t>
            </a:r>
            <a:r>
              <a:rPr lang="en-US" altLang="zh-TW" dirty="0"/>
              <a:t>[2,√n]  </a:t>
            </a:r>
            <a:r>
              <a:rPr lang="zh-TW" altLang="en-US" dirty="0"/>
              <a:t>滿足 </a:t>
            </a:r>
            <a:r>
              <a:rPr lang="en-US" altLang="zh-TW" dirty="0"/>
              <a:t>x</a:t>
            </a:r>
            <a:r>
              <a:rPr lang="zh-TW" altLang="en-US" dirty="0"/>
              <a:t>∣</a:t>
            </a:r>
            <a:r>
              <a:rPr lang="en-US" altLang="zh-TW" dirty="0"/>
              <a:t>n</a:t>
            </a:r>
            <a:r>
              <a:rPr lang="zh-TW" altLang="en-US" dirty="0"/>
              <a:t>，則 </a:t>
            </a:r>
            <a:r>
              <a:rPr lang="en-US" altLang="zh-TW" dirty="0"/>
              <a:t>n </a:t>
            </a:r>
            <a:r>
              <a:rPr lang="zh-TW" altLang="en-US" dirty="0"/>
              <a:t>不是質數。</a:t>
            </a:r>
            <a:endParaRPr lang="en-US" altLang="en-US" sz="7200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60427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08E4B0-3675-47EB-90D6-E57A25EC6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Consolas" panose="020B0609020204030204" pitchFamily="49" charset="0"/>
              </a:rPr>
              <a:t>形成原因：</a:t>
            </a:r>
            <a:r>
              <a:rPr lang="en-US" altLang="zh-TW" sz="4000" dirty="0">
                <a:latin typeface="Consolas" panose="020B0609020204030204" pitchFamily="49" charset="0"/>
              </a:rPr>
              <a:t>IEEE</a:t>
            </a:r>
            <a:r>
              <a:rPr lang="zh-TW" altLang="en-US" sz="4000" dirty="0">
                <a:latin typeface="Consolas" panose="020B0609020204030204" pitchFamily="49" charset="0"/>
              </a:rPr>
              <a:t> </a:t>
            </a:r>
            <a:r>
              <a:rPr lang="en-US" altLang="zh-TW" sz="4000" dirty="0">
                <a:latin typeface="Consolas" panose="020B0609020204030204" pitchFamily="49" charset="0"/>
              </a:rPr>
              <a:t>754</a:t>
            </a:r>
            <a:r>
              <a:rPr lang="zh-TW" altLang="en-US" sz="4000" dirty="0">
                <a:latin typeface="Consolas" panose="020B0609020204030204" pitchFamily="49" charset="0"/>
              </a:rPr>
              <a:t> 的浮點數的儲存</a:t>
            </a:r>
            <a:endParaRPr lang="en-US" sz="4000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BCB979-393A-4E8B-A03D-8259BCD8A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2960"/>
            <a:ext cx="10515600" cy="4084003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Consolas" panose="020B0609020204030204" pitchFamily="49" charset="0"/>
              </a:rPr>
              <a:t>用 </a:t>
            </a:r>
            <a:r>
              <a:rPr lang="en-US" altLang="zh-TW" dirty="0">
                <a:latin typeface="Consolas" panose="020B0609020204030204" pitchFamily="49" charset="0"/>
              </a:rPr>
              <a:t>0</a:t>
            </a:r>
            <a:r>
              <a:rPr lang="zh-TW" altLang="en-US" dirty="0">
                <a:latin typeface="Consolas" panose="020B0609020204030204" pitchFamily="49" charset="0"/>
              </a:rPr>
              <a:t> 跟 </a:t>
            </a:r>
            <a:r>
              <a:rPr lang="en-US" altLang="zh-TW" dirty="0">
                <a:latin typeface="Consolas" panose="020B0609020204030204" pitchFamily="49" charset="0"/>
              </a:rPr>
              <a:t>1 </a:t>
            </a:r>
            <a:r>
              <a:rPr lang="zh-TW" altLang="en-US" dirty="0">
                <a:latin typeface="Consolas" panose="020B0609020204030204" pitchFamily="49" charset="0"/>
              </a:rPr>
              <a:t>表示浮點數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zh-TW" altLang="en-US" dirty="0">
                <a:latin typeface="Consolas" panose="020B0609020204030204" pitchFamily="49" charset="0"/>
              </a:rPr>
              <a:t>表示方式</a:t>
            </a:r>
            <a:r>
              <a:rPr lang="zh-TW" altLang="en-US" sz="4000" dirty="0">
                <a:solidFill>
                  <a:srgbClr val="333333"/>
                </a:solidFill>
                <a:latin typeface="Consolas" panose="020B0609020204030204" pitchFamily="49" charset="0"/>
              </a:rPr>
              <a:t>：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-apple-system"/>
              </a:rPr>
              <a:t>1.1101010</a:t>
            </a:r>
            <a:r>
              <a:rPr lang="zh-TW" altLang="zh-TW" baseline="-25000" dirty="0">
                <a:solidFill>
                  <a:srgbClr val="333333"/>
                </a:solidFill>
                <a:latin typeface="Consolas" panose="020B0609020204030204" pitchFamily="49" charset="0"/>
                <a:ea typeface="-apple-system"/>
              </a:rPr>
              <a:t>(2)</a:t>
            </a:r>
            <a:r>
              <a:rPr lang="zh-TW" altLang="en-US" baseline="-25000" dirty="0">
                <a:solidFill>
                  <a:srgbClr val="333333"/>
                </a:solidFill>
                <a:latin typeface="Consolas" panose="020B0609020204030204" pitchFamily="49" charset="0"/>
                <a:ea typeface="-apple-system"/>
              </a:rPr>
              <a:t> 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-apple-system"/>
              </a:rPr>
              <a:t>×</a:t>
            </a:r>
            <a:r>
              <a:rPr lang="zh-TW" altLang="en-US" dirty="0">
                <a:solidFill>
                  <a:srgbClr val="333333"/>
                </a:solidFill>
                <a:latin typeface="Consolas" panose="020B0609020204030204" pitchFamily="49" charset="0"/>
                <a:ea typeface="-apple-system"/>
              </a:rPr>
              <a:t> 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-apple-system"/>
              </a:rPr>
              <a:t>2</a:t>
            </a:r>
            <a:r>
              <a:rPr lang="zh-TW" altLang="zh-TW" baseline="30000" dirty="0">
                <a:solidFill>
                  <a:srgbClr val="333333"/>
                </a:solidFill>
                <a:latin typeface="Consolas" panose="020B0609020204030204" pitchFamily="49" charset="0"/>
                <a:ea typeface="-apple-system"/>
              </a:rPr>
              <a:t>4</a:t>
            </a:r>
            <a:r>
              <a:rPr lang="zh-TW" altLang="zh-TW" baseline="-25000" dirty="0">
                <a:solidFill>
                  <a:srgbClr val="333333"/>
                </a:solidFill>
                <a:latin typeface="Consolas" panose="020B0609020204030204" pitchFamily="49" charset="0"/>
                <a:ea typeface="-apple-system"/>
              </a:rPr>
              <a:t>(10)</a:t>
            </a:r>
            <a:endParaRPr lang="en-US" altLang="zh-TW" baseline="-25000" dirty="0">
              <a:solidFill>
                <a:srgbClr val="333333"/>
              </a:solidFill>
              <a:latin typeface="Consolas" panose="020B0609020204030204" pitchFamily="49" charset="0"/>
              <a:ea typeface="-apple-system"/>
            </a:endParaRPr>
          </a:p>
          <a:p>
            <a:r>
              <a:rPr lang="zh-TW" altLang="en-US" dirty="0">
                <a:latin typeface="Consolas" panose="020B0609020204030204" pitchFamily="49" charset="0"/>
              </a:rPr>
              <a:t>優點：在精度內可以表達好，通常精度夠用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zh-TW" altLang="en-US" dirty="0">
                <a:latin typeface="Consolas" panose="020B0609020204030204" pitchFamily="49" charset="0"/>
              </a:rPr>
              <a:t>缺點：超出精度就無法表示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zh-TW" altLang="en-US" dirty="0">
                <a:latin typeface="Consolas" panose="020B0609020204030204" pitchFamily="49" charset="0"/>
              </a:rPr>
              <a:t>直接 </a:t>
            </a:r>
            <a:r>
              <a:rPr lang="en-US" altLang="zh-TW" dirty="0">
                <a:latin typeface="Consolas" panose="020B0609020204030204" pitchFamily="49" charset="0"/>
              </a:rPr>
              <a:t>WA</a:t>
            </a:r>
            <a:endParaRPr lang="zh-TW" altLang="zh-TW" dirty="0">
              <a:latin typeface="Consolas" panose="020B0609020204030204" pitchFamily="49" charset="0"/>
            </a:endParaRPr>
          </a:p>
          <a:p>
            <a:endParaRPr lang="en-US" altLang="zh-TW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3381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08E4B0-3675-47EB-90D6-E57A25EC6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Monaco" panose="020B0509030404040204" pitchFamily="49" charset="0"/>
              </a:rPr>
              <a:t>舉例</a:t>
            </a:r>
            <a:endParaRPr lang="en-US" sz="4000" dirty="0">
              <a:latin typeface="Monaco" panose="020B050903040404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BCB979-393A-4E8B-A03D-8259BCD8A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2960"/>
            <a:ext cx="10515600" cy="4084003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0.69</a:t>
            </a:r>
            <a:r>
              <a:rPr lang="en-US" altLang="zh-TW" baseline="-25000" dirty="0">
                <a:latin typeface="Consolas" panose="020B0609020204030204" pitchFamily="49" charset="0"/>
              </a:rPr>
              <a:t>(double)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-apple-system"/>
              </a:rPr>
              <a:t> ×</a:t>
            </a:r>
            <a:r>
              <a:rPr lang="zh-TW" altLang="en-US" dirty="0">
                <a:solidFill>
                  <a:srgbClr val="333333"/>
                </a:solidFill>
                <a:latin typeface="Consolas" panose="020B0609020204030204" pitchFamily="49" charset="0"/>
                <a:ea typeface="-apple-system"/>
              </a:rPr>
              <a:t> 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  <a:ea typeface="-apple-system"/>
              </a:rPr>
              <a:t>10 </a:t>
            </a:r>
            <a:r>
              <a:rPr lang="zh-TW" altLang="en-US" dirty="0">
                <a:latin typeface="Consolas" panose="020B0609020204030204" pitchFamily="49" charset="0"/>
              </a:rPr>
              <a:t>≠ </a:t>
            </a:r>
            <a:r>
              <a:rPr lang="en-US" altLang="zh-TW" dirty="0">
                <a:latin typeface="Consolas" panose="020B0609020204030204" pitchFamily="49" charset="0"/>
              </a:rPr>
              <a:t>6.9</a:t>
            </a:r>
            <a:r>
              <a:rPr lang="en-US" altLang="zh-TW" baseline="-25000" dirty="0">
                <a:latin typeface="Consolas" panose="020B0609020204030204" pitchFamily="49" charset="0"/>
              </a:rPr>
              <a:t> (double)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-apple-system"/>
              </a:rPr>
              <a:t> 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  <a:ea typeface="-apple-system"/>
            </a:endParaRPr>
          </a:p>
          <a:p>
            <a:r>
              <a:rPr lang="zh-TW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結果可能是 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6.89999……</a:t>
            </a:r>
          </a:p>
          <a:p>
            <a:r>
              <a:rPr lang="zh-TW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在 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print</a:t>
            </a:r>
            <a:r>
              <a:rPr lang="zh-TW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 的時候不容易出錯，但在比較大小或判斷相等時常會出問題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7719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08E4B0-3675-47EB-90D6-E57A25EC6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Monaco" panose="020B0509030404040204" pitchFamily="49" charset="0"/>
              </a:rPr>
              <a:t>解決方法</a:t>
            </a:r>
            <a:endParaRPr lang="en-US" sz="4000" dirty="0">
              <a:latin typeface="Monaco" panose="020B050903040404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BCB979-393A-4E8B-A03D-8259BCD8A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2960"/>
            <a:ext cx="10515600" cy="4084003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假設今天有個閾值是 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6.9</a:t>
            </a:r>
            <a:r>
              <a:rPr lang="zh-TW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，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6.899999</a:t>
            </a:r>
            <a:r>
              <a:rPr lang="zh-TW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 這樣的表示會有問題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解決方案一：四捨五入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解決方案二：自己用 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int </a:t>
            </a:r>
            <a:r>
              <a:rPr lang="zh-TW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做運算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解決方案三：乘上 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1.000…001(</a:t>
            </a:r>
            <a:r>
              <a:rPr lang="zh-TW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數量根據精度調整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zh-TW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-&gt; 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較推薦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29845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08E4B0-3675-47EB-90D6-E57A25EC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073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latin typeface="Consolas" panose="020B0609020204030204" pitchFamily="49" charset="0"/>
              </a:rPr>
              <a:t>解決方法</a:t>
            </a:r>
            <a:r>
              <a:rPr lang="en-US" altLang="zh-TW" sz="4000" dirty="0">
                <a:latin typeface="Consolas" panose="020B0609020204030204" pitchFamily="49" charset="0"/>
              </a:rPr>
              <a:t>(</a:t>
            </a:r>
            <a:r>
              <a:rPr lang="zh-TW" altLang="en-US" sz="4000" dirty="0">
                <a:latin typeface="Consolas" panose="020B0609020204030204" pitchFamily="49" charset="0"/>
              </a:rPr>
              <a:t>比較大小</a:t>
            </a:r>
            <a:r>
              <a:rPr lang="en-US" altLang="zh-TW" sz="4000" dirty="0">
                <a:latin typeface="Consolas" panose="020B0609020204030204" pitchFamily="49" charset="0"/>
              </a:rPr>
              <a:t>)</a:t>
            </a:r>
            <a:endParaRPr lang="en-US" sz="4000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BCB979-393A-4E8B-A03D-8259BCD8A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778" y="2092960"/>
            <a:ext cx="10515600" cy="4084003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zh-TW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if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zh-TW" altLang="zh-TW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0.69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zh-TW" altLang="zh-TW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*</a:t>
            </a:r>
            <a:r>
              <a:rPr lang="zh-TW" altLang="zh-TW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zh-TW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10</a:t>
            </a:r>
            <a:r>
              <a:rPr lang="en-US" altLang="zh-TW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 *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zh-TW" altLang="zh-TW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en-US" altLang="zh-TW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.</a:t>
            </a:r>
            <a:r>
              <a:rPr lang="zh-TW" altLang="zh-TW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0</a:t>
            </a:r>
            <a:r>
              <a:rPr lang="en-US" altLang="zh-TW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00…1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zh-TW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&gt;</a:t>
            </a:r>
            <a:r>
              <a:rPr lang="zh-TW" altLang="zh-TW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zh-TW" altLang="zh-TW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6.9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{</a:t>
            </a:r>
            <a:endParaRPr lang="en-US" altLang="zh-TW" dirty="0">
              <a:solidFill>
                <a:srgbClr val="999999"/>
              </a:solidFill>
              <a:latin typeface="Consolas" panose="020B0609020204030204" pitchFamily="49" charset="0"/>
              <a:ea typeface="Menlo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	do something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}</a:t>
            </a:r>
            <a:endParaRPr lang="en-US" altLang="zh-TW" dirty="0">
              <a:solidFill>
                <a:srgbClr val="999999"/>
              </a:solidFill>
              <a:latin typeface="Consolas" panose="020B0609020204030204" pitchFamily="49" charset="0"/>
              <a:ea typeface="Menlo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en-US" dirty="0">
                <a:latin typeface="Consolas" panose="020B0609020204030204" pitchFamily="49" charset="0"/>
              </a:rPr>
              <a:t>這裡比較 </a:t>
            </a:r>
            <a:r>
              <a:rPr lang="en-US" altLang="zh-TW" dirty="0">
                <a:latin typeface="Consolas" panose="020B0609020204030204" pitchFamily="49" charset="0"/>
              </a:rPr>
              <a:t>0.69</a:t>
            </a:r>
            <a:r>
              <a:rPr lang="zh-TW" altLang="en-US" dirty="0">
                <a:latin typeface="Consolas" panose="020B0609020204030204" pitchFamily="49" charset="0"/>
              </a:rPr>
              <a:t>*</a:t>
            </a:r>
            <a:r>
              <a:rPr lang="en-US" altLang="zh-TW" dirty="0">
                <a:latin typeface="Consolas" panose="020B0609020204030204" pitchFamily="49" charset="0"/>
              </a:rPr>
              <a:t>10 </a:t>
            </a:r>
            <a:r>
              <a:rPr lang="zh-TW" altLang="en-US" dirty="0">
                <a:latin typeface="Consolas" panose="020B0609020204030204" pitchFamily="49" charset="0"/>
              </a:rPr>
              <a:t>是否大於等於 </a:t>
            </a:r>
            <a:r>
              <a:rPr lang="en-US" altLang="zh-TW" dirty="0">
                <a:latin typeface="Consolas" panose="020B0609020204030204" pitchFamily="49" charset="0"/>
              </a:rPr>
              <a:t>6.9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en-US" dirty="0">
                <a:latin typeface="Consolas" panose="020B0609020204030204" pitchFamily="49" charset="0"/>
              </a:rPr>
              <a:t>所以直接將左邊乘大一些，給他一點誤差空間</a:t>
            </a:r>
            <a:endParaRPr lang="zh-TW" altLang="zh-TW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06273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08E4B0-3675-47EB-90D6-E57A25EC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073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latin typeface="Consolas" panose="020B0609020204030204" pitchFamily="49" charset="0"/>
              </a:rPr>
              <a:t>解決方法</a:t>
            </a:r>
            <a:r>
              <a:rPr lang="en-US" altLang="zh-TW" sz="4000" dirty="0">
                <a:latin typeface="Consolas" panose="020B0609020204030204" pitchFamily="49" charset="0"/>
              </a:rPr>
              <a:t>(</a:t>
            </a:r>
            <a:r>
              <a:rPr lang="zh-TW" altLang="en-US" sz="4000" dirty="0">
                <a:latin typeface="Consolas" panose="020B0609020204030204" pitchFamily="49" charset="0"/>
              </a:rPr>
              <a:t>比較相等</a:t>
            </a:r>
            <a:r>
              <a:rPr lang="en-US" altLang="zh-TW" sz="4000" dirty="0">
                <a:latin typeface="Consolas" panose="020B0609020204030204" pitchFamily="49" charset="0"/>
              </a:rPr>
              <a:t>)</a:t>
            </a:r>
            <a:endParaRPr lang="en-US" sz="4000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BCB979-393A-4E8B-A03D-8259BCD8A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778" y="2092960"/>
            <a:ext cx="10515600" cy="4084003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zh-TW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if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zh-TW" altLang="zh-TW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abs</a:t>
            </a:r>
            <a:r>
              <a:rPr lang="en-US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((</a:t>
            </a:r>
            <a:r>
              <a:rPr lang="zh-TW" altLang="zh-TW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0.69</a:t>
            </a:r>
            <a:r>
              <a:rPr lang="zh-TW" altLang="zh-TW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*</a:t>
            </a:r>
            <a:r>
              <a:rPr lang="en-US" altLang="zh-TW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10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en-US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zh-TW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-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zh-TW" altLang="zh-TW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6.9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en-US" altLang="zh-TW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 &lt;</a:t>
            </a:r>
            <a:r>
              <a:rPr lang="zh-TW" altLang="zh-TW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zh-TW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zh-TW" altLang="zh-TW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6</a:t>
            </a:r>
            <a:r>
              <a:rPr lang="en-US" altLang="zh-TW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.</a:t>
            </a:r>
            <a:r>
              <a:rPr lang="zh-TW" altLang="zh-TW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9</a:t>
            </a:r>
            <a:r>
              <a:rPr lang="zh-TW" altLang="zh-TW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*</a:t>
            </a:r>
            <a:r>
              <a:rPr lang="en-US" altLang="zh-TW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1e-14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{</a:t>
            </a:r>
            <a:endParaRPr lang="en-US" altLang="zh-TW" dirty="0">
              <a:solidFill>
                <a:srgbClr val="999999"/>
              </a:solidFill>
              <a:latin typeface="Consolas" panose="020B0609020204030204" pitchFamily="49" charset="0"/>
              <a:ea typeface="Menlo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	do something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}</a:t>
            </a:r>
            <a:endParaRPr lang="en-US" altLang="zh-TW" dirty="0">
              <a:solidFill>
                <a:srgbClr val="999999"/>
              </a:solidFill>
              <a:latin typeface="Consolas" panose="020B0609020204030204" pitchFamily="49" charset="0"/>
              <a:ea typeface="Menlo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en-US" dirty="0">
                <a:latin typeface="Consolas" panose="020B0609020204030204" pitchFamily="49" charset="0"/>
              </a:rPr>
              <a:t>這裡比較 </a:t>
            </a:r>
            <a:r>
              <a:rPr lang="en-US" altLang="zh-TW" dirty="0">
                <a:latin typeface="Consolas" panose="020B0609020204030204" pitchFamily="49" charset="0"/>
              </a:rPr>
              <a:t>0.69*10 </a:t>
            </a:r>
            <a:r>
              <a:rPr lang="zh-TW" altLang="en-US" dirty="0">
                <a:latin typeface="Consolas" panose="020B0609020204030204" pitchFamily="49" charset="0"/>
              </a:rPr>
              <a:t>是否等於 </a:t>
            </a:r>
            <a:r>
              <a:rPr lang="en-US" altLang="zh-TW" dirty="0">
                <a:latin typeface="Consolas" panose="020B0609020204030204" pitchFamily="49" charset="0"/>
              </a:rPr>
              <a:t>6.9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dirty="0">
                <a:latin typeface="Consolas" panose="020B0609020204030204" pitchFamily="49" charset="0"/>
              </a:rPr>
              <a:t>1e-14 </a:t>
            </a:r>
            <a:r>
              <a:rPr lang="zh-TW" altLang="en-US" dirty="0">
                <a:latin typeface="Consolas" panose="020B0609020204030204" pitchFamily="49" charset="0"/>
              </a:rPr>
              <a:t>是一個很小的數，需大於資料型態的精度</a:t>
            </a:r>
            <a:endParaRPr lang="en-US" altLang="zh-TW" dirty="0"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en-US" dirty="0">
                <a:latin typeface="Consolas" panose="020B0609020204030204" pitchFamily="49" charset="0"/>
              </a:rPr>
              <a:t>代表 </a:t>
            </a:r>
            <a:r>
              <a:rPr lang="en-US" altLang="zh-TW" dirty="0">
                <a:latin typeface="Consolas" panose="020B0609020204030204" pitchFamily="49" charset="0"/>
              </a:rPr>
              <a:t>0.69*10</a:t>
            </a:r>
            <a:r>
              <a:rPr lang="zh-TW" altLang="en-US" dirty="0">
                <a:latin typeface="Consolas" panose="020B0609020204030204" pitchFamily="49" charset="0"/>
              </a:rPr>
              <a:t> 跟 </a:t>
            </a:r>
            <a:r>
              <a:rPr lang="en-US" altLang="zh-TW" dirty="0">
                <a:latin typeface="Consolas" panose="020B0609020204030204" pitchFamily="49" charset="0"/>
              </a:rPr>
              <a:t>6.9 </a:t>
            </a:r>
            <a:r>
              <a:rPr lang="zh-TW" altLang="en-US" dirty="0">
                <a:latin typeface="Consolas" panose="020B0609020204030204" pitchFamily="49" charset="0"/>
              </a:rPr>
              <a:t>的差值是否小於自身的某個比例</a:t>
            </a:r>
            <a:endParaRPr lang="zh-TW" altLang="zh-TW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06531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2160AE-7DCE-4CDD-8F80-DEFF82F1B8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altLang="zh-TW" dirty="0"/>
              <a:t>AC</a:t>
            </a:r>
            <a:r>
              <a:rPr lang="zh-TW" altLang="en-US" dirty="0"/>
              <a:t> </a:t>
            </a:r>
            <a:r>
              <a:rPr lang="en-US" altLang="zh-TW" dirty="0"/>
              <a:t>Get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085F8AD-06A8-4164-A72B-D09696324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33520"/>
            <a:ext cx="9144000" cy="1224280"/>
          </a:xfrm>
        </p:spPr>
        <p:txBody>
          <a:bodyPr>
            <a:normAutofit/>
          </a:bodyPr>
          <a:lstStyle/>
          <a:p>
            <a:pPr algn="l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45809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4AA52-9343-4CF8-AAD6-8F1080113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質數判斷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AEB54-26F0-4E7D-B4F6-0AC472091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若數 </a:t>
            </a:r>
            <a:r>
              <a:rPr lang="en-US" altLang="zh-TW" dirty="0"/>
              <a:t>n&gt;1</a:t>
            </a:r>
            <a:r>
              <a:rPr lang="zh-TW" altLang="en-US" dirty="0"/>
              <a:t> 能被 </a:t>
            </a:r>
            <a:r>
              <a:rPr lang="en-US" altLang="zh-TW" dirty="0"/>
              <a:t>1</a:t>
            </a:r>
            <a:r>
              <a:rPr lang="zh-TW" altLang="en-US" dirty="0"/>
              <a:t> 與 </a:t>
            </a:r>
            <a:r>
              <a:rPr lang="en-US" altLang="zh-TW" dirty="0"/>
              <a:t>n</a:t>
            </a:r>
            <a:r>
              <a:rPr lang="zh-TW" altLang="en-US" dirty="0"/>
              <a:t> 以外的數整除，則 </a:t>
            </a:r>
            <a:r>
              <a:rPr lang="en-US" altLang="zh-TW" dirty="0"/>
              <a:t>n</a:t>
            </a:r>
            <a:r>
              <a:rPr lang="zh-TW" altLang="en-US" dirty="0"/>
              <a:t> 為合數</a:t>
            </a:r>
            <a:endParaRPr lang="en-US" altLang="zh-TW" dirty="0"/>
          </a:p>
          <a:p>
            <a:r>
              <a:rPr lang="zh-TW" altLang="en-US" dirty="0"/>
              <a:t>假設 </a:t>
            </a:r>
            <a:r>
              <a:rPr lang="en-US" altLang="zh-TW" dirty="0"/>
              <a:t>n </a:t>
            </a:r>
            <a:r>
              <a:rPr lang="zh-TW" altLang="en-US" dirty="0"/>
              <a:t>是</a:t>
            </a:r>
            <a:r>
              <a:rPr lang="zh-TW" altLang="en-US" b="1" dirty="0"/>
              <a:t>合數</a:t>
            </a:r>
            <a:r>
              <a:rPr lang="zh-TW" altLang="en-US" dirty="0"/>
              <a:t>，則 </a:t>
            </a:r>
            <a:r>
              <a:rPr lang="en-US" altLang="zh-TW" dirty="0"/>
              <a:t>n=x</a:t>
            </a:r>
            <a:r>
              <a:rPr lang="zh-TW" altLang="en-US" dirty="0"/>
              <a:t>⋅</a:t>
            </a:r>
            <a:r>
              <a:rPr lang="en-US" altLang="zh-TW" dirty="0"/>
              <a:t>y </a:t>
            </a:r>
            <a:r>
              <a:rPr lang="zh-TW" altLang="en-US" dirty="0"/>
              <a:t>其中 </a:t>
            </a:r>
            <a:r>
              <a:rPr lang="en-US" altLang="zh-TW" dirty="0"/>
              <a:t>1&lt;x&lt;y</a:t>
            </a:r>
            <a:r>
              <a:rPr lang="zh-TW" altLang="en-US" dirty="0"/>
              <a:t>，</a:t>
            </a:r>
            <a:br>
              <a:rPr lang="en-US" altLang="zh-TW" dirty="0"/>
            </a:br>
            <a:r>
              <a:rPr lang="zh-TW" altLang="en-US" dirty="0"/>
              <a:t>顯然 </a:t>
            </a:r>
            <a:r>
              <a:rPr lang="en-US" altLang="zh-TW" dirty="0"/>
              <a:t>x </a:t>
            </a:r>
            <a:r>
              <a:rPr lang="zh-TW" altLang="en-US" dirty="0"/>
              <a:t>的大小不超過 √</a:t>
            </a:r>
            <a:r>
              <a:rPr lang="en-US" altLang="zh-TW" dirty="0"/>
              <a:t>n</a:t>
            </a:r>
            <a:r>
              <a:rPr lang="zh-TW" altLang="en-US" dirty="0"/>
              <a:t>；</a:t>
            </a:r>
            <a:endParaRPr lang="en-US" altLang="zh-TW" dirty="0"/>
          </a:p>
          <a:p>
            <a:r>
              <a:rPr lang="zh-TW" altLang="en-US" dirty="0"/>
              <a:t>所以若有 </a:t>
            </a:r>
            <a:r>
              <a:rPr lang="en-US" altLang="zh-TW" dirty="0"/>
              <a:t>x</a:t>
            </a:r>
            <a:r>
              <a:rPr lang="zh-TW" altLang="en-US" dirty="0"/>
              <a:t>∈</a:t>
            </a:r>
            <a:r>
              <a:rPr lang="en-US" altLang="zh-TW" dirty="0"/>
              <a:t>[2,√n]  </a:t>
            </a:r>
            <a:r>
              <a:rPr lang="zh-TW" altLang="en-US" dirty="0"/>
              <a:t>滿足 </a:t>
            </a:r>
            <a:r>
              <a:rPr lang="en-US" altLang="zh-TW" dirty="0"/>
              <a:t>x</a:t>
            </a:r>
            <a:r>
              <a:rPr lang="zh-TW" altLang="en-US" dirty="0"/>
              <a:t>∣</a:t>
            </a:r>
            <a:r>
              <a:rPr lang="en-US" altLang="zh-TW" dirty="0"/>
              <a:t>n</a:t>
            </a:r>
            <a:r>
              <a:rPr lang="zh-TW" altLang="en-US" dirty="0"/>
              <a:t>，則 </a:t>
            </a:r>
            <a:r>
              <a:rPr lang="en-US" altLang="zh-TW" dirty="0"/>
              <a:t>n </a:t>
            </a:r>
            <a:r>
              <a:rPr lang="zh-TW" altLang="en-US" dirty="0"/>
              <a:t>不是質數。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for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2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sqrt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n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++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zh-TW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if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n</a:t>
            </a:r>
            <a:r>
              <a:rPr lang="en-US" altLang="en-US" dirty="0" err="1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%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0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return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false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return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true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sz="3200" dirty="0">
                <a:latin typeface="Consolas" panose="020B0609020204030204" pitchFamily="49" charset="0"/>
              </a:rPr>
              <a:t> </a:t>
            </a:r>
            <a:endParaRPr lang="en-US" altLang="en-US" sz="7200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201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Number Theory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>
                <a:solidFill>
                  <a:schemeClr val="bg1">
                    <a:lumMod val="75000"/>
                  </a:schemeClr>
                </a:solidFill>
              </a:rPr>
              <a:t>質數判斷</a:t>
            </a:r>
            <a:endParaRPr kumimoji="1" lang="en-US" altLang="zh-TW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kumimoji="1" lang="zh-TW" altLang="en-US" dirty="0"/>
              <a:t>質因數分解</a:t>
            </a:r>
            <a:endParaRPr kumimoji="1" lang="en-US" altLang="zh-TW" dirty="0"/>
          </a:p>
          <a:p>
            <a:r>
              <a:rPr kumimoji="1" lang="zh-TW" altLang="en-US" dirty="0">
                <a:solidFill>
                  <a:schemeClr val="bg1">
                    <a:lumMod val="75000"/>
                  </a:schemeClr>
                </a:solidFill>
              </a:rPr>
              <a:t>質數篩檢 </a:t>
            </a:r>
            <a:r>
              <a:rPr kumimoji="1" lang="en-US" altLang="zh-TW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kumimoji="1" lang="zh-TW" altLang="en-US" dirty="0">
                <a:solidFill>
                  <a:schemeClr val="bg1">
                    <a:lumMod val="75000"/>
                  </a:schemeClr>
                </a:solidFill>
              </a:rPr>
              <a:t>生成</a:t>
            </a:r>
            <a:r>
              <a:rPr kumimoji="1" lang="en-US" altLang="zh-TW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34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A6FA9-E1FC-4F65-BD2C-F1D48003B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質因數分解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6586E-9C40-44AA-A12B-0DC1AE096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唯一分解定理：任何合數能分解成一些質數的積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01156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4894</TotalTime>
  <Words>2981</Words>
  <Application>Microsoft Office PowerPoint</Application>
  <PresentationFormat>Widescreen</PresentationFormat>
  <Paragraphs>282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1" baseType="lpstr">
      <vt:lpstr>微軟正黑體</vt:lpstr>
      <vt:lpstr>Monaco</vt:lpstr>
      <vt:lpstr>Arial</vt:lpstr>
      <vt:lpstr>Calibri</vt:lpstr>
      <vt:lpstr>Consolas</vt:lpstr>
      <vt:lpstr>Office 佈景主題</vt:lpstr>
      <vt:lpstr> Advanced  Competitive Programming</vt:lpstr>
      <vt:lpstr>質數</vt:lpstr>
      <vt:lpstr>質數</vt:lpstr>
      <vt:lpstr>質數判斷</vt:lpstr>
      <vt:lpstr>質數判斷</vt:lpstr>
      <vt:lpstr>質數判斷</vt:lpstr>
      <vt:lpstr>質數判斷</vt:lpstr>
      <vt:lpstr>Number Theory</vt:lpstr>
      <vt:lpstr>質因數分解</vt:lpstr>
      <vt:lpstr>質因數分解</vt:lpstr>
      <vt:lpstr>質因數分解</vt:lpstr>
      <vt:lpstr>質因數分解</vt:lpstr>
      <vt:lpstr>Number Theory</vt:lpstr>
      <vt:lpstr>Sieve of Eratosthenes</vt:lpstr>
      <vt:lpstr>Sieve of Eratosthenes</vt:lpstr>
      <vt:lpstr>Sieve of Eratosthenes</vt:lpstr>
      <vt:lpstr>Sieve of Eratosthenes</vt:lpstr>
      <vt:lpstr>Sieve of Eratosthenes</vt:lpstr>
      <vt:lpstr>Sieve of Eratosthenes</vt:lpstr>
      <vt:lpstr>Sieve of Eratosthenes</vt:lpstr>
      <vt:lpstr>Sieve of Eratosthenes</vt:lpstr>
      <vt:lpstr>Linear Sieve Algorithm</vt:lpstr>
      <vt:lpstr>Linear Sieve Algorithm</vt:lpstr>
      <vt:lpstr>Calculation</vt:lpstr>
      <vt:lpstr>Calculation</vt:lpstr>
      <vt:lpstr>Calculation</vt:lpstr>
      <vt:lpstr>複數乘法</vt:lpstr>
      <vt:lpstr>複數乘法</vt:lpstr>
      <vt:lpstr>複數乘法</vt:lpstr>
      <vt:lpstr>複數乘法</vt:lpstr>
      <vt:lpstr>複數乘法</vt:lpstr>
      <vt:lpstr>複數乘法</vt:lpstr>
      <vt:lpstr>複數乘法</vt:lpstr>
      <vt:lpstr>複數乘法</vt:lpstr>
      <vt:lpstr>複數乘法</vt:lpstr>
      <vt:lpstr>Calculation</vt:lpstr>
      <vt:lpstr>Karatsuba algorithm</vt:lpstr>
      <vt:lpstr>Karatsuba algorithm</vt:lpstr>
      <vt:lpstr>Karatsuba algorithm</vt:lpstr>
      <vt:lpstr>Karatsuba algorithm</vt:lpstr>
      <vt:lpstr>Karatsuba algorithm</vt:lpstr>
      <vt:lpstr>Karatsuba algorithm</vt:lpstr>
      <vt:lpstr>Karatsuba algorithm</vt:lpstr>
      <vt:lpstr>Karatsuba algorithm</vt:lpstr>
      <vt:lpstr>Karatsuba algorithm</vt:lpstr>
      <vt:lpstr>分治法</vt:lpstr>
      <vt:lpstr>分治法</vt:lpstr>
      <vt:lpstr>分治法</vt:lpstr>
      <vt:lpstr>分治法</vt:lpstr>
      <vt:lpstr>Calculation</vt:lpstr>
      <vt:lpstr>Exponentiating by Squaring</vt:lpstr>
      <vt:lpstr>如何計算 3987654321 % 1000007</vt:lpstr>
      <vt:lpstr>快速冪</vt:lpstr>
      <vt:lpstr>快速冪</vt:lpstr>
      <vt:lpstr>快速冪</vt:lpstr>
      <vt:lpstr>矩陣快速冪</vt:lpstr>
      <vt:lpstr>練習 Zero Judge b525</vt:lpstr>
      <vt:lpstr>Questions?</vt:lpstr>
      <vt:lpstr>Floating-Point Precision</vt:lpstr>
      <vt:lpstr>形成原因：IEEE 754 的浮點數的儲存</vt:lpstr>
      <vt:lpstr>舉例</vt:lpstr>
      <vt:lpstr>解決方法</vt:lpstr>
      <vt:lpstr>解決方法(比較大小)</vt:lpstr>
      <vt:lpstr>解決方法(比較相等)</vt:lpstr>
      <vt:lpstr>AC 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奕儒 宋</dc:creator>
  <cp:lastModifiedBy>bilibibi</cp:lastModifiedBy>
  <cp:revision>194</cp:revision>
  <dcterms:created xsi:type="dcterms:W3CDTF">2019-02-19T13:11:27Z</dcterms:created>
  <dcterms:modified xsi:type="dcterms:W3CDTF">2020-06-10T00:56:39Z</dcterms:modified>
</cp:coreProperties>
</file>