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4"/>
  </p:notesMasterIdLst>
  <p:handoutMasterIdLst>
    <p:handoutMasterId r:id="rId145"/>
  </p:handoutMasterIdLst>
  <p:sldIdLst>
    <p:sldId id="256" r:id="rId2"/>
    <p:sldId id="1139" r:id="rId3"/>
    <p:sldId id="1140" r:id="rId4"/>
    <p:sldId id="1335" r:id="rId5"/>
    <p:sldId id="271" r:id="rId6"/>
    <p:sldId id="275" r:id="rId7"/>
    <p:sldId id="1253" r:id="rId8"/>
    <p:sldId id="947" r:id="rId9"/>
    <p:sldId id="286" r:id="rId10"/>
    <p:sldId id="288" r:id="rId11"/>
    <p:sldId id="1254" r:id="rId12"/>
    <p:sldId id="1318" r:id="rId13"/>
    <p:sldId id="287" r:id="rId14"/>
    <p:sldId id="283" r:id="rId15"/>
    <p:sldId id="387" r:id="rId16"/>
    <p:sldId id="1255" r:id="rId17"/>
    <p:sldId id="285" r:id="rId18"/>
    <p:sldId id="359" r:id="rId19"/>
    <p:sldId id="290" r:id="rId20"/>
    <p:sldId id="316" r:id="rId21"/>
    <p:sldId id="317" r:id="rId22"/>
    <p:sldId id="319" r:id="rId23"/>
    <p:sldId id="321" r:id="rId24"/>
    <p:sldId id="322" r:id="rId25"/>
    <p:sldId id="323" r:id="rId26"/>
    <p:sldId id="324" r:id="rId27"/>
    <p:sldId id="325" r:id="rId28"/>
    <p:sldId id="330" r:id="rId29"/>
    <p:sldId id="336" r:id="rId30"/>
    <p:sldId id="331" r:id="rId31"/>
    <p:sldId id="329" r:id="rId32"/>
    <p:sldId id="332" r:id="rId33"/>
    <p:sldId id="334" r:id="rId34"/>
    <p:sldId id="341" r:id="rId35"/>
    <p:sldId id="353" r:id="rId36"/>
    <p:sldId id="354" r:id="rId37"/>
    <p:sldId id="355" r:id="rId38"/>
    <p:sldId id="356" r:id="rId39"/>
    <p:sldId id="342" r:id="rId40"/>
    <p:sldId id="344" r:id="rId41"/>
    <p:sldId id="343" r:id="rId42"/>
    <p:sldId id="345" r:id="rId43"/>
    <p:sldId id="347" r:id="rId44"/>
    <p:sldId id="346" r:id="rId45"/>
    <p:sldId id="348" r:id="rId46"/>
    <p:sldId id="349" r:id="rId47"/>
    <p:sldId id="350" r:id="rId48"/>
    <p:sldId id="351" r:id="rId49"/>
    <p:sldId id="352" r:id="rId50"/>
    <p:sldId id="301" r:id="rId51"/>
    <p:sldId id="302" r:id="rId52"/>
    <p:sldId id="303" r:id="rId53"/>
    <p:sldId id="304" r:id="rId54"/>
    <p:sldId id="357" r:id="rId55"/>
    <p:sldId id="1256" r:id="rId56"/>
    <p:sldId id="284" r:id="rId57"/>
    <p:sldId id="1257" r:id="rId58"/>
    <p:sldId id="1259" r:id="rId59"/>
    <p:sldId id="1260" r:id="rId60"/>
    <p:sldId id="1336" r:id="rId61"/>
    <p:sldId id="1262" r:id="rId62"/>
    <p:sldId id="305" r:id="rId63"/>
    <p:sldId id="1040" r:id="rId64"/>
    <p:sldId id="1323" r:id="rId65"/>
    <p:sldId id="1041" r:id="rId66"/>
    <p:sldId id="1043" r:id="rId67"/>
    <p:sldId id="1144" r:id="rId68"/>
    <p:sldId id="1141" r:id="rId69"/>
    <p:sldId id="1083" r:id="rId70"/>
    <p:sldId id="1142" r:id="rId71"/>
    <p:sldId id="1265" r:id="rId72"/>
    <p:sldId id="1319" r:id="rId73"/>
    <p:sldId id="1266" r:id="rId74"/>
    <p:sldId id="1322" r:id="rId75"/>
    <p:sldId id="1084" r:id="rId76"/>
    <p:sldId id="1093" r:id="rId77"/>
    <p:sldId id="1095" r:id="rId78"/>
    <p:sldId id="1094" r:id="rId79"/>
    <p:sldId id="1263" r:id="rId80"/>
    <p:sldId id="1320" r:id="rId81"/>
    <p:sldId id="1329" r:id="rId82"/>
    <p:sldId id="1330" r:id="rId83"/>
    <p:sldId id="1331" r:id="rId84"/>
    <p:sldId id="1332" r:id="rId85"/>
    <p:sldId id="1333" r:id="rId86"/>
    <p:sldId id="1334" r:id="rId87"/>
    <p:sldId id="1328" r:id="rId88"/>
    <p:sldId id="1264" r:id="rId89"/>
    <p:sldId id="1275" r:id="rId90"/>
    <p:sldId id="1267" r:id="rId91"/>
    <p:sldId id="1268" r:id="rId92"/>
    <p:sldId id="1271" r:id="rId93"/>
    <p:sldId id="1272" r:id="rId94"/>
    <p:sldId id="1269" r:id="rId95"/>
    <p:sldId id="1270" r:id="rId96"/>
    <p:sldId id="1273" r:id="rId97"/>
    <p:sldId id="1274" r:id="rId98"/>
    <p:sldId id="1276" r:id="rId99"/>
    <p:sldId id="1277" r:id="rId100"/>
    <p:sldId id="1278" r:id="rId101"/>
    <p:sldId id="1279" r:id="rId102"/>
    <p:sldId id="1280" r:id="rId103"/>
    <p:sldId id="1281" r:id="rId104"/>
    <p:sldId id="1321" r:id="rId105"/>
    <p:sldId id="1283" r:id="rId106"/>
    <p:sldId id="1312" r:id="rId107"/>
    <p:sldId id="1316" r:id="rId108"/>
    <p:sldId id="1315" r:id="rId109"/>
    <p:sldId id="1324" r:id="rId110"/>
    <p:sldId id="1284" r:id="rId111"/>
    <p:sldId id="1337" r:id="rId112"/>
    <p:sldId id="1285" r:id="rId113"/>
    <p:sldId id="1286" r:id="rId114"/>
    <p:sldId id="1287" r:id="rId115"/>
    <p:sldId id="1288" r:id="rId116"/>
    <p:sldId id="1289" r:id="rId117"/>
    <p:sldId id="1290" r:id="rId118"/>
    <p:sldId id="1338" r:id="rId119"/>
    <p:sldId id="1291" r:id="rId120"/>
    <p:sldId id="1292" r:id="rId121"/>
    <p:sldId id="1293" r:id="rId122"/>
    <p:sldId id="1294" r:id="rId123"/>
    <p:sldId id="1339" r:id="rId124"/>
    <p:sldId id="1306" r:id="rId125"/>
    <p:sldId id="1308" r:id="rId126"/>
    <p:sldId id="1307" r:id="rId127"/>
    <p:sldId id="1325" r:id="rId128"/>
    <p:sldId id="1326" r:id="rId129"/>
    <p:sldId id="1309" r:id="rId130"/>
    <p:sldId id="1327" r:id="rId131"/>
    <p:sldId id="1311" r:id="rId132"/>
    <p:sldId id="1295" r:id="rId133"/>
    <p:sldId id="1296" r:id="rId134"/>
    <p:sldId id="1297" r:id="rId135"/>
    <p:sldId id="1298" r:id="rId136"/>
    <p:sldId id="1299" r:id="rId137"/>
    <p:sldId id="1300" r:id="rId138"/>
    <p:sldId id="1301" r:id="rId139"/>
    <p:sldId id="1302" r:id="rId140"/>
    <p:sldId id="1304" r:id="rId141"/>
    <p:sldId id="1305" r:id="rId142"/>
    <p:sldId id="1340" r:id="rId1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7"/>
    <a:srgbClr val="FAF7F9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 dirty="0">
                <a:solidFill>
                  <a:srgbClr val="898989"/>
                </a:solidFill>
              </a:rPr>
              <a:t>Competitive 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1033/C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429/problem/B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9370-0B07-4547-BBF6-2647401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43" y="235960"/>
            <a:ext cx="222381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C01-D840-49E2-88EC-63AB068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648-1C5A-4CFA-99E5-A27F7595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區間怎麼來的，就如法炮製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也對這兩個區間分別切割！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這樣就成了四個區間，四個區間再變八個區間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依此類推</a:t>
            </a:r>
            <a:r>
              <a:rPr lang="en-US" altLang="zh-TW" dirty="0">
                <a:latin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875580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C01-D840-49E2-88EC-63AB068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648-1C5A-4CFA-99E5-A27F7595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接著會切到不能再切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例如數列 </a:t>
            </a:r>
            <a:r>
              <a:rPr lang="en-US" altLang="zh-TW" dirty="0">
                <a:latin typeface="Consolas" panose="020B0609020204030204" pitchFamily="49" charset="0"/>
              </a:rPr>
              <a:t>4, 3</a:t>
            </a:r>
            <a:r>
              <a:rPr lang="zh-TW" altLang="en-US" dirty="0">
                <a:latin typeface="Consolas" panose="020B0609020204030204" pitchFamily="49" charset="0"/>
              </a:rPr>
              <a:t>，再切一次分別變成 </a:t>
            </a:r>
            <a:r>
              <a:rPr lang="en-US" altLang="zh-TW" dirty="0">
                <a:latin typeface="Consolas" panose="020B0609020204030204" pitchFamily="49" charset="0"/>
              </a:rPr>
              <a:t>4 </a:t>
            </a:r>
            <a:r>
              <a:rPr lang="zh-TW" altLang="en-US" dirty="0">
                <a:latin typeface="Consolas" panose="020B0609020204030204" pitchFamily="49" charset="0"/>
              </a:rPr>
              <a:t>和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但 </a:t>
            </a:r>
            <a:r>
              <a:rPr lang="en-US" altLang="zh-TW" dirty="0">
                <a:latin typeface="Consolas" panose="020B0609020204030204" pitchFamily="49" charset="0"/>
              </a:rPr>
              <a:t>4 </a:t>
            </a:r>
            <a:r>
              <a:rPr lang="zh-TW" altLang="en-US" dirty="0">
                <a:latin typeface="Consolas" panose="020B0609020204030204" pitchFamily="49" charset="0"/>
              </a:rPr>
              <a:t>和 </a:t>
            </a:r>
            <a:r>
              <a:rPr lang="en-US" altLang="zh-TW" dirty="0">
                <a:latin typeface="Consolas" panose="020B0609020204030204" pitchFamily="49" charset="0"/>
              </a:rPr>
              <a:t>3 </a:t>
            </a:r>
            <a:r>
              <a:rPr lang="zh-TW" altLang="en-US" dirty="0">
                <a:latin typeface="Consolas" panose="020B0609020204030204" pitchFamily="49" charset="0"/>
              </a:rPr>
              <a:t>本身就是排好序的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只有一個元素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回到數列 </a:t>
            </a:r>
            <a:r>
              <a:rPr lang="en-US" altLang="zh-TW" dirty="0">
                <a:latin typeface="Consolas" panose="020B0609020204030204" pitchFamily="49" charset="0"/>
              </a:rPr>
              <a:t>4, 3 </a:t>
            </a:r>
            <a:r>
              <a:rPr lang="zh-TW" altLang="en-US" dirty="0">
                <a:latin typeface="Consolas" panose="020B0609020204030204" pitchFamily="49" charset="0"/>
              </a:rPr>
              <a:t>這個問題，當他數完區間間的數對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也要將他排序，變為 </a:t>
            </a:r>
            <a:r>
              <a:rPr lang="en-US" altLang="zh-TW" dirty="0">
                <a:latin typeface="Consolas" panose="020B0609020204030204" pitchFamily="49" charset="0"/>
              </a:rPr>
              <a:t>3, 4</a:t>
            </a:r>
          </a:p>
        </p:txBody>
      </p:sp>
    </p:spTree>
    <p:extLst>
      <p:ext uri="{BB962C8B-B14F-4D97-AF65-F5344CB8AC3E}">
        <p14:creationId xmlns:p14="http://schemas.microsoft.com/office/powerpoint/2010/main" val="2482182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C01-D840-49E2-88EC-63AB068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4 (</a:t>
            </a:r>
            <a:r>
              <a:rPr lang="zh-TW" altLang="en-US" dirty="0">
                <a:latin typeface="Consolas" panose="020B0609020204030204" pitchFamily="49" charset="0"/>
              </a:rPr>
              <a:t>分而治之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648-1C5A-4CFA-99E5-A27F7595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count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[l, r)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count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count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保存升序數列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/* </a:t>
            </a:r>
            <a:r>
              <a:rPr lang="zh-TW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下一頁 </a:t>
            </a:r>
            <a:r>
              <a:rPr lang="en-US" altLang="zh-TW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*/</a:t>
            </a:r>
            <a:br>
              <a:rPr lang="en-US" altLang="zh-TW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copy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begin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end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978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4 (</a:t>
            </a:r>
            <a:r>
              <a:rPr lang="zh-TW" altLang="en-US" dirty="0">
                <a:latin typeface="Consolas" panose="020B0609020204030204" pitchFamily="49" charset="0"/>
              </a:rPr>
              <a:t>分而治之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735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03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EF0D9B-287B-4368-8FDC-CF91DA396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65315"/>
              </p:ext>
            </p:extLst>
          </p:nvPr>
        </p:nvGraphicFramePr>
        <p:xfrm>
          <a:off x="838200" y="1476200"/>
          <a:ext cx="5810776" cy="538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347">
                  <a:extLst>
                    <a:ext uri="{9D8B030D-6E8A-4147-A177-3AD203B41FA5}">
                      <a16:colId xmlns:a16="http://schemas.microsoft.com/office/drawing/2014/main" val="108121805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3253024277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580160446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02228832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89602653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1923242101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44232615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670869472"/>
                    </a:ext>
                  </a:extLst>
                </a:gridCol>
              </a:tblGrid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70213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8685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0474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567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5525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5681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35348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6518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38320CD-4DCB-403F-81CC-3E7AC0CE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54379"/>
              </p:ext>
            </p:extLst>
          </p:nvPr>
        </p:nvGraphicFramePr>
        <p:xfrm>
          <a:off x="7912947" y="3429000"/>
          <a:ext cx="1440778" cy="132556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0389">
                  <a:extLst>
                    <a:ext uri="{9D8B030D-6E8A-4147-A177-3AD203B41FA5}">
                      <a16:colId xmlns:a16="http://schemas.microsoft.com/office/drawing/2014/main" val="845693347"/>
                    </a:ext>
                  </a:extLst>
                </a:gridCol>
                <a:gridCol w="720389">
                  <a:extLst>
                    <a:ext uri="{9D8B030D-6E8A-4147-A177-3AD203B41FA5}">
                      <a16:colId xmlns:a16="http://schemas.microsoft.com/office/drawing/2014/main" val="2660097109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1972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2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634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6A26C51-CC27-468C-B994-4BA0DEA8DE5C}"/>
              </a:ext>
            </a:extLst>
          </p:cNvPr>
          <p:cNvGraphicFramePr>
            <a:graphicFrameLocks noGrp="1"/>
          </p:cNvGraphicFramePr>
          <p:nvPr/>
        </p:nvGraphicFramePr>
        <p:xfrm>
          <a:off x="7300553" y="3608125"/>
          <a:ext cx="1820296" cy="178567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0148">
                  <a:extLst>
                    <a:ext uri="{9D8B030D-6E8A-4147-A177-3AD203B41FA5}">
                      <a16:colId xmlns:a16="http://schemas.microsoft.com/office/drawing/2014/main" val="845693347"/>
                    </a:ext>
                  </a:extLst>
                </a:gridCol>
                <a:gridCol w="910148">
                  <a:extLst>
                    <a:ext uri="{9D8B030D-6E8A-4147-A177-3AD203B41FA5}">
                      <a16:colId xmlns:a16="http://schemas.microsoft.com/office/drawing/2014/main" val="2660097109"/>
                    </a:ext>
                  </a:extLst>
                </a:gridCol>
              </a:tblGrid>
              <a:tr h="89283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19729"/>
                  </a:ext>
                </a:extLst>
              </a:tr>
              <a:tr h="89283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2774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790E20C-A5CC-4AF0-89BF-BE54594CC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799231"/>
              </p:ext>
            </p:extLst>
          </p:nvPr>
        </p:nvGraphicFramePr>
        <p:xfrm>
          <a:off x="2780352" y="3611303"/>
          <a:ext cx="1816816" cy="17825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8408">
                  <a:extLst>
                    <a:ext uri="{9D8B030D-6E8A-4147-A177-3AD203B41FA5}">
                      <a16:colId xmlns:a16="http://schemas.microsoft.com/office/drawing/2014/main" val="171541931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158613195"/>
                    </a:ext>
                  </a:extLst>
                </a:gridCol>
              </a:tblGrid>
              <a:tr h="89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92408"/>
                  </a:ext>
                </a:extLst>
              </a:tr>
              <a:tr h="89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7001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790E20C-A5CC-4AF0-89BF-BE54594CCB26}"/>
              </a:ext>
            </a:extLst>
          </p:cNvPr>
          <p:cNvGraphicFramePr>
            <a:graphicFrameLocks/>
          </p:cNvGraphicFramePr>
          <p:nvPr/>
        </p:nvGraphicFramePr>
        <p:xfrm>
          <a:off x="2780352" y="3611303"/>
          <a:ext cx="1816816" cy="17825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8408">
                  <a:extLst>
                    <a:ext uri="{9D8B030D-6E8A-4147-A177-3AD203B41FA5}">
                      <a16:colId xmlns:a16="http://schemas.microsoft.com/office/drawing/2014/main" val="171541931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158613195"/>
                    </a:ext>
                  </a:extLst>
                </a:gridCol>
              </a:tblGrid>
              <a:tr h="89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92408"/>
                  </a:ext>
                </a:extLst>
              </a:tr>
              <a:tr h="891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9756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E7E8C9A-C86C-4C5E-96CF-2A071AFCD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31278"/>
              </p:ext>
            </p:extLst>
          </p:nvPr>
        </p:nvGraphicFramePr>
        <p:xfrm>
          <a:off x="2694994" y="3700404"/>
          <a:ext cx="1820296" cy="178567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0148">
                  <a:extLst>
                    <a:ext uri="{9D8B030D-6E8A-4147-A177-3AD203B41FA5}">
                      <a16:colId xmlns:a16="http://schemas.microsoft.com/office/drawing/2014/main" val="845693347"/>
                    </a:ext>
                  </a:extLst>
                </a:gridCol>
                <a:gridCol w="910148">
                  <a:extLst>
                    <a:ext uri="{9D8B030D-6E8A-4147-A177-3AD203B41FA5}">
                      <a16:colId xmlns:a16="http://schemas.microsoft.com/office/drawing/2014/main" val="2660097109"/>
                    </a:ext>
                  </a:extLst>
                </a:gridCol>
              </a:tblGrid>
              <a:tr h="89283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19729"/>
                  </a:ext>
                </a:extLst>
              </a:tr>
              <a:tr h="89283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27748"/>
                  </a:ext>
                </a:extLst>
              </a:tr>
            </a:tbl>
          </a:graphicData>
        </a:graphic>
      </p:graphicFrame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F6044FF-3A01-4855-8C05-DF65960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立足台灣、胸懷大陸、放眼世界、征服宇宙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388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lang="en-US" dirty="0"/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76859E3F-6155-4913-BF13-CF7052378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46158"/>
              </p:ext>
            </p:extLst>
          </p:nvPr>
        </p:nvGraphicFramePr>
        <p:xfrm>
          <a:off x="838200" y="1476200"/>
          <a:ext cx="5810776" cy="538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347">
                  <a:extLst>
                    <a:ext uri="{9D8B030D-6E8A-4147-A177-3AD203B41FA5}">
                      <a16:colId xmlns:a16="http://schemas.microsoft.com/office/drawing/2014/main" val="108121805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3253024277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580160446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02228832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89602653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1923242101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44232615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670869472"/>
                    </a:ext>
                  </a:extLst>
                </a:gridCol>
              </a:tblGrid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70213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8685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0474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567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5525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5681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35348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65188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56FEC-A52E-4C33-B4BB-F97C096CFAA9}"/>
              </a:ext>
            </a:extLst>
          </p:cNvPr>
          <p:cNvCxnSpPr>
            <a:cxnSpLocks/>
          </p:cNvCxnSpPr>
          <p:nvPr/>
        </p:nvCxnSpPr>
        <p:spPr>
          <a:xfrm>
            <a:off x="545285" y="4152550"/>
            <a:ext cx="64091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48E283-160E-42AD-BBBA-4741BCE05FF2}"/>
              </a:ext>
            </a:extLst>
          </p:cNvPr>
          <p:cNvCxnSpPr>
            <a:cxnSpLocks/>
          </p:cNvCxnSpPr>
          <p:nvPr/>
        </p:nvCxnSpPr>
        <p:spPr>
          <a:xfrm>
            <a:off x="3721302" y="1033942"/>
            <a:ext cx="0" cy="6002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365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 </a:t>
            </a:r>
            <a:r>
              <a:rPr lang="en-US" altLang="zh-TW" dirty="0"/>
              <a:t>L </a:t>
            </a:r>
            <a:r>
              <a:rPr lang="zh-TW" altLang="en-US" dirty="0"/>
              <a:t>型格子</a:t>
            </a:r>
            <a:endParaRPr lang="en-US" dirty="0"/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76859E3F-6155-4913-BF13-CF70523787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76200"/>
          <a:ext cx="5810776" cy="538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347">
                  <a:extLst>
                    <a:ext uri="{9D8B030D-6E8A-4147-A177-3AD203B41FA5}">
                      <a16:colId xmlns:a16="http://schemas.microsoft.com/office/drawing/2014/main" val="108121805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3253024277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580160446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2022288328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89602653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1923242101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442326155"/>
                    </a:ext>
                  </a:extLst>
                </a:gridCol>
                <a:gridCol w="726347">
                  <a:extLst>
                    <a:ext uri="{9D8B030D-6E8A-4147-A177-3AD203B41FA5}">
                      <a16:colId xmlns:a16="http://schemas.microsoft.com/office/drawing/2014/main" val="670869472"/>
                    </a:ext>
                  </a:extLst>
                </a:gridCol>
              </a:tblGrid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70213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8685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0474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5670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5525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56817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35348"/>
                  </a:ext>
                </a:extLst>
              </a:tr>
              <a:tr h="67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65188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56FEC-A52E-4C33-B4BB-F97C096CFAA9}"/>
              </a:ext>
            </a:extLst>
          </p:cNvPr>
          <p:cNvCxnSpPr>
            <a:cxnSpLocks/>
          </p:cNvCxnSpPr>
          <p:nvPr/>
        </p:nvCxnSpPr>
        <p:spPr>
          <a:xfrm>
            <a:off x="545285" y="4152550"/>
            <a:ext cx="64091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48E283-160E-42AD-BBBA-4741BCE05FF2}"/>
              </a:ext>
            </a:extLst>
          </p:cNvPr>
          <p:cNvCxnSpPr>
            <a:cxnSpLocks/>
          </p:cNvCxnSpPr>
          <p:nvPr/>
        </p:nvCxnSpPr>
        <p:spPr>
          <a:xfrm>
            <a:off x="3721302" y="1033942"/>
            <a:ext cx="0" cy="6002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111CBB-5CB3-4A22-9703-CB9E1A15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37943"/>
              </p:ext>
            </p:extLst>
          </p:nvPr>
        </p:nvGraphicFramePr>
        <p:xfrm>
          <a:off x="3023199" y="3504318"/>
          <a:ext cx="1440778" cy="132556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0389">
                  <a:extLst>
                    <a:ext uri="{9D8B030D-6E8A-4147-A177-3AD203B41FA5}">
                      <a16:colId xmlns:a16="http://schemas.microsoft.com/office/drawing/2014/main" val="845693347"/>
                    </a:ext>
                  </a:extLst>
                </a:gridCol>
                <a:gridCol w="720389">
                  <a:extLst>
                    <a:ext uri="{9D8B030D-6E8A-4147-A177-3AD203B41FA5}">
                      <a16:colId xmlns:a16="http://schemas.microsoft.com/office/drawing/2014/main" val="2660097109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1972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618" marR="99618" marT="49809" marB="4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22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28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/>
              <a:t>動態規劃</a:t>
            </a:r>
            <a:endParaRPr lang="en-US" altLang="zh-TW" sz="4800" dirty="0"/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02343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動態規劃範例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9654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上樓梯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352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上樓梯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每走一次可以走 </a:t>
            </a:r>
            <a:r>
              <a:rPr lang="en-US" altLang="zh-TW" dirty="0"/>
              <a:t>1</a:t>
            </a:r>
            <a:r>
              <a:rPr lang="zh-TW" altLang="en-US" dirty="0"/>
              <a:t> 或 </a:t>
            </a:r>
            <a:r>
              <a:rPr lang="en-US" altLang="zh-TW" dirty="0"/>
              <a:t>2</a:t>
            </a:r>
            <a:r>
              <a:rPr lang="zh-TW" altLang="en-US" dirty="0"/>
              <a:t> 階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 </a:t>
            </a:r>
            <a:r>
              <a:rPr lang="en-US" altLang="zh-TW" dirty="0"/>
              <a:t>0</a:t>
            </a:r>
            <a:r>
              <a:rPr lang="zh-TW" altLang="en-US" dirty="0"/>
              <a:t> 階</a:t>
            </a:r>
            <a:r>
              <a:rPr lang="en-US" altLang="zh-TW" dirty="0"/>
              <a:t>(</a:t>
            </a:r>
            <a:r>
              <a:rPr lang="zh-TW" altLang="en-US" dirty="0"/>
              <a:t>地板</a:t>
            </a:r>
            <a:r>
              <a:rPr lang="en-US" altLang="zh-TW" dirty="0"/>
              <a:t>)</a:t>
            </a:r>
            <a:r>
              <a:rPr lang="zh-TW" altLang="en-US" dirty="0"/>
              <a:t>開始走到 </a:t>
            </a:r>
            <a:r>
              <a:rPr lang="en-US" altLang="zh-TW" dirty="0"/>
              <a:t>n</a:t>
            </a:r>
            <a:r>
              <a:rPr lang="zh-TW" altLang="en-US" dirty="0"/>
              <a:t> 階的走法有幾種？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820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先從小問題觀察起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若 </a:t>
            </a:r>
            <a:r>
              <a:rPr lang="en-US" altLang="en-US" dirty="0"/>
              <a:t>n=0，</a:t>
            </a:r>
            <a:r>
              <a:rPr lang="zh-TW" altLang="en-US" dirty="0"/>
              <a:t>則答案直接為 </a:t>
            </a:r>
            <a:r>
              <a:rPr lang="en-US" altLang="zh-TW" dirty="0"/>
              <a:t>1</a:t>
            </a:r>
            <a:br>
              <a:rPr lang="zh-TW" altLang="en-US" dirty="0"/>
            </a:br>
            <a:r>
              <a:rPr lang="zh-TW" altLang="en-US" dirty="0"/>
              <a:t>若 </a:t>
            </a:r>
            <a:r>
              <a:rPr lang="en-US" altLang="en-US" dirty="0"/>
              <a:t>n=1，</a:t>
            </a:r>
            <a:r>
              <a:rPr lang="zh-TW" altLang="en-US" dirty="0"/>
              <a:t>則答案為 </a:t>
            </a:r>
            <a:r>
              <a:rPr lang="en-US" altLang="zh-TW" dirty="0"/>
              <a:t>1</a:t>
            </a:r>
            <a:br>
              <a:rPr lang="en-US" altLang="zh-TW" dirty="0"/>
            </a:br>
            <a:br>
              <a:rPr lang="zh-TW" altLang="en-US" dirty="0"/>
            </a:br>
            <a:r>
              <a:rPr lang="zh-TW" altLang="en-US" dirty="0"/>
              <a:t>若 </a:t>
            </a:r>
            <a:r>
              <a:rPr lang="en-US" altLang="en-US" dirty="0"/>
              <a:t>n=2，</a:t>
            </a:r>
            <a:br>
              <a:rPr lang="en-US" altLang="en-US" dirty="0"/>
            </a:br>
            <a:r>
              <a:rPr lang="zh-TW" altLang="en-US" dirty="0"/>
              <a:t>由於可以每次都走 </a:t>
            </a:r>
            <a:r>
              <a:rPr lang="en-US" altLang="zh-TW" dirty="0"/>
              <a:t>1 </a:t>
            </a:r>
            <a:r>
              <a:rPr lang="zh-TW" altLang="en-US" dirty="0"/>
              <a:t>階，</a:t>
            </a:r>
            <a:br>
              <a:rPr lang="en-US" altLang="zh-TW" dirty="0"/>
            </a:br>
            <a:r>
              <a:rPr lang="zh-TW" altLang="en-US" dirty="0"/>
              <a:t>或直接走 </a:t>
            </a:r>
            <a:r>
              <a:rPr lang="en-US" altLang="zh-TW" dirty="0"/>
              <a:t>2 </a:t>
            </a:r>
            <a:r>
              <a:rPr lang="zh-TW" altLang="en-US" dirty="0"/>
              <a:t>階，則答案為 </a:t>
            </a:r>
            <a:r>
              <a:rPr lang="en-US" altLang="zh-TW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982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根據題目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會造成方法數變動的就只有兩種</a:t>
            </a:r>
            <a:r>
              <a:rPr lang="zh-TW" altLang="en-US" b="1" dirty="0"/>
              <a:t>決策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並且每使用一種走法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就能夠改變走到某階的答案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98748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走到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階有兩種走法，從 </a:t>
            </a:r>
            <a:r>
              <a:rPr lang="en-US" altLang="zh-TW" dirty="0"/>
              <a:t>i-1 </a:t>
            </a:r>
            <a:r>
              <a:rPr lang="zh-TW" altLang="en-US" dirty="0"/>
              <a:t>和 </a:t>
            </a:r>
            <a:r>
              <a:rPr lang="en-US" altLang="zh-TW" dirty="0"/>
              <a:t>i-2 </a:t>
            </a:r>
            <a:r>
              <a:rPr lang="zh-TW" altLang="en-US" dirty="0"/>
              <a:t>走過來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那麼</a:t>
            </a:r>
            <a:br>
              <a:rPr lang="en-US" altLang="zh-TW" dirty="0"/>
            </a:br>
            <a:r>
              <a:rPr lang="zh-TW" altLang="en-US" dirty="0"/>
              <a:t>走到 </a:t>
            </a:r>
            <a:r>
              <a:rPr lang="en-US" altLang="zh-TW" dirty="0"/>
              <a:t>i-1 </a:t>
            </a:r>
            <a:r>
              <a:rPr lang="zh-TW" altLang="en-US" dirty="0"/>
              <a:t>又有幾種走法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走到 </a:t>
            </a:r>
            <a:r>
              <a:rPr lang="en-US" altLang="zh-TW" dirty="0"/>
              <a:t>i-2 </a:t>
            </a:r>
            <a:r>
              <a:rPr lang="zh-TW" altLang="en-US" dirty="0"/>
              <a:t>又有幾種走法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94980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狀態 </a:t>
            </a:r>
            <a:r>
              <a:rPr lang="en-US" altLang="zh-TW" dirty="0" err="1"/>
              <a:t>dp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代表從 </a:t>
            </a:r>
            <a:r>
              <a:rPr lang="en-US" altLang="zh-TW" dirty="0"/>
              <a:t>0 </a:t>
            </a:r>
            <a:r>
              <a:rPr lang="zh-TW" altLang="en-US" dirty="0"/>
              <a:t>階走到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階有幾種走法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則</a:t>
            </a:r>
            <a:r>
              <a:rPr lang="zh-TW" altLang="en-US" b="1" dirty="0"/>
              <a:t>狀態轉移</a:t>
            </a:r>
            <a:r>
              <a:rPr lang="zh-TW" altLang="en-US" dirty="0"/>
              <a:t> </a:t>
            </a:r>
            <a:r>
              <a:rPr lang="en-US" altLang="en-US" dirty="0" err="1"/>
              <a:t>dp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 err="1"/>
              <a:t>dp</a:t>
            </a:r>
            <a:r>
              <a:rPr lang="en-US" altLang="en-US" dirty="0"/>
              <a:t>(i−1)</a:t>
            </a:r>
            <a:r>
              <a:rPr lang="zh-TW" altLang="en-US" dirty="0"/>
              <a:t> </a:t>
            </a:r>
            <a:r>
              <a:rPr lang="en-US" altLang="en-US" dirty="0"/>
              <a:t>+</a:t>
            </a:r>
            <a:r>
              <a:rPr lang="zh-TW" altLang="en-US" dirty="0"/>
              <a:t> </a:t>
            </a:r>
            <a:r>
              <a:rPr lang="en-US" altLang="en-US" dirty="0" err="1"/>
              <a:t>dp</a:t>
            </a:r>
            <a:r>
              <a:rPr lang="en-US" altLang="en-US" dirty="0"/>
              <a:t>(i−2)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68075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713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最小路徑和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184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最小路徑和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從左上角走到右下角，</a:t>
            </a:r>
            <a:br>
              <a:rPr lang="en-US" altLang="zh-TW" dirty="0"/>
            </a:br>
            <a:r>
              <a:rPr lang="zh-TW" altLang="en-US" dirty="0"/>
              <a:t>每次只往右或下走的路徑</a:t>
            </a:r>
            <a:r>
              <a:rPr lang="zh-TW" altLang="en-US" b="1" dirty="0"/>
              <a:t>最小總和</a:t>
            </a:r>
            <a:r>
              <a:rPr lang="zh-TW" altLang="en-US" dirty="0"/>
              <a:t>為何？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6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DA54A-9758-4BE0-BB76-AE76033F7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4377"/>
              </p:ext>
            </p:extLst>
          </p:nvPr>
        </p:nvGraphicFramePr>
        <p:xfrm>
          <a:off x="838200" y="3310097"/>
          <a:ext cx="6458856" cy="3017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14714">
                  <a:extLst>
                    <a:ext uri="{9D8B030D-6E8A-4147-A177-3AD203B41FA5}">
                      <a16:colId xmlns:a16="http://schemas.microsoft.com/office/drawing/2014/main" val="2632621322"/>
                    </a:ext>
                  </a:extLst>
                </a:gridCol>
                <a:gridCol w="1614714">
                  <a:extLst>
                    <a:ext uri="{9D8B030D-6E8A-4147-A177-3AD203B41FA5}">
                      <a16:colId xmlns:a16="http://schemas.microsoft.com/office/drawing/2014/main" val="2616759437"/>
                    </a:ext>
                  </a:extLst>
                </a:gridCol>
                <a:gridCol w="1614714">
                  <a:extLst>
                    <a:ext uri="{9D8B030D-6E8A-4147-A177-3AD203B41FA5}">
                      <a16:colId xmlns:a16="http://schemas.microsoft.com/office/drawing/2014/main" val="1886742464"/>
                    </a:ext>
                  </a:extLst>
                </a:gridCol>
                <a:gridCol w="1614714">
                  <a:extLst>
                    <a:ext uri="{9D8B030D-6E8A-4147-A177-3AD203B41FA5}">
                      <a16:colId xmlns:a16="http://schemas.microsoft.com/office/drawing/2014/main" val="1199657282"/>
                    </a:ext>
                  </a:extLst>
                </a:gridCol>
              </a:tblGrid>
              <a:tr h="95562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78068"/>
                  </a:ext>
                </a:extLst>
              </a:tr>
              <a:tr h="95562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71998"/>
                  </a:ext>
                </a:extLst>
              </a:tr>
              <a:tr h="95562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0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8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部份朋友可能知道若令 </a:t>
            </a:r>
            <a:r>
              <a:rPr lang="en-US" altLang="en-US" dirty="0"/>
              <a:t>S</a:t>
            </a:r>
            <a:r>
              <a:rPr lang="en-US" altLang="en-US" baseline="-25000" dirty="0"/>
              <a:t>i </a:t>
            </a:r>
            <a:r>
              <a:rPr lang="en-US" altLang="en-US" dirty="0"/>
              <a:t>= A</a:t>
            </a:r>
            <a:r>
              <a:rPr lang="en-US" altLang="en-US" baseline="-25000" dirty="0"/>
              <a:t>1 </a:t>
            </a:r>
            <a:r>
              <a:rPr lang="en-US" altLang="en-US" dirty="0"/>
              <a:t>+ A</a:t>
            </a:r>
            <a:r>
              <a:rPr lang="en-US" altLang="en-US" baseline="-25000" dirty="0"/>
              <a:t>2 </a:t>
            </a:r>
            <a:r>
              <a:rPr lang="en-US" altLang="en-US" dirty="0"/>
              <a:t>+ ... + A</a:t>
            </a:r>
            <a:r>
              <a:rPr lang="en-US" altLang="en-US" baseline="-25000" dirty="0"/>
              <a:t>i</a:t>
            </a:r>
            <a:br>
              <a:rPr lang="en-US" dirty="0"/>
            </a:b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+ 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+ ... + 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i-1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+ 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+ ... +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en-US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en-US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b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+ 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+ ... + A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i-1                                    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= S</a:t>
            </a:r>
            <a:r>
              <a:rPr lang="en-US" altLang="en-US" baseline="-25000" dirty="0">
                <a:solidFill>
                  <a:schemeClr val="bg1">
                    <a:lumMod val="75000"/>
                  </a:schemeClr>
                </a:solidFill>
              </a:rPr>
              <a:t>i-1</a:t>
            </a:r>
            <a:br>
              <a:rPr lang="en-US" dirty="0"/>
            </a:br>
            <a:r>
              <a:rPr lang="zh-TW" altLang="en-US" dirty="0"/>
              <a:t>而 </a:t>
            </a:r>
            <a:r>
              <a:rPr lang="en-US" altLang="en-US" dirty="0"/>
              <a:t>A</a:t>
            </a:r>
            <a:r>
              <a:rPr lang="en-US" altLang="en-US" baseline="-25000" dirty="0"/>
              <a:t>i </a:t>
            </a:r>
            <a:r>
              <a:rPr lang="en-US" altLang="en-US" dirty="0"/>
              <a:t>+ A</a:t>
            </a:r>
            <a:r>
              <a:rPr lang="en-US" altLang="en-US" baseline="-25000" dirty="0"/>
              <a:t>i+1 </a:t>
            </a:r>
            <a:r>
              <a:rPr lang="en-US" altLang="en-US" dirty="0"/>
              <a:t>+ ... +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− S</a:t>
            </a:r>
            <a:r>
              <a:rPr lang="en-US" altLang="en-US" baseline="-25000" dirty="0"/>
              <a:t>i−1</a:t>
            </a:r>
            <a:br>
              <a:rPr lang="en-US" altLang="en-US" baseline="-25000" dirty="0"/>
            </a:br>
            <a:br>
              <a:rPr lang="en-US" dirty="0"/>
            </a:br>
            <a:r>
              <a:rPr lang="zh-TW" altLang="en-US" dirty="0"/>
              <a:t>有了 </a:t>
            </a:r>
            <a:r>
              <a:rPr lang="en-US" altLang="en-US" dirty="0"/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 </a:t>
            </a:r>
            <a:r>
              <a:rPr lang="zh-TW" altLang="en-US" dirty="0"/>
              <a:t>就可將連續和的計算從 </a:t>
            </a:r>
            <a:r>
              <a:rPr lang="en-US" altLang="en-US" dirty="0"/>
              <a:t>O(N) </a:t>
            </a:r>
            <a:r>
              <a:rPr lang="zh-TW" altLang="en-US" dirty="0"/>
              <a:t>降為 </a:t>
            </a:r>
            <a:r>
              <a:rPr lang="en-US" altLang="en-US" dirty="0"/>
              <a:t>O(1)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4777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往右，那麼位置 </a:t>
            </a:r>
            <a:r>
              <a:rPr lang="en-US" altLang="zh-TW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 j−1) </a:t>
            </a:r>
            <a:r>
              <a:rPr lang="zh-TW" altLang="en-US" dirty="0"/>
              <a:t>就會變成 </a:t>
            </a:r>
            <a:r>
              <a:rPr lang="en-US" altLang="zh-TW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 j)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往下，那麼位置 </a:t>
            </a:r>
            <a:r>
              <a:rPr lang="en-US" altLang="zh-TW" dirty="0"/>
              <a:t>(</a:t>
            </a:r>
            <a:r>
              <a:rPr lang="en-US" altLang="en-US" dirty="0"/>
              <a:t>i−1, j) </a:t>
            </a:r>
            <a:r>
              <a:rPr lang="zh-TW" altLang="en-US" dirty="0"/>
              <a:t>就會變成 </a:t>
            </a:r>
            <a:r>
              <a:rPr lang="en-US" altLang="zh-TW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 j)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541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定義 </a:t>
            </a:r>
            <a:r>
              <a:rPr lang="en-US" altLang="en-US" dirty="0" err="1"/>
              <a:t>dp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j) </a:t>
            </a:r>
            <a:r>
              <a:rPr lang="zh-TW" altLang="en-US" dirty="0"/>
              <a:t>為從起點到 </a:t>
            </a:r>
            <a:r>
              <a:rPr lang="en-US" altLang="zh-TW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j) </a:t>
            </a:r>
            <a:r>
              <a:rPr lang="zh-TW" altLang="en-US" dirty="0"/>
              <a:t>的最小和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直接的，</a:t>
            </a:r>
            <a:r>
              <a:rPr lang="en-US" altLang="en-US" dirty="0" err="1"/>
              <a:t>dp</a:t>
            </a:r>
            <a:r>
              <a:rPr lang="en-US" altLang="en-US" dirty="0"/>
              <a:t>(</a:t>
            </a:r>
            <a:r>
              <a:rPr lang="en-US" altLang="en-US" dirty="0" err="1"/>
              <a:t>i,j</a:t>
            </a:r>
            <a:r>
              <a:rPr lang="en-US" altLang="en-US" dirty="0"/>
              <a:t>)=min(</a:t>
            </a:r>
            <a:r>
              <a:rPr lang="en-US" altLang="en-US" dirty="0" err="1"/>
              <a:t>dp</a:t>
            </a:r>
            <a:r>
              <a:rPr lang="en-US" altLang="en-US" dirty="0"/>
              <a:t>(i−1,</a:t>
            </a:r>
            <a:r>
              <a:rPr lang="zh-TW" altLang="en-US" dirty="0"/>
              <a:t> </a:t>
            </a:r>
            <a:r>
              <a:rPr lang="en-US" altLang="en-US" dirty="0"/>
              <a:t>j),</a:t>
            </a:r>
            <a:r>
              <a:rPr lang="en-US" altLang="en-US" dirty="0" err="1"/>
              <a:t>dp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j−1))</a:t>
            </a:r>
            <a:r>
              <a:rPr lang="zh-TW" altLang="en-US" dirty="0"/>
              <a:t> </a:t>
            </a:r>
            <a:r>
              <a:rPr lang="en-US" altLang="en-US" dirty="0"/>
              <a:t>+</a:t>
            </a:r>
            <a:r>
              <a:rPr lang="zh-TW" altLang="en-US" dirty="0"/>
              <a:t>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i,j</a:t>
            </a:r>
            <a:endParaRPr lang="en-US" altLang="en-US" baseline="-25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6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648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   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555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2711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在給定 </a:t>
            </a:r>
            <a:r>
              <a:rPr lang="en-US" altLang="zh-TW" dirty="0"/>
              <a:t>N </a:t>
            </a:r>
            <a:r>
              <a:rPr lang="zh-TW" altLang="en-US" dirty="0"/>
              <a:t>長度序列 </a:t>
            </a:r>
            <a:r>
              <a:rPr lang="en-US" altLang="zh-TW" dirty="0"/>
              <a:t>a</a:t>
            </a:r>
            <a:r>
              <a:rPr lang="zh-TW" altLang="en-US" dirty="0"/>
              <a:t>，找到一個子序列，</a:t>
            </a:r>
            <a:br>
              <a:rPr lang="en-US" altLang="zh-TW" dirty="0"/>
            </a:br>
            <a:r>
              <a:rPr lang="zh-TW" altLang="en-US" dirty="0"/>
              <a:t>為</a:t>
            </a:r>
            <a:r>
              <a:rPr lang="zh-TW" altLang="en-US" b="1" dirty="0"/>
              <a:t>嚴格遞增</a:t>
            </a:r>
            <a:r>
              <a:rPr lang="zh-TW" altLang="en-US" dirty="0"/>
              <a:t>且長度</a:t>
            </a:r>
            <a:r>
              <a:rPr lang="zh-TW" altLang="en-US" b="1" dirty="0"/>
              <a:t>最長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例如 </a:t>
            </a:r>
            <a:r>
              <a:rPr lang="en-US" altLang="en-US" dirty="0"/>
              <a:t>a = (</a:t>
            </a:r>
            <a:r>
              <a:rPr lang="en-US" altLang="en-US" u="sng" dirty="0"/>
              <a:t>1</a:t>
            </a:r>
            <a:r>
              <a:rPr lang="en-US" altLang="en-US" dirty="0"/>
              <a:t>, 4, </a:t>
            </a:r>
            <a:r>
              <a:rPr lang="en-US" altLang="en-US" u="sng" dirty="0"/>
              <a:t>2</a:t>
            </a:r>
            <a:r>
              <a:rPr lang="en-US" altLang="en-US" dirty="0"/>
              <a:t>, </a:t>
            </a:r>
            <a:r>
              <a:rPr lang="en-US" altLang="en-US" u="sng" dirty="0"/>
              <a:t>3</a:t>
            </a:r>
            <a:r>
              <a:rPr lang="en-US" altLang="en-US" dirty="0"/>
              <a:t>, 8, 3, </a:t>
            </a:r>
            <a:r>
              <a:rPr lang="en-US" altLang="en-US" u="sng" dirty="0"/>
              <a:t>4</a:t>
            </a:r>
            <a:r>
              <a:rPr lang="en-US" altLang="en-US" dirty="0"/>
              <a:t>, 1, </a:t>
            </a:r>
            <a:r>
              <a:rPr lang="en-US" altLang="en-US" u="sng" dirty="0"/>
              <a:t>9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zh-TW" altLang="en-US" dirty="0"/>
              <a:t>則 </a:t>
            </a:r>
            <a:r>
              <a:rPr lang="en-US" altLang="en-US" dirty="0"/>
              <a:t>LIS </a:t>
            </a:r>
            <a:r>
              <a:rPr lang="zh-TW" altLang="en-US" dirty="0"/>
              <a:t>為 </a:t>
            </a:r>
            <a:r>
              <a:rPr lang="en-US" altLang="zh-TW" dirty="0"/>
              <a:t>(1, 2, 3, 4, 9) </a:t>
            </a:r>
            <a:r>
              <a:rPr lang="zh-TW" altLang="en-US" dirty="0"/>
              <a:t>或 </a:t>
            </a:r>
            <a:r>
              <a:rPr lang="en-US" altLang="zh-TW" dirty="0"/>
              <a:t>(1, 2, 3, 8, 9)</a:t>
            </a:r>
          </a:p>
        </p:txBody>
      </p:sp>
    </p:spTree>
    <p:extLst>
      <p:ext uri="{BB962C8B-B14F-4D97-AF65-F5344CB8AC3E}">
        <p14:creationId xmlns:p14="http://schemas.microsoft.com/office/powerpoint/2010/main" val="16218884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若某數字在某遞增子序列</a:t>
            </a:r>
            <a:r>
              <a:rPr lang="zh-TW" altLang="en-US" b="1" dirty="0"/>
              <a:t>後</a:t>
            </a:r>
            <a:r>
              <a:rPr lang="zh-TW" altLang="en-US" dirty="0"/>
              <a:t>出現，</a:t>
            </a:r>
            <a:br>
              <a:rPr lang="zh-TW" altLang="en-US" dirty="0"/>
            </a:br>
            <a:r>
              <a:rPr lang="zh-TW" altLang="en-US" dirty="0"/>
              <a:t>且比此序列末項還</a:t>
            </a:r>
            <a:r>
              <a:rPr lang="zh-TW" altLang="en-US" b="1" dirty="0"/>
              <a:t>大</a:t>
            </a:r>
            <a:r>
              <a:rPr lang="zh-TW" altLang="en-US" dirty="0"/>
              <a:t>，加入它就能成更長的遞增子序列！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例如子序列 </a:t>
            </a:r>
            <a:r>
              <a:rPr lang="en-US" altLang="zh-TW" dirty="0"/>
              <a:t>1, 2, 3, 4</a:t>
            </a:r>
            <a:br>
              <a:rPr lang="en-US" altLang="zh-TW" dirty="0"/>
            </a:br>
            <a:r>
              <a:rPr lang="zh-TW" altLang="en-US" dirty="0"/>
              <a:t>接著在 </a:t>
            </a:r>
            <a:r>
              <a:rPr lang="en-US" altLang="zh-TW" dirty="0"/>
              <a:t>4 </a:t>
            </a:r>
            <a:r>
              <a:rPr lang="zh-TW" altLang="en-US" dirty="0"/>
              <a:t>以後有出現 </a:t>
            </a:r>
            <a:r>
              <a:rPr lang="en-US" altLang="zh-TW" dirty="0"/>
              <a:t>9</a:t>
            </a:r>
            <a:br>
              <a:rPr lang="en-US" altLang="zh-TW" dirty="0"/>
            </a:br>
            <a:r>
              <a:rPr lang="zh-TW" altLang="en-US" dirty="0">
                <a:latin typeface="Consolas" panose="020B0609020204030204" pitchFamily="49" charset="0"/>
              </a:rPr>
              <a:t>加上去成 </a:t>
            </a:r>
            <a:r>
              <a:rPr lang="en-US" altLang="zh-TW" dirty="0"/>
              <a:t>1, 2, 3, 4, 9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306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定義狀態 </a:t>
            </a:r>
            <a:r>
              <a:rPr lang="en-US" altLang="zh-TW" dirty="0" err="1"/>
              <a:t>dp</a:t>
            </a:r>
            <a:r>
              <a:rPr lang="en-US" altLang="en-US" dirty="0"/>
              <a:t>(n) </a:t>
            </a:r>
            <a:r>
              <a:rPr lang="zh-TW" altLang="en-US" dirty="0"/>
              <a:t>為以第 </a:t>
            </a:r>
            <a:r>
              <a:rPr lang="en-US" altLang="en-US" dirty="0"/>
              <a:t>n </a:t>
            </a:r>
            <a:r>
              <a:rPr lang="zh-TW" altLang="en-US" dirty="0"/>
              <a:t>個數為</a:t>
            </a:r>
            <a:r>
              <a:rPr lang="zh-TW" altLang="en-US" b="1" dirty="0"/>
              <a:t>結尾</a:t>
            </a:r>
            <a:r>
              <a:rPr lang="zh-TW" altLang="en-US" dirty="0"/>
              <a:t>的 </a:t>
            </a:r>
            <a:r>
              <a:rPr lang="en-US" altLang="en-US" dirty="0"/>
              <a:t>LIS </a:t>
            </a:r>
            <a:r>
              <a:rPr lang="zh-TW" altLang="en-US" b="1" dirty="0"/>
              <a:t>長度</a:t>
            </a:r>
            <a:endParaRPr lang="en-US" altLang="zh-TW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狀態轉移方程為，對於所有 </a:t>
            </a:r>
            <a:r>
              <a:rPr lang="en-US" altLang="zh-TW" dirty="0"/>
              <a:t>i</a:t>
            </a:r>
            <a:r>
              <a:rPr lang="en-US" altLang="en-US" dirty="0"/>
              <a:t> &lt; j </a:t>
            </a:r>
            <a:r>
              <a:rPr lang="zh-TW" altLang="en-US" dirty="0"/>
              <a:t>且 </a:t>
            </a:r>
            <a:r>
              <a:rPr lang="en-US" altLang="en-US" dirty="0"/>
              <a:t>a</a:t>
            </a:r>
            <a:r>
              <a:rPr lang="en-US" altLang="en-US" baseline="-25000" dirty="0"/>
              <a:t>i</a:t>
            </a:r>
            <a:r>
              <a:rPr lang="en-US" altLang="en-US" dirty="0"/>
              <a:t>&lt;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 marL="0" indent="0">
              <a:buNone/>
            </a:pPr>
            <a:r>
              <a:rPr lang="pt-BR" altLang="en-US" dirty="0"/>
              <a:t>dp(j) = max(dp(i)+1)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zh-TW" altLang="en-US" dirty="0"/>
              <a:t>邊界為 </a:t>
            </a:r>
            <a:r>
              <a:rPr lang="en-US" altLang="zh-TW" dirty="0" err="1"/>
              <a:t>dp</a:t>
            </a:r>
            <a:r>
              <a:rPr lang="en-US" altLang="en-US" dirty="0"/>
              <a:t>(1) = 1</a:t>
            </a:r>
            <a:br>
              <a:rPr lang="en-US" dirty="0"/>
            </a:b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1319192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b="1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894133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81E1-9E89-476A-8DB6-380BFCE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43F8-D7F9-48DB-AF71-5DA7FF2E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剛剛的作法只能記錄以某數結尾的 </a:t>
            </a:r>
            <a:r>
              <a:rPr lang="en-US" altLang="zh-TW" dirty="0"/>
              <a:t>LIS </a:t>
            </a:r>
            <a:r>
              <a:rPr lang="zh-TW" altLang="en-US" dirty="0"/>
              <a:t>長度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但問題還需要 </a:t>
            </a:r>
            <a:r>
              <a:rPr lang="en-US" altLang="zh-TW" dirty="0"/>
              <a:t>LIS </a:t>
            </a:r>
            <a:r>
              <a:rPr lang="zh-TW" altLang="en-US" dirty="0"/>
              <a:t>具體的樣子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所以需要一個方法去做到這件事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054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2967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60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sz="2800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從邊界遞推地紀錄所有問題的解，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且一個項用到前一項的最佳結果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899-A88B-4022-927F-142FB2D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9EA3-1BA5-4B9F-84E8-AE111CFF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那麼有了 </a:t>
            </a:r>
            <a:r>
              <a:rPr lang="en-US" altLang="zh-TW" dirty="0" err="1"/>
              <a:t>dp</a:t>
            </a:r>
            <a:r>
              <a:rPr lang="en-US" altLang="zh-TW" dirty="0"/>
              <a:t> </a:t>
            </a:r>
            <a:r>
              <a:rPr lang="zh-TW" altLang="en-US" dirty="0"/>
              <a:t>記錄以某個數為結尾是最長的 </a:t>
            </a:r>
            <a:r>
              <a:rPr lang="en-US" altLang="zh-TW" dirty="0"/>
              <a:t>LIS </a:t>
            </a:r>
            <a:r>
              <a:rPr lang="zh-TW" altLang="en-US" dirty="0"/>
              <a:t>後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那只要跑過 </a:t>
            </a:r>
            <a:r>
              <a:rPr lang="en-US" altLang="zh-TW" dirty="0" err="1"/>
              <a:t>dp</a:t>
            </a:r>
            <a:r>
              <a:rPr lang="en-US" altLang="zh-TW" dirty="0"/>
              <a:t> </a:t>
            </a:r>
            <a:r>
              <a:rPr lang="zh-TW" altLang="en-US" dirty="0"/>
              <a:t>陣列後，就可以找到某數位置為何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pos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mx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pos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06944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899-A88B-4022-927F-142FB2D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9EA3-1BA5-4B9F-84E8-AE111CFF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a = (1, 4, 2, 3, 8, 3, 4, 1, 9)</a:t>
            </a:r>
            <a:b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得出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f  = (1, 1, 1, 3, 4, 3, 4, 8, 5)</a:t>
            </a:r>
            <a:endParaRPr lang="en-US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9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為末項的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LIS 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-apple-system"/>
              </a:rPr>
              <a:t>：</a:t>
            </a:r>
          </a:p>
          <a:p>
            <a:pPr marL="0" indent="0">
              <a:buNone/>
            </a:pP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5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4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3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 → 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zh-TW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520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dirty="0">
                <a:hlinkClick r:id="rId2"/>
              </a:rPr>
              <a:t>CF 1033C Permutation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25268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從邊界觀察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當 </a:t>
            </a:r>
            <a:r>
              <a:rPr lang="en-US" altLang="zh-TW" dirty="0"/>
              <a:t>token </a:t>
            </a:r>
            <a:r>
              <a:rPr lang="zh-TW" altLang="en-US" dirty="0"/>
              <a:t>為 </a:t>
            </a:r>
            <a:r>
              <a:rPr lang="en-US" altLang="zh-TW" dirty="0"/>
              <a:t>n </a:t>
            </a:r>
            <a:r>
              <a:rPr lang="zh-TW" altLang="en-US" dirty="0"/>
              <a:t>那麼</a:t>
            </a:r>
            <a:r>
              <a:rPr lang="zh-TW" altLang="en-US" b="1" dirty="0"/>
              <a:t>該局</a:t>
            </a:r>
            <a:r>
              <a:rPr lang="zh-TW" altLang="en-US" dirty="0"/>
              <a:t>移動者必輸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因為沒有比 </a:t>
            </a:r>
            <a:r>
              <a:rPr lang="en-US" altLang="zh-TW" dirty="0"/>
              <a:t>n </a:t>
            </a:r>
            <a:r>
              <a:rPr lang="zh-TW" altLang="en-US" dirty="0"/>
              <a:t>更大的數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2061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定義 </a:t>
            </a:r>
            <a:r>
              <a:rPr lang="en-US" altLang="zh-TW" dirty="0"/>
              <a:t>w(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表示該局 </a:t>
            </a:r>
            <a:r>
              <a:rPr lang="en-US" altLang="zh-TW" dirty="0"/>
              <a:t>token </a:t>
            </a:r>
            <a:r>
              <a:rPr lang="zh-TW" altLang="en-US" dirty="0"/>
              <a:t>在 </a:t>
            </a:r>
            <a:r>
              <a:rPr lang="en-US" altLang="zh-TW" dirty="0"/>
              <a:t>i </a:t>
            </a:r>
            <a:r>
              <a:rPr lang="zh-TW" altLang="en-US" dirty="0"/>
              <a:t>的操作者輸贏狀態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那麼假設 </a:t>
            </a:r>
            <a:r>
              <a:rPr lang="en-US" altLang="zh-TW" dirty="0"/>
              <a:t>w(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為輸，</a:t>
            </a:r>
            <a:br>
              <a:rPr lang="en-US" altLang="zh-TW" dirty="0"/>
            </a:br>
            <a:r>
              <a:rPr lang="zh-TW" altLang="en-US" dirty="0"/>
              <a:t>前一手只要想辦法把 </a:t>
            </a:r>
            <a:r>
              <a:rPr lang="en-US" altLang="zh-TW" dirty="0"/>
              <a:t>token </a:t>
            </a:r>
            <a:r>
              <a:rPr lang="zh-TW" altLang="en-US" dirty="0"/>
              <a:t>移到 </a:t>
            </a:r>
            <a:r>
              <a:rPr lang="en-US" altLang="zh-TW" dirty="0" err="1"/>
              <a:t>i</a:t>
            </a:r>
            <a:r>
              <a:rPr lang="zh-TW" altLang="en-US" dirty="0"/>
              <a:t>，他就可以獲勝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24133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從開局 </a:t>
            </a:r>
            <a:r>
              <a:rPr lang="en-US" altLang="zh-TW" dirty="0"/>
              <a:t>token </a:t>
            </a:r>
            <a:r>
              <a:rPr lang="zh-TW" altLang="en-US" dirty="0"/>
              <a:t>為 </a:t>
            </a:r>
            <a:r>
              <a:rPr lang="en-US" altLang="zh-TW" dirty="0"/>
              <a:t>n-1 </a:t>
            </a:r>
            <a:r>
              <a:rPr lang="zh-TW" altLang="en-US" dirty="0"/>
              <a:t>開始推敲 </a:t>
            </a:r>
            <a:r>
              <a:rPr lang="en-US" altLang="zh-TW" dirty="0"/>
              <a:t>(</a:t>
            </a:r>
            <a:r>
              <a:rPr lang="zh-TW" altLang="en-US" dirty="0"/>
              <a:t>已知 </a:t>
            </a:r>
            <a:r>
              <a:rPr lang="en-US" altLang="zh-TW" dirty="0"/>
              <a:t>w(n) = </a:t>
            </a:r>
            <a:r>
              <a:rPr lang="zh-TW" altLang="en-US" dirty="0"/>
              <a:t>輸</a:t>
            </a:r>
            <a:r>
              <a:rPr lang="en-US" altLang="zh-TW" dirty="0"/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若發現 </a:t>
            </a:r>
            <a:r>
              <a:rPr lang="en-US" altLang="zh-TW" dirty="0"/>
              <a:t>token </a:t>
            </a:r>
            <a:r>
              <a:rPr lang="zh-TW" altLang="en-US" dirty="0"/>
              <a:t>開局就不能移動那麼 </a:t>
            </a:r>
            <a:r>
              <a:rPr lang="en-US" altLang="zh-TW" dirty="0"/>
              <a:t>w(</a:t>
            </a:r>
            <a:r>
              <a:rPr lang="en-US" altLang="zh-TW" dirty="0" err="1"/>
              <a:t>i</a:t>
            </a:r>
            <a:r>
              <a:rPr lang="en-US" altLang="zh-TW" dirty="0"/>
              <a:t>) = </a:t>
            </a:r>
            <a:r>
              <a:rPr lang="zh-TW" altLang="en-US" dirty="0"/>
              <a:t>輸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也就是 </a:t>
            </a:r>
            <a:r>
              <a:rPr lang="en-US" altLang="zh-TW" dirty="0"/>
              <a:t>Alice </a:t>
            </a:r>
            <a:r>
              <a:rPr lang="zh-TW" altLang="en-US" dirty="0"/>
              <a:t>輸了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若發現可以移動，那就看是否能移到一個 </a:t>
            </a:r>
            <a:r>
              <a:rPr lang="en-US" altLang="zh-TW" dirty="0" err="1"/>
              <a:t>i</a:t>
            </a:r>
            <a:r>
              <a:rPr lang="zh-TW" altLang="en-US" dirty="0"/>
              <a:t>，其 </a:t>
            </a:r>
            <a:r>
              <a:rPr lang="en-US" altLang="zh-TW" dirty="0"/>
              <a:t>w(</a:t>
            </a:r>
            <a:r>
              <a:rPr lang="en-US" altLang="zh-TW" dirty="0" err="1"/>
              <a:t>i</a:t>
            </a:r>
            <a:r>
              <a:rPr lang="en-US" altLang="zh-TW" dirty="0"/>
              <a:t>) =</a:t>
            </a:r>
            <a:r>
              <a:rPr lang="zh-TW" altLang="en-US" dirty="0"/>
              <a:t> 輸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這樣 </a:t>
            </a:r>
            <a:r>
              <a:rPr lang="en-US" altLang="zh-TW" dirty="0"/>
              <a:t>Alice </a:t>
            </a:r>
            <a:r>
              <a:rPr lang="zh-TW" altLang="en-US" dirty="0"/>
              <a:t>就可以贏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562739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CF 429B Working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01688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又是路徑和問題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除了見面的點以外，其他都是要求最小路經和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所以沿用之前最小路徑和的作法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16074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                      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                      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42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5DF-9D48-456B-88D7-5AEFA6AC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78AF-2CAF-47C5-AA72-47C4231F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                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                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</a:br>
            <a:endParaRPr lang="en-US" altLang="en-US" dirty="0">
              <a:solidFill>
                <a:srgbClr val="0077AA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 </a:t>
            </a:r>
            <a:r>
              <a:rPr lang="en-US" altLang="en-US" dirty="0" err="1"/>
              <a:t>Iahub</a:t>
            </a:r>
            <a:r>
              <a:rPr lang="en-US" altLang="en-US" dirty="0"/>
              <a:t> </a:t>
            </a:r>
            <a:r>
              <a:rPr lang="zh-TW" altLang="en-US" dirty="0"/>
              <a:t>走 </a:t>
            </a:r>
            <a:r>
              <a:rPr lang="en-US" altLang="zh-TW" dirty="0"/>
              <a:t>(</a:t>
            </a:r>
            <a:r>
              <a:rPr lang="en-US" altLang="en-US" dirty="0"/>
              <a:t>x−1,y)→(</a:t>
            </a:r>
            <a:r>
              <a:rPr lang="en-US" altLang="en-US" dirty="0" err="1"/>
              <a:t>x,y</a:t>
            </a:r>
            <a:r>
              <a:rPr lang="en-US" altLang="en-US" dirty="0"/>
              <a:t>)→(x,y+1)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zh-TW" altLang="en-US" dirty="0"/>
              <a:t>則 </a:t>
            </a:r>
            <a:r>
              <a:rPr lang="en-US" altLang="en-US" dirty="0" err="1"/>
              <a:t>Iahubina</a:t>
            </a:r>
            <a:r>
              <a:rPr lang="en-US" altLang="en-US" dirty="0"/>
              <a:t> </a:t>
            </a:r>
            <a:r>
              <a:rPr lang="zh-TW" altLang="en-US" dirty="0"/>
              <a:t>從 </a:t>
            </a:r>
            <a:r>
              <a:rPr lang="en-US" altLang="zh-TW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 </a:t>
            </a:r>
            <a:r>
              <a:rPr lang="zh-TW" altLang="en-US" dirty="0"/>
              <a:t>往上或右</a:t>
            </a:r>
            <a:br>
              <a:rPr lang="en-US" altLang="zh-TW" dirty="0"/>
            </a:br>
            <a:r>
              <a:rPr lang="zh-TW" altLang="en-US" dirty="0"/>
              <a:t>分別會碰到 </a:t>
            </a:r>
            <a:r>
              <a:rPr lang="en-US" altLang="zh-TW" dirty="0"/>
              <a:t>(</a:t>
            </a:r>
            <a:r>
              <a:rPr lang="en-US" altLang="en-US" dirty="0"/>
              <a:t>x−1,y),(x,y+1</a:t>
            </a:r>
            <a:r>
              <a:rPr lang="en-US" altLang="zh-TW" dirty="0"/>
              <a:t>)</a:t>
            </a:r>
            <a:r>
              <a:rPr lang="en-US" altLang="en-US" dirty="0"/>
              <a:t>，</a:t>
            </a:r>
            <a:r>
              <a:rPr lang="zh-TW" altLang="en-US" dirty="0"/>
              <a:t>就不是恰好碰面一次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66047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LB_mt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RT_mt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]});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0745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結語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0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/>
              <a:t>分治法</a:t>
            </a:r>
            <a:endParaRPr lang="en-US" altLang="zh-TW" sz="4800" dirty="0"/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135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如何解題</a:t>
            </a:r>
            <a:r>
              <a:rPr kumimoji="1" lang="en-US" altLang="zh-TW" dirty="0"/>
              <a:t>?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1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sz="4800" dirty="0"/>
              <a:t>看懂問題</a:t>
            </a:r>
            <a:endParaRPr kumimoji="1" lang="en-US" altLang="zh-TW" sz="4800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sz="5400" dirty="0"/>
              <a:t>觀察問題</a:t>
            </a:r>
            <a:endParaRPr kumimoji="1" lang="en-US" altLang="zh-TW" sz="5400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sz="3600" dirty="0"/>
              <a:t>提出作法</a:t>
            </a:r>
            <a:endParaRPr kumimoji="1" lang="en-US" altLang="zh-TW" sz="3600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實作程式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36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513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/>
              <a:t>R=P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/>
              <a:t>R=P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/>
              <a:t>R=P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/>
              <a:t>R=P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枚舉</a:t>
            </a:r>
            <a:endParaRPr lang="en-US" altLang="zh-TW" sz="4800" dirty="0"/>
          </a:p>
          <a:p>
            <a:r>
              <a:rPr lang="zh-TW" altLang="en-US" sz="4800" dirty="0"/>
              <a:t>動態規劃</a:t>
            </a:r>
            <a:endParaRPr lang="en-US" altLang="zh-TW" sz="4800" dirty="0"/>
          </a:p>
          <a:p>
            <a:r>
              <a:rPr lang="zh-TW" altLang="en-US" sz="4800" dirty="0"/>
              <a:t>分治法</a:t>
            </a:r>
            <a:endParaRPr lang="en-US" altLang="zh-TW" sz="4800" dirty="0"/>
          </a:p>
          <a:p>
            <a:r>
              <a:rPr lang="zh-TW" altLang="en-US" sz="48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3931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把樸素的過程仔細攤開來看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每次固定一個左界，接著遞增右界以枚舉子序列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也可以看做是，固定一個右界，一直遞減左界</a:t>
            </a:r>
            <a:endParaRPr lang="en-US" altLang="zh-TW" dirty="0"/>
          </a:p>
          <a:p>
            <a:pPr marL="0" indent="0" algn="r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E57BE-92AD-4A9B-834A-C052DF0EAB73}"/>
              </a:ext>
            </a:extLst>
          </p:cNvPr>
          <p:cNvSpPr txBox="1"/>
          <p:nvPr/>
        </p:nvSpPr>
        <p:spPr>
          <a:xfrm>
            <a:off x="771088" y="4228050"/>
            <a:ext cx="6551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>
                <a:latin typeface="Consolas" panose="020B0609020204030204" pitchFamily="49" charset="0"/>
              </a:rPr>
              <a:t>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algn="r"/>
            <a:r>
              <a:rPr lang="en-US" altLang="zh-TW" sz="3200" dirty="0"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latin typeface="Consolas" panose="020B0609020204030204" pitchFamily="49" charset="0"/>
              </a:rPr>
              <a:t>   </a:t>
            </a:r>
            <a:r>
              <a:rPr lang="en-US" altLang="zh-TW" sz="3200" dirty="0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L+1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algn="r"/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L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L+1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9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下列三者，誰較大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這似乎引導我們，去重新提問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固定一個右界，其所有子序列中的最大和為何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1423-1DE7-442F-8292-C32A0D213CE3}"/>
              </a:ext>
            </a:extLst>
          </p:cNvPr>
          <p:cNvSpPr txBox="1"/>
          <p:nvPr/>
        </p:nvSpPr>
        <p:spPr>
          <a:xfrm>
            <a:off x="838200" y="2583808"/>
            <a:ext cx="6551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dirty="0">
                <a:latin typeface="Consolas" panose="020B0609020204030204" pitchFamily="49" charset="0"/>
              </a:rPr>
              <a:t>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algn="r"/>
            <a:r>
              <a:rPr lang="en-US" altLang="zh-TW" sz="3200" dirty="0"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latin typeface="Consolas" panose="020B0609020204030204" pitchFamily="49" charset="0"/>
              </a:rPr>
              <a:t>   </a:t>
            </a:r>
            <a:r>
              <a:rPr lang="en-US" altLang="zh-TW" sz="3200" dirty="0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L+1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algn="r"/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L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L+1</a:t>
            </a:r>
            <a:r>
              <a:rPr lang="en-US" altLang="zh-TW" sz="3200" dirty="0">
                <a:latin typeface="Consolas" panose="020B0609020204030204" pitchFamily="49" charset="0"/>
              </a:rPr>
              <a:t> + a</a:t>
            </a:r>
            <a:r>
              <a:rPr lang="en-US" altLang="zh-TW" sz="3200" baseline="-25000" dirty="0">
                <a:latin typeface="Consolas" panose="020B0609020204030204" pitchFamily="49" charset="0"/>
              </a:rPr>
              <a:t>L+2</a:t>
            </a:r>
            <a:r>
              <a:rPr lang="en-US" altLang="zh-TW" sz="3200" dirty="0">
                <a:latin typeface="Consolas" panose="020B0609020204030204" pitchFamily="49" charset="0"/>
              </a:rPr>
              <a:t> + … + </a:t>
            </a:r>
            <a:r>
              <a:rPr lang="en-US" altLang="zh-TW" sz="3200" dirty="0" err="1">
                <a:latin typeface="Consolas" panose="020B0609020204030204" pitchFamily="49" charset="0"/>
              </a:rPr>
              <a:t>a</a:t>
            </a:r>
            <a:r>
              <a:rPr lang="en-US" altLang="zh-TW" sz="3200" baseline="-25000" dirty="0" err="1">
                <a:latin typeface="Consolas" panose="020B0609020204030204" pitchFamily="49" charset="0"/>
              </a:rPr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7091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固定一個右界 </a:t>
            </a:r>
            <a:r>
              <a:rPr lang="en-US" altLang="zh-TW" dirty="0"/>
              <a:t>p</a:t>
            </a:r>
            <a:r>
              <a:rPr lang="zh-TW" altLang="en-US" dirty="0"/>
              <a:t>，其所有子序列中的最大和 </a:t>
            </a:r>
            <a:r>
              <a:rPr lang="en-US" altLang="zh-TW" dirty="0"/>
              <a:t>f(p)</a:t>
            </a:r>
          </a:p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zh-TW" altLang="en-US" b="1" dirty="0"/>
              <a:t>每一種右界</a:t>
            </a:r>
            <a:r>
              <a:rPr lang="zh-TW" altLang="en-US" dirty="0"/>
              <a:t>，</a:t>
            </a:r>
            <a:r>
              <a:rPr lang="en-US" altLang="zh-TW" dirty="0"/>
              <a:t>{ f(1), f(2), …, f(N)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算出其最大值 </a:t>
            </a:r>
            <a:r>
              <a:rPr lang="en-US" altLang="zh-TW" dirty="0"/>
              <a:t>max { f(1), f(2), …, f(N)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這跟原問題是等價的</a:t>
            </a:r>
            <a:r>
              <a:rPr lang="en-US" altLang="zh-TW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95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考慮</a:t>
            </a:r>
            <a:r>
              <a:rPr lang="zh-TW" altLang="en-US" b="1" dirty="0"/>
              <a:t>整數</a:t>
            </a:r>
            <a:r>
              <a:rPr lang="zh-TW" altLang="en-US" dirty="0"/>
              <a:t>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讓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L</a:t>
            </a:r>
            <a:r>
              <a:rPr lang="en-US" altLang="zh-TW" dirty="0"/>
              <a:t> + a</a:t>
            </a:r>
            <a:r>
              <a:rPr lang="en-US" altLang="zh-TW" baseline="-25000" dirty="0"/>
              <a:t>L+1</a:t>
            </a:r>
            <a:r>
              <a:rPr lang="en-US" altLang="zh-TW" dirty="0"/>
              <a:t> + … +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R</a:t>
            </a:r>
            <a:r>
              <a:rPr lang="en-US" altLang="zh-TW" dirty="0"/>
              <a:t> </a:t>
            </a:r>
            <a:r>
              <a:rPr lang="zh-TW" altLang="en-US" dirty="0"/>
              <a:t>盡量大，其中 </a:t>
            </a:r>
            <a:r>
              <a:rPr lang="en-US" altLang="zh-TW" dirty="0"/>
              <a:t>1 ≦ L ≦ R ≦ N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zh-TW" altLang="en-US" b="1" dirty="0"/>
              <a:t>每一種右界</a:t>
            </a:r>
            <a:r>
              <a:rPr lang="zh-TW" altLang="en-US" dirty="0"/>
              <a:t>，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與 </a:t>
            </a:r>
            <a:r>
              <a:rPr lang="en-US" altLang="zh-TW" dirty="0"/>
              <a:t>f(i+1) </a:t>
            </a:r>
            <a:r>
              <a:rPr lang="zh-TW" altLang="en-US" dirty="0"/>
              <a:t>只差在是否含有 </a:t>
            </a:r>
            <a:r>
              <a:rPr lang="en-US" altLang="zh-TW" dirty="0"/>
              <a:t>a</a:t>
            </a:r>
            <a:r>
              <a:rPr lang="en-US" altLang="zh-TW" baseline="-25000" dirty="0"/>
              <a:t>i+1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 </a:t>
            </a:r>
            <a:r>
              <a:rPr lang="en-US" altLang="zh-TW" dirty="0"/>
              <a:t>f(i+1) = f(</a:t>
            </a:r>
            <a:r>
              <a:rPr lang="en-US" altLang="zh-TW" dirty="0" err="1"/>
              <a:t>i</a:t>
            </a:r>
            <a:r>
              <a:rPr lang="en-US" altLang="zh-TW" dirty="0"/>
              <a:t>) +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en-US" altLang="zh-TW" baseline="-25000" dirty="0"/>
              <a:t>i+1</a:t>
            </a:r>
            <a:r>
              <a:rPr lang="en-US" altLang="zh-TW" dirty="0"/>
              <a:t> 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6195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zh-TW" altLang="en-US" b="1" dirty="0"/>
              <a:t>每一種右界</a:t>
            </a:r>
            <a:r>
              <a:rPr lang="zh-TW" altLang="en-US" dirty="0"/>
              <a:t>，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zh-TW" altLang="en-US" dirty="0"/>
              <a:t>與 </a:t>
            </a:r>
            <a:r>
              <a:rPr lang="en-US" altLang="zh-TW" dirty="0"/>
              <a:t>f(i+1) </a:t>
            </a:r>
            <a:r>
              <a:rPr lang="zh-TW" altLang="en-US" dirty="0"/>
              <a:t>只差在是否含有 </a:t>
            </a:r>
            <a:r>
              <a:rPr lang="en-US" altLang="zh-TW" dirty="0"/>
              <a:t>a</a:t>
            </a:r>
            <a:r>
              <a:rPr lang="en-US" altLang="zh-TW" baseline="-25000" dirty="0"/>
              <a:t>i+1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 </a:t>
            </a:r>
            <a:r>
              <a:rPr lang="en-US" altLang="zh-TW" dirty="0"/>
              <a:t>f(i+1) = f(</a:t>
            </a:r>
            <a:r>
              <a:rPr lang="en-US" altLang="zh-TW" dirty="0" err="1"/>
              <a:t>i</a:t>
            </a:r>
            <a:r>
              <a:rPr lang="en-US" altLang="zh-TW" dirty="0"/>
              <a:t>) +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en-US" altLang="zh-TW" baseline="-25000" dirty="0"/>
              <a:t>i+1</a:t>
            </a:r>
            <a:r>
              <a:rPr lang="en-US" altLang="zh-TW" dirty="0"/>
              <a:t> 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那倒未必，如果 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&lt; 0 </a:t>
            </a:r>
            <a:r>
              <a:rPr lang="zh-TW" altLang="en-US" dirty="0"/>
              <a:t>的話，</a:t>
            </a:r>
            <a:r>
              <a:rPr lang="en-US" altLang="zh-TW" dirty="0"/>
              <a:t>f(i+1) = a</a:t>
            </a:r>
            <a:r>
              <a:rPr lang="en-US" altLang="zh-TW" baseline="-25000" dirty="0"/>
              <a:t>i+1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5821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枚舉範例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回文子串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7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回文子串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ja-JP" dirty="0"/>
              <a:t>給定一長度 N 字串 A，算出有幾個回文子字串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例如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aabab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有 </a:t>
            </a:r>
            <a:r>
              <a:rPr kumimoji="1" lang="en-US" altLang="zh-TW" dirty="0"/>
              <a:t>a, a, b, a, b, aa, aba, </a:t>
            </a:r>
            <a:r>
              <a:rPr kumimoji="1" lang="en-US" altLang="zh-TW" dirty="0" err="1"/>
              <a:t>bab</a:t>
            </a:r>
            <a:r>
              <a:rPr kumimoji="1" lang="en-US" altLang="zh-TW" dirty="0"/>
              <a:t> </a:t>
            </a:r>
            <a:r>
              <a:rPr kumimoji="1" lang="zh-TW" altLang="en-US" dirty="0"/>
              <a:t>共 </a:t>
            </a:r>
            <a:r>
              <a:rPr kumimoji="1" lang="en-US" altLang="zh-TW" dirty="0"/>
              <a:t>6 </a:t>
            </a:r>
            <a:r>
              <a:rPr kumimoji="1" lang="zh-TW" altLang="en-US" dirty="0"/>
              <a:t>個</a:t>
            </a:r>
            <a:r>
              <a:rPr kumimoji="1" lang="ja-JP" altLang="ja-JP" dirty="0"/>
              <a:t>回文子字串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5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回文子串 </a:t>
            </a:r>
            <a:r>
              <a:rPr kumimoji="1" lang="en-US" altLang="zh-TW" dirty="0"/>
              <a:t>(</a:t>
            </a:r>
            <a:r>
              <a:rPr kumimoji="1" lang="zh-TW" altLang="en-US" dirty="0"/>
              <a:t>樸素解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將 </a:t>
            </a:r>
            <a:r>
              <a:rPr kumimoji="1" lang="en-US" altLang="zh-TW" dirty="0"/>
              <a:t>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r>
              <a:rPr kumimoji="1" lang="ja-JP" altLang="en-US" dirty="0"/>
              <a:t>個子字串算出來，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接著</a:t>
            </a:r>
            <a:r>
              <a:rPr kumimoji="1" lang="ja-JP" altLang="en-US" b="1" dirty="0"/>
              <a:t>判定</a:t>
            </a:r>
            <a:r>
              <a:rPr kumimoji="1" lang="ja-JP" altLang="en-US" dirty="0"/>
              <a:t>其是否為回文串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共 </a:t>
            </a:r>
            <a:r>
              <a:rPr kumimoji="1" lang="en-US" altLang="zh-TW" dirty="0"/>
              <a:t>O(N</a:t>
            </a:r>
            <a:r>
              <a:rPr kumimoji="1" lang="en-US" altLang="zh-TW" baseline="30000" dirty="0"/>
              <a:t>3</a:t>
            </a:r>
            <a:r>
              <a:rPr kumimoji="1" lang="en-US" altLang="zh-TW" dirty="0"/>
              <a:t>) </a:t>
            </a:r>
            <a:r>
              <a:rPr kumimoji="1" lang="ja-JP" altLang="en-US" dirty="0"/>
              <a:t>複雜度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524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75B019-7736-4BD1-9204-0B57A1CF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觀察得知，</a:t>
            </a: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回文是前後相同的結構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8539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75B019-7736-4BD1-9204-0B57A1CF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觀察得知，</a:t>
            </a: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子</a:t>
            </a:r>
            <a:r>
              <a:rPr lang="ja-JP" altLang="en-US" dirty="0"/>
              <a:t>字串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i:j</a:t>
            </a:r>
            <a:r>
              <a:rPr lang="en-US" altLang="zh-TW" dirty="0"/>
              <a:t> =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lang="en-US" altLang="ja-JP" baseline="-25000" dirty="0"/>
              <a:t>i</a:t>
            </a:r>
            <a:r>
              <a:rPr lang="en-US" altLang="ja-JP" dirty="0"/>
              <a:t>A</a:t>
            </a:r>
            <a:r>
              <a:rPr lang="en-US" altLang="ja-JP" baseline="-25000" dirty="0"/>
              <a:t>i+1</a:t>
            </a:r>
            <a:r>
              <a:rPr lang="en-US" altLang="ja-JP" dirty="0"/>
              <a:t>...</a:t>
            </a:r>
            <a:r>
              <a:rPr lang="en-US" altLang="ja-JP" dirty="0" err="1"/>
              <a:t>A</a:t>
            </a:r>
            <a:r>
              <a:rPr lang="en-US" altLang="ja-JP" baseline="-25000" dirty="0" err="1"/>
              <a:t>j</a:t>
            </a:r>
            <a:r>
              <a:rPr lang="en-US" altLang="zh-TW" baseline="-25000" dirty="0"/>
              <a:t> </a:t>
            </a:r>
            <a:r>
              <a:rPr lang="ja-JP" altLang="en-US" dirty="0"/>
              <a:t>若</a:t>
            </a:r>
            <a:r>
              <a:rPr lang="ja-JP" altLang="en-US" b="1" dirty="0"/>
              <a:t>是回文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，可以為空字串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且 </a:t>
            </a:r>
            <a:r>
              <a:rPr lang="en-US" altLang="ja-JP" dirty="0"/>
              <a:t>A</a:t>
            </a:r>
            <a:r>
              <a:rPr lang="en-US" altLang="ja-JP" baseline="-25000" dirty="0"/>
              <a:t>i-1</a:t>
            </a:r>
            <a:r>
              <a:rPr lang="zh-TW" altLang="en-US" baseline="-25000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ja-JP" dirty="0"/>
              <a:t>A</a:t>
            </a:r>
            <a:r>
              <a:rPr lang="en-US" altLang="ja-JP" baseline="-25000" dirty="0"/>
              <a:t>j+1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zh-TW" altLang="en-US" dirty="0"/>
              <a:t>則</a:t>
            </a:r>
            <a:r>
              <a:rPr lang="en-US" altLang="ja-JP" dirty="0"/>
              <a:t>A</a:t>
            </a:r>
            <a:r>
              <a:rPr lang="en-US" altLang="ja-JP" baseline="-25000" dirty="0"/>
              <a:t>i-1</a:t>
            </a:r>
            <a:r>
              <a:rPr lang="en-US" altLang="zh-TW" dirty="0"/>
              <a:t>A</a:t>
            </a:r>
            <a:r>
              <a:rPr lang="en-US" altLang="zh-TW" baseline="-25000" dirty="0"/>
              <a:t>i:j</a:t>
            </a:r>
            <a:r>
              <a:rPr lang="en-US" altLang="ja-JP" dirty="0"/>
              <a:t>A</a:t>
            </a:r>
            <a:r>
              <a:rPr lang="en-US" altLang="ja-JP" baseline="-25000" dirty="0"/>
              <a:t>j+1</a:t>
            </a:r>
            <a:r>
              <a:rPr lang="en-US" altLang="ja-JP" dirty="0"/>
              <a:t> </a:t>
            </a:r>
            <a:r>
              <a:rPr lang="ja-JP" altLang="en-US" dirty="0"/>
              <a:t>是回文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例如 </a:t>
            </a:r>
            <a:r>
              <a:rPr lang="en-US" altLang="zh-TW" dirty="0" err="1"/>
              <a:t>cbc</a:t>
            </a:r>
            <a:r>
              <a:rPr lang="zh-TW" altLang="en-US" dirty="0"/>
              <a:t> 是</a:t>
            </a:r>
            <a:r>
              <a:rPr lang="en-US" altLang="zh-TW" dirty="0"/>
              <a:t>, </a:t>
            </a:r>
            <a:r>
              <a:rPr lang="zh-TW" altLang="en-US" dirty="0"/>
              <a:t>則 </a:t>
            </a:r>
            <a:r>
              <a:rPr lang="en-US" altLang="zh-TW" dirty="0" err="1"/>
              <a:t>pcbcp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 但 </a:t>
            </a:r>
            <a:r>
              <a:rPr lang="en-US" altLang="zh-TW" dirty="0" err="1"/>
              <a:t>qcbcp</a:t>
            </a:r>
            <a:r>
              <a:rPr lang="en-US" altLang="zh-TW" dirty="0"/>
              <a:t> </a:t>
            </a:r>
            <a:r>
              <a:rPr lang="zh-TW" altLang="en-US" dirty="0"/>
              <a:t>不是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572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75B019-7736-4BD1-9204-0B57A1CF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觀察得知，</a:t>
            </a: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子</a:t>
            </a:r>
            <a:r>
              <a:rPr lang="ja-JP" altLang="en-US" dirty="0"/>
              <a:t>字串</a:t>
            </a:r>
            <a:r>
              <a:rPr lang="zh-TW" altLang="en-US" dirty="0"/>
              <a:t>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i:j</a:t>
            </a:r>
            <a:r>
              <a:rPr lang="zh-TW" altLang="en-US" dirty="0"/>
              <a:t> </a:t>
            </a:r>
            <a:r>
              <a:rPr lang="ja-JP" altLang="en-US" dirty="0"/>
              <a:t>若</a:t>
            </a:r>
            <a:r>
              <a:rPr lang="ja-JP" altLang="en-US" b="1" dirty="0"/>
              <a:t>不是回文</a:t>
            </a: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則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lang="en-US" altLang="ja-JP" baseline="-25000" dirty="0"/>
              <a:t>i-1</a:t>
            </a:r>
            <a:r>
              <a:rPr lang="en-US" altLang="ja-JP" dirty="0"/>
              <a:t>A</a:t>
            </a:r>
            <a:r>
              <a:rPr lang="en-US" altLang="zh-TW" baseline="-25000" dirty="0"/>
              <a:t>i:j</a:t>
            </a:r>
            <a:r>
              <a:rPr lang="en-US" altLang="ja-JP" dirty="0"/>
              <a:t>A</a:t>
            </a:r>
            <a:r>
              <a:rPr lang="en-US" altLang="ja-JP" baseline="-25000" dirty="0"/>
              <a:t>j+1</a:t>
            </a:r>
            <a:r>
              <a:rPr lang="en-US" altLang="ja-JP" dirty="0"/>
              <a:t> </a:t>
            </a:r>
            <a:r>
              <a:rPr lang="ja-JP" altLang="en-US" dirty="0"/>
              <a:t>必不是回文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例如 </a:t>
            </a:r>
            <a:r>
              <a:rPr lang="en-US" altLang="zh-TW" dirty="0" err="1"/>
              <a:t>abc</a:t>
            </a:r>
            <a:r>
              <a:rPr lang="zh-TW" altLang="en-US" dirty="0"/>
              <a:t> 不是</a:t>
            </a:r>
            <a:r>
              <a:rPr lang="en-US" altLang="zh-TW" dirty="0"/>
              <a:t>, </a:t>
            </a:r>
            <a:r>
              <a:rPr lang="zh-TW" altLang="en-US" dirty="0"/>
              <a:t>則 </a:t>
            </a:r>
            <a:r>
              <a:rPr lang="en-US" altLang="zh-TW" dirty="0" err="1"/>
              <a:t>pabcp</a:t>
            </a:r>
            <a:r>
              <a:rPr lang="en-US" altLang="zh-TW" dirty="0"/>
              <a:t> </a:t>
            </a:r>
            <a:r>
              <a:rPr lang="zh-TW" altLang="en-US" dirty="0"/>
              <a:t>不是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40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枚舉</a:t>
            </a:r>
            <a:endParaRPr lang="en-US" altLang="zh-TW" sz="4800" dirty="0"/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48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24172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(O(N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r>
              <a:rPr kumimoji="1" lang="zh-TW" altLang="en-US" dirty="0"/>
              <a:t>解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/>
              <a:t>也就是說</a:t>
            </a:r>
            <a:r>
              <a:rPr lang="zh-TW" altLang="en-US" dirty="0"/>
              <a:t>，</a:t>
            </a:r>
            <a:r>
              <a:rPr lang="ja-JP" altLang="ja-JP" dirty="0"/>
              <a:t>能從</a:t>
            </a:r>
            <a:r>
              <a:rPr lang="ja-JP" altLang="ja-JP" b="1" dirty="0"/>
              <a:t>每個</a:t>
            </a:r>
            <a:r>
              <a:rPr lang="ja-JP" altLang="ja-JP" dirty="0"/>
              <a:t>字元</a:t>
            </a:r>
            <a:r>
              <a:rPr lang="ja-JP" altLang="ja-JP" b="1" dirty="0"/>
              <a:t>往外</a:t>
            </a:r>
            <a:r>
              <a:rPr lang="ja-JP" altLang="ja-JP" dirty="0"/>
              <a:t>找回文</a:t>
            </a:r>
            <a:endParaRPr lang="en-US" altLang="ja-JP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ja-JP" altLang="ja-JP" dirty="0"/>
            </a:br>
            <a:r>
              <a:rPr lang="ja-JP" altLang="ja-JP" dirty="0"/>
              <a:t>挑 A</a:t>
            </a:r>
            <a:r>
              <a:rPr lang="ja-JP" altLang="ja-JP" baseline="-25000" dirty="0"/>
              <a:t>i</a:t>
            </a:r>
            <a:r>
              <a:rPr lang="ja-JP" altLang="ja-JP" dirty="0"/>
              <a:t> </a:t>
            </a:r>
            <a:r>
              <a:rPr lang="zh-TW" altLang="en-US" dirty="0"/>
              <a:t>就</a:t>
            </a:r>
            <a:r>
              <a:rPr lang="ja-JP" altLang="ja-JP" dirty="0"/>
              <a:t>檢查 </a:t>
            </a:r>
            <a:r>
              <a:rPr lang="en-US" altLang="ja-JP" dirty="0"/>
              <a:t> </a:t>
            </a:r>
            <a:r>
              <a:rPr lang="en-US" altLang="ja-JP" b="1" dirty="0"/>
              <a:t>A</a:t>
            </a:r>
            <a:r>
              <a:rPr lang="en-US" altLang="ja-JP" b="1" baseline="-25000" dirty="0"/>
              <a:t>i-1</a:t>
            </a:r>
            <a:r>
              <a:rPr lang="en-US" altLang="ja-JP" dirty="0"/>
              <a:t>A</a:t>
            </a:r>
            <a:r>
              <a:rPr lang="en-US" altLang="ja-JP" baseline="-25000" dirty="0"/>
              <a:t>i</a:t>
            </a:r>
            <a:r>
              <a:rPr lang="en-US" altLang="ja-JP" b="1" dirty="0"/>
              <a:t>A</a:t>
            </a:r>
            <a:r>
              <a:rPr lang="en-US" altLang="ja-JP" b="1" baseline="-25000" dirty="0"/>
              <a:t>i+1 </a:t>
            </a:r>
            <a:r>
              <a:rPr lang="ja-JP" altLang="ja-JP" dirty="0"/>
              <a:t> 是否為回文</a:t>
            </a:r>
            <a:endParaRPr lang="en-US" altLang="ja-JP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/>
              <a:t>是的話繼續往外看 </a:t>
            </a:r>
            <a:r>
              <a:rPr lang="en-US" altLang="ja-JP" dirty="0"/>
              <a:t> </a:t>
            </a:r>
            <a:r>
              <a:rPr lang="en-US" altLang="ja-JP" b="1" dirty="0"/>
              <a:t>A</a:t>
            </a:r>
            <a:r>
              <a:rPr lang="en-US" altLang="ja-JP" b="1" baseline="-25000" dirty="0"/>
              <a:t>i-2</a:t>
            </a:r>
            <a:r>
              <a:rPr lang="en-US" altLang="ja-JP" dirty="0"/>
              <a:t>A</a:t>
            </a:r>
            <a:r>
              <a:rPr lang="en-US" altLang="ja-JP" baseline="-25000" dirty="0"/>
              <a:t>i-1</a:t>
            </a:r>
            <a:r>
              <a:rPr lang="en-US" altLang="ja-JP" dirty="0"/>
              <a:t>A</a:t>
            </a:r>
            <a:r>
              <a:rPr lang="en-US" altLang="ja-JP" baseline="-25000" dirty="0"/>
              <a:t>i</a:t>
            </a:r>
            <a:r>
              <a:rPr lang="en-US" altLang="ja-JP" dirty="0"/>
              <a:t>A</a:t>
            </a:r>
            <a:r>
              <a:rPr lang="en-US" altLang="ja-JP" baseline="-25000" dirty="0"/>
              <a:t>i+1</a:t>
            </a:r>
            <a:r>
              <a:rPr lang="en-US" altLang="ja-JP" b="1" dirty="0"/>
              <a:t>A</a:t>
            </a:r>
            <a:r>
              <a:rPr lang="en-US" altLang="ja-JP" b="1" baseline="-25000" dirty="0"/>
              <a:t>i+2</a:t>
            </a:r>
            <a:br>
              <a:rPr lang="ja-JP" altLang="ja-JP" dirty="0"/>
            </a:br>
            <a:endParaRPr lang="en-US" altLang="ja-JP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/>
              <a:t>依此類推，每個字元做一遍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2351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(O(N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r>
              <a:rPr kumimoji="1" lang="zh-TW" altLang="en-US" dirty="0"/>
              <a:t>解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ans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從單個字元擴充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ans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endParaRPr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105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(O(N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r>
              <a:rPr kumimoji="1" lang="zh-TW" altLang="en-US" dirty="0"/>
              <a:t>解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但如果只用這個方法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/>
              <a:t>abba </a:t>
            </a:r>
            <a:r>
              <a:rPr lang="zh-TW" altLang="en-US" dirty="0"/>
              <a:t>這樣的子字串就沒辦法判斷到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所以除了</a:t>
            </a:r>
            <a:r>
              <a:rPr lang="ja-JP" altLang="ja-JP" dirty="0"/>
              <a:t>從</a:t>
            </a:r>
            <a:r>
              <a:rPr lang="ja-JP" altLang="ja-JP" b="1" dirty="0"/>
              <a:t>每個</a:t>
            </a:r>
            <a:r>
              <a:rPr lang="ja-JP" altLang="ja-JP" dirty="0"/>
              <a:t>字元</a:t>
            </a:r>
            <a:r>
              <a:rPr lang="zh-TW" altLang="en-US" dirty="0"/>
              <a:t>往外擴充檢查以外</a:t>
            </a:r>
            <a:br>
              <a:rPr lang="en-US" altLang="zh-TW" dirty="0"/>
            </a:br>
            <a:r>
              <a:rPr lang="zh-TW" altLang="en-US" dirty="0"/>
              <a:t>還要從字元跟字元之間往外擴充檢查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578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0088-15C4-4D3C-B7C9-8CF4A5FC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(O(N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r>
              <a:rPr kumimoji="1" lang="zh-TW" altLang="en-US" dirty="0"/>
              <a:t>解</a:t>
            </a:r>
            <a:r>
              <a:rPr kumimoji="1"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6E49-F5C5-46DE-A250-73F1392E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</a:t>
            </a:r>
            <a:r>
              <a:rPr lang="en-US" altLang="en-US" dirty="0" err="1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從字元跟字元間擴充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ans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6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XOR equation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49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XOR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ja-JP" dirty="0"/>
                  <a:t>給定 N,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V 及 a</a:t>
                </a:r>
                <a:r>
                  <a:rPr lang="ja-JP" altLang="ja-JP" baseline="-25000" dirty="0"/>
                  <a:t>i</a:t>
                </a:r>
                <a:r>
                  <a:rPr lang="zh-TW" altLang="en-US" dirty="0"/>
                  <a:t>，</a:t>
                </a:r>
                <a:r>
                  <a:rPr lang="ja-JP" altLang="ja-JP" dirty="0"/>
                  <a:t>其中 1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N，</a:t>
                </a:r>
                <a:br>
                  <a:rPr lang="ja-JP" altLang="ja-JP" dirty="0"/>
                </a:br>
                <a:r>
                  <a:rPr lang="ja-JP" altLang="ja-JP" dirty="0"/>
                  <a:t>算出有多少組 1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x</a:t>
                </a:r>
                <a:r>
                  <a:rPr lang="ja-JP" altLang="ja-JP" baseline="-25000" dirty="0"/>
                  <a:t>i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a</a:t>
                </a:r>
                <a:r>
                  <a:rPr lang="ja-JP" altLang="ja-JP" baseline="-25000" dirty="0"/>
                  <a:t>i</a:t>
                </a:r>
                <a:r>
                  <a:rPr lang="ja-JP" altLang="ja-JP" dirty="0"/>
                  <a:t> 滿足 x</a:t>
                </a:r>
                <a:r>
                  <a:rPr lang="ja-JP" altLang="ja-JP" baseline="-25000" dirty="0"/>
                  <a:t>1</a:t>
                </a:r>
                <a:r>
                  <a:rPr lang="ja-JP" altLang="ja-JP" dirty="0"/>
                  <a:t>⊕x</a:t>
                </a:r>
                <a:r>
                  <a:rPr lang="ja-JP" altLang="ja-JP" baseline="-25000" dirty="0"/>
                  <a:t>2</a:t>
                </a:r>
                <a:r>
                  <a:rPr lang="ja-JP" altLang="ja-JP" dirty="0"/>
                  <a:t>⊕...⊕x</a:t>
                </a:r>
                <a:r>
                  <a:rPr lang="ja-JP" altLang="ja-JP" baseline="-25000" dirty="0"/>
                  <a:t>N</a:t>
                </a:r>
                <a:r>
                  <a:rPr lang="zh-TW" altLang="en-US" baseline="-25000" dirty="0"/>
                  <a:t> </a:t>
                </a:r>
                <a:r>
                  <a:rPr lang="ja-JP" altLang="ja-JP" dirty="0"/>
                  <a:t>=</a:t>
                </a:r>
                <a:r>
                  <a:rPr lang="zh-TW" altLang="en-US" dirty="0"/>
                  <a:t> </a:t>
                </a:r>
                <a:r>
                  <a:rPr lang="ja-JP" altLang="ja-JP" dirty="0"/>
                  <a:t>V</a:t>
                </a:r>
                <a:br>
                  <a:rPr lang="ja-JP" altLang="ja-JP" sz="2000" dirty="0">
                    <a:latin typeface="Arial" panose="020B0604020202020204" pitchFamily="34" charset="0"/>
                  </a:rPr>
                </a:br>
                <a:endParaRPr lang="ja-JP" altLang="ja-JP" sz="4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ja-JP" dirty="0"/>
                  <a:t>限制 N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15, a</a:t>
                </a:r>
                <a:r>
                  <a:rPr lang="ja-JP" altLang="ja-JP" baseline="-25000" dirty="0"/>
                  <a:t>i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9 ,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grow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ja-JP" altLang="ja-JP" dirty="0"/>
                          <m:t>a</m:t>
                        </m:r>
                        <m:r>
                          <m:rPr>
                            <m:nor/>
                          </m:rPr>
                          <a:rPr lang="ja-JP" altLang="ja-JP" baseline="-25000" dirty="0"/>
                          <m:t>i</m:t>
                        </m:r>
                      </m:e>
                    </m:nary>
                  </m:oMath>
                </a14:m>
                <a:r>
                  <a:rPr lang="ja-JP" altLang="ja-JP" sz="2000" dirty="0"/>
                  <a:t> </a:t>
                </a:r>
                <a:r>
                  <a:rPr lang="en-US" altLang="ja-JP" sz="2000" dirty="0"/>
                  <a:t> </a:t>
                </a:r>
                <a:r>
                  <a:rPr lang="ja-JP" altLang="ja-JP" dirty="0"/>
                  <a:t>≤</a:t>
                </a:r>
                <a:r>
                  <a:rPr lang="en-US" altLang="ja-JP" dirty="0"/>
                  <a:t> </a:t>
                </a:r>
                <a:r>
                  <a:rPr lang="ja-JP" altLang="ja-JP" dirty="0"/>
                  <a:t>40000</a:t>
                </a:r>
                <a:br>
                  <a:rPr lang="ja-JP" altLang="ja-JP" sz="2000" dirty="0">
                    <a:latin typeface="Arial" panose="020B0604020202020204" pitchFamily="34" charset="0"/>
                  </a:rPr>
                </a:br>
                <a:endParaRPr lang="ja-JP" altLang="ja-JP" sz="48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04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dirty="0"/>
              <a:t>N</a:t>
            </a:r>
            <a:r>
              <a:rPr kumimoji="1" lang="zh-TW" altLang="en-US" dirty="0"/>
              <a:t> </a:t>
            </a:r>
            <a:r>
              <a:rPr kumimoji="1" lang="ja-JP" altLang="ja-JP" dirty="0"/>
              <a:t>=</a:t>
            </a:r>
            <a:r>
              <a:rPr kumimoji="1" lang="zh-TW" altLang="en-US" dirty="0"/>
              <a:t> </a:t>
            </a:r>
            <a:r>
              <a:rPr kumimoji="1" lang="ja-JP" altLang="ja-JP" dirty="0"/>
              <a:t>3</a:t>
            </a:r>
            <a:r>
              <a:rPr kumimoji="1" lang="en-US" altLang="ja-JP" dirty="0"/>
              <a:t> </a:t>
            </a:r>
            <a:r>
              <a:rPr kumimoji="1" lang="zh-TW" altLang="en-US" dirty="0"/>
              <a:t>可能寫法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a3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^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^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107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</a:t>
            </a:r>
            <a:r>
              <a:rPr kumimoji="1" lang="zh-TW" altLang="en-US" dirty="0"/>
              <a:t> 太大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不過當 </a:t>
            </a:r>
            <a:r>
              <a:rPr kumimoji="1" lang="en-US" altLang="zh-TW" dirty="0"/>
              <a:t>N</a:t>
            </a:r>
            <a:r>
              <a:rPr kumimoji="1" lang="zh-TW" altLang="en-US" dirty="0"/>
              <a:t> 夠大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程式碼就有點難寫了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廢話不多說，遞迴真好用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9704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遞迴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void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dfs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res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res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dfs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res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^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83084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分治範例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3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枚舉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將有限個已知狀況全盤計算出來 湊出最後答案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解題的起手式</a:t>
            </a:r>
            <a:endParaRPr kumimoji="1" lang="en-US" altLang="zh-TW" dirty="0"/>
          </a:p>
          <a:p>
            <a:r>
              <a:rPr kumimoji="1" lang="zh-TW" altLang="en-US" dirty="0"/>
              <a:t>知道越多，能做得越多</a:t>
            </a:r>
            <a:endParaRPr kumimoji="1" lang="en-US" altLang="zh-TW" dirty="0"/>
          </a:p>
          <a:p>
            <a:r>
              <a:rPr kumimoji="1" lang="zh-TW" altLang="en-US" dirty="0"/>
              <a:t>可將</a:t>
            </a:r>
            <a:r>
              <a:rPr kumimoji="1" lang="zh-TW" altLang="en-US" b="1" dirty="0"/>
              <a:t>求值</a:t>
            </a:r>
            <a:r>
              <a:rPr kumimoji="1" lang="zh-TW" altLang="en-US" dirty="0"/>
              <a:t>問題轉為</a:t>
            </a:r>
            <a:r>
              <a:rPr kumimoji="1" lang="zh-TW" altLang="en-US" b="1" dirty="0"/>
              <a:t>判定</a:t>
            </a:r>
            <a:r>
              <a:rPr kumimoji="1" lang="zh-TW" altLang="en-US" dirty="0"/>
              <a:t>問題 </a:t>
            </a:r>
            <a:r>
              <a:rPr kumimoji="1" lang="en-US" altLang="zh-TW" dirty="0"/>
              <a:t>e.g. x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 + x = 0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958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合併排序法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92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合併排序法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給長度為 </a:t>
            </a:r>
            <a:r>
              <a:rPr lang="en-US" altLang="en-US" dirty="0"/>
              <a:t>n </a:t>
            </a:r>
            <a:r>
              <a:rPr lang="zh-TW" altLang="en-US" dirty="0"/>
              <a:t>的數列 </a:t>
            </a:r>
            <a:r>
              <a:rPr lang="en-US" altLang="en-US" dirty="0"/>
              <a:t>a</a:t>
            </a:r>
            <a:r>
              <a:rPr lang="en-US" altLang="en-US" baseline="-25000" dirty="0"/>
              <a:t>0</a:t>
            </a:r>
            <a:r>
              <a:rPr lang="en-US" altLang="en-US" dirty="0"/>
              <a:t>,a</a:t>
            </a:r>
            <a:r>
              <a:rPr lang="en-US" altLang="en-US" baseline="-25000" dirty="0"/>
              <a:t>1</a:t>
            </a:r>
            <a:r>
              <a:rPr lang="en-US" altLang="en-US" dirty="0"/>
              <a:t>,⋯,a</a:t>
            </a:r>
            <a:r>
              <a:rPr lang="en-US" altLang="en-US" baseline="-25000" dirty="0"/>
              <a:t>n−1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將數列依照數字大小從小排到大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7970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為了應用分治法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先將數列分成兩區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5074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為了應用分治法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先將數列分成兩區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依照先前的經驗，要假設這兩區已經解完</a:t>
            </a:r>
            <a:r>
              <a:rPr lang="en-US" altLang="zh-TW" dirty="0"/>
              <a:t>(</a:t>
            </a:r>
            <a:r>
              <a:rPr lang="zh-TW" altLang="en-US" dirty="0"/>
              <a:t>排列</a:t>
            </a:r>
            <a:r>
              <a:rPr lang="en-US" altLang="zh-TW" dirty="0"/>
              <a:t>)</a:t>
            </a:r>
            <a:r>
              <a:rPr lang="zh-TW" altLang="en-US" dirty="0"/>
              <a:t>了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利用這兩區合併成整體排序完的數列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85274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為了應用分治法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先將數列分成兩區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依照先前的經驗，要假設這兩區已經解完</a:t>
            </a:r>
            <a:r>
              <a:rPr lang="en-US" altLang="zh-TW" dirty="0"/>
              <a:t>(</a:t>
            </a:r>
            <a:r>
              <a:rPr lang="zh-TW" altLang="en-US" dirty="0"/>
              <a:t>排列</a:t>
            </a:r>
            <a:r>
              <a:rPr lang="en-US" altLang="zh-TW" dirty="0"/>
              <a:t>)</a:t>
            </a:r>
            <a:r>
              <a:rPr lang="zh-TW" altLang="en-US" dirty="0"/>
              <a:t>了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利用這兩區合併成整體排序完的數列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solidFill>
                <a:srgbClr val="FFC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例如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10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要併成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10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5076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左右區比較一下，看目前誰的數字小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小的那個就加入排列好的隊伍中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例如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10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要併成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10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0216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void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split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sz="2800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[l, r)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28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sz="28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8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sz="28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2800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sz="28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en-US" altLang="en-US" sz="28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8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split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8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split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br>
              <a:rPr lang="en-US" altLang="en-US" sz="2800" dirty="0">
                <a:latin typeface="Consolas" panose="020B0609020204030204" pitchFamily="49" charset="0"/>
              </a:rPr>
            </a:br>
            <a:br>
              <a:rPr lang="en-US" altLang="en-US" sz="2800" dirty="0">
                <a:latin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</a:rPr>
              <a:t>  </a:t>
            </a:r>
            <a:r>
              <a:rPr lang="en-US" altLang="en-US" sz="28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merge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	</a:t>
            </a:r>
            <a:endParaRPr lang="en-US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12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逆序數對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685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逆序數對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給長度為 </a:t>
            </a:r>
            <a:r>
              <a:rPr lang="en-US" altLang="en-US" dirty="0"/>
              <a:t>n </a:t>
            </a:r>
            <a:r>
              <a:rPr lang="zh-TW" altLang="en-US" dirty="0"/>
              <a:t>的數列 </a:t>
            </a:r>
            <a:r>
              <a:rPr lang="en-US" altLang="en-US" dirty="0"/>
              <a:t>a</a:t>
            </a:r>
            <a:r>
              <a:rPr lang="en-US" altLang="en-US" baseline="-25000" dirty="0"/>
              <a:t>0</a:t>
            </a:r>
            <a:r>
              <a:rPr lang="en-US" altLang="en-US" dirty="0"/>
              <a:t>,a</a:t>
            </a:r>
            <a:r>
              <a:rPr lang="en-US" altLang="en-US" baseline="-25000" dirty="0"/>
              <a:t>1</a:t>
            </a:r>
            <a:r>
              <a:rPr lang="en-US" altLang="en-US" dirty="0"/>
              <a:t>,⋯,a</a:t>
            </a:r>
            <a:r>
              <a:rPr lang="en-US" altLang="en-US" baseline="-25000" dirty="0"/>
              <a:t>n−1</a:t>
            </a:r>
            <a:r>
              <a:rPr lang="zh-TW" altLang="en-US" dirty="0"/>
              <a:t>若 </a:t>
            </a:r>
            <a:r>
              <a:rPr lang="en-US" altLang="en-US" dirty="0" err="1"/>
              <a:t>i</a:t>
            </a:r>
            <a:r>
              <a:rPr lang="en-US" altLang="en-US" dirty="0"/>
              <a:t>&lt;j </a:t>
            </a:r>
            <a:r>
              <a:rPr lang="zh-TW" altLang="en-US" dirty="0"/>
              <a:t>且 </a:t>
            </a:r>
            <a:r>
              <a:rPr lang="en-US" altLang="en-US" dirty="0"/>
              <a:t>a</a:t>
            </a:r>
            <a:r>
              <a:rPr lang="en-US" altLang="en-US" baseline="-25000" dirty="0"/>
              <a:t>i</a:t>
            </a:r>
            <a:r>
              <a:rPr lang="en-US" altLang="en-US" dirty="0"/>
              <a:t>&gt;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br>
              <a:rPr lang="en-US" altLang="en-US" baseline="-25000" dirty="0"/>
            </a:br>
            <a:r>
              <a:rPr lang="zh-TW" altLang="en-US" dirty="0"/>
              <a:t>則 </a:t>
            </a:r>
            <a:r>
              <a:rPr lang="en-US" altLang="zh-TW" dirty="0"/>
              <a:t>(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,a</a:t>
            </a:r>
            <a:r>
              <a:rPr lang="en-US" altLang="en-US" baseline="-25000" dirty="0" err="1"/>
              <a:t>j</a:t>
            </a:r>
            <a:r>
              <a:rPr lang="en-US" altLang="en-US" dirty="0"/>
              <a:t>) </a:t>
            </a:r>
            <a:r>
              <a:rPr lang="zh-TW" altLang="en-US" dirty="0"/>
              <a:t>稱為</a:t>
            </a:r>
            <a:r>
              <a:rPr lang="zh-TW" altLang="en-US" b="1" dirty="0"/>
              <a:t>逆序</a:t>
            </a:r>
            <a:r>
              <a:rPr lang="zh-TW" altLang="en-US" dirty="0"/>
              <a:t>數對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TW" altLang="en-US" dirty="0"/>
            </a:br>
            <a:r>
              <a:rPr lang="zh-TW" altLang="en-US" dirty="0"/>
              <a:t>請計算出該數列中有多少逆序數對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58178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D6F7-804F-498A-B529-B6B7B232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(</a:t>
            </a:r>
            <a:r>
              <a:rPr lang="zh-TW" altLang="en-US" dirty="0"/>
              <a:t>樸素解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7634-1EA1-465D-B154-8684F94C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N = 2</a:t>
            </a:r>
            <a:r>
              <a:rPr kumimoji="1" lang="zh-TW" altLang="en-US" dirty="0"/>
              <a:t>，數列 </a:t>
            </a:r>
            <a:r>
              <a:rPr kumimoji="1" lang="en-US" altLang="zh-TW" dirty="0"/>
              <a:t>4, 3 </a:t>
            </a:r>
            <a:r>
              <a:rPr kumimoji="1" lang="zh-TW" altLang="en-US" dirty="0"/>
              <a:t>則有 </a:t>
            </a:r>
            <a:r>
              <a:rPr kumimoji="1" lang="en-US" altLang="zh-TW" dirty="0"/>
              <a:t>(4, 3)</a:t>
            </a:r>
          </a:p>
          <a:p>
            <a:pPr marL="0" indent="0">
              <a:buNone/>
            </a:pPr>
            <a:r>
              <a:rPr kumimoji="1" lang="en-US" altLang="zh-TW" dirty="0"/>
              <a:t>N =</a:t>
            </a:r>
            <a:r>
              <a:rPr kumimoji="1" lang="zh-TW" altLang="en-US" dirty="0"/>
              <a:t> </a:t>
            </a:r>
            <a:r>
              <a:rPr kumimoji="1" lang="en-US" altLang="zh-TW" dirty="0"/>
              <a:t>4</a:t>
            </a:r>
            <a:r>
              <a:rPr kumimoji="1" lang="zh-TW" altLang="en-US" dirty="0"/>
              <a:t>，數列 </a:t>
            </a:r>
            <a:r>
              <a:rPr kumimoji="1" lang="en-US" altLang="zh-TW" dirty="0"/>
              <a:t>5, 8, 2, 9 </a:t>
            </a:r>
            <a:r>
              <a:rPr kumimoji="1" lang="zh-TW" altLang="en-US" dirty="0"/>
              <a:t>則有 </a:t>
            </a:r>
            <a:r>
              <a:rPr kumimoji="1" lang="en-US" altLang="zh-TW" dirty="0"/>
              <a:t>(5, 2) (8, 2)</a:t>
            </a:r>
          </a:p>
          <a:p>
            <a:pPr marL="0" indent="0">
              <a:buNone/>
            </a:pPr>
            <a:r>
              <a:rPr kumimoji="1" lang="en-US" altLang="zh-TW" dirty="0"/>
              <a:t>…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53941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逆序數對的構成就是右邊數字比左邊大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廢話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在數這些數對時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可以發覺到 當數完一逆序對 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若數列中 </a:t>
            </a:r>
            <a:r>
              <a:rPr kumimoji="1" lang="en-US" altLang="zh-TW" dirty="0"/>
              <a:t>a </a:t>
            </a:r>
            <a:r>
              <a:rPr kumimoji="1" lang="zh-TW" altLang="en-US" dirty="0"/>
              <a:t>跟 </a:t>
            </a:r>
            <a:r>
              <a:rPr kumimoji="1" lang="en-US" altLang="zh-TW" dirty="0"/>
              <a:t>b </a:t>
            </a:r>
            <a:r>
              <a:rPr kumimoji="1" lang="zh-TW" altLang="en-US" dirty="0"/>
              <a:t>之間有 </a:t>
            </a:r>
            <a:r>
              <a:rPr kumimoji="1" lang="en-US" altLang="zh-TW" dirty="0"/>
              <a:t>c &gt; a</a:t>
            </a:r>
          </a:p>
          <a:p>
            <a:pPr marL="0" indent="0">
              <a:buNone/>
            </a:pPr>
            <a:r>
              <a:rPr kumimoji="1" lang="zh-TW" altLang="en-US" dirty="0"/>
              <a:t>那不就推得 </a:t>
            </a:r>
            <a:r>
              <a:rPr kumimoji="1" lang="en-US" altLang="zh-TW" dirty="0"/>
              <a:t>c &gt; b </a:t>
            </a:r>
            <a:r>
              <a:rPr kumimoji="1" lang="zh-TW" altLang="en-US" dirty="0"/>
              <a:t>嗎</a:t>
            </a:r>
            <a:r>
              <a:rPr kumimoji="1"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0684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之前的數字排序 </a:t>
            </a:r>
            <a:r>
              <a:rPr kumimoji="1" lang="en-US" altLang="zh-TW" dirty="0"/>
              <a:t>(</a:t>
            </a:r>
            <a:r>
              <a:rPr kumimoji="1" lang="zh-TW" altLang="en-US" dirty="0"/>
              <a:t>升序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這樣一來，當 </a:t>
            </a:r>
            <a:r>
              <a:rPr kumimoji="1" lang="en-US" altLang="zh-TW" dirty="0"/>
              <a:t>a </a:t>
            </a:r>
            <a:r>
              <a:rPr kumimoji="1" lang="zh-TW" altLang="en-US" dirty="0"/>
              <a:t>數完之後，直到 </a:t>
            </a:r>
            <a:r>
              <a:rPr kumimoji="1" lang="en-US" altLang="zh-TW" dirty="0"/>
              <a:t>b </a:t>
            </a:r>
            <a:r>
              <a:rPr kumimoji="1" lang="zh-TW" altLang="en-US" dirty="0"/>
              <a:t>以前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所有比 </a:t>
            </a:r>
            <a:r>
              <a:rPr kumimoji="1" lang="en-US" altLang="zh-TW" dirty="0"/>
              <a:t>a </a:t>
            </a:r>
            <a:r>
              <a:rPr kumimoji="1" lang="zh-TW" altLang="en-US" dirty="0"/>
              <a:t>大的那些數字們都不需要重複計算 </a:t>
            </a:r>
            <a:r>
              <a:rPr kumimoji="1" lang="en-US" altLang="zh-TW" dirty="0"/>
              <a:t>a </a:t>
            </a:r>
            <a:r>
              <a:rPr kumimoji="1" lang="zh-TW" altLang="en-US" dirty="0"/>
              <a:t>配過的數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00203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b = 5</a:t>
            </a:r>
          </a:p>
          <a:p>
            <a:pPr marL="0" indent="0">
              <a:buNone/>
            </a:pPr>
            <a:r>
              <a:rPr kumimoji="1" lang="zh-TW" altLang="en-US" dirty="0"/>
              <a:t>那麼 </a:t>
            </a:r>
            <a:r>
              <a:rPr kumimoji="1" lang="en-US" altLang="zh-TW" dirty="0"/>
              <a:t>7, 3, 6, </a:t>
            </a:r>
            <a:r>
              <a:rPr kumimoji="1" lang="en-US" altLang="zh-TW" b="1" dirty="0"/>
              <a:t>5</a:t>
            </a:r>
            <a:r>
              <a:rPr kumimoji="1" lang="en-US" altLang="zh-TW" dirty="0"/>
              <a:t>, 9, 13, 1, 2</a:t>
            </a:r>
          </a:p>
          <a:p>
            <a:pPr marL="0" indent="0">
              <a:buNone/>
            </a:pPr>
            <a:r>
              <a:rPr kumimoji="1" lang="zh-TW" altLang="en-US" dirty="0"/>
              <a:t>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以前的數字排序，得 </a:t>
            </a:r>
            <a:r>
              <a:rPr kumimoji="1" lang="en-US" altLang="zh-TW" u="sng" dirty="0"/>
              <a:t>3, 6, 7</a:t>
            </a:r>
            <a:r>
              <a:rPr kumimoji="1" lang="en-US" altLang="zh-TW" dirty="0"/>
              <a:t>, </a:t>
            </a:r>
            <a:r>
              <a:rPr kumimoji="1" lang="en-US" altLang="zh-TW" b="1" u="sng" dirty="0"/>
              <a:t>5</a:t>
            </a:r>
            <a:r>
              <a:rPr kumimoji="1" lang="en-US" altLang="zh-TW" u="sng" dirty="0"/>
              <a:t>, 9, 13, 1, 2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拿 </a:t>
            </a:r>
            <a:r>
              <a:rPr kumimoji="1" lang="en-US" altLang="zh-TW" dirty="0"/>
              <a:t>3 </a:t>
            </a:r>
            <a:r>
              <a:rPr kumimoji="1" lang="zh-TW" altLang="en-US" dirty="0"/>
              <a:t>去配 </a:t>
            </a:r>
            <a:r>
              <a:rPr kumimoji="1" lang="en-US" altLang="zh-TW" dirty="0"/>
              <a:t>b </a:t>
            </a:r>
            <a:r>
              <a:rPr kumimoji="1" lang="zh-TW" altLang="en-US" dirty="0"/>
              <a:t>後的數字，</a:t>
            </a:r>
            <a:r>
              <a:rPr kumimoji="1" lang="en-US" altLang="zh-TW" dirty="0"/>
              <a:t>(3, 1), (3, 2)</a:t>
            </a:r>
          </a:p>
          <a:p>
            <a:pPr marL="0" indent="0">
              <a:buNone/>
            </a:pPr>
            <a:r>
              <a:rPr kumimoji="1" lang="zh-TW" altLang="en-US" dirty="0"/>
              <a:t>那麼輪到 </a:t>
            </a:r>
            <a:r>
              <a:rPr kumimoji="1" lang="en-US" altLang="zh-TW" dirty="0"/>
              <a:t>6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7 </a:t>
            </a:r>
            <a:r>
              <a:rPr kumimoji="1" lang="zh-TW" altLang="en-US" dirty="0"/>
              <a:t>時，</a:t>
            </a:r>
            <a:r>
              <a:rPr kumimoji="1" lang="en-US" altLang="zh-TW" dirty="0"/>
              <a:t>(6, 1), (6, 2), (7, 1), (7, 2) </a:t>
            </a:r>
            <a:r>
              <a:rPr kumimoji="1" lang="zh-TW" altLang="en-US" dirty="0"/>
              <a:t>不需計算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63196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並且若 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不是逆序對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表示任意 </a:t>
            </a:r>
            <a:r>
              <a:rPr kumimoji="1" lang="en-US" altLang="zh-TW" dirty="0"/>
              <a:t>x &gt; b</a:t>
            </a:r>
            <a:r>
              <a:rPr kumimoji="1" lang="zh-TW" altLang="en-US" dirty="0"/>
              <a:t>，</a:t>
            </a:r>
            <a:r>
              <a:rPr kumimoji="1" lang="en-US" altLang="zh-TW" dirty="0"/>
              <a:t>(a, x)</a:t>
            </a:r>
            <a:r>
              <a:rPr kumimoji="1" lang="zh-TW" altLang="en-US" dirty="0"/>
              <a:t> 都不是逆序對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98923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將 </a:t>
            </a:r>
            <a:r>
              <a:rPr kumimoji="1" lang="en-US" altLang="zh-TW" dirty="0"/>
              <a:t>a </a:t>
            </a:r>
            <a:r>
              <a:rPr kumimoji="1" lang="zh-TW" altLang="en-US" dirty="0"/>
              <a:t>之後的數字排序 </a:t>
            </a:r>
            <a:r>
              <a:rPr kumimoji="1" lang="en-US" altLang="zh-TW" dirty="0"/>
              <a:t>(</a:t>
            </a:r>
            <a:r>
              <a:rPr kumimoji="1" lang="zh-TW" altLang="en-US" dirty="0"/>
              <a:t>升序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這樣一來，當遇到 </a:t>
            </a:r>
            <a:r>
              <a:rPr kumimoji="1" lang="en-US" altLang="zh-TW" dirty="0"/>
              <a:t>b </a:t>
            </a:r>
            <a:r>
              <a:rPr kumimoji="1" lang="zh-TW" altLang="en-US" dirty="0"/>
              <a:t>或是比 </a:t>
            </a:r>
            <a:r>
              <a:rPr kumimoji="1" lang="en-US" altLang="zh-TW" dirty="0"/>
              <a:t>a </a:t>
            </a:r>
            <a:r>
              <a:rPr kumimoji="1" lang="zh-TW" altLang="en-US" dirty="0"/>
              <a:t>大的數字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a </a:t>
            </a:r>
            <a:r>
              <a:rPr kumimoji="1" lang="zh-TW" altLang="en-US" dirty="0"/>
              <a:t>不需要再繼續往後配對，可以把 </a:t>
            </a:r>
            <a:r>
              <a:rPr kumimoji="1" lang="en-US" altLang="zh-TW" dirty="0"/>
              <a:t>a </a:t>
            </a:r>
            <a:r>
              <a:rPr kumimoji="1" lang="zh-TW" altLang="en-US" dirty="0"/>
              <a:t>換下來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6858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a = 6</a:t>
            </a:r>
          </a:p>
          <a:p>
            <a:pPr marL="0" indent="0">
              <a:buNone/>
            </a:pPr>
            <a:r>
              <a:rPr kumimoji="1" lang="zh-TW" altLang="en-US" dirty="0"/>
              <a:t>那麼 </a:t>
            </a:r>
            <a:r>
              <a:rPr kumimoji="1" lang="en-US" altLang="zh-TW" dirty="0"/>
              <a:t>7, 3, </a:t>
            </a:r>
            <a:r>
              <a:rPr kumimoji="1" lang="en-US" altLang="zh-TW" b="1" dirty="0"/>
              <a:t>6</a:t>
            </a:r>
            <a:r>
              <a:rPr kumimoji="1" lang="en-US" altLang="zh-TW" dirty="0"/>
              <a:t>, 5, 9, 13, 1, 2</a:t>
            </a:r>
          </a:p>
          <a:p>
            <a:pPr marL="0" indent="0">
              <a:buNone/>
            </a:pPr>
            <a:r>
              <a:rPr kumimoji="1" lang="zh-TW" altLang="en-US" dirty="0"/>
              <a:t>則 </a:t>
            </a:r>
            <a:r>
              <a:rPr kumimoji="1" lang="en-US" altLang="zh-TW" dirty="0"/>
              <a:t>a </a:t>
            </a:r>
            <a:r>
              <a:rPr kumimoji="1" lang="zh-TW" altLang="en-US" dirty="0"/>
              <a:t>以後的數字排序，得 </a:t>
            </a:r>
            <a:r>
              <a:rPr kumimoji="1" lang="en-US" altLang="zh-TW" u="sng" dirty="0"/>
              <a:t>7, 3, </a:t>
            </a:r>
            <a:r>
              <a:rPr kumimoji="1" lang="en-US" altLang="zh-TW" b="1" u="sng" dirty="0"/>
              <a:t>6</a:t>
            </a:r>
            <a:r>
              <a:rPr kumimoji="1" lang="en-US" altLang="zh-TW" dirty="0"/>
              <a:t>, </a:t>
            </a:r>
            <a:r>
              <a:rPr kumimoji="1" lang="en-US" altLang="zh-TW" u="sng" dirty="0"/>
              <a:t>1, 2, 5, 9, 13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拿 </a:t>
            </a:r>
            <a:r>
              <a:rPr kumimoji="1" lang="en-US" altLang="zh-TW" dirty="0"/>
              <a:t>3</a:t>
            </a:r>
            <a:r>
              <a:rPr kumimoji="1" lang="zh-TW" altLang="en-US" dirty="0"/>
              <a:t> 去配，</a:t>
            </a:r>
            <a:r>
              <a:rPr kumimoji="1" lang="en-US" altLang="zh-TW" dirty="0"/>
              <a:t>(3, 1), (3, 2)</a:t>
            </a:r>
          </a:p>
          <a:p>
            <a:pPr marL="0" indent="0">
              <a:buNone/>
            </a:pPr>
            <a:r>
              <a:rPr kumimoji="1" lang="zh-TW" altLang="en-US" dirty="0"/>
              <a:t>接著碰到 </a:t>
            </a:r>
            <a:r>
              <a:rPr kumimoji="1" lang="en-US" altLang="zh-TW" dirty="0"/>
              <a:t>(3, 5)</a:t>
            </a:r>
            <a:r>
              <a:rPr kumimoji="1" lang="zh-TW" altLang="en-US" dirty="0"/>
              <a:t> 不是逆序對，則可以換下個數字 </a:t>
            </a:r>
            <a:r>
              <a:rPr kumimoji="1" lang="en-US" altLang="zh-TW" dirty="0"/>
              <a:t>6 </a:t>
            </a:r>
            <a:r>
              <a:rPr kumimoji="1" lang="zh-TW" altLang="en-US" dirty="0"/>
              <a:t>繼續配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1605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3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將兩種做法綜合起來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會發現，可以將數列分成兩堆，分別排序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這樣一來能省下很多計算量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96931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C01-D840-49E2-88EC-63AB068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 </a:t>
            </a:r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648-1C5A-4CFA-99E5-A27F7595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假設分成兩個區間 </a:t>
            </a:r>
            <a:r>
              <a:rPr kumimoji="1" lang="en-US" altLang="zh-TW" dirty="0"/>
              <a:t>[l, m), [m, r)</a:t>
            </a:r>
          </a:p>
          <a:p>
            <a:pPr marL="0" indent="0">
              <a:buNone/>
            </a:pPr>
            <a:r>
              <a:rPr kumimoji="1" lang="zh-TW" altLang="en-US" dirty="0"/>
              <a:t>分別都已經排序</a:t>
            </a:r>
            <a:endParaRPr kumimoji="1" lang="en-US" altLang="en-US" dirty="0"/>
          </a:p>
          <a:p>
            <a:pPr marL="0" indent="0">
              <a:buNone/>
            </a:pPr>
            <a:endParaRPr lang="en-US" altLang="en-US" dirty="0">
              <a:solidFill>
                <a:srgbClr val="0077AA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DC01-D840-49E2-88EC-63AB068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648-1C5A-4CFA-99E5-A27F7595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但這樣只有將兩個區間</a:t>
            </a:r>
            <a:r>
              <a:rPr lang="zh-TW" altLang="en-US" u="sng" dirty="0">
                <a:latin typeface="Consolas" panose="020B0609020204030204" pitchFamily="49" charset="0"/>
              </a:rPr>
              <a:t>之間</a:t>
            </a:r>
            <a:r>
              <a:rPr lang="zh-TW" altLang="en-US" dirty="0">
                <a:latin typeface="Consolas" panose="020B0609020204030204" pitchFamily="49" charset="0"/>
              </a:rPr>
              <a:t>的逆序數對找出來而已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區間本身中的逆序對怎麼數？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8139</Words>
  <Application>Microsoft Office PowerPoint</Application>
  <PresentationFormat>Widescreen</PresentationFormat>
  <Paragraphs>648</Paragraphs>
  <Slides>142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9" baseType="lpstr">
      <vt:lpstr>Microsoft JhengHei</vt:lpstr>
      <vt:lpstr>Microsoft JhengHei</vt:lpstr>
      <vt:lpstr>Arial</vt:lpstr>
      <vt:lpstr>Calibri</vt:lpstr>
      <vt:lpstr>Cambria Math</vt:lpstr>
      <vt:lpstr>Consolas</vt:lpstr>
      <vt:lpstr>Office 佈景主題</vt:lpstr>
      <vt:lpstr> Advanced  Competitive Programming</vt:lpstr>
      <vt:lpstr>如何解題?</vt:lpstr>
      <vt:lpstr>解題</vt:lpstr>
      <vt:lpstr>演算法的設計思維</vt:lpstr>
      <vt:lpstr>演算法的設計思維</vt:lpstr>
      <vt:lpstr>最大連續和問題</vt:lpstr>
      <vt:lpstr>演算法的設計思維</vt:lpstr>
      <vt:lpstr>枚舉</vt:lpstr>
      <vt:lpstr>枚舉</vt:lpstr>
      <vt:lpstr>枚舉: 最大連續和問題</vt:lpstr>
      <vt:lpstr>演算法的設計思維</vt:lpstr>
      <vt:lpstr>動態規劃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觀察問題</vt:lpstr>
      <vt:lpstr>觀察問題</vt:lpstr>
      <vt:lpstr>觀察問題</vt:lpstr>
      <vt:lpstr>觀察問題</vt:lpstr>
      <vt:lpstr>觀察問題</vt:lpstr>
      <vt:lpstr>提出作法</vt:lpstr>
      <vt:lpstr>枚舉範例</vt:lpstr>
      <vt:lpstr>回文子串</vt:lpstr>
      <vt:lpstr>回文子串</vt:lpstr>
      <vt:lpstr>回文子串 (樸素解)</vt:lpstr>
      <vt:lpstr>觀察問題</vt:lpstr>
      <vt:lpstr>觀察問題</vt:lpstr>
      <vt:lpstr>觀察問題</vt:lpstr>
      <vt:lpstr>提出作法 (O(N2) 解)</vt:lpstr>
      <vt:lpstr>提出作法 (O(N2) 解)</vt:lpstr>
      <vt:lpstr>提出作法 (O(N2) 解)</vt:lpstr>
      <vt:lpstr>提出作法 (O(N2) 解)</vt:lpstr>
      <vt:lpstr>XOR equation</vt:lpstr>
      <vt:lpstr>XOR equation</vt:lpstr>
      <vt:lpstr>N = 3 可能寫法</vt:lpstr>
      <vt:lpstr>N 太大</vt:lpstr>
      <vt:lpstr>遞迴</vt:lpstr>
      <vt:lpstr>分治範例</vt:lpstr>
      <vt:lpstr>合併排序法</vt:lpstr>
      <vt:lpstr>合併排序法</vt:lpstr>
      <vt:lpstr>觀察問題</vt:lpstr>
      <vt:lpstr>觀察問題</vt:lpstr>
      <vt:lpstr>觀察問題</vt:lpstr>
      <vt:lpstr>提出作法</vt:lpstr>
      <vt:lpstr>提出作法</vt:lpstr>
      <vt:lpstr>逆序數對</vt:lpstr>
      <vt:lpstr>逆序數對</vt:lpstr>
      <vt:lpstr>提出作法 (樸素解)</vt:lpstr>
      <vt:lpstr>觀察問題</vt:lpstr>
      <vt:lpstr>觀察問題</vt:lpstr>
      <vt:lpstr>提出作法 1</vt:lpstr>
      <vt:lpstr>提出作法 1</vt:lpstr>
      <vt:lpstr>觀察問題</vt:lpstr>
      <vt:lpstr>提出作法 2</vt:lpstr>
      <vt:lpstr>提出作法 2</vt:lpstr>
      <vt:lpstr>提出作法 3</vt:lpstr>
      <vt:lpstr>提出作法 3</vt:lpstr>
      <vt:lpstr>觀察問題</vt:lpstr>
      <vt:lpstr>提出作法 4</vt:lpstr>
      <vt:lpstr>提出作法 4</vt:lpstr>
      <vt:lpstr>提出作法 4 (分而治之)</vt:lpstr>
      <vt:lpstr>提出作法 4 (分而治之)</vt:lpstr>
      <vt:lpstr>填 L 型格子</vt:lpstr>
      <vt:lpstr>填 L 型格子</vt:lpstr>
      <vt:lpstr>填 L 型格子</vt:lpstr>
      <vt:lpstr>填 L 型格子</vt:lpstr>
      <vt:lpstr>填 L 型格子</vt:lpstr>
      <vt:lpstr>填 L 型格子</vt:lpstr>
      <vt:lpstr>動態規劃範例</vt:lpstr>
      <vt:lpstr>上樓梯</vt:lpstr>
      <vt:lpstr>上樓梯</vt:lpstr>
      <vt:lpstr>觀察問題</vt:lpstr>
      <vt:lpstr>觀察問題</vt:lpstr>
      <vt:lpstr>觀察問題</vt:lpstr>
      <vt:lpstr>提出作法</vt:lpstr>
      <vt:lpstr>提出作法</vt:lpstr>
      <vt:lpstr>最小路徑和</vt:lpstr>
      <vt:lpstr>最小路徑和</vt:lpstr>
      <vt:lpstr>觀察問題</vt:lpstr>
      <vt:lpstr>提出作法</vt:lpstr>
      <vt:lpstr>提出作法</vt:lpstr>
      <vt:lpstr>Longest Increasing Subsequence (LIS)</vt:lpstr>
      <vt:lpstr>Longest Increasing Subsequence (LIS)</vt:lpstr>
      <vt:lpstr>觀察問題</vt:lpstr>
      <vt:lpstr>提出作法</vt:lpstr>
      <vt:lpstr>提出作法</vt:lpstr>
      <vt:lpstr>觀察問題</vt:lpstr>
      <vt:lpstr>提出作法</vt:lpstr>
      <vt:lpstr>Longest Increasing Subsequence (LIS)</vt:lpstr>
      <vt:lpstr>Longest Increasing Subsequence (LIS)</vt:lpstr>
      <vt:lpstr> CF 1033C Permutation Game</vt:lpstr>
      <vt:lpstr>觀察問題</vt:lpstr>
      <vt:lpstr>觀察問題</vt:lpstr>
      <vt:lpstr>提出作法</vt:lpstr>
      <vt:lpstr>CF 429B Working out</vt:lpstr>
      <vt:lpstr>觀察問題</vt:lpstr>
      <vt:lpstr>提出作法</vt:lpstr>
      <vt:lpstr>提出作法</vt:lpstr>
      <vt:lpstr>觀察問題</vt:lpstr>
      <vt:lpstr>提出作法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241</cp:revision>
  <dcterms:created xsi:type="dcterms:W3CDTF">2019-02-19T13:11:27Z</dcterms:created>
  <dcterms:modified xsi:type="dcterms:W3CDTF">2020-03-17T21:53:10Z</dcterms:modified>
</cp:coreProperties>
</file>