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1345" r:id="rId3"/>
    <p:sldId id="403" r:id="rId4"/>
    <p:sldId id="384" r:id="rId5"/>
    <p:sldId id="404" r:id="rId6"/>
    <p:sldId id="405" r:id="rId7"/>
    <p:sldId id="406" r:id="rId8"/>
    <p:sldId id="1343" r:id="rId9"/>
    <p:sldId id="407" r:id="rId10"/>
    <p:sldId id="408" r:id="rId11"/>
    <p:sldId id="409" r:id="rId12"/>
    <p:sldId id="410" r:id="rId13"/>
    <p:sldId id="495" r:id="rId14"/>
    <p:sldId id="412" r:id="rId15"/>
    <p:sldId id="413" r:id="rId16"/>
    <p:sldId id="492" r:id="rId17"/>
    <p:sldId id="1344" r:id="rId18"/>
    <p:sldId id="1346" r:id="rId19"/>
    <p:sldId id="1348" r:id="rId20"/>
    <p:sldId id="1347" r:id="rId21"/>
    <p:sldId id="1342" r:id="rId22"/>
    <p:sldId id="491" r:id="rId23"/>
    <p:sldId id="493" r:id="rId24"/>
    <p:sldId id="1372" r:id="rId25"/>
    <p:sldId id="419" r:id="rId26"/>
    <p:sldId id="411" r:id="rId27"/>
    <p:sldId id="1363" r:id="rId28"/>
    <p:sldId id="1365" r:id="rId29"/>
    <p:sldId id="1364" r:id="rId30"/>
    <p:sldId id="1366" r:id="rId31"/>
    <p:sldId id="1367" r:id="rId32"/>
    <p:sldId id="1368" r:id="rId33"/>
    <p:sldId id="1369" r:id="rId34"/>
    <p:sldId id="1370" r:id="rId35"/>
    <p:sldId id="1371" r:id="rId36"/>
    <p:sldId id="1350" r:id="rId37"/>
    <p:sldId id="1155" r:id="rId38"/>
    <p:sldId id="1157" r:id="rId39"/>
    <p:sldId id="1158" r:id="rId40"/>
    <p:sldId id="1156" r:id="rId41"/>
    <p:sldId id="1159" r:id="rId42"/>
    <p:sldId id="1154" r:id="rId43"/>
    <p:sldId id="1160" r:id="rId44"/>
    <p:sldId id="1161" r:id="rId45"/>
    <p:sldId id="1351" r:id="rId46"/>
    <p:sldId id="1352" r:id="rId47"/>
    <p:sldId id="1353" r:id="rId48"/>
    <p:sldId id="1355" r:id="rId49"/>
    <p:sldId id="1356" r:id="rId50"/>
    <p:sldId id="1357" r:id="rId51"/>
    <p:sldId id="1354" r:id="rId52"/>
    <p:sldId id="1341" r:id="rId53"/>
    <p:sldId id="1306" r:id="rId54"/>
    <p:sldId id="1308" r:id="rId55"/>
    <p:sldId id="1361" r:id="rId56"/>
    <p:sldId id="1359" r:id="rId57"/>
    <p:sldId id="1360" r:id="rId58"/>
    <p:sldId id="1362" r:id="rId59"/>
    <p:sldId id="1309" r:id="rId60"/>
    <p:sldId id="1311" r:id="rId61"/>
    <p:sldId id="1358" r:id="rId62"/>
    <p:sldId id="1340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奕儒" initials="宋奕儒" lastIdx="1" clrIdx="0">
    <p:extLst>
      <p:ext uri="{19B8F6BF-5375-455C-9EA6-DF929625EA0E}">
        <p15:presenceInfo xmlns:p15="http://schemas.microsoft.com/office/powerpoint/2012/main" userId="S::F74061030@ncku.edu.tw::e128b031-4a44-499c-9a95-03fc5729be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F7"/>
    <a:srgbClr val="FAF7F9"/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363917" y="6330120"/>
            <a:ext cx="764583" cy="327096"/>
          </a:xfrm>
          <a:prstGeom prst="rect">
            <a:avLst/>
          </a:prstGeom>
        </p:spPr>
      </p:pic>
      <p:sp>
        <p:nvSpPr>
          <p:cNvPr id="14" name="投影片編號版面配置區 5">
            <a:extLst>
              <a:ext uri="{FF2B5EF4-FFF2-40B4-BE49-F238E27FC236}">
                <a16:creationId xmlns:a16="http://schemas.microsoft.com/office/drawing/2014/main" id="{7C0D0F99-2382-4474-BB70-BA44DC9F3BA6}"/>
              </a:ext>
            </a:extLst>
          </p:cNvPr>
          <p:cNvSpPr txBox="1">
            <a:spLocks/>
          </p:cNvSpPr>
          <p:nvPr userDrawn="1"/>
        </p:nvSpPr>
        <p:spPr>
          <a:xfrm>
            <a:off x="2159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b="1" i="1" dirty="0">
                <a:solidFill>
                  <a:srgbClr val="898989"/>
                </a:solidFill>
              </a:rPr>
              <a:t>Competitive 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nckuacm/rJq_pSQI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ioj.ck.tp.edu.tw/problems/1432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B5%82%E6%A5%B5%E5%AF%86%E7%A2%B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ioj.ck.tp.edu.tw/problems/1337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Yuessiah/8cdbefde8d2684522549a5ff6d1de93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區間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例如長度為 </a:t>
            </a:r>
            <a:r>
              <a:rPr lang="en-US" altLang="zh-TW" dirty="0"/>
              <a:t>8</a:t>
            </a:r>
            <a:r>
              <a:rPr lang="zh-TW" altLang="en-US" dirty="0"/>
              <a:t>， </a:t>
            </a:r>
            <a:r>
              <a:rPr lang="zh-TW" altLang="en-US" b="1" dirty="0"/>
              <a:t>起始位置</a:t>
            </a:r>
            <a:r>
              <a:rPr lang="en-US" altLang="zh-TW" dirty="0"/>
              <a:t>(index)</a:t>
            </a:r>
            <a:r>
              <a:rPr lang="en-US" altLang="zh-TW" b="1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輸出區間 </a:t>
            </a:r>
            <a:r>
              <a:rPr lang="en-US" altLang="zh-TW" dirty="0"/>
              <a:t>[1, 5]</a:t>
            </a:r>
            <a:r>
              <a:rPr lang="zh-TW" altLang="en-US" dirty="0"/>
              <a:t> 或是 </a:t>
            </a:r>
            <a:r>
              <a:rPr lang="en-US" altLang="zh-TW" dirty="0"/>
              <a:t>[1, 6)</a:t>
            </a:r>
          </a:p>
          <a:p>
            <a:pPr marL="0" indent="0">
              <a:buNone/>
            </a:pPr>
            <a:r>
              <a:rPr lang="zh-TW" altLang="en-US" dirty="0"/>
              <a:t>又或是 </a:t>
            </a:r>
            <a:r>
              <a:rPr lang="en-US" altLang="zh-TW" dirty="0"/>
              <a:t>(0, 5]</a:t>
            </a:r>
            <a:r>
              <a:rPr lang="zh-TW" altLang="en-US" dirty="0"/>
              <a:t>、</a:t>
            </a:r>
            <a:r>
              <a:rPr lang="en-US" altLang="zh-TW" dirty="0"/>
              <a:t>(0, 6)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都能表達這個區間內的目標值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CA95AA-C648-4FC8-8BAE-B73FC1543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69" y="3621144"/>
            <a:ext cx="2336725" cy="20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7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左閉右開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普遍</a:t>
            </a:r>
            <a:r>
              <a:rPr lang="zh-TW" altLang="en-US" dirty="0"/>
              <a:t>的實作，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會採用 </a:t>
            </a:r>
            <a:r>
              <a:rPr lang="en-US" altLang="zh-TW" dirty="0"/>
              <a:t>[1, 6)</a:t>
            </a:r>
            <a:r>
              <a:rPr lang="zh-TW" altLang="en-US" dirty="0"/>
              <a:t> 這樣的</a:t>
            </a:r>
            <a:r>
              <a:rPr lang="zh-TW" altLang="en-US" b="1" dirty="0">
                <a:solidFill>
                  <a:schemeClr val="accent2"/>
                </a:solidFill>
              </a:rPr>
              <a:t>左閉右開</a:t>
            </a:r>
            <a:r>
              <a:rPr lang="zh-TW" altLang="en-US" dirty="0"/>
              <a:t>區間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左閉右開的好處，參考</a:t>
            </a:r>
            <a:r>
              <a:rPr lang="zh-TW" altLang="en-US" dirty="0">
                <a:hlinkClick r:id="rId2"/>
              </a:rPr>
              <a:t>第四週的教材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bound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  <a:r>
              <a:rPr lang="zh-TW" altLang="en-US" dirty="0"/>
              <a:t>，目標值為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普遍</a:t>
            </a:r>
            <a:r>
              <a:rPr lang="zh-TW" altLang="en-US" dirty="0"/>
              <a:t>實作中</a:t>
            </a:r>
            <a:r>
              <a:rPr lang="zh-TW" altLang="en-US" b="1" dirty="0"/>
              <a:t>，</a:t>
            </a: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20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有個問題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目標值不在數列中怎麼辦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當目標值為 </a:t>
            </a:r>
            <a:r>
              <a:rPr lang="en-US" altLang="zh-TW" dirty="0"/>
              <a:t>42, -42, 5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2BF86A-8B49-4A7C-970A-C028D189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54" y="420497"/>
            <a:ext cx="2171562" cy="28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3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當目標值不在數列中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42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8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8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因為此時 </a:t>
            </a:r>
            <a:r>
              <a:rPr lang="en-US" altLang="zh-TW" dirty="0"/>
              <a:t>42 </a:t>
            </a:r>
            <a:r>
              <a:rPr lang="zh-TW" altLang="en-US" dirty="0"/>
              <a:t>若位於 </a:t>
            </a:r>
            <a:r>
              <a:rPr lang="en-US" altLang="zh-TW" dirty="0"/>
              <a:t>index 8 </a:t>
            </a:r>
            <a:r>
              <a:rPr lang="zh-TW" altLang="en-US" dirty="0"/>
              <a:t>的位置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1, 2, 2, 2, 2, 2, 3, 9,</a:t>
            </a:r>
            <a:r>
              <a:rPr lang="zh-TW" altLang="en-US" dirty="0"/>
              <a:t> </a:t>
            </a:r>
            <a:r>
              <a:rPr lang="en-US" altLang="zh-TW" dirty="0"/>
              <a:t>42 </a:t>
            </a:r>
            <a:r>
              <a:rPr lang="zh-TW" altLang="en-US" dirty="0"/>
              <a:t>這樣的數列依然保持遞增</a:t>
            </a:r>
            <a:r>
              <a:rPr lang="en-US" altLang="zh-TW" dirty="0"/>
              <a:t>(</a:t>
            </a:r>
            <a:r>
              <a:rPr lang="zh-TW" altLang="en-US" b="1" dirty="0"/>
              <a:t>最適合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247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當目標值不在數列中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-42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因為此時 </a:t>
            </a:r>
            <a:r>
              <a:rPr lang="en-US" altLang="zh-TW" dirty="0"/>
              <a:t>-42 </a:t>
            </a:r>
            <a:r>
              <a:rPr lang="zh-TW" altLang="en-US" dirty="0"/>
              <a:t>若位於 </a:t>
            </a:r>
            <a:r>
              <a:rPr lang="en-US" altLang="zh-TW" dirty="0"/>
              <a:t>index 0 </a:t>
            </a:r>
            <a:r>
              <a:rPr lang="zh-TW" altLang="en-US" dirty="0"/>
              <a:t>的位置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-42, 1, 2, 2, 2, 2, 2, 3, 9 </a:t>
            </a:r>
            <a:r>
              <a:rPr lang="zh-TW" altLang="en-US" dirty="0"/>
              <a:t>這樣的數列依然保持遞增</a:t>
            </a:r>
            <a:r>
              <a:rPr lang="en-US" altLang="zh-TW" dirty="0"/>
              <a:t>(</a:t>
            </a:r>
            <a:r>
              <a:rPr lang="zh-TW" altLang="en-US" b="1" dirty="0"/>
              <a:t>最適合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75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當目標值不在數列中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7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因為此時 </a:t>
            </a:r>
            <a:r>
              <a:rPr lang="en-US" altLang="zh-TW" dirty="0"/>
              <a:t>5 </a:t>
            </a:r>
            <a:r>
              <a:rPr lang="zh-TW" altLang="en-US" dirty="0"/>
              <a:t>若位於 </a:t>
            </a:r>
            <a:r>
              <a:rPr lang="en-US" altLang="zh-TW" dirty="0"/>
              <a:t>index 7 </a:t>
            </a:r>
            <a:r>
              <a:rPr lang="zh-TW" altLang="en-US" dirty="0"/>
              <a:t>的位置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1, 2, 2, 2, 2, 2, 3, 5, 9 </a:t>
            </a:r>
            <a:r>
              <a:rPr lang="zh-TW" altLang="en-US" dirty="0"/>
              <a:t>這樣的數列依然保持遞增</a:t>
            </a:r>
            <a:r>
              <a:rPr lang="en-US" altLang="zh-TW" dirty="0"/>
              <a:t>(</a:t>
            </a:r>
            <a:r>
              <a:rPr lang="zh-TW" altLang="en-US" b="1" dirty="0"/>
              <a:t>最適合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404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52B4-D89B-4483-9C6B-CC2944EC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一分搜尋 </a:t>
            </a:r>
            <a:r>
              <a:rPr lang="en-US" altLang="zh-TW" dirty="0"/>
              <a:t>(Linear Search)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096E-5CE7-4F32-8230-B26D6B633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要如何找到 </a:t>
            </a:r>
            <a:r>
              <a:rPr lang="en-US" altLang="zh-TW" dirty="0"/>
              <a:t>lower &amp; upper bound 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6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一分搜尋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目標為 </a:t>
            </a:r>
            <a:r>
              <a:rPr lang="en-US" altLang="zh-TW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6871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一分搜尋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目標為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從最左邊開始找，找著找著碰到 </a:t>
            </a:r>
            <a:r>
              <a:rPr lang="en-US" altLang="zh-TW" dirty="0"/>
              <a:t>9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92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D2AF-756E-4026-9B5F-A2B9B873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452EE-5F3E-45C7-95FB-F5B75310B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9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一分搜尋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目標為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從最左邊開始找，找著找著碰到 </a:t>
            </a:r>
            <a:r>
              <a:rPr lang="en-US" altLang="zh-TW" dirty="0"/>
              <a:t>9</a:t>
            </a:r>
          </a:p>
          <a:p>
            <a:pPr marL="0" indent="0">
              <a:buNone/>
            </a:pPr>
            <a:r>
              <a:rPr lang="zh-TW" altLang="en-US" dirty="0"/>
              <a:t>則 </a:t>
            </a:r>
            <a:r>
              <a:rPr lang="en-US" altLang="zh-TW" dirty="0"/>
              <a:t>lower bound: 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107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二分搜尋 </a:t>
            </a:r>
            <a:r>
              <a:rPr lang="en-US" altLang="zh-TW" dirty="0"/>
              <a:t>(Binary Search)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高速枚舉的方法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5106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回到二等分</a:t>
            </a:r>
            <a:r>
              <a:rPr lang="ja-JP" altLang="en-US" dirty="0"/>
              <a:t>の</a:t>
            </a:r>
            <a:r>
              <a:rPr lang="zh-TW" altLang="en-US" dirty="0"/>
              <a:t>搜尋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跟終極密碼一樣，每次只找一半的區間</a:t>
            </a:r>
            <a:endParaRPr lang="en-US" altLang="zh-TW" dirty="0"/>
          </a:p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:= middle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461050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目標為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lower bound: 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&gt;=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/>
              <a:t>4</a:t>
            </a:r>
            <a:r>
              <a:rPr lang="zh-TW" altLang="en-US" dirty="0"/>
              <a:t> 則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保留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dirty="0"/>
              <a:t>若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/>
              <a:t>4</a:t>
            </a:r>
            <a:r>
              <a:rPr lang="zh-TW" altLang="en-US" dirty="0"/>
              <a:t> 則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捨去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399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目標為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lower bound: 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&gt;=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/>
              <a:t>4</a:t>
            </a:r>
            <a:r>
              <a:rPr lang="zh-TW" altLang="en-US" dirty="0"/>
              <a:t> 則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保留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dirty="0"/>
              <a:t>若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/>
              <a:t>4</a:t>
            </a:r>
            <a:r>
              <a:rPr lang="zh-TW" altLang="en-US" dirty="0"/>
              <a:t> 則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捨去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dirty="0"/>
              <a:t>[l, m), [m+1, r)</a:t>
            </a:r>
          </a:p>
        </p:txBody>
      </p:sp>
    </p:spTree>
    <p:extLst>
      <p:ext uri="{BB962C8B-B14F-4D97-AF65-F5344CB8AC3E}">
        <p14:creationId xmlns:p14="http://schemas.microsoft.com/office/powerpoint/2010/main" val="334302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有個細節</a:t>
            </a:r>
            <a:r>
              <a:rPr lang="en-US" altLang="zh-TW" dirty="0"/>
              <a:t>:</a:t>
            </a:r>
            <a:endParaRPr lang="en-US" altLang="ja-JP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ja-JP" dirty="0"/>
            </a:br>
            <a:r>
              <a:rPr lang="zh-TW" altLang="en-US" dirty="0"/>
              <a:t>這個 </a:t>
            </a:r>
            <a:r>
              <a:rPr lang="en-US" altLang="zh-TW" dirty="0">
                <a:latin typeface="Consolas" panose="020B0609020204030204" pitchFamily="49" charset="0"/>
              </a:rPr>
              <a:t>m</a:t>
            </a:r>
            <a:r>
              <a:rPr lang="en-US" altLang="zh-TW" dirty="0"/>
              <a:t> </a:t>
            </a:r>
            <a:r>
              <a:rPr lang="zh-TW" altLang="en-US" dirty="0"/>
              <a:t>每次都會落在區間內</a:t>
            </a: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b="1" dirty="0"/>
              <a:t>不會在 </a:t>
            </a:r>
            <a:r>
              <a:rPr lang="en-US" altLang="zh-TW" b="1" dirty="0">
                <a:latin typeface="Consolas" panose="020B0609020204030204" pitchFamily="49" charset="0"/>
              </a:rPr>
              <a:t>r</a:t>
            </a:r>
            <a:r>
              <a:rPr lang="en-US" altLang="zh-TW" b="1" dirty="0"/>
              <a:t> </a:t>
            </a:r>
            <a:r>
              <a:rPr lang="zh-TW" altLang="en-US" b="1" dirty="0"/>
              <a:t>上</a:t>
            </a:r>
            <a:r>
              <a:rPr lang="zh-TW" altLang="en-US" dirty="0"/>
              <a:t>，因為它是</a:t>
            </a:r>
            <a:r>
              <a:rPr lang="zh-TW" altLang="en-US" b="1" dirty="0"/>
              <a:t>開</a:t>
            </a:r>
            <a:r>
              <a:rPr lang="zh-TW" altLang="en-US" dirty="0"/>
              <a:t>的</a:t>
            </a: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原因是 </a:t>
            </a:r>
            <a:r>
              <a:rPr lang="en-US" altLang="zh-TW" dirty="0"/>
              <a:t>int </a:t>
            </a:r>
            <a:r>
              <a:rPr lang="zh-TW" altLang="en-US" dirty="0"/>
              <a:t>除法會</a:t>
            </a:r>
            <a:r>
              <a:rPr lang="zh-TW" altLang="en-US" b="1" dirty="0"/>
              <a:t>無條件捨去小數位</a:t>
            </a:r>
            <a:endParaRPr lang="ja-JP" altLang="ja-JP" b="1" dirty="0"/>
          </a:p>
        </p:txBody>
      </p:sp>
    </p:spTree>
    <p:extLst>
      <p:ext uri="{BB962C8B-B14F-4D97-AF65-F5344CB8AC3E}">
        <p14:creationId xmlns:p14="http://schemas.microsoft.com/office/powerpoint/2010/main" val="1151073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zh-TW" altLang="en-US" dirty="0">
                <a:latin typeface="Consolas" panose="020B0609020204030204" pitchFamily="49" charset="0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target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else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358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992-EAF3-431B-8A87-2AF1262A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TIOJ</a:t>
            </a:r>
            <a:r>
              <a:rPr kumimoji="1" lang="zh-TW" altLang="en-US" dirty="0">
                <a:hlinkClick r:id="rId2"/>
              </a:rPr>
              <a:t> </a:t>
            </a:r>
            <a:r>
              <a:rPr kumimoji="1" lang="en-US" altLang="zh-TW" dirty="0">
                <a:hlinkClick r:id="rId2"/>
              </a:rPr>
              <a:t>1432</a:t>
            </a:r>
            <a:r>
              <a:rPr lang="en-US" altLang="ja-JP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骨牌遊戲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9ED7-57D1-41AE-BCAF-94A441B33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直接的，先試試一分搜尋</a:t>
            </a:r>
            <a:r>
              <a:rPr lang="en-US" altLang="zh-TW" dirty="0"/>
              <a:t>(</a:t>
            </a:r>
            <a:r>
              <a:rPr lang="zh-TW" altLang="en-US" dirty="0"/>
              <a:t>枚舉</a:t>
            </a:r>
            <a:r>
              <a:rPr lang="en-US" altLang="zh-TW" dirty="0"/>
              <a:t>)</a:t>
            </a:r>
            <a:r>
              <a:rPr lang="zh-TW" altLang="en-US" dirty="0"/>
              <a:t>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3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max_element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check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3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各位應該都聽過</a:t>
            </a:r>
            <a:r>
              <a:rPr lang="zh-TW" altLang="en-US" dirty="0">
                <a:hlinkClick r:id="rId2"/>
              </a:rPr>
              <a:t>終極密碼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不管有沒有聽過，總之規則如下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640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接著將 </a:t>
            </a:r>
            <a:r>
              <a:rPr lang="en-US" altLang="zh-TW" dirty="0">
                <a:latin typeface="Consolas" panose="020B0609020204030204" pitchFamily="49" charset="0"/>
              </a:rPr>
              <a:t>check </a:t>
            </a:r>
            <a:r>
              <a:rPr lang="zh-TW" altLang="en-US" dirty="0">
                <a:latin typeface="Consolas" panose="020B0609020204030204" pitchFamily="49" charset="0"/>
              </a:rPr>
              <a:t>函數寫出來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目的是要把</a:t>
            </a:r>
            <a:r>
              <a:rPr lang="zh-TW" altLang="en-US" b="1" dirty="0"/>
              <a:t>可行</a:t>
            </a:r>
            <a:r>
              <a:rPr lang="zh-TW" altLang="en-US" dirty="0"/>
              <a:t>的</a:t>
            </a:r>
            <a:r>
              <a:rPr lang="en-US" altLang="zh-TW" dirty="0"/>
              <a:t>“</a:t>
            </a:r>
            <a:r>
              <a:rPr lang="zh-TW" altLang="en-US" dirty="0"/>
              <a:t>最大傷害強度</a:t>
            </a:r>
            <a:r>
              <a:rPr lang="en-US" altLang="zh-TW" dirty="0"/>
              <a:t>”</a:t>
            </a:r>
            <a:r>
              <a:rPr lang="zh-TW" altLang="en-US" dirty="0"/>
              <a:t>挑出來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94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bool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check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strength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cost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cost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cost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strength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cost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w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76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可是這樣複雜度是 </a:t>
            </a:r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/>
              <a:t>) </a:t>
            </a:r>
            <a:r>
              <a:rPr lang="zh-TW" altLang="en-US" dirty="0"/>
              <a:t>頗慢的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9593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可是這樣複雜度是 </a:t>
            </a:r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/>
              <a:t>) </a:t>
            </a:r>
            <a:r>
              <a:rPr lang="zh-TW" altLang="en-US" dirty="0"/>
              <a:t>頗慢的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注意到，只要給定的最大傷害強度越大</a:t>
            </a:r>
            <a:br>
              <a:rPr lang="en-US" altLang="zh-TW" dirty="0"/>
            </a:br>
            <a:r>
              <a:rPr lang="en-US" altLang="zh-TW" dirty="0"/>
              <a:t>check</a:t>
            </a:r>
            <a:r>
              <a:rPr lang="zh-TW" altLang="en-US" dirty="0"/>
              <a:t> 的回傳值越可能是 </a:t>
            </a:r>
            <a:r>
              <a:rPr lang="en-US" altLang="zh-TW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69754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可是這樣複雜度是 </a:t>
            </a:r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/>
              <a:t>) </a:t>
            </a:r>
            <a:r>
              <a:rPr lang="zh-TW" altLang="en-US" dirty="0"/>
              <a:t>頗慢的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注意到，只要給定的最大傷害強度越大</a:t>
            </a:r>
            <a:br>
              <a:rPr lang="en-US" altLang="zh-TW" dirty="0"/>
            </a:br>
            <a:r>
              <a:rPr lang="en-US" altLang="zh-TW" dirty="0"/>
              <a:t>check</a:t>
            </a:r>
            <a:r>
              <a:rPr lang="zh-TW" altLang="en-US" dirty="0"/>
              <a:t> 的回傳值越可能是 </a:t>
            </a:r>
            <a:r>
              <a:rPr lang="en-US" altLang="zh-TW" dirty="0"/>
              <a:t>true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甚至，</a:t>
            </a:r>
            <a:r>
              <a:rPr lang="en-US" altLang="zh-TW" dirty="0"/>
              <a:t>check </a:t>
            </a:r>
            <a:r>
              <a:rPr lang="zh-TW" altLang="en-US" dirty="0"/>
              <a:t>就是一個單調函數</a:t>
            </a:r>
            <a:r>
              <a:rPr lang="en-US" altLang="zh-TW" dirty="0"/>
              <a:t>!</a:t>
            </a:r>
            <a:br>
              <a:rPr lang="en-US" altLang="zh-TW" dirty="0"/>
            </a:b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枚舉只要到第一次遇到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true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就能回傳答案了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70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5E8E-7B11-4182-A063-57C3768A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28AD-2356-4842-B025-D593D22C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check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else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1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992-EAF3-431B-8A87-2AF1262A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TIOJ</a:t>
            </a:r>
            <a:r>
              <a:rPr kumimoji="1" lang="zh-TW" altLang="en-US" dirty="0">
                <a:hlinkClick r:id="rId2"/>
              </a:rPr>
              <a:t> </a:t>
            </a:r>
            <a:r>
              <a:rPr lang="en-US" altLang="ja-JP" dirty="0">
                <a:hlinkClick r:id="rId2"/>
              </a:rPr>
              <a:t>1337 </a:t>
            </a:r>
            <a:r>
              <a:rPr lang="ja-JP" altLang="en-US" dirty="0">
                <a:hlinkClick r:id="rId2"/>
              </a:rPr>
              <a:t>隕石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9ED7-57D1-41AE-BCAF-94A441B33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4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 </a:t>
            </a:r>
            <a:r>
              <a:rPr kumimoji="1" lang="en-US" altLang="zh-TW" dirty="0"/>
              <a:t>1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有</a:t>
            </a:r>
            <a:r>
              <a:rPr kumimoji="1" lang="zh-TW" altLang="en-US" b="1" dirty="0"/>
              <a:t>哪些</a:t>
            </a:r>
            <a:r>
              <a:rPr kumimoji="1" lang="zh-TW" altLang="en-US" dirty="0"/>
              <a:t>隕石需要射爆</a:t>
            </a:r>
            <a:r>
              <a:rPr kumimoji="1" lang="en-US" altLang="zh-TW" dirty="0"/>
              <a:t>?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到底需要設</a:t>
            </a:r>
            <a:r>
              <a:rPr kumimoji="1" lang="zh-TW" altLang="en-US" b="1" dirty="0"/>
              <a:t>多少</a:t>
            </a:r>
            <a:r>
              <a:rPr kumimoji="1" lang="zh-TW" altLang="en-US" dirty="0"/>
              <a:t>防護罩</a:t>
            </a:r>
            <a:r>
              <a:rPr kumimoji="1" lang="en-US" altLang="zh-TW" dirty="0"/>
              <a:t>?</a:t>
            </a:r>
          </a:p>
          <a:p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兩個問題</a:t>
            </a:r>
            <a:r>
              <a:rPr kumimoji="1" lang="zh-TW" altLang="en-US" b="1" dirty="0"/>
              <a:t>似乎是依賴</a:t>
            </a:r>
            <a:r>
              <a:rPr kumimoji="1" lang="zh-TW" altLang="en-US" dirty="0"/>
              <a:t>的，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設越多防護罩，越不需要去射爆隕石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能射爆許多隕石，就不用設太多防護罩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1450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 </a:t>
            </a:r>
            <a:r>
              <a:rPr kumimoji="1" lang="en-US" altLang="zh-TW" dirty="0"/>
              <a:t>1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到底需要設多少防護罩</a:t>
            </a:r>
            <a:r>
              <a:rPr kumimoji="1" lang="en-US" altLang="zh-TW" dirty="0"/>
              <a:t>?</a:t>
            </a:r>
          </a:p>
          <a:p>
            <a:pPr marL="0" indent="0">
              <a:buNone/>
            </a:pPr>
            <a:r>
              <a:rPr kumimoji="1" lang="zh-TW" altLang="en-US" dirty="0"/>
              <a:t>可以</a:t>
            </a:r>
            <a:r>
              <a:rPr kumimoji="1" lang="zh-TW" altLang="en-US" b="1" dirty="0"/>
              <a:t>枚舉</a:t>
            </a:r>
            <a:r>
              <a:rPr kumimoji="1" lang="zh-TW" altLang="en-US" dirty="0"/>
              <a:t>找出確切的值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有哪些隕石需要射爆</a:t>
            </a:r>
            <a:r>
              <a:rPr kumimoji="1" lang="en-US" altLang="zh-TW" dirty="0"/>
              <a:t>?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在</a:t>
            </a:r>
            <a:r>
              <a:rPr kumimoji="1" lang="zh-TW" altLang="en-US" b="1" dirty="0"/>
              <a:t>判定</a:t>
            </a:r>
            <a:r>
              <a:rPr kumimoji="1" lang="zh-TW" altLang="en-US" dirty="0"/>
              <a:t>確切的值時，一同考慮進去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8184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到底需要設</a:t>
            </a:r>
            <a:r>
              <a:rPr kumimoji="1" lang="zh-TW" altLang="en-US" b="1" dirty="0"/>
              <a:t>多少</a:t>
            </a:r>
            <a:r>
              <a:rPr kumimoji="1" lang="zh-TW" altLang="en-US" dirty="0"/>
              <a:t>防護罩</a:t>
            </a:r>
            <a:r>
              <a:rPr kumimoji="1" lang="en-US" altLang="zh-TW" dirty="0"/>
              <a:t>?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設</a:t>
            </a:r>
            <a:r>
              <a:rPr kumimoji="1" lang="zh-TW" altLang="en-US" b="1" dirty="0"/>
              <a:t>足夠多</a:t>
            </a:r>
            <a:r>
              <a:rPr kumimoji="1" lang="zh-TW" altLang="en-US" dirty="0"/>
              <a:t>的防護罩，肯定能</a:t>
            </a:r>
            <a:r>
              <a:rPr lang="zh-TW" altLang="en-US" dirty="0"/>
              <a:t>防止世界被破壞</a:t>
            </a:r>
            <a:endParaRPr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也就是說，這個數量序列是</a:t>
            </a:r>
            <a:r>
              <a:rPr kumimoji="1" lang="zh-TW" altLang="en-US" b="1" dirty="0"/>
              <a:t>單調</a:t>
            </a:r>
            <a:r>
              <a:rPr kumimoji="1" lang="zh-TW" altLang="en-US" dirty="0"/>
              <a:t>的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186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兩人以上的遊戲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其中一人 </a:t>
            </a:r>
            <a:r>
              <a:rPr lang="en-US" altLang="zh-TW" dirty="0"/>
              <a:t>P</a:t>
            </a:r>
            <a:r>
              <a:rPr lang="zh-TW" altLang="en-US" dirty="0"/>
              <a:t>， </a:t>
            </a:r>
            <a:r>
              <a:rPr lang="en-US" altLang="zh-TW" dirty="0"/>
              <a:t>0 ~</a:t>
            </a:r>
            <a:r>
              <a:rPr lang="zh-TW" altLang="en-US" dirty="0"/>
              <a:t> </a:t>
            </a:r>
            <a:r>
              <a:rPr lang="en-US" altLang="zh-TW" dirty="0"/>
              <a:t>N (N&gt;=1)</a:t>
            </a:r>
            <a:r>
              <a:rPr lang="zh-TW" altLang="en-US" dirty="0"/>
              <a:t> 中選一個數字</a:t>
            </a:r>
            <a:r>
              <a:rPr lang="en-US" altLang="zh-TW" dirty="0"/>
              <a:t>(</a:t>
            </a:r>
            <a:r>
              <a:rPr lang="zh-TW" altLang="en-US" b="1" dirty="0"/>
              <a:t>目標</a:t>
            </a:r>
            <a:r>
              <a:rPr lang="en-US" altLang="zh-TW" dirty="0"/>
              <a:t>)</a:t>
            </a:r>
            <a:r>
              <a:rPr lang="zh-TW" altLang="en-US" dirty="0"/>
              <a:t>，別告訴其他人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其他人要想辦法</a:t>
            </a:r>
            <a:r>
              <a:rPr lang="zh-TW" altLang="en-US" b="1" dirty="0"/>
              <a:t>猜出</a:t>
            </a:r>
            <a:r>
              <a:rPr lang="zh-TW" altLang="en-US" dirty="0"/>
              <a:t>這個數字</a:t>
            </a:r>
            <a:endParaRPr lang="en-US" altLang="zh-TW" dirty="0"/>
          </a:p>
          <a:p>
            <a:r>
              <a:rPr lang="en-US" altLang="zh-TW" dirty="0"/>
              <a:t>P</a:t>
            </a:r>
            <a:r>
              <a:rPr lang="zh-TW" altLang="en-US" dirty="0"/>
              <a:t> 會告訴猜測者，目前猜的數字</a:t>
            </a:r>
            <a:r>
              <a:rPr lang="zh-TW" altLang="en-US" b="1" dirty="0"/>
              <a:t>大於</a:t>
            </a:r>
            <a:r>
              <a:rPr lang="zh-TW" altLang="en-US" dirty="0"/>
              <a:t>還是</a:t>
            </a:r>
            <a:r>
              <a:rPr lang="zh-TW" altLang="en-US" b="1" dirty="0"/>
              <a:t>小於</a:t>
            </a:r>
            <a:r>
              <a:rPr lang="zh-TW" altLang="en-US" dirty="0"/>
              <a:t>目標</a:t>
            </a:r>
            <a:endParaRPr lang="en-US" altLang="zh-TW" dirty="0"/>
          </a:p>
          <a:p>
            <a:r>
              <a:rPr lang="zh-TW" altLang="en-US" b="1" dirty="0"/>
              <a:t>等於</a:t>
            </a:r>
            <a:r>
              <a:rPr lang="zh-TW" altLang="en-US" dirty="0"/>
              <a:t>時遊戲結束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493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有</a:t>
            </a:r>
            <a:r>
              <a:rPr kumimoji="1" lang="zh-TW" altLang="en-US" b="1" dirty="0"/>
              <a:t>哪些</a:t>
            </a:r>
            <a:r>
              <a:rPr kumimoji="1" lang="zh-TW" altLang="en-US" dirty="0"/>
              <a:t>隕石需要射爆</a:t>
            </a:r>
            <a:r>
              <a:rPr kumimoji="1" lang="en-US" altLang="zh-TW" dirty="0"/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影響範圍越大的隕石破壞的防護罩點位越多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位置防護罩夠多，就不需射爆破壞該位置的隕石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8041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 </a:t>
            </a:r>
            <a:r>
              <a:rPr kumimoji="1" lang="en-US" altLang="zh-TW" dirty="0"/>
              <a:t>1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用二分搜 搜出至少需要幾個防護罩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每次左至右將每個點被砸的次數算出來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看看防護罩夠不夠用，不夠用就射爆隕石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如果該射但不能再射，表示防護罩當初是不夠的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477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 </a:t>
            </a:r>
            <a:r>
              <a:rPr kumimoji="1" lang="en-US" altLang="zh-TW" dirty="0"/>
              <a:t>2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L</a:t>
            </a:r>
            <a:r>
              <a:rPr kumimoji="1" lang="en-US" altLang="zh-TW" baseline="-25000" dirty="0"/>
              <a:t>i</a:t>
            </a:r>
            <a:r>
              <a:rPr kumimoji="1" lang="en-US" altLang="zh-TW" dirty="0"/>
              <a:t>, R</a:t>
            </a:r>
            <a:r>
              <a:rPr kumimoji="1" lang="en-US" altLang="zh-TW" baseline="-25000" dirty="0"/>
              <a:t>i </a:t>
            </a:r>
            <a:r>
              <a:rPr kumimoji="1" lang="zh-TW" altLang="en-US" dirty="0"/>
              <a:t>的</a:t>
            </a:r>
            <a:r>
              <a:rPr kumimoji="1" lang="zh-TW" altLang="en-US" b="1" dirty="0"/>
              <a:t>範圍頗大</a:t>
            </a:r>
            <a:endParaRPr kumimoji="1" lang="en-US" altLang="zh-TW" b="1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b="1" dirty="0"/>
              <a:t>離散化</a:t>
            </a:r>
            <a:r>
              <a:rPr kumimoji="1" lang="en-US" altLang="zh-TW" b="1" dirty="0"/>
              <a:t>!</a:t>
            </a:r>
          </a:p>
          <a:p>
            <a:pPr marL="0" indent="0">
              <a:buNone/>
            </a:pPr>
            <a:r>
              <a:rPr kumimoji="1" lang="zh-TW" altLang="en-US" dirty="0"/>
              <a:t>最多也就 </a:t>
            </a:r>
            <a:r>
              <a:rPr kumimoji="1" lang="en-US" altLang="zh-TW" dirty="0"/>
              <a:t>2</a:t>
            </a:r>
            <a:r>
              <a:rPr kumimoji="1" lang="zh-TW" altLang="en-US" dirty="0"/>
              <a:t> * </a:t>
            </a:r>
            <a:r>
              <a:rPr kumimoji="1" lang="en-US" altLang="zh-TW" dirty="0"/>
              <a:t>N</a:t>
            </a:r>
            <a:r>
              <a:rPr kumimoji="1" lang="zh-TW" altLang="en-US" dirty="0"/>
              <a:t> 個點位 </a:t>
            </a:r>
            <a:r>
              <a:rPr kumimoji="1" lang="en-US" altLang="zh-TW" dirty="0"/>
              <a:t>(</a:t>
            </a:r>
            <a:r>
              <a:rPr kumimoji="1" lang="zh-TW" altLang="en-US" dirty="0"/>
              <a:t>根據隕石範圍的左右界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zh-TW" altLang="en-US" dirty="0"/>
              <a:t>所以將</a:t>
            </a:r>
            <a:r>
              <a:rPr kumimoji="1" lang="zh-TW" altLang="en-US" b="1" dirty="0"/>
              <a:t>大範圍</a:t>
            </a:r>
            <a:r>
              <a:rPr kumimoji="1" lang="zh-TW" altLang="en-US" dirty="0"/>
              <a:t>映</a:t>
            </a:r>
            <a:r>
              <a:rPr kumimoji="1" lang="zh-TW" altLang="en-US" b="1" dirty="0"/>
              <a:t>射</a:t>
            </a:r>
            <a:r>
              <a:rPr kumimoji="1" lang="zh-TW" altLang="en-US" dirty="0"/>
              <a:t>到</a:t>
            </a:r>
            <a:r>
              <a:rPr kumimoji="1" lang="zh-TW" altLang="en-US" b="1" dirty="0"/>
              <a:t>小範圍</a:t>
            </a:r>
            <a:endParaRPr kumimoji="1"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595844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</a:t>
            </a:r>
            <a:r>
              <a:rPr kumimoji="1" lang="zh-TW" altLang="en-US" dirty="0">
                <a:hlinkClick r:id="rId2"/>
              </a:rPr>
              <a:t>作法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大範圍例如 </a:t>
            </a:r>
            <a:r>
              <a:rPr kumimoji="1" lang="en-US" altLang="zh-TW" dirty="0"/>
              <a:t>[1, 5, 7, 10, 11]</a:t>
            </a:r>
          </a:p>
          <a:p>
            <a:pPr marL="0" indent="0">
              <a:buNone/>
            </a:pPr>
            <a:r>
              <a:rPr kumimoji="1" lang="zh-TW" altLang="en-US" dirty="0"/>
              <a:t>將之映射為 </a:t>
            </a:r>
            <a:r>
              <a:rPr kumimoji="1" lang="en-US" altLang="zh-TW" dirty="0"/>
              <a:t>[0, 1, 2, 3, 4, 5]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所以範圍 </a:t>
            </a:r>
            <a:r>
              <a:rPr kumimoji="1" lang="en-US" altLang="zh-TW" dirty="0"/>
              <a:t>-1e9 ~</a:t>
            </a:r>
            <a:r>
              <a:rPr kumimoji="1" lang="zh-TW" altLang="en-US" dirty="0"/>
              <a:t> </a:t>
            </a:r>
            <a:r>
              <a:rPr kumimoji="1" lang="en-US" altLang="zh-TW" dirty="0"/>
              <a:t>1e9 </a:t>
            </a:r>
            <a:r>
              <a:rPr kumimoji="1" lang="zh-TW" altLang="en-US" dirty="0"/>
              <a:t>將映射為小於 </a:t>
            </a:r>
            <a:r>
              <a:rPr kumimoji="1" lang="en-US" altLang="zh-TW" dirty="0"/>
              <a:t>2e5 </a:t>
            </a:r>
            <a:r>
              <a:rPr kumimoji="1" lang="zh-TW" altLang="en-US" dirty="0"/>
              <a:t>的範圍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7307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三分搜尋 </a:t>
            </a:r>
            <a:r>
              <a:rPr lang="en-US" altLang="zh-TW" dirty="0"/>
              <a:t>(Ternary Search)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97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三分搜尋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要怎麼找出</a:t>
            </a:r>
            <a:r>
              <a:rPr lang="zh-TW" altLang="en-US" b="1" dirty="0">
                <a:latin typeface="Consolas" panose="020B0609020204030204" pitchFamily="49" charset="0"/>
              </a:rPr>
              <a:t>凹向上</a:t>
            </a:r>
            <a:r>
              <a:rPr lang="zh-TW" altLang="en-US" dirty="0">
                <a:latin typeface="Consolas" panose="020B0609020204030204" pitchFamily="49" charset="0"/>
              </a:rPr>
              <a:t>二次函數的極值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27D2C4-E446-4B59-89BD-6961FC98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BB71BA5-648B-42C2-9A34-EFF4D5FFC9B8}"/>
              </a:ext>
            </a:extLst>
          </p:cNvPr>
          <p:cNvSpPr/>
          <p:nvPr/>
        </p:nvSpPr>
        <p:spPr>
          <a:xfrm flipV="1">
            <a:off x="861237" y="1812774"/>
            <a:ext cx="9058940" cy="3960706"/>
          </a:xfrm>
          <a:custGeom>
            <a:avLst/>
            <a:gdLst>
              <a:gd name="connsiteX0" fmla="*/ 0 w 9058940"/>
              <a:gd name="connsiteY0" fmla="*/ 3280222 h 3960706"/>
              <a:gd name="connsiteX1" fmla="*/ 5167424 w 9058940"/>
              <a:gd name="connsiteY1" fmla="*/ 5394 h 3960706"/>
              <a:gd name="connsiteX2" fmla="*/ 9058940 w 9058940"/>
              <a:gd name="connsiteY2" fmla="*/ 3960706 h 39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8940" h="3960706">
                <a:moveTo>
                  <a:pt x="0" y="3280222"/>
                </a:moveTo>
                <a:cubicBezTo>
                  <a:pt x="1828800" y="1586101"/>
                  <a:pt x="3657601" y="-108020"/>
                  <a:pt x="5167424" y="5394"/>
                </a:cubicBezTo>
                <a:cubicBezTo>
                  <a:pt x="6677247" y="118808"/>
                  <a:pt x="7868093" y="2039757"/>
                  <a:pt x="9058940" y="39607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552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三分搜尋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枚舉，若遞減遞減到某點突然開始遞增，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那麼那個轉折點就是極點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函數有</a:t>
            </a:r>
            <a:r>
              <a:rPr lang="zh-TW" altLang="en-US" b="1" dirty="0">
                <a:latin typeface="Consolas" panose="020B0609020204030204" pitchFamily="49" charset="0"/>
              </a:rPr>
              <a:t>一部分</a:t>
            </a:r>
            <a:r>
              <a:rPr lang="zh-TW" altLang="en-US" dirty="0">
                <a:latin typeface="Consolas" panose="020B0609020204030204" pitchFamily="49" charset="0"/>
              </a:rPr>
              <a:t>的單調性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27D2C4-E446-4B59-89BD-6961FC98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83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BB71BA5-648B-42C2-9A34-EFF4D5FFC9B8}"/>
              </a:ext>
            </a:extLst>
          </p:cNvPr>
          <p:cNvSpPr/>
          <p:nvPr/>
        </p:nvSpPr>
        <p:spPr>
          <a:xfrm flipV="1">
            <a:off x="861237" y="1812774"/>
            <a:ext cx="9058940" cy="3960706"/>
          </a:xfrm>
          <a:custGeom>
            <a:avLst/>
            <a:gdLst>
              <a:gd name="connsiteX0" fmla="*/ 0 w 9058940"/>
              <a:gd name="connsiteY0" fmla="*/ 3280222 h 3960706"/>
              <a:gd name="connsiteX1" fmla="*/ 5167424 w 9058940"/>
              <a:gd name="connsiteY1" fmla="*/ 5394 h 3960706"/>
              <a:gd name="connsiteX2" fmla="*/ 9058940 w 9058940"/>
              <a:gd name="connsiteY2" fmla="*/ 3960706 h 39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8940" h="3960706">
                <a:moveTo>
                  <a:pt x="0" y="3280222"/>
                </a:moveTo>
                <a:cubicBezTo>
                  <a:pt x="1828800" y="1586101"/>
                  <a:pt x="3657601" y="-108020"/>
                  <a:pt x="5167424" y="5394"/>
                </a:cubicBezTo>
                <a:cubicBezTo>
                  <a:pt x="6677247" y="118808"/>
                  <a:pt x="7868093" y="2039757"/>
                  <a:pt x="9058940" y="39607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6457731-A54B-49D0-B5E0-D01ED7327369}"/>
              </a:ext>
            </a:extLst>
          </p:cNvPr>
          <p:cNvCxnSpPr>
            <a:cxnSpLocks/>
          </p:cNvCxnSpPr>
          <p:nvPr/>
        </p:nvCxnSpPr>
        <p:spPr>
          <a:xfrm>
            <a:off x="457200" y="3985724"/>
            <a:ext cx="1016827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F7F3020-6A32-4F76-8A37-9E72F2C77158}"/>
              </a:ext>
            </a:extLst>
          </p:cNvPr>
          <p:cNvCxnSpPr>
            <a:cxnSpLocks/>
          </p:cNvCxnSpPr>
          <p:nvPr/>
        </p:nvCxnSpPr>
        <p:spPr>
          <a:xfrm rot="16200000">
            <a:off x="-2614875" y="4664996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9848F39-32BD-4590-9A47-AB28C896BB68}"/>
              </a:ext>
            </a:extLst>
          </p:cNvPr>
          <p:cNvCxnSpPr>
            <a:cxnSpLocks/>
          </p:cNvCxnSpPr>
          <p:nvPr/>
        </p:nvCxnSpPr>
        <p:spPr>
          <a:xfrm rot="16200000">
            <a:off x="2794111" y="4369057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4FA8508-B78D-4BEB-A11D-DB4ECFAA09C5}"/>
              </a:ext>
            </a:extLst>
          </p:cNvPr>
          <p:cNvSpPr txBox="1"/>
          <p:nvPr/>
        </p:nvSpPr>
        <p:spPr>
          <a:xfrm>
            <a:off x="1678537" y="4559437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m1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D29133-67AF-403F-8231-D4BD51C640E1}"/>
              </a:ext>
            </a:extLst>
          </p:cNvPr>
          <p:cNvSpPr txBox="1"/>
          <p:nvPr/>
        </p:nvSpPr>
        <p:spPr>
          <a:xfrm>
            <a:off x="7837816" y="4537405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m2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28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BB71BA5-648B-42C2-9A34-EFF4D5FFC9B8}"/>
              </a:ext>
            </a:extLst>
          </p:cNvPr>
          <p:cNvSpPr/>
          <p:nvPr/>
        </p:nvSpPr>
        <p:spPr>
          <a:xfrm flipV="1">
            <a:off x="861237" y="1652230"/>
            <a:ext cx="15166884" cy="4121249"/>
          </a:xfrm>
          <a:custGeom>
            <a:avLst/>
            <a:gdLst>
              <a:gd name="connsiteX0" fmla="*/ 0 w 9058940"/>
              <a:gd name="connsiteY0" fmla="*/ 3280222 h 3960706"/>
              <a:gd name="connsiteX1" fmla="*/ 5167424 w 9058940"/>
              <a:gd name="connsiteY1" fmla="*/ 5394 h 3960706"/>
              <a:gd name="connsiteX2" fmla="*/ 9058940 w 9058940"/>
              <a:gd name="connsiteY2" fmla="*/ 3960706 h 39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8940" h="3960706">
                <a:moveTo>
                  <a:pt x="0" y="3280222"/>
                </a:moveTo>
                <a:cubicBezTo>
                  <a:pt x="1828800" y="1586101"/>
                  <a:pt x="3657601" y="-108020"/>
                  <a:pt x="5167424" y="5394"/>
                </a:cubicBezTo>
                <a:cubicBezTo>
                  <a:pt x="6677247" y="118808"/>
                  <a:pt x="7868093" y="2039757"/>
                  <a:pt x="9058940" y="39607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6457731-A54B-49D0-B5E0-D01ED7327369}"/>
              </a:ext>
            </a:extLst>
          </p:cNvPr>
          <p:cNvCxnSpPr>
            <a:cxnSpLocks/>
          </p:cNvCxnSpPr>
          <p:nvPr/>
        </p:nvCxnSpPr>
        <p:spPr>
          <a:xfrm>
            <a:off x="457200" y="3327966"/>
            <a:ext cx="1016827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F7F3020-6A32-4F76-8A37-9E72F2C77158}"/>
              </a:ext>
            </a:extLst>
          </p:cNvPr>
          <p:cNvCxnSpPr>
            <a:cxnSpLocks/>
          </p:cNvCxnSpPr>
          <p:nvPr/>
        </p:nvCxnSpPr>
        <p:spPr>
          <a:xfrm rot="16200000">
            <a:off x="-2614875" y="4664996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9848F39-32BD-4590-9A47-AB28C896BB68}"/>
              </a:ext>
            </a:extLst>
          </p:cNvPr>
          <p:cNvCxnSpPr>
            <a:cxnSpLocks/>
          </p:cNvCxnSpPr>
          <p:nvPr/>
        </p:nvCxnSpPr>
        <p:spPr>
          <a:xfrm rot="16200000">
            <a:off x="2794111" y="4369057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4FA8508-B78D-4BEB-A11D-DB4ECFAA09C5}"/>
              </a:ext>
            </a:extLst>
          </p:cNvPr>
          <p:cNvSpPr txBox="1"/>
          <p:nvPr/>
        </p:nvSpPr>
        <p:spPr>
          <a:xfrm>
            <a:off x="1678537" y="4559437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m1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D29133-67AF-403F-8231-D4BD51C640E1}"/>
              </a:ext>
            </a:extLst>
          </p:cNvPr>
          <p:cNvSpPr txBox="1"/>
          <p:nvPr/>
        </p:nvSpPr>
        <p:spPr>
          <a:xfrm>
            <a:off x="7837816" y="4537405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m2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0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一開始區間設定為 </a:t>
            </a:r>
            <a:r>
              <a:rPr lang="en-US" altLang="zh-TW" dirty="0"/>
              <a:t>[0, N]</a:t>
            </a:r>
          </a:p>
          <a:p>
            <a:endParaRPr lang="en-US" altLang="zh-TW" dirty="0"/>
          </a:p>
          <a:p>
            <a:r>
              <a:rPr lang="zh-TW" altLang="en-US" dirty="0"/>
              <a:t>每次猜區間 </a:t>
            </a:r>
            <a:r>
              <a:rPr lang="en-US" altLang="zh-TW" dirty="0"/>
              <a:t>[L, R] </a:t>
            </a:r>
            <a:r>
              <a:rPr lang="zh-TW" altLang="en-US" dirty="0"/>
              <a:t>內的中間值 </a:t>
            </a:r>
            <a:r>
              <a:rPr lang="en-US" altLang="zh-TW" dirty="0"/>
              <a:t>M</a:t>
            </a:r>
          </a:p>
          <a:p>
            <a:endParaRPr lang="en-US" altLang="zh-TW" dirty="0"/>
          </a:p>
          <a:p>
            <a:r>
              <a:rPr lang="zh-TW" altLang="en-US" dirty="0"/>
              <a:t>如果目標</a:t>
            </a:r>
            <a:r>
              <a:rPr lang="en-US" altLang="zh-TW" dirty="0"/>
              <a:t> </a:t>
            </a:r>
            <a:r>
              <a:rPr lang="zh-TW" altLang="en-US" dirty="0"/>
              <a:t>小於 </a:t>
            </a:r>
            <a:r>
              <a:rPr lang="en-US" altLang="zh-TW" dirty="0"/>
              <a:t>M</a:t>
            </a:r>
          </a:p>
          <a:p>
            <a:r>
              <a:rPr lang="zh-TW" altLang="en-US" dirty="0"/>
              <a:t>區間改為 </a:t>
            </a:r>
            <a:r>
              <a:rPr lang="en-US" altLang="zh-TW" dirty="0"/>
              <a:t>[L, M-1]</a:t>
            </a:r>
            <a:r>
              <a:rPr lang="zh-TW" altLang="en-US" dirty="0"/>
              <a:t>，反之則改為 </a:t>
            </a:r>
            <a:r>
              <a:rPr lang="en-US" altLang="zh-TW" dirty="0"/>
              <a:t>[M+1, R]</a:t>
            </a:r>
          </a:p>
        </p:txBody>
      </p:sp>
    </p:spTree>
    <p:extLst>
      <p:ext uri="{BB962C8B-B14F-4D97-AF65-F5344CB8AC3E}">
        <p14:creationId xmlns:p14="http://schemas.microsoft.com/office/powerpoint/2010/main" val="1096447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BB71BA5-648B-42C2-9A34-EFF4D5FFC9B8}"/>
              </a:ext>
            </a:extLst>
          </p:cNvPr>
          <p:cNvSpPr/>
          <p:nvPr/>
        </p:nvSpPr>
        <p:spPr>
          <a:xfrm flipV="1">
            <a:off x="-4728732" y="-1149461"/>
            <a:ext cx="14648909" cy="6922941"/>
          </a:xfrm>
          <a:custGeom>
            <a:avLst/>
            <a:gdLst>
              <a:gd name="connsiteX0" fmla="*/ 0 w 9058940"/>
              <a:gd name="connsiteY0" fmla="*/ 3280222 h 3960706"/>
              <a:gd name="connsiteX1" fmla="*/ 5167424 w 9058940"/>
              <a:gd name="connsiteY1" fmla="*/ 5394 h 3960706"/>
              <a:gd name="connsiteX2" fmla="*/ 9058940 w 9058940"/>
              <a:gd name="connsiteY2" fmla="*/ 3960706 h 39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8940" h="3960706">
                <a:moveTo>
                  <a:pt x="0" y="3280222"/>
                </a:moveTo>
                <a:cubicBezTo>
                  <a:pt x="1828800" y="1586101"/>
                  <a:pt x="3657601" y="-108020"/>
                  <a:pt x="5167424" y="5394"/>
                </a:cubicBezTo>
                <a:cubicBezTo>
                  <a:pt x="6677247" y="118808"/>
                  <a:pt x="7868093" y="2039757"/>
                  <a:pt x="9058940" y="39607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6457731-A54B-49D0-B5E0-D01ED7327369}"/>
              </a:ext>
            </a:extLst>
          </p:cNvPr>
          <p:cNvCxnSpPr>
            <a:cxnSpLocks/>
          </p:cNvCxnSpPr>
          <p:nvPr/>
        </p:nvCxnSpPr>
        <p:spPr>
          <a:xfrm>
            <a:off x="510988" y="2264506"/>
            <a:ext cx="1016827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F7F3020-6A32-4F76-8A37-9E72F2C77158}"/>
              </a:ext>
            </a:extLst>
          </p:cNvPr>
          <p:cNvCxnSpPr>
            <a:cxnSpLocks/>
          </p:cNvCxnSpPr>
          <p:nvPr/>
        </p:nvCxnSpPr>
        <p:spPr>
          <a:xfrm rot="16200000">
            <a:off x="-2614875" y="4664996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9848F39-32BD-4590-9A47-AB28C896BB68}"/>
              </a:ext>
            </a:extLst>
          </p:cNvPr>
          <p:cNvCxnSpPr>
            <a:cxnSpLocks/>
          </p:cNvCxnSpPr>
          <p:nvPr/>
        </p:nvCxnSpPr>
        <p:spPr>
          <a:xfrm rot="16200000">
            <a:off x="2794111" y="4369057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4FA8508-B78D-4BEB-A11D-DB4ECFAA09C5}"/>
              </a:ext>
            </a:extLst>
          </p:cNvPr>
          <p:cNvSpPr txBox="1"/>
          <p:nvPr/>
        </p:nvSpPr>
        <p:spPr>
          <a:xfrm>
            <a:off x="1678537" y="4559437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m1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D29133-67AF-403F-8231-D4BD51C640E1}"/>
              </a:ext>
            </a:extLst>
          </p:cNvPr>
          <p:cNvSpPr txBox="1"/>
          <p:nvPr/>
        </p:nvSpPr>
        <p:spPr>
          <a:xfrm>
            <a:off x="7837816" y="4537405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m2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0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三分搜尋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凹向上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eps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double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m1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3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double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m2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3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else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27D2C4-E446-4B59-89BD-6961FC98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01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試著用二分搜優化吧</a:t>
            </a:r>
            <a:r>
              <a:rPr kumimoji="1" lang="en-US" altLang="zh-TW" dirty="0"/>
              <a:t>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52263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在給定 </a:t>
            </a:r>
            <a:r>
              <a:rPr lang="en-US" altLang="zh-TW" dirty="0"/>
              <a:t>N </a:t>
            </a:r>
            <a:r>
              <a:rPr lang="zh-TW" altLang="en-US" dirty="0"/>
              <a:t>長度序列 </a:t>
            </a:r>
            <a:r>
              <a:rPr lang="en-US" altLang="zh-TW" dirty="0"/>
              <a:t>a</a:t>
            </a:r>
            <a:r>
              <a:rPr lang="zh-TW" altLang="en-US" dirty="0"/>
              <a:t>，找到一個子序列，</a:t>
            </a:r>
            <a:br>
              <a:rPr lang="en-US" altLang="zh-TW" dirty="0"/>
            </a:br>
            <a:r>
              <a:rPr lang="zh-TW" altLang="en-US" dirty="0"/>
              <a:t>為</a:t>
            </a:r>
            <a:r>
              <a:rPr lang="zh-TW" altLang="en-US" b="1" dirty="0"/>
              <a:t>嚴格遞增</a:t>
            </a:r>
            <a:r>
              <a:rPr lang="zh-TW" altLang="en-US" dirty="0"/>
              <a:t>且長度</a:t>
            </a:r>
            <a:r>
              <a:rPr lang="zh-TW" altLang="en-US" b="1" dirty="0"/>
              <a:t>最長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例如 </a:t>
            </a:r>
            <a:r>
              <a:rPr lang="en-US" altLang="en-US" dirty="0"/>
              <a:t>a = (</a:t>
            </a:r>
            <a:r>
              <a:rPr lang="en-US" altLang="en-US" u="sng" dirty="0"/>
              <a:t>1</a:t>
            </a:r>
            <a:r>
              <a:rPr lang="en-US" altLang="en-US" dirty="0"/>
              <a:t>, 4, </a:t>
            </a:r>
            <a:r>
              <a:rPr lang="en-US" altLang="en-US" u="sng" dirty="0"/>
              <a:t>2</a:t>
            </a:r>
            <a:r>
              <a:rPr lang="en-US" altLang="en-US" dirty="0"/>
              <a:t>, </a:t>
            </a:r>
            <a:r>
              <a:rPr lang="en-US" altLang="en-US" u="sng" dirty="0"/>
              <a:t>3</a:t>
            </a:r>
            <a:r>
              <a:rPr lang="en-US" altLang="en-US" dirty="0"/>
              <a:t>, 8, 3, </a:t>
            </a:r>
            <a:r>
              <a:rPr lang="en-US" altLang="en-US" u="sng" dirty="0"/>
              <a:t>4</a:t>
            </a:r>
            <a:r>
              <a:rPr lang="en-US" altLang="en-US" dirty="0"/>
              <a:t>, 1, </a:t>
            </a:r>
            <a:r>
              <a:rPr lang="en-US" altLang="en-US" u="sng" dirty="0"/>
              <a:t>9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zh-TW" altLang="en-US" dirty="0"/>
              <a:t>則 </a:t>
            </a:r>
            <a:r>
              <a:rPr lang="en-US" altLang="en-US" dirty="0"/>
              <a:t>LIS </a:t>
            </a:r>
            <a:r>
              <a:rPr lang="zh-TW" altLang="en-US" dirty="0"/>
              <a:t>為 </a:t>
            </a:r>
            <a:r>
              <a:rPr lang="en-US" altLang="zh-TW" dirty="0"/>
              <a:t>(1, 2, 3, 4, 9) </a:t>
            </a:r>
            <a:r>
              <a:rPr lang="zh-TW" altLang="en-US" dirty="0"/>
              <a:t>或 </a:t>
            </a:r>
            <a:r>
              <a:rPr lang="en-US" altLang="zh-TW" dirty="0"/>
              <a:t>(1, 2, 3, 8, 9)</a:t>
            </a:r>
          </a:p>
        </p:txBody>
      </p:sp>
    </p:spTree>
    <p:extLst>
      <p:ext uri="{BB962C8B-B14F-4D97-AF65-F5344CB8AC3E}">
        <p14:creationId xmlns:p14="http://schemas.microsoft.com/office/powerpoint/2010/main" val="3622422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貪心的看，</a:t>
            </a:r>
            <a:r>
              <a:rPr lang="zh-TW" altLang="en-US" b="1" dirty="0"/>
              <a:t>當前</a:t>
            </a:r>
            <a:r>
              <a:rPr lang="zh-TW" altLang="en-US" dirty="0"/>
              <a:t> </a:t>
            </a:r>
            <a:r>
              <a:rPr lang="en-US" altLang="zh-TW" dirty="0"/>
              <a:t>LIS </a:t>
            </a:r>
            <a:r>
              <a:rPr lang="zh-TW" altLang="en-US" dirty="0"/>
              <a:t>末項數字越小，</a:t>
            </a:r>
            <a:br>
              <a:rPr lang="en-US" altLang="zh-TW" dirty="0"/>
            </a:br>
            <a:r>
              <a:rPr lang="zh-TW" altLang="en-US" dirty="0"/>
              <a:t>那麼</a:t>
            </a:r>
            <a:r>
              <a:rPr lang="zh-TW" altLang="en-US" b="1" dirty="0"/>
              <a:t>越有可能</a:t>
            </a:r>
            <a:r>
              <a:rPr lang="zh-TW" altLang="en-US" dirty="0"/>
              <a:t>使得 </a:t>
            </a:r>
            <a:r>
              <a:rPr lang="en-US" altLang="zh-TW" dirty="0"/>
              <a:t>LIS </a:t>
            </a:r>
            <a:r>
              <a:rPr lang="zh-TW" altLang="en-US" dirty="0"/>
              <a:t>繼續變長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/>
              <a:t>例如 </a:t>
            </a:r>
            <a:r>
              <a:rPr lang="en-US" altLang="zh-TW" dirty="0"/>
              <a:t>(1,4,2) </a:t>
            </a:r>
            <a:r>
              <a:rPr lang="zh-TW" altLang="en-US" dirty="0"/>
              <a:t>有 </a:t>
            </a:r>
            <a:r>
              <a:rPr lang="en-US" altLang="en-US" dirty="0"/>
              <a:t>LIS (1,4),(1,2) ，</a:t>
            </a:r>
            <a:br>
              <a:rPr lang="en-US" altLang="en-US" dirty="0"/>
            </a:br>
            <a:r>
              <a:rPr lang="zh-TW" altLang="en-US" dirty="0"/>
              <a:t>但之後欲接 </a:t>
            </a:r>
            <a:r>
              <a:rPr lang="en-US" altLang="zh-TW" dirty="0"/>
              <a:t>3</a:t>
            </a:r>
            <a:r>
              <a:rPr lang="zh-TW" altLang="en-US" dirty="0"/>
              <a:t>，則只有 </a:t>
            </a:r>
            <a:r>
              <a:rPr lang="en-US" altLang="zh-TW" dirty="0"/>
              <a:t>(1,2) </a:t>
            </a:r>
            <a:r>
              <a:rPr lang="zh-TW" altLang="en-US" dirty="0"/>
              <a:t>能接得 </a:t>
            </a:r>
            <a:r>
              <a:rPr lang="en-US" altLang="zh-TW" dirty="0"/>
              <a:t>(1,2,3)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81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嘗試紀錄 </a:t>
            </a:r>
            <a:r>
              <a:rPr lang="en-US" altLang="zh-TW" dirty="0"/>
              <a:t>S(l) </a:t>
            </a:r>
            <a:r>
              <a:rPr lang="zh-TW" altLang="en-US" dirty="0"/>
              <a:t>為長度為 </a:t>
            </a:r>
            <a:r>
              <a:rPr lang="en-US" altLang="zh-TW" dirty="0"/>
              <a:t>l </a:t>
            </a:r>
            <a:r>
              <a:rPr lang="zh-TW" altLang="en-US" dirty="0"/>
              <a:t>時 </a:t>
            </a:r>
            <a:r>
              <a:rPr lang="en-US" altLang="zh-TW" dirty="0"/>
              <a:t>LIS </a:t>
            </a:r>
            <a:r>
              <a:rPr lang="zh-TW" altLang="en-US" dirty="0"/>
              <a:t>的最小末項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23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嘗試紀錄 </a:t>
            </a:r>
            <a:r>
              <a:rPr lang="en-US" altLang="zh-TW" dirty="0"/>
              <a:t>S(l) </a:t>
            </a:r>
            <a:r>
              <a:rPr lang="zh-TW" altLang="en-US" dirty="0"/>
              <a:t>為長度為 </a:t>
            </a:r>
            <a:r>
              <a:rPr lang="en-US" altLang="zh-TW" dirty="0"/>
              <a:t>l </a:t>
            </a:r>
            <a:r>
              <a:rPr lang="zh-TW" altLang="en-US" dirty="0"/>
              <a:t>時 </a:t>
            </a:r>
            <a:r>
              <a:rPr lang="en-US" altLang="zh-TW" dirty="0"/>
              <a:t>LIS </a:t>
            </a:r>
            <a:r>
              <a:rPr lang="zh-TW" altLang="en-US" dirty="0"/>
              <a:t>的最小末項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/>
              <a:t>並且有這個末項 </a:t>
            </a:r>
            <a:r>
              <a:rPr lang="en-US" altLang="zh-TW" dirty="0"/>
              <a:t>a</a:t>
            </a:r>
            <a:r>
              <a:rPr lang="en-US" altLang="zh-TW" baseline="-25000" dirty="0"/>
              <a:t>i </a:t>
            </a:r>
            <a:r>
              <a:rPr lang="zh-TW" altLang="en-US" dirty="0"/>
              <a:t>能知道上個末項是何者</a:t>
            </a:r>
            <a:br>
              <a:rPr lang="en-US" altLang="zh-TW" dirty="0"/>
            </a:br>
            <a:r>
              <a:rPr lang="zh-TW" altLang="en-US" dirty="0"/>
              <a:t>於是能靠 </a:t>
            </a:r>
            <a:r>
              <a:rPr lang="en-US" altLang="zh-TW" dirty="0"/>
              <a:t>f(</a:t>
            </a:r>
            <a:r>
              <a:rPr lang="en-US" altLang="zh-TW" dirty="0" err="1"/>
              <a:t>i</a:t>
            </a:r>
            <a:r>
              <a:rPr lang="en-US" altLang="zh-TW" dirty="0"/>
              <a:t>) = p(l-1) </a:t>
            </a:r>
            <a:r>
              <a:rPr lang="zh-TW" altLang="en-US" dirty="0"/>
              <a:t>紀錄 </a:t>
            </a:r>
            <a:r>
              <a:rPr lang="en-US" altLang="zh-TW" dirty="0"/>
              <a:t>LIS </a:t>
            </a:r>
            <a:r>
              <a:rPr lang="zh-TW" altLang="en-US" dirty="0"/>
              <a:t>順序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這裡 </a:t>
            </a:r>
            <a:r>
              <a:rPr lang="en-US" altLang="zh-TW" dirty="0"/>
              <a:t>p(l-1) </a:t>
            </a:r>
            <a:r>
              <a:rPr lang="zh-TW" altLang="en-US" dirty="0"/>
              <a:t>表示 </a:t>
            </a:r>
            <a:r>
              <a:rPr lang="en-US" altLang="zh-TW" dirty="0"/>
              <a:t>S(l-1) </a:t>
            </a:r>
            <a:r>
              <a:rPr lang="zh-TW" altLang="en-US" dirty="0"/>
              <a:t>的位置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53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l </a:t>
            </a:r>
            <a:r>
              <a:rPr lang="zh-TW" altLang="en-US" dirty="0"/>
              <a:t>長的最小末項表示在之前還有 </a:t>
            </a:r>
            <a:r>
              <a:rPr lang="en-US" altLang="zh-TW" dirty="0"/>
              <a:t>a</a:t>
            </a:r>
            <a:r>
              <a:rPr lang="en-US" altLang="zh-TW" baseline="-25000" dirty="0"/>
              <a:t>p(l-1)</a:t>
            </a:r>
            <a:r>
              <a:rPr lang="en-US" altLang="zh-TW" dirty="0"/>
              <a:t>, a</a:t>
            </a:r>
            <a:r>
              <a:rPr lang="en-US" altLang="zh-TW" baseline="-25000" dirty="0"/>
              <a:t>p(l-2)</a:t>
            </a:r>
            <a:r>
              <a:rPr lang="en-US" altLang="zh-TW" dirty="0"/>
              <a:t>, … </a:t>
            </a:r>
            <a:r>
              <a:rPr lang="zh-TW" altLang="en-US" dirty="0"/>
              <a:t>的接著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/>
              <a:t>也就是 </a:t>
            </a:r>
            <a:r>
              <a:rPr lang="en-US" altLang="zh-TW" dirty="0"/>
              <a:t>S(l) </a:t>
            </a:r>
            <a:r>
              <a:rPr lang="zh-TW" altLang="en-US" dirty="0"/>
              <a:t>能靠 </a:t>
            </a:r>
            <a:r>
              <a:rPr lang="en-US" altLang="zh-TW" dirty="0"/>
              <a:t>S(l-1), S(l-2), … </a:t>
            </a:r>
            <a:r>
              <a:rPr lang="zh-TW" altLang="en-US" dirty="0"/>
              <a:t>解得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5591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l </a:t>
            </a:r>
            <a:r>
              <a:rPr lang="zh-TW" altLang="en-US" dirty="0"/>
              <a:t>長的最小末項表示在之前還有 </a:t>
            </a:r>
            <a:r>
              <a:rPr lang="en-US" altLang="zh-TW" dirty="0"/>
              <a:t>a</a:t>
            </a:r>
            <a:r>
              <a:rPr lang="en-US" altLang="zh-TW" baseline="-25000" dirty="0"/>
              <a:t>p(l-1)</a:t>
            </a:r>
            <a:r>
              <a:rPr lang="en-US" altLang="zh-TW" dirty="0"/>
              <a:t>, a</a:t>
            </a:r>
            <a:r>
              <a:rPr lang="en-US" altLang="zh-TW" baseline="-25000" dirty="0"/>
              <a:t>p(l-2)</a:t>
            </a:r>
            <a:r>
              <a:rPr lang="en-US" altLang="zh-TW" dirty="0"/>
              <a:t>, … </a:t>
            </a:r>
            <a:r>
              <a:rPr lang="zh-TW" altLang="en-US" dirty="0"/>
              <a:t>的接著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/>
              <a:t>也就是 </a:t>
            </a:r>
            <a:r>
              <a:rPr lang="en-US" altLang="zh-TW" dirty="0"/>
              <a:t>S(l) </a:t>
            </a:r>
            <a:r>
              <a:rPr lang="zh-TW" altLang="en-US" dirty="0"/>
              <a:t>能靠 </a:t>
            </a:r>
            <a:r>
              <a:rPr lang="en-US" altLang="zh-TW" dirty="0"/>
              <a:t>S(l-1), S(l-2), … </a:t>
            </a:r>
            <a:r>
              <a:rPr lang="zh-TW" altLang="en-US" dirty="0"/>
              <a:t>解得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已解的 </a:t>
            </a:r>
            <a:r>
              <a:rPr lang="en-US" altLang="zh-TW" dirty="0"/>
              <a:t>S </a:t>
            </a:r>
            <a:r>
              <a:rPr lang="zh-TW" altLang="en-US" dirty="0"/>
              <a:t>序列明顯是 單調的</a:t>
            </a:r>
            <a:r>
              <a:rPr lang="en-US" altLang="zh-TW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53631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lower_bound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–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else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24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  <a:r>
              <a:rPr lang="en-US" altLang="zh-TW" dirty="0"/>
              <a:t>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例如 </a:t>
            </a:r>
            <a:r>
              <a:rPr lang="en-US" altLang="zh-TW" dirty="0"/>
              <a:t>[0, 99]</a:t>
            </a:r>
            <a:r>
              <a:rPr lang="zh-TW" altLang="en-US" dirty="0"/>
              <a:t>，目標值為 </a:t>
            </a:r>
            <a:r>
              <a:rPr lang="en-US" altLang="zh-TW" dirty="0"/>
              <a:t>42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50</a:t>
            </a:r>
            <a:r>
              <a:rPr lang="zh-TW" altLang="en-US" dirty="0"/>
              <a:t>，區間改 </a:t>
            </a:r>
            <a:r>
              <a:rPr lang="en-US" altLang="zh-TW" dirty="0"/>
              <a:t>[0, 50]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25</a:t>
            </a:r>
            <a:r>
              <a:rPr lang="zh-TW" altLang="en-US" dirty="0"/>
              <a:t>，區間改 </a:t>
            </a:r>
            <a:r>
              <a:rPr lang="en-US" altLang="zh-TW" dirty="0"/>
              <a:t>[25, 50]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37</a:t>
            </a:r>
            <a:r>
              <a:rPr lang="zh-TW" altLang="en-US" dirty="0"/>
              <a:t>，區間改 </a:t>
            </a:r>
            <a:r>
              <a:rPr lang="en-US" altLang="zh-TW" dirty="0"/>
              <a:t>[37, 50]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43</a:t>
            </a:r>
            <a:r>
              <a:rPr lang="zh-TW" altLang="en-US" dirty="0"/>
              <a:t>，區間改 </a:t>
            </a:r>
            <a:r>
              <a:rPr lang="en-US" altLang="zh-TW" dirty="0"/>
              <a:t>[37, 43]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40</a:t>
            </a:r>
            <a:r>
              <a:rPr lang="zh-TW" altLang="en-US" dirty="0"/>
              <a:t>，區間改 </a:t>
            </a:r>
            <a:r>
              <a:rPr lang="en-US" altLang="zh-TW" dirty="0"/>
              <a:t>[40, 43]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41</a:t>
            </a:r>
            <a:r>
              <a:rPr lang="zh-TW" altLang="en-US" dirty="0"/>
              <a:t>，區間改 </a:t>
            </a:r>
            <a:r>
              <a:rPr lang="en-US" altLang="zh-TW" dirty="0"/>
              <a:t>[41, 43]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42</a:t>
            </a:r>
            <a:r>
              <a:rPr lang="zh-TW" altLang="en-US" dirty="0"/>
              <a:t>，區間改 </a:t>
            </a:r>
            <a:r>
              <a:rPr lang="en-US" altLang="zh-TW" dirty="0"/>
              <a:t>[42, 42]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9929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C899-A88B-4022-927F-142FB2D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9EA3-1BA5-4B9F-84E8-AE111CFF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a = (1, 4, 2, 3, 8, 3, 4, 1, 9)</a:t>
            </a:r>
            <a:b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得出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f  = (1, 1, 1, 3, 4, 3, 4, 8, 5)</a:t>
            </a:r>
            <a:endParaRPr lang="en-US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假設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 9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為末項的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LIS </a:t>
            </a: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為例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ea typeface="-apple-system"/>
              </a:rPr>
              <a:t>：</a:t>
            </a:r>
          </a:p>
          <a:p>
            <a:pPr marL="0" indent="0">
              <a:buNone/>
            </a:pP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5 →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4 →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3 →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1 → 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zh-TW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TW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en-US" sz="4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57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363-3A89-4EC5-B94B-4E38A6C8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印出 </a:t>
            </a:r>
            <a:r>
              <a:rPr lang="en-US" altLang="zh-TW" dirty="0"/>
              <a:t>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5834-8092-4BA4-8EE5-874FC25A5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print_LIS</a:t>
            </a:r>
            <a:r>
              <a:rPr lang="en-US" dirty="0">
                <a:latin typeface="Consolas" panose="020B0609020204030204" pitchFamily="49" charset="0"/>
              </a:rPr>
              <a:t>(p[L]);</a:t>
            </a:r>
          </a:p>
        </p:txBody>
      </p:sp>
    </p:spTree>
    <p:extLst>
      <p:ext uri="{BB962C8B-B14F-4D97-AF65-F5344CB8AC3E}">
        <p14:creationId xmlns:p14="http://schemas.microsoft.com/office/powerpoint/2010/main" val="140427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結語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67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  <a:r>
              <a:rPr lang="en-US" altLang="zh-TW" dirty="0"/>
              <a:t>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共 </a:t>
            </a:r>
            <a:r>
              <a:rPr lang="en-US" altLang="zh-TW" dirty="0"/>
              <a:t>log</a:t>
            </a:r>
            <a:r>
              <a:rPr lang="en-US" altLang="zh-TW" baseline="-25000" dirty="0"/>
              <a:t>2</a:t>
            </a:r>
            <a:r>
              <a:rPr lang="en-US" altLang="zh-TW" dirty="0"/>
              <a:t>100 =</a:t>
            </a:r>
            <a:r>
              <a:rPr lang="zh-TW" altLang="en-US" dirty="0"/>
              <a:t> </a:t>
            </a:r>
            <a:r>
              <a:rPr lang="en-US" altLang="zh-TW" dirty="0"/>
              <a:t>6.6438... </a:t>
            </a:r>
            <a:r>
              <a:rPr lang="ja-JP" altLang="en-US" dirty="0"/>
              <a:t>≦</a:t>
            </a:r>
            <a:r>
              <a:rPr lang="zh-TW" altLang="en-US" dirty="0"/>
              <a:t> </a:t>
            </a:r>
            <a:r>
              <a:rPr lang="en-US" altLang="zh-TW" dirty="0"/>
              <a:t>7 </a:t>
            </a:r>
            <a:r>
              <a:rPr lang="zh-TW" altLang="en-US" dirty="0"/>
              <a:t>次猜測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(100 = 99+1)</a:t>
            </a:r>
          </a:p>
          <a:p>
            <a:endParaRPr lang="en-US" altLang="zh-TW" dirty="0"/>
          </a:p>
          <a:p>
            <a:r>
              <a:rPr lang="zh-TW" altLang="en-US" dirty="0"/>
              <a:t>這樣的猜法 複雜度為 </a:t>
            </a:r>
            <a:r>
              <a:rPr lang="en-US" altLang="zh-TW" dirty="0"/>
              <a:t>O(log N)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216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FB44-5558-4A03-90A7-AADBA653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upper </a:t>
            </a:r>
            <a:r>
              <a:rPr lang="en-US" dirty="0"/>
              <a:t>bound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56C3D-8339-4706-96AE-730DC8991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3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推廣一下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如果現在有個</a:t>
            </a:r>
            <a:r>
              <a:rPr lang="zh-TW" altLang="en-US" b="1" dirty="0">
                <a:solidFill>
                  <a:srgbClr val="F18D8D"/>
                </a:solidFill>
              </a:rPr>
              <a:t>遞增數列</a:t>
            </a:r>
            <a:r>
              <a:rPr lang="zh-TW" altLang="en-US" dirty="0"/>
              <a:t>，目標出現</a:t>
            </a:r>
            <a:r>
              <a:rPr lang="zh-TW" altLang="en-US" b="1" dirty="0"/>
              <a:t>一個以上</a:t>
            </a:r>
            <a:endParaRPr lang="en-US" altLang="zh-TW" b="1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至少要有</a:t>
            </a:r>
            <a:r>
              <a:rPr lang="zh-TW" altLang="en-US" b="1" dirty="0"/>
              <a:t>兩個位置</a:t>
            </a:r>
            <a:r>
              <a:rPr lang="en-US" altLang="zh-TW" dirty="0"/>
              <a:t>(index)</a:t>
            </a:r>
            <a:r>
              <a:rPr lang="zh-TW" altLang="en-US" dirty="0"/>
              <a:t>，以表達區間內都是目標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這兩個位置分別叫做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Lower bound</a:t>
            </a:r>
          </a:p>
          <a:p>
            <a:r>
              <a:rPr lang="en-US" altLang="zh-TW" dirty="0"/>
              <a:t>Upper bound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888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6003</TotalTime>
  <Words>2948</Words>
  <Application>Microsoft Office PowerPoint</Application>
  <PresentationFormat>Widescreen</PresentationFormat>
  <Paragraphs>288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微軟正黑體</vt:lpstr>
      <vt:lpstr>微軟正黑體</vt:lpstr>
      <vt:lpstr>Arial</vt:lpstr>
      <vt:lpstr>Calibri</vt:lpstr>
      <vt:lpstr>Consolas</vt:lpstr>
      <vt:lpstr>Office 佈景主題</vt:lpstr>
      <vt:lpstr> Advanced  Competitive Programming</vt:lpstr>
      <vt:lpstr>終極密碼</vt:lpstr>
      <vt:lpstr>終極密碼</vt:lpstr>
      <vt:lpstr>終極密碼</vt:lpstr>
      <vt:lpstr>二分搜尋</vt:lpstr>
      <vt:lpstr>終極密碼: 二分搜尋</vt:lpstr>
      <vt:lpstr>終極密碼: 二分搜尋</vt:lpstr>
      <vt:lpstr>lower &amp; upper bound</vt:lpstr>
      <vt:lpstr>推廣一下</vt:lpstr>
      <vt:lpstr>區間</vt:lpstr>
      <vt:lpstr>左閉右開</vt:lpstr>
      <vt:lpstr>bound</vt:lpstr>
      <vt:lpstr>有個問題</vt:lpstr>
      <vt:lpstr>當目標值不在數列中</vt:lpstr>
      <vt:lpstr>當目標值不在數列中</vt:lpstr>
      <vt:lpstr>當目標值不在數列中</vt:lpstr>
      <vt:lpstr>一分搜尋 (Linear Search)</vt:lpstr>
      <vt:lpstr>lower bound : 一分搜尋</vt:lpstr>
      <vt:lpstr>lower bound : 一分搜尋</vt:lpstr>
      <vt:lpstr>lower bound : 一分搜尋</vt:lpstr>
      <vt:lpstr>二分搜尋 (Binary Search)</vt:lpstr>
      <vt:lpstr>lower bound : 二分搜尋</vt:lpstr>
      <vt:lpstr>lower bound : 二分搜尋</vt:lpstr>
      <vt:lpstr>lower bound : 二分搜尋</vt:lpstr>
      <vt:lpstr>lower bound : 二分搜尋</vt:lpstr>
      <vt:lpstr>lower bound : 二分搜尋</vt:lpstr>
      <vt:lpstr>TIOJ 1432 骨牌遊戲</vt:lpstr>
      <vt:lpstr>觀察問題</vt:lpstr>
      <vt:lpstr>提出作法</vt:lpstr>
      <vt:lpstr>提出作法</vt:lpstr>
      <vt:lpstr>提出作法</vt:lpstr>
      <vt:lpstr>觀察問題</vt:lpstr>
      <vt:lpstr>觀察問題</vt:lpstr>
      <vt:lpstr>觀察問題</vt:lpstr>
      <vt:lpstr>提出作法</vt:lpstr>
      <vt:lpstr>TIOJ 1337 隕石</vt:lpstr>
      <vt:lpstr>觀察問題 1</vt:lpstr>
      <vt:lpstr>觀察問題 1</vt:lpstr>
      <vt:lpstr>到底需要設多少防護罩?</vt:lpstr>
      <vt:lpstr>有哪些隕石需要射爆?</vt:lpstr>
      <vt:lpstr>提出作法 1</vt:lpstr>
      <vt:lpstr>觀察問題 2</vt:lpstr>
      <vt:lpstr>提出作法 2</vt:lpstr>
      <vt:lpstr>三分搜尋 (Ternary Search)</vt:lpstr>
      <vt:lpstr>三分搜尋</vt:lpstr>
      <vt:lpstr>PowerPoint Presentation</vt:lpstr>
      <vt:lpstr>三分搜尋</vt:lpstr>
      <vt:lpstr>PowerPoint Presentation</vt:lpstr>
      <vt:lpstr>PowerPoint Presentation</vt:lpstr>
      <vt:lpstr>PowerPoint Presentation</vt:lpstr>
      <vt:lpstr>三分搜尋</vt:lpstr>
      <vt:lpstr>Longest Increasing Subsequence (LIS)</vt:lpstr>
      <vt:lpstr>Longest Increasing Subsequence (LIS)</vt:lpstr>
      <vt:lpstr>觀察問題</vt:lpstr>
      <vt:lpstr>提出作法</vt:lpstr>
      <vt:lpstr>提出作法</vt:lpstr>
      <vt:lpstr>觀察問題</vt:lpstr>
      <vt:lpstr>觀察問題</vt:lpstr>
      <vt:lpstr>提出作法</vt:lpstr>
      <vt:lpstr>Longest Increasing Subsequence (LIS)</vt:lpstr>
      <vt:lpstr>印出 LIS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</cp:lastModifiedBy>
  <cp:revision>258</cp:revision>
  <dcterms:created xsi:type="dcterms:W3CDTF">2019-02-19T13:11:27Z</dcterms:created>
  <dcterms:modified xsi:type="dcterms:W3CDTF">2020-03-22T20:55:54Z</dcterms:modified>
</cp:coreProperties>
</file>