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62" r:id="rId52"/>
    <p:sldId id="393" r:id="rId53"/>
    <p:sldId id="392" r:id="rId54"/>
    <p:sldId id="363" r:id="rId55"/>
    <p:sldId id="395" r:id="rId56"/>
    <p:sldId id="364" r:id="rId57"/>
    <p:sldId id="365" r:id="rId58"/>
    <p:sldId id="368" r:id="rId59"/>
    <p:sldId id="367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8" r:id="rId69"/>
    <p:sldId id="377" r:id="rId70"/>
    <p:sldId id="379" r:id="rId71"/>
    <p:sldId id="380" r:id="rId72"/>
    <p:sldId id="381" r:id="rId73"/>
    <p:sldId id="382" r:id="rId74"/>
    <p:sldId id="383" r:id="rId75"/>
    <p:sldId id="384" r:id="rId76"/>
    <p:sldId id="385" r:id="rId77"/>
    <p:sldId id="386" r:id="rId78"/>
    <p:sldId id="387" r:id="rId79"/>
    <p:sldId id="388" r:id="rId80"/>
    <p:sldId id="389" r:id="rId81"/>
    <p:sldId id="394" r:id="rId82"/>
    <p:sldId id="390" r:id="rId83"/>
    <p:sldId id="391" r:id="rId84"/>
    <p:sldId id="396" r:id="rId85"/>
    <p:sldId id="305" r:id="rId8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1" descr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培訓團隊群</a:t>
            </a:r>
          </a:p>
        </p:txBody>
      </p:sp>
      <p:pic>
        <p:nvPicPr>
          <p:cNvPr id="18" name="圖片 10" descr="圖片 10"/>
          <p:cNvPicPr>
            <a:picLocks noChangeAspect="1"/>
          </p:cNvPicPr>
          <p:nvPr/>
        </p:nvPicPr>
        <p:blipFill>
          <a:blip r:embed="rId3"/>
          <a:srcRect l="8475" t="30952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 i="1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Competitive  Programming</a:t>
            </a:r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0"/>
              </a:spcBef>
              <a:buSzTx/>
              <a:buFontTx/>
              <a:buNone/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457200" algn="ctr">
              <a:spcBef>
                <a:spcPts val="1000"/>
              </a:spcBef>
              <a:buSzTx/>
              <a:buFontTx/>
              <a:buNone/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914400" algn="ctr">
              <a:spcBef>
                <a:spcPts val="1000"/>
              </a:spcBef>
              <a:buSzTx/>
              <a:buFontTx/>
              <a:buNone/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1371600" algn="ctr">
              <a:spcBef>
                <a:spcPts val="1000"/>
              </a:spcBef>
              <a:buSzTx/>
              <a:buFontTx/>
              <a:buNone/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1828800" algn="ctr">
              <a:spcBef>
                <a:spcPts val="1000"/>
              </a:spcBef>
              <a:buSzTx/>
              <a:buFontTx/>
              <a:buNone/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Rectangle 2"/>
          <p:cNvSpPr/>
          <p:nvPr/>
        </p:nvSpPr>
        <p:spPr>
          <a:xfrm>
            <a:off x="1524000" y="3521471"/>
            <a:ext cx="7315200" cy="80568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chemeClr val="accent3">
                  <a:lumOff val="10616"/>
                </a:schemeClr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11" descr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培訓團隊群</a:t>
            </a:r>
          </a:p>
        </p:txBody>
      </p:sp>
      <p:pic>
        <p:nvPicPr>
          <p:cNvPr id="41" name="圖片 10" descr="圖片 10"/>
          <p:cNvPicPr>
            <a:picLocks noChangeAspect="1"/>
          </p:cNvPicPr>
          <p:nvPr/>
        </p:nvPicPr>
        <p:blipFill>
          <a:blip r:embed="rId3"/>
          <a:srcRect l="8475" t="30952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 i="1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Competitive  Programming</a:t>
            </a:r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709319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4572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9144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13716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1828800"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Rectangle 2"/>
          <p:cNvSpPr/>
          <p:nvPr/>
        </p:nvSpPr>
        <p:spPr>
          <a:xfrm>
            <a:off x="831850" y="4535685"/>
            <a:ext cx="7315200" cy="80568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chemeClr val="accent3">
                  <a:lumOff val="10616"/>
                </a:schemeClr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11" descr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培訓團隊群</a:t>
            </a:r>
          </a:p>
        </p:txBody>
      </p:sp>
      <p:pic>
        <p:nvPicPr>
          <p:cNvPr id="55" name="圖片 10" descr="圖片 10"/>
          <p:cNvPicPr>
            <a:picLocks noChangeAspect="1"/>
          </p:cNvPicPr>
          <p:nvPr/>
        </p:nvPicPr>
        <p:blipFill>
          <a:blip r:embed="rId3"/>
          <a:srcRect l="8475" t="30952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 i="1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Competitive  Programming</a:t>
            </a:r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2pPr>
              <a:buChar char="•"/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11" descr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培訓團隊群</a:t>
            </a:r>
          </a:p>
        </p:txBody>
      </p:sp>
      <p:pic>
        <p:nvPicPr>
          <p:cNvPr id="68" name="圖片 10" descr="圖片 10"/>
          <p:cNvPicPr>
            <a:picLocks noChangeAspect="1"/>
          </p:cNvPicPr>
          <p:nvPr/>
        </p:nvPicPr>
        <p:blipFill>
          <a:blip r:embed="rId3"/>
          <a:srcRect l="8475" t="30952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 i="1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Competitive  Programming</a:t>
            </a:r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000"/>
              </a:spcBef>
              <a:buSzTx/>
              <a:buFontTx/>
              <a:buNone/>
              <a:defRPr sz="2400" b="1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457200">
              <a:spcBef>
                <a:spcPts val="1000"/>
              </a:spcBef>
              <a:buSzTx/>
              <a:buFontTx/>
              <a:buNone/>
              <a:defRPr sz="2400" b="1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914400">
              <a:spcBef>
                <a:spcPts val="1000"/>
              </a:spcBef>
              <a:buSzTx/>
              <a:buFontTx/>
              <a:buNone/>
              <a:defRPr sz="2400" b="1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1371600">
              <a:spcBef>
                <a:spcPts val="1000"/>
              </a:spcBef>
              <a:buSzTx/>
              <a:buFontTx/>
              <a:buNone/>
              <a:defRPr sz="2400" b="1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1828800">
              <a:spcBef>
                <a:spcPts val="1000"/>
              </a:spcBef>
              <a:buSzTx/>
              <a:buFontTx/>
              <a:buNone/>
              <a:defRPr sz="2400" b="1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1000"/>
              </a:spcBef>
              <a:buSzTx/>
              <a:buFontTx/>
              <a:buNone/>
              <a:defRPr sz="2400" b="1"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圖片 11" descr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培訓團隊群</a:t>
            </a:r>
          </a:p>
        </p:txBody>
      </p:sp>
      <p:pic>
        <p:nvPicPr>
          <p:cNvPr id="82" name="圖片 10" descr="圖片 10"/>
          <p:cNvPicPr>
            <a:picLocks noChangeAspect="1"/>
          </p:cNvPicPr>
          <p:nvPr/>
        </p:nvPicPr>
        <p:blipFill>
          <a:blip r:embed="rId3"/>
          <a:srcRect l="8475" t="30952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 i="1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Competitive  Programming</a:t>
            </a:r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圖片 11" descr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培訓團隊群</a:t>
            </a:r>
          </a:p>
        </p:txBody>
      </p:sp>
      <p:pic>
        <p:nvPicPr>
          <p:cNvPr id="94" name="圖片 10" descr="圖片 10"/>
          <p:cNvPicPr>
            <a:picLocks noChangeAspect="1"/>
          </p:cNvPicPr>
          <p:nvPr/>
        </p:nvPicPr>
        <p:blipFill>
          <a:blip r:embed="rId3"/>
          <a:srcRect l="8475" t="30952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 i="1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Competitive  Programming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圖片 11" descr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培訓團隊群</a:t>
            </a:r>
          </a:p>
        </p:txBody>
      </p:sp>
      <p:pic>
        <p:nvPicPr>
          <p:cNvPr id="105" name="圖片 10" descr="圖片 10"/>
          <p:cNvPicPr>
            <a:picLocks noChangeAspect="1"/>
          </p:cNvPicPr>
          <p:nvPr/>
        </p:nvPicPr>
        <p:blipFill>
          <a:blip r:embed="rId3"/>
          <a:srcRect l="8475" t="30952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 i="1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Competitive  Programming</a:t>
            </a:r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2pPr marL="718457" indent="-261257">
              <a:buChar char="•"/>
            </a:lvl2pPr>
            <a:lvl3pPr marL="1219200" indent="-304800"/>
            <a:lvl4pPr marL="1737360" indent="-365760"/>
            <a:lvl5pPr marL="2194560" indent="-36576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/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圖片 11" descr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培訓團隊群</a:t>
            </a:r>
          </a:p>
        </p:txBody>
      </p:sp>
      <p:pic>
        <p:nvPicPr>
          <p:cNvPr id="119" name="圖片 10" descr="圖片 10"/>
          <p:cNvPicPr>
            <a:picLocks noChangeAspect="1"/>
          </p:cNvPicPr>
          <p:nvPr/>
        </p:nvPicPr>
        <p:blipFill>
          <a:blip r:embed="rId3"/>
          <a:srcRect l="8475" t="30952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 i="1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Competitive  Programming</a:t>
            </a:r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22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45720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91440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137160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1828800">
              <a:spcBef>
                <a:spcPts val="1000"/>
              </a:spcBef>
              <a:buSzTx/>
              <a:buFontTx/>
              <a:buNone/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1" descr="圖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投影片編號版面配置區 5"/>
          <p:cNvSpPr txBox="1"/>
          <p:nvPr/>
        </p:nvSpPr>
        <p:spPr>
          <a:xfrm>
            <a:off x="8656319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Made by 培訓團隊群</a:t>
            </a:r>
          </a:p>
        </p:txBody>
      </p:sp>
      <p:pic>
        <p:nvPicPr>
          <p:cNvPr id="4" name="圖片 10" descr="圖片 10"/>
          <p:cNvPicPr>
            <a:picLocks noChangeAspect="1"/>
          </p:cNvPicPr>
          <p:nvPr/>
        </p:nvPicPr>
        <p:blipFill>
          <a:blip r:embed="rId12"/>
          <a:srcRect l="8475" t="30952" b="29892"/>
          <a:stretch>
            <a:fillRect/>
          </a:stretch>
        </p:blipFill>
        <p:spPr>
          <a:xfrm>
            <a:off x="11363917" y="6330119"/>
            <a:ext cx="764583" cy="3270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投影片編號版面配置區 5"/>
          <p:cNvSpPr txBox="1"/>
          <p:nvPr/>
        </p:nvSpPr>
        <p:spPr>
          <a:xfrm>
            <a:off x="261620" y="6404290"/>
            <a:ext cx="26517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 b="1" i="1">
                <a:solidFill>
                  <a:srgbClr val="898989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Competitive  Programming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Rectangle 2"/>
          <p:cNvSpPr/>
          <p:nvPr/>
        </p:nvSpPr>
        <p:spPr>
          <a:xfrm>
            <a:off x="838200" y="1554162"/>
            <a:ext cx="7315200" cy="80568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chemeClr val="accent3">
                  <a:lumOff val="10616"/>
                </a:schemeClr>
              </a:gs>
              <a:gs pos="100000">
                <a:srgbClr val="0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1"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1pPr>
      <a:lvl2pPr marL="685800" marR="0" indent="-2286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-"/>
        <a:tabLst/>
        <a:defRPr sz="32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2pPr>
      <a:lvl3pPr marL="1175657" marR="0" indent="-261257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3pPr>
      <a:lvl4pPr marL="17780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4pPr>
      <a:lvl5pPr marL="22352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5pPr>
      <a:lvl6pPr marL="26924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6pPr>
      <a:lvl7pPr marL="31496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7pPr>
      <a:lvl8pPr marL="36068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8pPr>
      <a:lvl9pPr marL="4064000" marR="0" indent="-406400" algn="l" defTabSz="9144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Ubuntu"/>
          <a:ea typeface="Ubuntu"/>
          <a:cs typeface="Ubuntu"/>
          <a:sym typeface="Ubuntu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軟正黑體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pt.cc/fKPjIx" TargetMode="External"/><Relationship Id="rId2" Type="http://schemas.openxmlformats.org/officeDocument/2006/relationships/hyperlink" Target="https://github.com/MiohitoKiri5474/CodesBackUp/tree/master/ncku-icpc/2020/week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5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5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5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5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NUL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6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NUL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NUL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6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NUL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標題 1"/>
          <p:cNvSpPr txBox="1">
            <a:spLocks noGrp="1"/>
          </p:cNvSpPr>
          <p:nvPr>
            <p:ph type="ctrTitle"/>
          </p:nvPr>
        </p:nvSpPr>
        <p:spPr>
          <a:xfrm>
            <a:off x="1523999" y="1175657"/>
            <a:ext cx="8614790" cy="2253344"/>
          </a:xfrm>
          <a:prstGeom prst="rect">
            <a:avLst/>
          </a:prstGeom>
        </p:spPr>
        <p:txBody>
          <a:bodyPr/>
          <a:lstStyle/>
          <a:p>
            <a:br/>
            <a:r>
              <a:t>Advanced </a:t>
            </a:r>
            <a:br/>
            <a:r>
              <a:t>Competitive Programming</a:t>
            </a:r>
          </a:p>
        </p:txBody>
      </p:sp>
      <p:sp>
        <p:nvSpPr>
          <p:cNvPr id="134" name="副標題 2"/>
          <p:cNvSpPr txBox="1">
            <a:spLocks noGrp="1"/>
          </p:cNvSpPr>
          <p:nvPr>
            <p:ph type="subTitle" sz="half" idx="1"/>
          </p:nvPr>
        </p:nvSpPr>
        <p:spPr>
          <a:xfrm>
            <a:off x="1524000" y="3602037"/>
            <a:ext cx="9144000" cy="2621210"/>
          </a:xfrm>
          <a:prstGeom prst="rect">
            <a:avLst/>
          </a:prstGeom>
        </p:spPr>
        <p:txBody>
          <a:bodyPr/>
          <a:lstStyle/>
          <a:p>
            <a:pPr defTabSz="850391">
              <a:lnSpc>
                <a:spcPct val="72000"/>
              </a:lnSpc>
              <a:spcBef>
                <a:spcPts val="900"/>
              </a:spcBef>
              <a:defRPr sz="2046"/>
            </a:pPr>
            <a:endParaRPr/>
          </a:p>
          <a:p>
            <a:pPr defTabSz="850391">
              <a:lnSpc>
                <a:spcPct val="72000"/>
              </a:lnSpc>
              <a:spcBef>
                <a:spcPts val="900"/>
              </a:spcBef>
              <a:defRPr sz="2046"/>
            </a:pPr>
            <a:r>
              <a:t>國立成功大學ACM-ICPC程式競賽培訓隊</a:t>
            </a:r>
          </a:p>
          <a:p>
            <a:pPr defTabSz="850391">
              <a:lnSpc>
                <a:spcPct val="72000"/>
              </a:lnSpc>
              <a:spcBef>
                <a:spcPts val="900"/>
              </a:spcBef>
              <a:defRPr sz="2046"/>
            </a:pPr>
            <a:r>
              <a:t>nckuacm@imslab.org</a:t>
            </a:r>
          </a:p>
          <a:p>
            <a:pPr defTabSz="850391">
              <a:lnSpc>
                <a:spcPct val="72000"/>
              </a:lnSpc>
              <a:spcBef>
                <a:spcPts val="900"/>
              </a:spcBef>
              <a:defRPr sz="2046"/>
            </a:pPr>
            <a:endParaRPr/>
          </a:p>
          <a:p>
            <a:pPr defTabSz="850391">
              <a:lnSpc>
                <a:spcPct val="72000"/>
              </a:lnSpc>
              <a:spcBef>
                <a:spcPts val="900"/>
              </a:spcBef>
              <a:defRPr sz="2046"/>
            </a:pPr>
            <a:r>
              <a:t>Department of Computer Science and Information Engineering</a:t>
            </a:r>
          </a:p>
          <a:p>
            <a:pPr defTabSz="850391">
              <a:lnSpc>
                <a:spcPct val="72000"/>
              </a:lnSpc>
              <a:spcBef>
                <a:spcPts val="900"/>
              </a:spcBef>
              <a:defRPr sz="2046"/>
            </a:pPr>
            <a:r>
              <a:t>National Cheng Kung University</a:t>
            </a:r>
          </a:p>
          <a:p>
            <a:pPr defTabSz="850391">
              <a:lnSpc>
                <a:spcPct val="72000"/>
              </a:lnSpc>
              <a:spcBef>
                <a:spcPts val="900"/>
              </a:spcBef>
              <a:defRPr sz="2046"/>
            </a:pPr>
            <a:r>
              <a:t>Tainan, Taiwan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ubble Sort Ani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Bubble Sort Animation</a:t>
            </a:r>
          </a:p>
        </p:txBody>
      </p:sp>
      <p:sp>
        <p:nvSpPr>
          <p:cNvPr id="162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3" name="Bubble-sort-example-300px.gif" descr="Bubble-sort-example-300px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01" y="2053330"/>
            <a:ext cx="6647198" cy="3988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分析一下複雜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分析一下複雜度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因為序列長度為  ，所以內層迴圈要跑   次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因為序列長度為 </a:t>
                </a:r>
                <a14:m>
                  <m:oMath xmlns:m="http://schemas.openxmlformats.org/officeDocument/2006/math">
                    <m:r>
                      <a:rPr sz="3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，所以內層迴圈要跑 </a:t>
                </a:r>
                <a14:m>
                  <m:oMath xmlns:m="http://schemas.openxmlformats.org/officeDocument/2006/math">
                    <m:r>
                      <a:rPr sz="3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次</a:t>
                </a:r>
              </a:p>
              <a:p>
                <a:r>
                  <a:t>worst case 可能需要跑 </a:t>
                </a:r>
                <a14:m>
                  <m:oMath xmlns:m="http://schemas.openxmlformats.org/officeDocument/2006/math">
                    <m:r>
                      <a:rPr sz="3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次內層迴圈</a:t>
                </a:r>
              </a:p>
              <a:p>
                <a:r>
                  <a:t>所以複雜度為 </a:t>
                </a:r>
                <a14:m>
                  <m:oMath xmlns:m="http://schemas.openxmlformats.org/officeDocument/2006/math"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4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sz="4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66" name="因為序列長度為  ，所以內層迴圈要跑   次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689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erge S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Merge Sort</a:t>
            </a:r>
          </a:p>
        </p:txBody>
      </p:sp>
      <p:sp>
        <p:nvSpPr>
          <p:cNvPr id="169" name="Deja vu！加速囉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Deja vu！加速囉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erge S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Merge Sort</a:t>
            </a:r>
          </a:p>
        </p:txBody>
      </p:sp>
      <p:sp>
        <p:nvSpPr>
          <p:cNvPr id="172" name="分治的一種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分治的一種</a:t>
            </a:r>
          </a:p>
          <a:p>
            <a:r>
              <a:t>不斷地把序列拆成左右子序列，並對他們遞迴</a:t>
            </a:r>
          </a:p>
          <a:p>
            <a:r>
              <a:t>將兩邊的結果合併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or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Example</a:t>
            </a:r>
          </a:p>
        </p:txBody>
      </p:sp>
      <p:pic>
        <p:nvPicPr>
          <p:cNvPr id="175" name="f1.png" descr="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96" y="1728797"/>
            <a:ext cx="5815187" cy="5102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9" name="Merge-sort-example-300px.gif" descr="Merge-sort-example-300px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55" y="1904322"/>
            <a:ext cx="7143890" cy="4286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de #1 - Basic ve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#1 - Basic version</a:t>
            </a:r>
          </a:p>
        </p:txBody>
      </p:sp>
      <p:sp>
        <p:nvSpPr>
          <p:cNvPr id="182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3" name="Screen Shot 2020-03-10 at 10.48.06 AM.png" descr="Screen Shot 2020-03-10 at 10.48.0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49" y="1753137"/>
            <a:ext cx="5597101" cy="490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ode #2 - advanced ve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#2 - advanced version</a:t>
            </a:r>
          </a:p>
        </p:txBody>
      </p:sp>
      <p:sp>
        <p:nvSpPr>
          <p:cNvPr id="186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7" name="Screen Shot 2020-03-10 at 10.49.08 AM.png" descr="Screen Shot 2020-03-10 at 10.49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810543"/>
            <a:ext cx="8267700" cy="438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分析一下複雜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分析一下複雜度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每次都會把序列長度砍半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每次都會把序列長度砍半</a:t>
                </a:r>
              </a:p>
              <a:p>
                <a:pPr lvl="1">
                  <a:buChar char="•"/>
                </a:pPr>
                <a:r>
                  <a:t>也就是說有 </a:t>
                </a:r>
                <a14:m>
                  <m:oMath xmlns:m="http://schemas.openxmlformats.org/officeDocument/2006/math">
                    <m:r>
                      <a:rPr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𝑙𝑜𝑔𝑁</m:t>
                    </m:r>
                  </m:oMath>
                </a14:m>
                <a:r>
                  <a:t>層</a:t>
                </a:r>
              </a:p>
              <a:p>
                <a:pPr marL="1143000" lvl="2" indent="-228600"/>
                <a:r>
                  <a:t>每一層最差需要處理 </a:t>
                </a:r>
                <a14:m>
                  <m:oMath xmlns:m="http://schemas.openxmlformats.org/officeDocument/2006/math">
                    <m:r>
                      <a:rPr sz="3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t> 個數字</a:t>
                </a:r>
              </a:p>
              <a:p>
                <a:pPr marL="1600200" lvl="3" indent="-228600"/>
                <a:r>
                  <a:t>複雜度為</a:t>
                </a:r>
                <a14:m>
                  <m:oMath xmlns:m="http://schemas.openxmlformats.org/officeDocument/2006/math">
                    <m:r>
                      <a:rPr sz="3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sz="3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90" name="每次都會把序列長度砍半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689" t="-321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unting S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Counting Sort</a:t>
            </a:r>
          </a:p>
        </p:txBody>
      </p:sp>
      <p:sp>
        <p:nvSpPr>
          <p:cNvPr id="193" name="“はやく！もっとはやく！”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“はやく！もっとはやく！” </a:t>
            </a:r>
          </a:p>
          <a:p>
            <a:pPr defTabSz="584200">
              <a:lnSpc>
                <a:spcPct val="100000"/>
              </a:lnSpc>
              <a:spcBef>
                <a:spcPts val="0"/>
              </a:spcBef>
              <a:defRPr sz="2600">
                <a:solidFill>
                  <a:srgbClr val="414141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（“快！還要更快！”）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標題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5</a:t>
            </a:r>
            <a:br/>
            <a:r>
              <a:t>Sorting &amp; Graph</a:t>
            </a:r>
          </a:p>
        </p:txBody>
      </p:sp>
      <p:sp>
        <p:nvSpPr>
          <p:cNvPr id="137" name="副標題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033520"/>
            <a:ext cx="9144000" cy="122428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排序、離散化、一些基礎圖論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unting S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Counting Sort</a:t>
            </a:r>
          </a:p>
        </p:txBody>
      </p:sp>
      <p:sp>
        <p:nvSpPr>
          <p:cNvPr id="196" name="計算各個元素出現次數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計算各個元素出現次數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</a:t>
            </a:r>
          </a:p>
        </p:txBody>
      </p:sp>
      <p:sp>
        <p:nvSpPr>
          <p:cNvPr id="19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0" name="Screen Shot 2020-03-23 at 8.58.10 PM.png" descr="Screen Shot 2020-03-23 at 8.58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55" y="1628402"/>
            <a:ext cx="5701690" cy="4745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分析一下複雜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分析一下複雜度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因為要把整個陣列掃過一次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因為要把整個陣列掃過一次 </a:t>
                </a:r>
                <a14:m>
                  <m:oMath xmlns:m="http://schemas.openxmlformats.org/officeDocument/2006/math"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r>
                  <a:t>假設值域大小為 </a:t>
                </a:r>
                <a14:m>
                  <m:oMath xmlns:m="http://schemas.openxmlformats.org/officeDocument/2006/math">
                    <m:r>
                      <a:rPr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t>，最後還要掃過整個值域 </a:t>
                </a:r>
                <a14:m>
                  <m:oMath xmlns:m="http://schemas.openxmlformats.org/officeDocument/2006/math"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r>
                  <a:t>總複雜度 </a:t>
                </a:r>
                <a14:m>
                  <m:oMath xmlns:m="http://schemas.openxmlformats.org/officeDocument/2006/math"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203" name="因為要把整個陣列掃過一次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689" t="-29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iscret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Discretization</a:t>
            </a:r>
          </a:p>
        </p:txBody>
      </p:sp>
      <p:sp>
        <p:nvSpPr>
          <p:cNvPr id="206" name="既然學完排序了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既然學完排序了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假設今天有個題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假設今天有個題目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請計算出個元素出現的次數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請計算出個元素出現的次數</a:t>
                </a:r>
              </a:p>
              <a:p>
                <a14:m>
                  <m:oMath xmlns:m="http://schemas.openxmlformats.org/officeDocument/2006/math"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|≤</m:t>
                    </m:r>
                    <m:sSup>
                      <m:sSupPr>
                        <m:ctrlP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t> （沒錯！有負數！）</a:t>
                </a:r>
              </a:p>
            </p:txBody>
          </p:sp>
        </mc:Choice>
        <mc:Fallback xmlns="">
          <p:sp>
            <p:nvSpPr>
              <p:cNvPr id="209" name="請計算出個元素出現的次數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2171" t="-321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沒錯！就是離散化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沒錯！就是離散化！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顧名思義只在乎元素之間的關係，並不在乎差距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顧名思義只在乎元素之間的關係，並不在乎差距</a:t>
                </a:r>
              </a:p>
              <a:p>
                <a:r>
                  <a:t>像是我們可以把 </a:t>
                </a:r>
                <a14:m>
                  <m:oMath xmlns:m="http://schemas.openxmlformats.org/officeDocument/2006/math"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−1,5,9,11,2000</m:t>
                    </m:r>
                  </m:oMath>
                </a14:m>
                <a:r>
                  <a:t> 轉換成 </a:t>
                </a:r>
                <a14:m>
                  <m:oMath xmlns:m="http://schemas.openxmlformats.org/officeDocument/2006/math"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0,1,2,3,4</m:t>
                    </m:r>
                  </m:oMath>
                </a14:m>
                <a:endParaRPr/>
              </a:p>
              <a:p>
                <a:r>
                  <a:t>於是我們就不用怕負數了 &lt;3</a:t>
                </a:r>
              </a:p>
              <a:p>
                <a:pPr>
                  <a:defRPr>
                    <a:solidFill>
                      <a:srgbClr val="7F7F7F"/>
                    </a:solidFill>
                  </a:defRPr>
                </a:pPr>
                <a:r>
                  <a:t>不過還是可以用map就是了啦（小聲</a:t>
                </a:r>
              </a:p>
            </p:txBody>
          </p:sp>
        </mc:Choice>
        <mc:Fallback xmlns="">
          <p:sp>
            <p:nvSpPr>
              <p:cNvPr id="212" name="顧名思義只在乎元素之間的關係，並不在乎差距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689" t="-321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先備知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先備知識</a:t>
            </a:r>
          </a:p>
        </p:txBody>
      </p:sp>
      <p:sp>
        <p:nvSpPr>
          <p:cNvPr id="215" name="STL函數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STL函數</a:t>
            </a:r>
          </a:p>
          <a:p>
            <a:pPr lvl="1">
              <a:buChar char="•"/>
            </a:pPr>
            <a:r>
              <a:t>unique</a:t>
            </a:r>
          </a:p>
          <a:p>
            <a:pPr lvl="1">
              <a:buChar char="•"/>
            </a:pPr>
            <a:r>
              <a:t>sort（或是你要自己手寫也可以啦）</a:t>
            </a:r>
          </a:p>
          <a:p>
            <a:r>
              <a:t>二分搜</a:t>
            </a:r>
          </a:p>
          <a:p>
            <a:pPr lvl="1">
              <a:buChar char="•"/>
            </a:pPr>
            <a:r>
              <a:t>通常我是用 lower_bound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</a:t>
            </a:r>
          </a:p>
        </p:txBody>
      </p:sp>
      <p:sp>
        <p:nvSpPr>
          <p:cNvPr id="21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9" name="Screen Shot 2020-02-11 at 4.39.23 PM.png" descr="Screen Shot 2020-02-11 at 4.3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66" y="1795003"/>
            <a:ext cx="6623668" cy="4777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基礎圖論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基礎圖論</a:t>
            </a:r>
          </a:p>
        </p:txBody>
      </p:sp>
      <p:sp>
        <p:nvSpPr>
          <p:cNvPr id="222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名詞解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名詞解釋</a:t>
            </a:r>
          </a:p>
        </p:txBody>
      </p:sp>
      <p:sp>
        <p:nvSpPr>
          <p:cNvPr id="225" name="圖：由數個節點以及邊組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圖：由數個節點以及邊組成</a:t>
            </a:r>
          </a:p>
          <a:p>
            <a:r>
              <a:t>環：一個節點可以由不重複的路徑回到自己，則稱這條路徑為環</a:t>
            </a:r>
          </a:p>
          <a:p>
            <a:r>
              <a:t>樹：沒有任何環的聯通圖</a:t>
            </a:r>
          </a:p>
          <a:p>
            <a:r>
              <a:t>聯通塊：一群點中，所有點都可以直接或間接連接到其他點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排序</a:t>
            </a:r>
            <a:endParaRPr dirty="0"/>
          </a:p>
          <a:p>
            <a:pPr lvl="1">
              <a:buFont typeface="Helvetica"/>
            </a:pPr>
            <a:r>
              <a:rPr dirty="0"/>
              <a:t>Merge Sort</a:t>
            </a:r>
          </a:p>
          <a:p>
            <a:pPr lvl="1">
              <a:buFont typeface="Helvetica"/>
            </a:pPr>
            <a:r>
              <a:rPr dirty="0"/>
              <a:t>Counting Sort</a:t>
            </a:r>
          </a:p>
          <a:p>
            <a:r>
              <a:rPr dirty="0" err="1"/>
              <a:t>離散化</a:t>
            </a:r>
            <a:endParaRPr dirty="0"/>
          </a:p>
          <a:p>
            <a:r>
              <a:rPr dirty="0" err="1"/>
              <a:t>基礎圖論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TW" dirty="0"/>
              <a:t>fs</a:t>
            </a:r>
          </a:p>
          <a:p>
            <a:pPr lvl="1"/>
            <a:r>
              <a:rPr lang="en-US" dirty="0"/>
              <a:t>B</a:t>
            </a:r>
            <a:r>
              <a:rPr lang="en-TW" dirty="0"/>
              <a:t>fs</a:t>
            </a:r>
          </a:p>
          <a:p>
            <a:pPr lvl="1"/>
            <a:r>
              <a:rPr lang="en-TW" dirty="0"/>
              <a:t>Disjoint Set &amp; Union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1943100"/>
            <a:ext cx="4483100" cy="297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圖的儲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圖的儲存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鄰接矩陣   表示   與   之間有一條邊存在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dirty="0" err="1"/>
                  <a:t>鄰接矩陣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表示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與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之間有一條邊存在</a:t>
                </a:r>
                <a:endParaRPr dirty="0"/>
              </a:p>
              <a:p>
                <a:r>
                  <a:rPr dirty="0" err="1"/>
                  <a:t>鄰接表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把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dirty="0"/>
                  <a:t> 會連接到</a:t>
                </a:r>
                <a:r>
                  <a:rPr lang="en-TW" dirty="0"/>
                  <a:t>的點</a:t>
                </a:r>
                <a:r>
                  <a:rPr dirty="0" err="1"/>
                  <a:t>都</a:t>
                </a:r>
                <a:r>
                  <a:rPr dirty="0"/>
                  <a:t> push </a:t>
                </a:r>
                <a:r>
                  <a:rPr dirty="0" err="1"/>
                  <a:t>進去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dirty="0"/>
              </a:p>
              <a:p>
                <a:pPr lvl="1">
                  <a:buChar char="•"/>
                </a:pPr>
                <a:r>
                  <a:rPr dirty="0" err="1"/>
                  <a:t>假設有一條單向邊從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到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dirty="0"/>
              </a:p>
              <a:p>
                <a:pPr marL="1143000" lvl="2" indent="-228600"/>
                <a:r>
                  <a:rPr dirty="0"/>
                  <a:t>G[u].</a:t>
                </a:r>
                <a:r>
                  <a:rPr dirty="0" err="1"/>
                  <a:t>push_back</a:t>
                </a:r>
                <a:r>
                  <a:rPr dirty="0"/>
                  <a:t> ( v );</a:t>
                </a:r>
              </a:p>
              <a:p>
                <a:pPr lvl="1">
                  <a:buChar char="•"/>
                </a:pPr>
                <a:r>
                  <a:rPr dirty="0" err="1"/>
                  <a:t>假設有一條</a:t>
                </a:r>
                <a:r>
                  <a:rPr lang="en-TW" dirty="0"/>
                  <a:t>雙</a:t>
                </a:r>
                <a:r>
                  <a:rPr dirty="0" err="1"/>
                  <a:t>向邊於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之間，則需要</a:t>
                </a:r>
                <a:endParaRPr dirty="0"/>
              </a:p>
              <a:p>
                <a:pPr marL="1143000" lvl="2" indent="-228600"/>
                <a:r>
                  <a:rPr dirty="0"/>
                  <a:t>G[u].</a:t>
                </a:r>
                <a:r>
                  <a:rPr dirty="0" err="1"/>
                  <a:t>push_back</a:t>
                </a:r>
                <a:r>
                  <a:rPr dirty="0"/>
                  <a:t> ( v ), G[v].</a:t>
                </a:r>
                <a:r>
                  <a:rPr dirty="0" err="1"/>
                  <a:t>push_back</a:t>
                </a:r>
                <a:r>
                  <a:rPr dirty="0"/>
                  <a:t> ( u );</a:t>
                </a:r>
              </a:p>
            </p:txBody>
          </p:sp>
        </mc:Choice>
        <mc:Fallback xmlns="">
          <p:sp>
            <p:nvSpPr>
              <p:cNvPr id="230" name="鄰接矩陣   表示   與   之間有一條邊存在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689" t="-29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假設現在有 n 個點 m 條邊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假設現在有 n 個點 m 條邊</a:t>
            </a:r>
          </a:p>
        </p:txBody>
      </p:sp>
      <p:sp>
        <p:nvSpPr>
          <p:cNvPr id="233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4" name="Screen Shot 2020-03-10 at 8.48.51 PM.png" descr="Screen Shot 2020-03-10 at 8.48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094" y="2280443"/>
            <a:ext cx="3873501" cy="344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20-03-10 at 8.48.44 PM.png" descr="Screen Shot 2020-03-10 at 8.48.4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94" y="2432843"/>
            <a:ext cx="3924301" cy="313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如果還有權重的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如果還有權重的話</a:t>
            </a:r>
          </a:p>
        </p:txBody>
      </p:sp>
      <p:sp>
        <p:nvSpPr>
          <p:cNvPr id="23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9" name="Screen Shot 2020-03-10 at 8.50.42 PM.png" descr="Screen Shot 2020-03-10 at 8.50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2199927"/>
            <a:ext cx="6565900" cy="344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20-03-10 at 8.50.32 PM.png" descr="Screen Shot 2020-03-10 at 8.50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320577"/>
            <a:ext cx="4318000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ear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Searching</a:t>
            </a:r>
          </a:p>
        </p:txBody>
      </p:sp>
      <p:sp>
        <p:nvSpPr>
          <p:cNvPr id="243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df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dfs</a:t>
            </a:r>
          </a:p>
        </p:txBody>
      </p:sp>
      <p:sp>
        <p:nvSpPr>
          <p:cNvPr id="246" name="全名：Depth-First Search，深度優先搜尋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全名：Depth-First Search，深度優先搜尋</a:t>
            </a:r>
          </a:p>
          <a:p>
            <a:r>
              <a:t>由Hopcroft &amp; Tarjan提出</a:t>
            </a:r>
            <a:br/>
            <a:r>
              <a:rPr>
                <a:solidFill>
                  <a:srgbClr val="000000">
                    <a:alpha val="32196"/>
                  </a:srgbClr>
                </a:solidFill>
              </a:rPr>
              <a:t>（以後你們就知道這一位有多煩了）</a:t>
            </a:r>
          </a:p>
          <a:p>
            <a:r>
              <a:t>把根節點塞入 stack 中</a:t>
            </a:r>
          </a:p>
          <a:p>
            <a:pPr lvl="1">
              <a:buChar char="•"/>
            </a:pPr>
            <a:r>
              <a:t>while ( stack != empty() )</a:t>
            </a:r>
          </a:p>
          <a:p>
            <a:pPr marL="1143000" lvl="2" indent="-228600"/>
            <a:r>
              <a:t>取出第一個點，把未遍歷過的相鄰節點塞進 stack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</a:t>
            </a:r>
          </a:p>
        </p:txBody>
      </p:sp>
      <p:sp>
        <p:nvSpPr>
          <p:cNvPr id="24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50" name="Screen Shot 2020-02-23 at 8.55.27 PM.png" descr="Screen Shot 2020-02-23 at 8.55.2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53" y="1816268"/>
            <a:ext cx="4050344" cy="4462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Screen Shot 2020-02-23 at 8.55.31 PM.png" descr="Screen Shot 2020-02-23 at 8.55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82" y="2348060"/>
            <a:ext cx="4572001" cy="304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bf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bfs</a:t>
            </a:r>
          </a:p>
        </p:txBody>
      </p:sp>
      <p:sp>
        <p:nvSpPr>
          <p:cNvPr id="254" name="全名：Breadth-First Search，廣度優先搜尋法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全名：Breadth-First Search，廣度優先搜尋法</a:t>
            </a:r>
          </a:p>
          <a:p>
            <a:r>
              <a:t>把根節點塞入queue中</a:t>
            </a:r>
          </a:p>
          <a:p>
            <a:pPr lvl="1">
              <a:buChar char="•"/>
            </a:pPr>
            <a:r>
              <a:t>while ( queue != empty() )</a:t>
            </a:r>
          </a:p>
          <a:p>
            <a:pPr marL="1143000" lvl="2" indent="-228600"/>
            <a:r>
              <a:t>取出第一個點，把未經歷過的相鄰節點塞進queue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</a:t>
            </a:r>
          </a:p>
        </p:txBody>
      </p:sp>
      <p:sp>
        <p:nvSpPr>
          <p:cNvPr id="257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58" name="Screen Shot 2020-02-23 at 8.56.36 PM.png" descr="Screen Shot 2020-02-23 at 8.56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25" y="1937543"/>
            <a:ext cx="4800601" cy="412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 Shot 2020-02-23 at 8.56.43 PM.png" descr="Screen Shot 2020-02-23 at 8.56.4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70" y="2051843"/>
            <a:ext cx="4876801" cy="389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isjoint 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Disjoint Set</a:t>
            </a:r>
          </a:p>
        </p:txBody>
      </p:sp>
      <p:sp>
        <p:nvSpPr>
          <p:cNvPr id="262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標題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Sort</a:t>
            </a:r>
          </a:p>
        </p:txBody>
      </p:sp>
      <p:sp>
        <p:nvSpPr>
          <p:cNvPr id="143" name="文字版面配置區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isjoint 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Disjoint Set</a:t>
            </a:r>
          </a:p>
        </p:txBody>
      </p:sp>
      <p:sp>
        <p:nvSpPr>
          <p:cNvPr id="265" name="可以在良好的複雜度內，查詢兩個元素是否在同一個集合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可以在良好的複雜度內，查詢兩個元素是否在同一個集合</a:t>
            </a:r>
          </a:p>
          <a:p>
            <a:r>
              <a:t>同一個元素不會同時出現在兩個集合內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isjoint Set 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Disjoint Set 操作</a:t>
            </a:r>
          </a:p>
        </p:txBody>
      </p:sp>
      <p:sp>
        <p:nvSpPr>
          <p:cNvPr id="268" name="查詢元素所屬組別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查詢元素所屬組別</a:t>
            </a:r>
          </a:p>
          <a:p>
            <a:r>
              <a:t>加入新元素進入集合</a:t>
            </a:r>
          </a:p>
          <a:p>
            <a:r>
              <a:t>合併兩個集合</a:t>
            </a:r>
          </a:p>
          <a:p>
            <a:r>
              <a:t>查詢集合大小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Disjoint Set 概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Disjoint Set 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用一顆樹表達一個組別   如果兩個相異元素根節點相同，則兩元素屬於同一個        集合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用一顆樹表達一個組別</a:t>
                </a:r>
                <a:br/>
                <a14:m>
                  <m:oMath xmlns:m="http://schemas.openxmlformats.org/officeDocument/2006/math">
                    <m:r>
                      <a:rPr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如果兩個相異元素根節點相同，則兩元素屬於同一個 </a:t>
                </a:r>
                <a:br/>
                <a:r>
                  <a:t>      集合</a:t>
                </a:r>
              </a:p>
            </p:txBody>
          </p:sp>
        </mc:Choice>
        <mc:Fallback xmlns="">
          <p:sp>
            <p:nvSpPr>
              <p:cNvPr id="271" name="用一顆樹表達一個組別   如果兩個相異元素根節點相同，則兩元素屬於同一個        集合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689" t="-321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2" name="Unknown.jpeg" descr="Unknow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3843486"/>
            <a:ext cx="3898900" cy="208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Disjoint Set Init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Disjoint Set Initialization</a:t>
            </a:r>
          </a:p>
        </p:txBody>
      </p:sp>
      <p:sp>
        <p:nvSpPr>
          <p:cNvPr id="275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76" name="Screen Shot 2020-03-10 at 9.02.36 PM.png" descr="Screen Shot 2020-03-10 at 9.02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2972593"/>
            <a:ext cx="5283200" cy="205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Disjoint Set Fi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Disjoint Set Find</a:t>
            </a:r>
          </a:p>
        </p:txBody>
      </p:sp>
      <p:sp>
        <p:nvSpPr>
          <p:cNvPr id="27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0" name="Screen Shot 2020-03-10 at 9.07.10 PM.png" descr="Screen Shot 2020-03-10 at 9.07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62" y="2100312"/>
            <a:ext cx="3860801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creen Shot 2020-03-10 at 9.08.21 PM.png" descr="Screen Shot 2020-03-10 at 9.08.2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62" y="4184798"/>
            <a:ext cx="4927601" cy="132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欸，好像怪怪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欸，好像怪怪的</a:t>
            </a:r>
          </a:p>
        </p:txBody>
      </p:sp>
      <p:sp>
        <p:nvSpPr>
          <p:cNvPr id="284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5" name="18efca19fd7dae70aae3ae6fba73e56c.jpg" descr="18efca19fd7dae70aae3ae6fba73e56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922264"/>
            <a:ext cx="3848100" cy="438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假設一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假設一下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想一下，如果這一個結構是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想一下，如果這一個結構是</a:t>
                </a:r>
                <a:br/>
                <a14:m>
                  <m:oMath xmlns:m="http://schemas.openxmlformats.org/officeDocument/2006/math"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1→2→3→4→...→</m:t>
                    </m:r>
                    <m:r>
                      <a:rPr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/>
              </a:p>
              <a:p>
                <a:r>
                  <a:t>那麼每次 find ( 1 ) 就要跑 </a:t>
                </a: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次，複雜度 </a:t>
                </a:r>
                <a14:m>
                  <m:oMath xmlns:m="http://schemas.openxmlformats.org/officeDocument/2006/math">
                    <m:r>
                      <a:rPr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聽起來很爛</a:t>
                </a:r>
              </a:p>
            </p:txBody>
          </p:sp>
        </mc:Choice>
        <mc:Fallback xmlns="">
          <p:sp>
            <p:nvSpPr>
              <p:cNvPr id="288" name="想一下，如果這一個結構是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689" t="-321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路徑壓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路徑壓縮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因為第一次查詢的時候就已經知道最頂端的節點是什麼了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因為第一次查詢的時候就已經知道最頂端的節點是什麼了</a:t>
                </a:r>
              </a:p>
              <a:p>
                <a:r>
                  <a:t>所以記錄下來，下一次就省掉許多時間了</a:t>
                </a:r>
              </a:p>
              <a:p>
                <a:r>
                  <a:t>有數學證明可以把複雜度從 </a:t>
                </a:r>
                <a14:m>
                  <m:oMath xmlns:m="http://schemas.openxmlformats.org/officeDocument/2006/math"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壓到 </a:t>
                </a:r>
                <a14:m>
                  <m:oMath xmlns:m="http://schemas.openxmlformats.org/officeDocument/2006/math"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14:m>
                  <m:oMath xmlns:m="http://schemas.openxmlformats.org/officeDocument/2006/math">
                    <m:r>
                      <a:rPr sz="4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指的是反阿克曼函數，簡單來說就是成長速度非常慢的函數</a:t>
                </a:r>
              </a:p>
            </p:txBody>
          </p:sp>
        </mc:Choice>
        <mc:Fallback xmlns="">
          <p:sp>
            <p:nvSpPr>
              <p:cNvPr id="291" name="因為第一次查詢的時候就已經知道最頂端的節點是什麼了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2292" t="-3216" r="-168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Disjoint Set Un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Disjoint Set Union</a:t>
            </a:r>
          </a:p>
        </p:txBody>
      </p:sp>
      <p:sp>
        <p:nvSpPr>
          <p:cNvPr id="294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5" name="Screen Shot 2020-03-10 at 9.58.56 PM.png" descr="Screen Shot 2020-03-10 at 9.58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883792"/>
            <a:ext cx="4940300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odes on githu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codes on github</a:t>
            </a:r>
          </a:p>
        </p:txBody>
      </p:sp>
      <p:sp>
        <p:nvSpPr>
          <p:cNvPr id="298" name="https://github.com/MiohitoKiri5474/CodesBackUp/tree/master/ncku-icpc/2020/week5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https://github.com/MiohitoKiri5474/CodesBackUp/tree/master/ncku-icpc/2020/week5</a:t>
            </a:r>
            <a:br/>
            <a:endParaRPr/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https://ppt.cc/fKPjIx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排序？那是什麼？可以吃嗎？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內容版面配置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45080"/>
                <a:ext cx="10515600" cy="435133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t>簡單來說，就是排序</a:t>
                </a:r>
              </a:p>
              <a:p>
                <a:r>
                  <a:t>像是把 </a:t>
                </a:r>
                <a14:m>
                  <m:oMath xmlns:m="http://schemas.openxmlformats.org/officeDocument/2006/math">
                    <m:r>
                      <a:rPr sz="400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1,4,5,3,2</m:t>
                    </m:r>
                  </m:oMath>
                </a14:m>
                <a:r>
                  <a:t> 排成 </a:t>
                </a:r>
                <a14:m>
                  <m:oMath xmlns:m="http://schemas.openxmlformats.org/officeDocument/2006/math">
                    <m:r>
                      <a:rPr sz="4050" i="1">
                        <a:solidFill>
                          <a:srgbClr val="414040"/>
                        </a:solidFill>
                        <a:latin typeface="Cambria Math" panose="02040503050406030204" pitchFamily="18" charset="0"/>
                      </a:rPr>
                      <m:t>1,2,3,4,5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46" name="內容版面配置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45080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689" t="-261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12824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點的度數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在一張圖中，每個節點都有它的「度數」，一個節點的度數代表這個節點連接幾條邊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如右圖，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1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的度數為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3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，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4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的度數為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2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，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5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的度數為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30" y="2947618"/>
            <a:ext cx="4591884" cy="32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920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30" y="2947617"/>
            <a:ext cx="4591884" cy="32293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入度</a:t>
            </a:r>
            <a:r>
              <a:rPr lang="en-US" altLang="zh-TW" dirty="0"/>
              <a:t>&amp;</a:t>
            </a:r>
            <a:r>
              <a:rPr lang="zh-TW" altLang="en-US" dirty="0"/>
              <a:t>出度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但如果這是一張有向圖，又可以將其細分為「入度」與「出度」，入度就是連進這個節點的邊，出度就是從這個點連出去的邊。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如右圖，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1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1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、出度為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2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，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4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1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、出度為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1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，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5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、出度為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34680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給定一張有向圖，你要為所有節點訂定一個順序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eslo LG M for Powerline" panose="020B0609030804020204" pitchFamily="50" charset="0"/>
                      </a:rPr>
                      <m:t>⋯,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slo LG M for Powerline" panose="020B0609030804020204" pitchFamily="50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slo LG M for Powerline" panose="020B0609030804020204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slo LG M for Powerline" panose="020B0609030804020204" pitchFamily="50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}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，且這個順序滿足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∀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皆不存在從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走到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的路徑，則此順序就是這張圖的拓樸排序。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43257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3" cy="34755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如下圖中，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{1,2,4,3,5,7,6}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就是一組合法的拓樸排序，因為不存在</a:t>
                </a:r>
                <a:r>
                  <a:rPr lang="zh-TW" altLang="en-US" dirty="0"/>
                  <a:t>任</a:t>
                </a: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一組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𝑗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且有任一條路徑可以從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走到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Meslo LG M for Powerline" panose="020B0609030804020204" pitchFamily="50" charset="0"/>
                            <a:cs typeface="Meslo LG M for Powerline" panose="020B0609030804020204" pitchFamily="50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941" r="-52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70866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3" cy="34755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換個說法，一個點如果要被排進序列時，所有指向它的點都必須被排進去了，以下圖為例。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r>
                  <a:rPr lang="zh-TW" altLang="en-US" dirty="0"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點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2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必須等點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1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被排進去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後才能被排進去。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r>
                  <a:rPr lang="zh-TW" altLang="en-US" dirty="0"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3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必須等點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2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與點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4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被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排進去後才能被排進去。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一張圖可能存在多組拓樸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排序。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9" t="-3216" r="-1448" b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61783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那麼做法呼之欲出了，只要某個點的入度為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時，這個點就可以被排進去拓樸序列。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3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8373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的點排進拓樸序列尾端，並將該點及其連出去的邊移出這張圖，重複下去直到圖上所有點都被移除時，就完成該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實作過程可以使用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stack</a:t>
                </a: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 或 </a:t>
                </a:r>
                <a: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queue</a:t>
                </a: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本篇教學使用 </a:t>
                </a:r>
                <a: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queue</a:t>
                </a: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3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0120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7"/>
            <a:ext cx="1874317" cy="10880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6" y="4958618"/>
            <a:ext cx="4231727" cy="129516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3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791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8"/>
            <a:ext cx="1874317" cy="10880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6" y="4958618"/>
            <a:ext cx="4231727" cy="129516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3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998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orting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Sorting Algorithm</a:t>
            </a:r>
          </a:p>
        </p:txBody>
      </p:sp>
      <p:sp>
        <p:nvSpPr>
          <p:cNvPr id="149" name="Bubble Sor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Bubble Sort</a:t>
            </a:r>
          </a:p>
          <a:p>
            <a:r>
              <a:t>Merge Sort</a:t>
            </a:r>
          </a:p>
          <a:p>
            <a:r>
              <a:t>Counting Sort</a:t>
            </a:r>
          </a:p>
          <a:p>
            <a:r>
              <a:t>STL Sort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3" y="2855031"/>
            <a:ext cx="5981603" cy="34755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6" y="4958618"/>
            <a:ext cx="4231727" cy="12951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7"/>
            <a:ext cx="1874317" cy="10880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7562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4" cy="34755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7"/>
            <a:ext cx="1874317" cy="10880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6" y="4958618"/>
            <a:ext cx="4231727" cy="12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86288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6"/>
            <a:ext cx="1874317" cy="10880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6" y="4958618"/>
            <a:ext cx="4231727" cy="129516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4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0848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4" cy="34755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6" y="4958618"/>
            <a:ext cx="4231726" cy="12951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5"/>
            <a:ext cx="1874317" cy="10880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61634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3" y="2855031"/>
            <a:ext cx="5981603" cy="34755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6" y="4958618"/>
            <a:ext cx="4231726" cy="12951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5"/>
            <a:ext cx="1874317" cy="10880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227354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3" y="3338693"/>
            <a:ext cx="1874317" cy="10880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2855031"/>
            <a:ext cx="5981604" cy="34755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6" y="4958618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3" y="2855031"/>
            <a:ext cx="5981603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7444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2" y="2855031"/>
            <a:ext cx="5981603" cy="347557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3" y="3338692"/>
            <a:ext cx="1874317" cy="10880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7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80460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2" y="2855031"/>
            <a:ext cx="5981603" cy="347557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3" y="3338692"/>
            <a:ext cx="1874317" cy="10880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7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44077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3" y="3338691"/>
            <a:ext cx="1874317" cy="10880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2" y="2855031"/>
            <a:ext cx="5981603" cy="3475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7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58511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3" y="3338690"/>
            <a:ext cx="1874317" cy="10880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6"/>
            <a:ext cx="4231726" cy="12951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1" y="2855031"/>
            <a:ext cx="5981603" cy="34755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6145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標題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Bubble Sort</a:t>
            </a:r>
          </a:p>
        </p:txBody>
      </p:sp>
      <p:sp>
        <p:nvSpPr>
          <p:cNvPr id="152" name="文字版面配置區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從最基礎的開始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0" y="2855031"/>
            <a:ext cx="5981603" cy="34755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3" y="3338690"/>
            <a:ext cx="1874317" cy="10880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6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07350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0" y="2855031"/>
            <a:ext cx="5981603" cy="34755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6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3" y="3338690"/>
            <a:ext cx="1874317" cy="10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009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5"/>
            <a:ext cx="4231726" cy="12951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9" y="2855031"/>
            <a:ext cx="5981603" cy="34755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7"/>
            <a:ext cx="1874317" cy="10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8225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8" y="2855031"/>
            <a:ext cx="5981603" cy="3475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5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7"/>
            <a:ext cx="1874317" cy="10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62958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3" y="3338687"/>
            <a:ext cx="1874317" cy="108803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8" y="2855031"/>
            <a:ext cx="5981603" cy="3475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5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09221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4"/>
            <a:ext cx="4231726" cy="12951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7" y="2855031"/>
            <a:ext cx="5981603" cy="34755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7"/>
            <a:ext cx="1874317" cy="10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3897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6" y="2855031"/>
            <a:ext cx="5981603" cy="34755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4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7"/>
            <a:ext cx="1874317" cy="10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61926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6"/>
            <a:ext cx="1874317" cy="108803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6" y="2855031"/>
            <a:ext cx="5981603" cy="34755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4"/>
            <a:ext cx="4231726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0240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5" y="2855031"/>
            <a:ext cx="5981603" cy="34755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3"/>
            <a:ext cx="4231725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7"/>
            <a:ext cx="1874317" cy="10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1345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14" y="2855031"/>
            <a:ext cx="5981603" cy="34755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34" y="4958613"/>
            <a:ext cx="4231725" cy="12951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3338697"/>
            <a:ext cx="1874317" cy="10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407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ubble S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Bubble Sort</a:t>
            </a:r>
          </a:p>
        </p:txBody>
      </p:sp>
      <p:sp>
        <p:nvSpPr>
          <p:cNvPr id="155" name="1. 比較兩個相鄰的元素，前面的比較大就swap 2. 重複動作 1 直到序列結束 3. 重複以上動作直到序列不需要再做調整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比較兩個相鄰的元素，前面的比較大就swap</a:t>
            </a:r>
            <a:br/>
            <a:r>
              <a:t>2. 重複動作 1 直到序列結束</a:t>
            </a:r>
            <a:br/>
            <a:r>
              <a:t>3. 重複以上動作直到序列不需要再做調整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01" y="3621388"/>
            <a:ext cx="6589397" cy="20167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只要每次都將入度為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的點放在當前序列尾端，並將該點移出圖中，重複下去直到圖上所有點都被移除時，就完成該圖的拓樸排序了。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894363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46730E1-C50B-468C-832F-9B47A713B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只要開一個陣列記錄每個節點的入度，在每一次要拔一個點時，將該點指到的所有點入度都減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1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，如果那個點入度為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0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時，將它丟進 </a:t>
                </a:r>
                <a: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queue</a:t>
                </a: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 中。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  <a:p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演算法的複雜度：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遍歷所有點，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𝑂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)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。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遍歷所有邊，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𝑂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)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。</a:t>
                </a:r>
                <a:br>
                  <a:rPr lang="en-US" altLang="zh-TW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</a:br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總複雜度，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𝑂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𝑉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+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Meslo LG M for Powerline" panose="020B0609030804020204" pitchFamily="50" charset="0"/>
                        <a:cs typeface="Meslo LG M for Powerline" panose="020B0609030804020204" pitchFamily="50" charset="0"/>
                      </a:rPr>
                      <m:t>) </m:t>
                    </m:r>
                  </m:oMath>
                </a14:m>
                <a:r>
                  <a:rPr lang="zh-TW" altLang="en-US" dirty="0">
                    <a:latin typeface="Meslo LG M for Powerline" panose="020B0609030804020204" pitchFamily="50" charset="0"/>
                    <a:ea typeface="Meslo LG M for Powerline" panose="020B0609030804020204" pitchFamily="50" charset="0"/>
                    <a:cs typeface="Meslo LG M for Powerline" panose="020B0609030804020204" pitchFamily="50" charset="0"/>
                  </a:rPr>
                  <a:t>。</a:t>
                </a:r>
                <a:endParaRPr lang="en-US" altLang="zh-TW" dirty="0">
                  <a:latin typeface="Meslo LG M for Powerline" panose="020B0609030804020204" pitchFamily="50" charset="0"/>
                  <a:ea typeface="Meslo LG M for Powerline" panose="020B0609030804020204" pitchFamily="50" charset="0"/>
                  <a:cs typeface="Meslo LG M for Powerline" panose="020B0609030804020204" pitchFamily="50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46730E1-C50B-468C-832F-9B47A713B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285432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730E1-C50B-468C-832F-9B47A713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欸那一張圖一定有拓樸排序嗎？</a:t>
            </a:r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  <a:p>
            <a:r>
              <a:rPr lang="zh-TW" altLang="en-US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其實不一定</a:t>
            </a:r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  <a:p>
            <a:r>
              <a:rPr lang="zh-TW" altLang="en-US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可以看看右圖</a:t>
            </a:r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  <a:p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20" y="2669303"/>
            <a:ext cx="6043377" cy="35076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19" y="2669303"/>
            <a:ext cx="6043377" cy="3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34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730E1-C50B-468C-832F-9B47A713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當一張圖出現環時，這張圖不存在拓樸排序。</a:t>
            </a:r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  <a:p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  <a:p>
            <a:r>
              <a:rPr lang="zh-TW" altLang="en-US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在程式中，當你的 </a:t>
            </a:r>
            <a:r>
              <a:rPr lang="en-US" altLang="zh-TW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queue</a:t>
            </a:r>
            <a:r>
              <a:rPr lang="zh-TW" altLang="en-US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 中沒任何元素且整張圖未遍歷完時，這張圖不存在拓樸排序。</a:t>
            </a:r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  <a:p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  <a:p>
            <a:r>
              <a:rPr lang="zh-TW" altLang="en-US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一張圖存在拓樸排序若且唯若這張圖為有向無環圖，通常簡稱為 </a:t>
            </a:r>
            <a:r>
              <a:rPr lang="en-US" altLang="zh-TW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DAG</a:t>
            </a:r>
            <a:r>
              <a:rPr lang="en-US" altLang="zh-TW" sz="2000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(Directed </a:t>
            </a:r>
            <a:r>
              <a:rPr lang="en-US" altLang="zh-TW" sz="2000" dirty="0" err="1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Acylic</a:t>
            </a:r>
            <a:r>
              <a:rPr lang="en-US" altLang="zh-TW" sz="2000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 Graph)</a:t>
            </a:r>
            <a:r>
              <a:rPr lang="zh-TW" altLang="en-US" dirty="0">
                <a:latin typeface="Meslo LG M for Powerline" panose="020B0609030804020204" pitchFamily="50" charset="0"/>
                <a:ea typeface="Meslo LG M for Powerline" panose="020B0609030804020204" pitchFamily="50" charset="0"/>
                <a:cs typeface="Meslo LG M for Powerline" panose="020B0609030804020204" pitchFamily="50" charset="0"/>
              </a:rPr>
              <a:t>。</a:t>
            </a:r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647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730E1-C50B-468C-832F-9B47A713B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atin typeface="Meslo LG M for Powerline" panose="020B0609030804020204" pitchFamily="50" charset="0"/>
              <a:ea typeface="Meslo LG M for Powerline" panose="020B0609030804020204" pitchFamily="50" charset="0"/>
              <a:cs typeface="Meslo LG M for Powerline" panose="020B0609030804020204" pitchFamily="50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8731630-D65B-4E4B-ADAE-3017772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 Code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21" y="1690688"/>
            <a:ext cx="9088757" cy="46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42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301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</a:t>
            </a:r>
          </a:p>
        </p:txBody>
      </p:sp>
      <p:sp>
        <p:nvSpPr>
          <p:cNvPr id="158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9" name="Screen Shot 2020-02-11 at 12.44.31 PM.png" descr="Screen Shot 2020-02-11 at 12.44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80" y="2637182"/>
            <a:ext cx="9811240" cy="2207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2282</Words>
  <Application>Microsoft Macintosh PowerPoint</Application>
  <PresentationFormat>Widescreen</PresentationFormat>
  <Paragraphs>219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微軟正黑體</vt:lpstr>
      <vt:lpstr>Arial</vt:lpstr>
      <vt:lpstr>Calibri</vt:lpstr>
      <vt:lpstr>Cambria Math</vt:lpstr>
      <vt:lpstr>Helvetica</vt:lpstr>
      <vt:lpstr>Meslo LG M for Powerline</vt:lpstr>
      <vt:lpstr>Ubuntu</vt:lpstr>
      <vt:lpstr>Office 佈景主題</vt:lpstr>
      <vt:lpstr> Advanced  Competitive Programming</vt:lpstr>
      <vt:lpstr>Week 5 Sorting &amp; Graph</vt:lpstr>
      <vt:lpstr>Outline</vt:lpstr>
      <vt:lpstr>Sort</vt:lpstr>
      <vt:lpstr>排序？那是什麼？可以吃嗎？</vt:lpstr>
      <vt:lpstr>Sorting Algorithm</vt:lpstr>
      <vt:lpstr>Bubble Sort</vt:lpstr>
      <vt:lpstr>Bubble Sort</vt:lpstr>
      <vt:lpstr>code</vt:lpstr>
      <vt:lpstr>Bubble Sort Animation</vt:lpstr>
      <vt:lpstr>分析一下複雜度</vt:lpstr>
      <vt:lpstr>Merge Sort</vt:lpstr>
      <vt:lpstr>Merge Sort</vt:lpstr>
      <vt:lpstr>For Example</vt:lpstr>
      <vt:lpstr>PowerPoint Presentation</vt:lpstr>
      <vt:lpstr>code #1 - Basic version</vt:lpstr>
      <vt:lpstr>code #2 - advanced version</vt:lpstr>
      <vt:lpstr>分析一下複雜度</vt:lpstr>
      <vt:lpstr>Counting Sort</vt:lpstr>
      <vt:lpstr>Counting Sort</vt:lpstr>
      <vt:lpstr>code</vt:lpstr>
      <vt:lpstr>分析一下複雜度</vt:lpstr>
      <vt:lpstr>Discretization</vt:lpstr>
      <vt:lpstr>假設今天有個題目</vt:lpstr>
      <vt:lpstr>沒錯！就是離散化！</vt:lpstr>
      <vt:lpstr>先備知識</vt:lpstr>
      <vt:lpstr>code</vt:lpstr>
      <vt:lpstr>基礎圖論</vt:lpstr>
      <vt:lpstr>名詞解釋</vt:lpstr>
      <vt:lpstr>PowerPoint Presentation</vt:lpstr>
      <vt:lpstr>圖的儲存</vt:lpstr>
      <vt:lpstr>假設現在有 n 個點 m 條邊</vt:lpstr>
      <vt:lpstr>如果還有權重的話</vt:lpstr>
      <vt:lpstr>Searching</vt:lpstr>
      <vt:lpstr>dfs</vt:lpstr>
      <vt:lpstr>code</vt:lpstr>
      <vt:lpstr>bfs</vt:lpstr>
      <vt:lpstr>code</vt:lpstr>
      <vt:lpstr>Disjoint Set</vt:lpstr>
      <vt:lpstr>Disjoint Set</vt:lpstr>
      <vt:lpstr>Disjoint Set 操作</vt:lpstr>
      <vt:lpstr>Disjoint Set 概念</vt:lpstr>
      <vt:lpstr>Disjoint Set Initialization</vt:lpstr>
      <vt:lpstr>Disjoint Set Find</vt:lpstr>
      <vt:lpstr>欸，好像怪怪的</vt:lpstr>
      <vt:lpstr>假設一下</vt:lpstr>
      <vt:lpstr>路徑壓縮</vt:lpstr>
      <vt:lpstr>Disjoint Set Union</vt:lpstr>
      <vt:lpstr>codes on github</vt:lpstr>
      <vt:lpstr>Topological Sort</vt:lpstr>
      <vt:lpstr>點的度數</vt:lpstr>
      <vt:lpstr>入度&amp;出度</vt:lpstr>
      <vt:lpstr>Topological Sort</vt:lpstr>
      <vt:lpstr>Topological Sort</vt:lpstr>
      <vt:lpstr>Topological Sort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做法</vt:lpstr>
      <vt:lpstr>Topological Sort</vt:lpstr>
      <vt:lpstr>Topological Sort</vt:lpstr>
      <vt:lpstr>Source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Advanced  Competitive Programming</dc:title>
  <cp:lastModifiedBy>林冠圻</cp:lastModifiedBy>
  <cp:revision>8</cp:revision>
  <dcterms:modified xsi:type="dcterms:W3CDTF">2020-04-01T10:39:09Z</dcterms:modified>
</cp:coreProperties>
</file>