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2"/>
  </p:notesMasterIdLst>
  <p:handoutMasterIdLst>
    <p:handoutMasterId r:id="rId133"/>
  </p:handoutMasterIdLst>
  <p:sldIdLst>
    <p:sldId id="256" r:id="rId2"/>
    <p:sldId id="361" r:id="rId3"/>
    <p:sldId id="362" r:id="rId4"/>
    <p:sldId id="380" r:id="rId5"/>
    <p:sldId id="391" r:id="rId6"/>
    <p:sldId id="437" r:id="rId7"/>
    <p:sldId id="438" r:id="rId8"/>
    <p:sldId id="439" r:id="rId9"/>
    <p:sldId id="440" r:id="rId10"/>
    <p:sldId id="379" r:id="rId11"/>
    <p:sldId id="441" r:id="rId12"/>
    <p:sldId id="442" r:id="rId13"/>
    <p:sldId id="443" r:id="rId14"/>
    <p:sldId id="1128" r:id="rId15"/>
    <p:sldId id="1257" r:id="rId16"/>
    <p:sldId id="1127" r:id="rId17"/>
    <p:sldId id="1194" r:id="rId18"/>
    <p:sldId id="1195" r:id="rId19"/>
    <p:sldId id="1196" r:id="rId20"/>
    <p:sldId id="1197" r:id="rId21"/>
    <p:sldId id="1198" r:id="rId22"/>
    <p:sldId id="1256" r:id="rId23"/>
    <p:sldId id="1203" r:id="rId24"/>
    <p:sldId id="1204" r:id="rId25"/>
    <p:sldId id="1205" r:id="rId26"/>
    <p:sldId id="1207" r:id="rId27"/>
    <p:sldId id="1208" r:id="rId28"/>
    <p:sldId id="1209" r:id="rId29"/>
    <p:sldId id="1255" r:id="rId30"/>
    <p:sldId id="1211" r:id="rId31"/>
    <p:sldId id="1212" r:id="rId32"/>
    <p:sldId id="1213" r:id="rId33"/>
    <p:sldId id="1214" r:id="rId34"/>
    <p:sldId id="1215" r:id="rId35"/>
    <p:sldId id="1251" r:id="rId36"/>
    <p:sldId id="1252" r:id="rId37"/>
    <p:sldId id="1210" r:id="rId38"/>
    <p:sldId id="1254" r:id="rId39"/>
    <p:sldId id="1243" r:id="rId40"/>
    <p:sldId id="1244" r:id="rId41"/>
    <p:sldId id="1245" r:id="rId42"/>
    <p:sldId id="1246" r:id="rId43"/>
    <p:sldId id="1247" r:id="rId44"/>
    <p:sldId id="1248" r:id="rId45"/>
    <p:sldId id="1249" r:id="rId46"/>
    <p:sldId id="1250" r:id="rId47"/>
    <p:sldId id="1253" r:id="rId48"/>
    <p:sldId id="392" r:id="rId49"/>
    <p:sldId id="394" r:id="rId50"/>
    <p:sldId id="393" r:id="rId51"/>
    <p:sldId id="395" r:id="rId52"/>
    <p:sldId id="396" r:id="rId53"/>
    <p:sldId id="403" r:id="rId54"/>
    <p:sldId id="397" r:id="rId55"/>
    <p:sldId id="404" r:id="rId56"/>
    <p:sldId id="405" r:id="rId57"/>
    <p:sldId id="398" r:id="rId58"/>
    <p:sldId id="444" r:id="rId59"/>
    <p:sldId id="399" r:id="rId60"/>
    <p:sldId id="445" r:id="rId61"/>
    <p:sldId id="400" r:id="rId62"/>
    <p:sldId id="446" r:id="rId63"/>
    <p:sldId id="401" r:id="rId64"/>
    <p:sldId id="447" r:id="rId65"/>
    <p:sldId id="406" r:id="rId66"/>
    <p:sldId id="407" r:id="rId67"/>
    <p:sldId id="448" r:id="rId68"/>
    <p:sldId id="408" r:id="rId69"/>
    <p:sldId id="409" r:id="rId70"/>
    <p:sldId id="410" r:id="rId71"/>
    <p:sldId id="411" r:id="rId72"/>
    <p:sldId id="412" r:id="rId73"/>
    <p:sldId id="450" r:id="rId74"/>
    <p:sldId id="449" r:id="rId75"/>
    <p:sldId id="452" r:id="rId76"/>
    <p:sldId id="451" r:id="rId77"/>
    <p:sldId id="453" r:id="rId78"/>
    <p:sldId id="413" r:id="rId79"/>
    <p:sldId id="498" r:id="rId80"/>
    <p:sldId id="414" r:id="rId81"/>
    <p:sldId id="501" r:id="rId82"/>
    <p:sldId id="418" r:id="rId83"/>
    <p:sldId id="417" r:id="rId84"/>
    <p:sldId id="415" r:id="rId85"/>
    <p:sldId id="454" r:id="rId86"/>
    <p:sldId id="419" r:id="rId87"/>
    <p:sldId id="455" r:id="rId88"/>
    <p:sldId id="456" r:id="rId89"/>
    <p:sldId id="457" r:id="rId90"/>
    <p:sldId id="458" r:id="rId91"/>
    <p:sldId id="459" r:id="rId92"/>
    <p:sldId id="460" r:id="rId93"/>
    <p:sldId id="461" r:id="rId94"/>
    <p:sldId id="462" r:id="rId95"/>
    <p:sldId id="463" r:id="rId96"/>
    <p:sldId id="464" r:id="rId97"/>
    <p:sldId id="465" r:id="rId98"/>
    <p:sldId id="466" r:id="rId99"/>
    <p:sldId id="467" r:id="rId100"/>
    <p:sldId id="468" r:id="rId101"/>
    <p:sldId id="424" r:id="rId102"/>
    <p:sldId id="469" r:id="rId103"/>
    <p:sldId id="470" r:id="rId104"/>
    <p:sldId id="425" r:id="rId105"/>
    <p:sldId id="471" r:id="rId106"/>
    <p:sldId id="472" r:id="rId107"/>
    <p:sldId id="427" r:id="rId108"/>
    <p:sldId id="428" r:id="rId109"/>
    <p:sldId id="433" r:id="rId110"/>
    <p:sldId id="434" r:id="rId111"/>
    <p:sldId id="430" r:id="rId112"/>
    <p:sldId id="473" r:id="rId113"/>
    <p:sldId id="476" r:id="rId114"/>
    <p:sldId id="474" r:id="rId115"/>
    <p:sldId id="475" r:id="rId116"/>
    <p:sldId id="378" r:id="rId117"/>
    <p:sldId id="478" r:id="rId118"/>
    <p:sldId id="479" r:id="rId119"/>
    <p:sldId id="502" r:id="rId120"/>
    <p:sldId id="487" r:id="rId121"/>
    <p:sldId id="382" r:id="rId122"/>
    <p:sldId id="381" r:id="rId123"/>
    <p:sldId id="488" r:id="rId124"/>
    <p:sldId id="489" r:id="rId125"/>
    <p:sldId id="503" r:id="rId126"/>
    <p:sldId id="504" r:id="rId127"/>
    <p:sldId id="505" r:id="rId128"/>
    <p:sldId id="491" r:id="rId129"/>
    <p:sldId id="492" r:id="rId130"/>
    <p:sldId id="506" r:id="rId1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宋奕儒" initials="宋奕儒" lastIdx="1" clrIdx="0">
    <p:extLst>
      <p:ext uri="{19B8F6BF-5375-455C-9EA6-DF929625EA0E}">
        <p15:presenceInfo xmlns:p15="http://schemas.microsoft.com/office/powerpoint/2012/main" userId="S::F74061030@ncku.edu.tw::e128b031-4a44-499c-9a95-03fc5729be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F18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commentAuthors" Target="commentAuthor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CC384F3-3354-49B5-9FB2-5003CE021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928598-C951-4F12-A1C2-5D2E26CADF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E4C83-8F64-4E29-91B9-0017BF1F34A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45B1CF-C6B2-4C46-84FD-6EAF541AA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2A90D-28E7-43DA-B33D-CB116BFB22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437D4-F5B2-4068-998F-6C4F4704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45D3-9EDB-4B35-90F9-382768275B8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C78C7-0E09-422F-A949-E582D1091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err="1"/>
              <a:t>Dp</a:t>
            </a:r>
            <a:r>
              <a:rPr lang="en-US" altLang="zh-TW"/>
              <a:t> </a:t>
            </a:r>
            <a:r>
              <a:rPr lang="zh-TW" altLang="en-US"/>
              <a:t>是程式競賽中最為重要也最難學習的一種分類，很多時候這種問題沒有一套公式解法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9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63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42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注意有些題型轉成背包問題後可能不適用這個做法，如硬幣問題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77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25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34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3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4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38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S[</a:t>
            </a:r>
            <a:r>
              <a:rPr lang="en-US" altLang="zh-TW" err="1"/>
              <a:t>i</a:t>
            </a:r>
            <a:r>
              <a:rPr lang="en-US" altLang="zh-TW"/>
              <a:t>] </a:t>
            </a:r>
            <a:r>
              <a:rPr lang="zh-TW" altLang="en-US"/>
              <a:t>即是將主問題和子問題關聯起來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33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44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要和子問題關聯起來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70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開始疊積木 每次去看扣掉物品體積大小的那個背包，他的最佳解是多少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91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注意有些題型轉成背包問題後可能不適用這個做法，如硬幣問題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3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B87A6-8B3D-429B-8F2E-01782DCE3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zh-TW" altLang="en-US" dirty="0"/>
              <a:t>按一下以編輯母片標題樣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343A09-1A04-4028-BA2C-C98585BB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317D1-BFF9-4421-A46A-93FC5ED6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A6C6B8C-DB2D-4316-B006-C8D85BD4E23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524000" y="3521471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75D2C-D79B-43F2-8C38-AC276A70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A1B8C0-29C1-4EB8-B015-A6E7B2E06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029988-6E18-4481-99ED-516887D5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4C9D97-6ACC-4A89-82FF-9ED0B649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159CE7-D887-49D7-A385-8DE2DF901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BDE4A0-B5DB-4B83-80F5-7E073656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417E0E-0028-4513-AB03-C3667ABC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413E9A-5871-4DD7-96FB-FFF0873F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36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E7398-53F8-49BB-AC5C-189C6FCE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45342-229F-4A39-8D5B-C051DB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 marL="685800" indent="-228600">
              <a:buFont typeface="微軟正黑體" panose="020B0604030504040204" pitchFamily="34" charset="-120"/>
              <a:buChar char="-"/>
              <a:defRPr sz="3200"/>
            </a:lvl2pPr>
            <a:lvl3pPr>
              <a:defRPr sz="2800"/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CCCD90-A681-452A-8E20-8F7F5C54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17F5B8-D67F-4132-BF01-5C79E30809A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8200" y="1554163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075FE-947A-43ED-8BEF-29EB0E8CC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Made by </a:t>
            </a:r>
            <a:r>
              <a:rPr lang="zh-TW" altLang="en-US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32287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1AC43-379A-4259-8495-8AE2D147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BF5005-F1A6-4448-8478-D0D32497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0931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ECC15-34DF-49D7-B640-F5254FD9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52BD61-1DDD-49FB-AF6D-A64EA0DAD50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1850" y="4535686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74A7EF0-4D44-4D66-AFC5-5711BEE25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Made by </a:t>
            </a:r>
            <a:r>
              <a:rPr lang="zh-TW" altLang="en-US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425695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D6593-D730-4F0D-8131-F82FECF6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6AD425-FFA0-4BD7-9DAA-0A9699090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29B846-C36F-4AB5-B5C3-AFF6A5A19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F2B959-45F3-4686-9109-D81DECB6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AED642-5723-4100-8F51-3A020591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98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5E793-29ED-4F52-8A72-F47E0654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B8252-259F-4702-A60F-FB8BD4A0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F04AAC-3D99-4A4B-BC65-01A81021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7FF9DA-9D67-4067-8DF6-B0A00982E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9792DE-A5D1-4AD8-8033-F27876EB9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41D40-06BC-46CE-B3FB-26960C41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9F49EF-88AE-4240-911E-E64FE211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99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C912B-D046-40C5-8994-8F4825C8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21ADCC-A8BF-4305-8FCB-E42883AD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983390-D983-469F-92B3-0FB55135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311577-74CC-480B-BC62-3C7DE029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A413EF-8CBB-4E3A-A1B3-BC0D71D2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2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8D31A-6860-4327-ADC2-879E175B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8AA78-38D4-4408-82E4-84667E93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C90444-56BB-4C3D-8867-E248858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742781-B003-47CA-BA87-A593115E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E34C80-5C1A-4EC1-9AA9-D3A5937A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0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A8CB9-C3FC-44F6-A59F-696AC9C6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57401B-88D5-4358-B70C-00482349D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65C8D1-9846-4761-A31E-007DC878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AE608-E16B-4519-899F-45220F09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A7A2DF-B5CC-4B17-BC44-6957DE2D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73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00597546-5ED0-4282-9109-BD9734F625D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B28E0D-89FB-4A92-BBFE-EDFCD8BC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552B89-BA26-4DDE-A8CA-805DB272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71A9B-7025-4626-B816-04D8C6C70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CA2AC4-AFC6-49B8-B44E-114093D0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Made by </a:t>
            </a:r>
            <a:r>
              <a:rPr lang="zh-TW" altLang="en-US"/>
              <a:t>培訓團隊群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FF26AE15-66AD-407A-9775-87F968DC142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Made by </a:t>
            </a:r>
            <a:r>
              <a:rPr lang="zh-TW" altLang="en-US"/>
              <a:t>培訓團隊群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0AD78CA-FF7F-424B-BEE4-5FCF96CC4D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30952" b="29893"/>
          <a:stretch/>
        </p:blipFill>
        <p:spPr>
          <a:xfrm>
            <a:off x="11363917" y="6330120"/>
            <a:ext cx="764583" cy="327096"/>
          </a:xfrm>
          <a:prstGeom prst="rect">
            <a:avLst/>
          </a:prstGeom>
        </p:spPr>
      </p:pic>
      <p:sp>
        <p:nvSpPr>
          <p:cNvPr id="14" name="投影片編號版面配置區 5">
            <a:extLst>
              <a:ext uri="{FF2B5EF4-FFF2-40B4-BE49-F238E27FC236}">
                <a16:creationId xmlns:a16="http://schemas.microsoft.com/office/drawing/2014/main" id="{7C0D0F99-2382-4474-BB70-BA44DC9F3BA6}"/>
              </a:ext>
            </a:extLst>
          </p:cNvPr>
          <p:cNvSpPr txBox="1">
            <a:spLocks/>
          </p:cNvSpPr>
          <p:nvPr userDrawn="1"/>
        </p:nvSpPr>
        <p:spPr>
          <a:xfrm>
            <a:off x="2159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b="1" i="1">
                <a:solidFill>
                  <a:srgbClr val="898989"/>
                </a:solidFill>
              </a:rPr>
              <a:t>Competitive  Programming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55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TW" altLang="en-US" sz="32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32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2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zh-TW" altLang="en-US" sz="1800" kern="1200" dirty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uva.onlinejudge.org/external/108/10819.pdf" TargetMode="External"/><Relationship Id="rId2" Type="http://schemas.openxmlformats.org/officeDocument/2006/relationships/hyperlink" Target="https://uva.onlinejudge.org/external/6/624.pdf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nu.edu.tw/~u91029/LongestIncreasingSubsequence.html#3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Problem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poj.org/problem?id=2063" TargetMode="External"/><Relationship Id="rId2" Type="http://schemas.openxmlformats.org/officeDocument/2006/relationships/hyperlink" Target="https://uva.onlinejudge.org/external/109/10980.pdf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AB24A-E99E-49D8-84E2-C381A7BF5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5657"/>
            <a:ext cx="8614788" cy="2253343"/>
          </a:xfrm>
        </p:spPr>
        <p:txBody>
          <a:bodyPr>
            <a:normAutofit/>
          </a:bodyPr>
          <a:lstStyle/>
          <a:p>
            <a:br>
              <a:rPr lang="en-US" altLang="zh-TW" sz="4400"/>
            </a:br>
            <a:r>
              <a:rPr lang="en-US" altLang="zh-TW" sz="4400"/>
              <a:t>Advanced </a:t>
            </a:r>
            <a:br>
              <a:rPr lang="en-US" altLang="zh-TW" sz="4400"/>
            </a:br>
            <a:r>
              <a:rPr lang="en-US" altLang="zh-TW" sz="4400"/>
              <a:t>Competitive Programming</a:t>
            </a:r>
            <a:endParaRPr lang="zh-TW" altLang="en-US" sz="440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36DEF2-AAE6-4D15-BCF8-A5DCB1235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21209"/>
          </a:xfrm>
        </p:spPr>
        <p:txBody>
          <a:bodyPr>
            <a:normAutofit fontScale="92500" lnSpcReduction="20000"/>
          </a:bodyPr>
          <a:lstStyle/>
          <a:p>
            <a:endParaRPr lang="en-US" altLang="zh-TW"/>
          </a:p>
          <a:p>
            <a:r>
              <a:rPr lang="zh-TW" altLang="en-US"/>
              <a:t>國立成功大學</a:t>
            </a:r>
            <a:r>
              <a:rPr lang="en-US" altLang="zh-TW"/>
              <a:t>ACM-ICPC</a:t>
            </a:r>
            <a:r>
              <a:rPr lang="zh-TW" altLang="en-US"/>
              <a:t>程式競賽培訓隊</a:t>
            </a:r>
          </a:p>
          <a:p>
            <a:r>
              <a:rPr lang="en-US" altLang="zh-TW"/>
              <a:t>nckuacm@imslab.org</a:t>
            </a:r>
          </a:p>
          <a:p>
            <a:endParaRPr lang="en-US" altLang="zh-TW"/>
          </a:p>
          <a:p>
            <a:r>
              <a:rPr lang="en-US" altLang="zh-TW"/>
              <a:t>Department of Computer Science and Information Engineering</a:t>
            </a:r>
          </a:p>
          <a:p>
            <a:r>
              <a:rPr lang="en-US" altLang="zh-TW"/>
              <a:t>National Cheng Kung University</a:t>
            </a:r>
          </a:p>
          <a:p>
            <a:r>
              <a:rPr lang="en-US" altLang="zh-TW"/>
              <a:t>Tainan, Taiwan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35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100D9-ABCC-4E06-878B-EE96D3EE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 to DP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CC0BC4C-9C60-45F3-BC24-33BCD50A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動態規劃 </a:t>
            </a:r>
            <a:r>
              <a:rPr lang="en-US" altLang="zh-TW" dirty="0"/>
              <a:t>= </a:t>
            </a:r>
            <a:r>
              <a:rPr lang="zh-TW" altLang="en-US" dirty="0"/>
              <a:t>分治 </a:t>
            </a:r>
            <a:r>
              <a:rPr lang="en-US" altLang="zh-TW" dirty="0"/>
              <a:t>+</a:t>
            </a:r>
            <a:r>
              <a:rPr lang="zh-TW" altLang="en-US" dirty="0"/>
              <a:t> 記憶化</a:t>
            </a:r>
            <a:endParaRPr lang="en-US" altLang="zh-TW" dirty="0"/>
          </a:p>
          <a:p>
            <a:r>
              <a:rPr lang="zh-TW" altLang="en-US" dirty="0"/>
              <a:t>三個重要性質</a:t>
            </a:r>
            <a:endParaRPr lang="en-US" altLang="zh-TW" dirty="0"/>
          </a:p>
          <a:p>
            <a:pPr lvl="1"/>
            <a:r>
              <a:rPr lang="zh-TW" altLang="en-US" dirty="0"/>
              <a:t>最優子結構</a:t>
            </a:r>
            <a:endParaRPr lang="en-US" altLang="zh-TW" dirty="0"/>
          </a:p>
          <a:p>
            <a:pPr lvl="1"/>
            <a:r>
              <a:rPr lang="zh-TW" altLang="en-US" dirty="0"/>
              <a:t>重複子問題</a:t>
            </a:r>
            <a:endParaRPr lang="en-US" altLang="zh-TW" dirty="0"/>
          </a:p>
          <a:p>
            <a:pPr lvl="1"/>
            <a:r>
              <a:rPr lang="zh-TW" altLang="en-US" dirty="0"/>
              <a:t>無後效性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284321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01</a:t>
            </a:r>
            <a:r>
              <a:rPr lang="zh-TW" altLang="en-US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物品，至多拿一個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trike="sngStrike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</a:p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箭號: 弧形下彎 20">
            <a:extLst>
              <a:ext uri="{FF2B5EF4-FFF2-40B4-BE49-F238E27FC236}">
                <a16:creationId xmlns:a16="http://schemas.microsoft.com/office/drawing/2014/main" id="{B12EE724-E79E-405E-A464-E8399F05CED3}"/>
              </a:ext>
            </a:extLst>
          </p:cNvPr>
          <p:cNvSpPr/>
          <p:nvPr/>
        </p:nvSpPr>
        <p:spPr>
          <a:xfrm flipH="1" flipV="1">
            <a:off x="1181847" y="5939785"/>
            <a:ext cx="2036433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6CBCDAF-FC77-4246-A49D-A092E280BF38}"/>
              </a:ext>
            </a:extLst>
          </p:cNvPr>
          <p:cNvSpPr/>
          <p:nvPr/>
        </p:nvSpPr>
        <p:spPr>
          <a:xfrm>
            <a:off x="8788893" y="411535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9284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01</a:t>
            </a:r>
            <a:r>
              <a:rPr lang="zh-TW" altLang="en-US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物品，至多拿一個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trike="sngStrike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</a:p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200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4A3E20DE-9C17-4965-B1B2-3CCD24718250}"/>
              </a:ext>
            </a:extLst>
          </p:cNvPr>
          <p:cNvSpPr/>
          <p:nvPr/>
        </p:nvSpPr>
        <p:spPr>
          <a:xfrm flipH="1" flipV="1">
            <a:off x="4367515" y="5916532"/>
            <a:ext cx="273301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8D4CC-3019-41F7-9458-959D7518440E}"/>
              </a:ext>
            </a:extLst>
          </p:cNvPr>
          <p:cNvSpPr/>
          <p:nvPr/>
        </p:nvSpPr>
        <p:spPr>
          <a:xfrm>
            <a:off x="8788893" y="4589424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93313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01</a:t>
            </a:r>
            <a:r>
              <a:rPr lang="zh-TW" altLang="en-US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物品，至多拿一個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trike="sngStrike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</a:p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200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4A3E20DE-9C17-4965-B1B2-3CCD24718250}"/>
              </a:ext>
            </a:extLst>
          </p:cNvPr>
          <p:cNvSpPr/>
          <p:nvPr/>
        </p:nvSpPr>
        <p:spPr>
          <a:xfrm flipH="1" flipV="1">
            <a:off x="3773647" y="5928594"/>
            <a:ext cx="273301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8D4CC-3019-41F7-9458-959D7518440E}"/>
              </a:ext>
            </a:extLst>
          </p:cNvPr>
          <p:cNvSpPr/>
          <p:nvPr/>
        </p:nvSpPr>
        <p:spPr>
          <a:xfrm>
            <a:off x="8788893" y="4589424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8825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01</a:t>
            </a:r>
            <a:r>
              <a:rPr lang="zh-TW" altLang="en-US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物品，至多拿一個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trike="sngStrike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</a:p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200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4A3E20DE-9C17-4965-B1B2-3CCD24718250}"/>
              </a:ext>
            </a:extLst>
          </p:cNvPr>
          <p:cNvSpPr/>
          <p:nvPr/>
        </p:nvSpPr>
        <p:spPr>
          <a:xfrm flipH="1" flipV="1">
            <a:off x="3064097" y="5928210"/>
            <a:ext cx="273301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8D4CC-3019-41F7-9458-959D7518440E}"/>
              </a:ext>
            </a:extLst>
          </p:cNvPr>
          <p:cNvSpPr/>
          <p:nvPr/>
        </p:nvSpPr>
        <p:spPr>
          <a:xfrm>
            <a:off x="8788893" y="4589424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15327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01</a:t>
            </a:r>
            <a:r>
              <a:rPr lang="zh-TW" altLang="en-US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物品，至多拿一個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trike="sngStrike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</a:p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120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200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4A3E20DE-9C17-4965-B1B2-3CCD24718250}"/>
              </a:ext>
            </a:extLst>
          </p:cNvPr>
          <p:cNvSpPr/>
          <p:nvPr/>
        </p:nvSpPr>
        <p:spPr>
          <a:xfrm flipH="1" flipV="1">
            <a:off x="2382482" y="5943437"/>
            <a:ext cx="273301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8D4CC-3019-41F7-9458-959D7518440E}"/>
              </a:ext>
            </a:extLst>
          </p:cNvPr>
          <p:cNvSpPr/>
          <p:nvPr/>
        </p:nvSpPr>
        <p:spPr>
          <a:xfrm>
            <a:off x="8788893" y="4589424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77621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01</a:t>
            </a:r>
            <a:r>
              <a:rPr lang="zh-TW" altLang="en-US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物品，至多拿一個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trike="sngStrike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</a:p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110</a:t>
            </a:r>
            <a:endParaRPr lang="zh-TW" altLang="en-US" sz="2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120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200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4A3E20DE-9C17-4965-B1B2-3CCD24718250}"/>
              </a:ext>
            </a:extLst>
          </p:cNvPr>
          <p:cNvSpPr/>
          <p:nvPr/>
        </p:nvSpPr>
        <p:spPr>
          <a:xfrm flipH="1" flipV="1">
            <a:off x="1763606" y="5945793"/>
            <a:ext cx="273301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8D4CC-3019-41F7-9458-959D7518440E}"/>
              </a:ext>
            </a:extLst>
          </p:cNvPr>
          <p:cNvSpPr/>
          <p:nvPr/>
        </p:nvSpPr>
        <p:spPr>
          <a:xfrm>
            <a:off x="8788893" y="4589424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78309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01</a:t>
            </a:r>
            <a:r>
              <a:rPr lang="zh-TW" altLang="en-US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物品，至多拿一個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trike="sngStrike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</a:p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110</a:t>
            </a:r>
            <a:endParaRPr lang="zh-TW" altLang="en-US" sz="2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120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200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4A3E20DE-9C17-4965-B1B2-3CCD24718250}"/>
              </a:ext>
            </a:extLst>
          </p:cNvPr>
          <p:cNvSpPr/>
          <p:nvPr/>
        </p:nvSpPr>
        <p:spPr>
          <a:xfrm flipH="1" flipV="1">
            <a:off x="1114284" y="5928594"/>
            <a:ext cx="273301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8D4CC-3019-41F7-9458-959D7518440E}"/>
              </a:ext>
            </a:extLst>
          </p:cNvPr>
          <p:cNvSpPr/>
          <p:nvPr/>
        </p:nvSpPr>
        <p:spPr>
          <a:xfrm>
            <a:off x="8788893" y="4589424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016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01</a:t>
            </a:r>
            <a:r>
              <a:rPr lang="zh-TW" altLang="en-US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物品，至多拿一個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0000"/>
                </a:solidFill>
              </a:rPr>
              <a:t>150</a:t>
            </a:r>
            <a:endParaRPr lang="zh-TW" altLang="en-US" sz="240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0000"/>
                </a:solidFill>
              </a:rPr>
              <a:t>150</a:t>
            </a:r>
            <a:endParaRPr lang="zh-TW" altLang="en-US" sz="240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0000"/>
                </a:solidFill>
              </a:rPr>
              <a:t>230</a:t>
            </a:r>
            <a:endParaRPr lang="zh-TW" altLang="en-US" sz="240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0000"/>
                </a:solidFill>
              </a:rPr>
              <a:t>260</a:t>
            </a:r>
            <a:endParaRPr lang="zh-TW" altLang="en-US" sz="240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8D4CC-3019-41F7-9458-959D7518440E}"/>
              </a:ext>
            </a:extLst>
          </p:cNvPr>
          <p:cNvSpPr/>
          <p:nvPr/>
        </p:nvSpPr>
        <p:spPr>
          <a:xfrm>
            <a:off x="8788893" y="5050969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8432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01</a:t>
            </a:r>
            <a:r>
              <a:rPr lang="zh-TW" altLang="en-US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物品，至多拿一個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150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0000"/>
                </a:solidFill>
              </a:rPr>
              <a:t>200</a:t>
            </a:r>
            <a:endParaRPr lang="zh-TW" altLang="en-US" sz="240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0000"/>
                </a:solidFill>
              </a:rPr>
              <a:t>200</a:t>
            </a:r>
            <a:endParaRPr lang="zh-TW" altLang="en-US" sz="240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230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0000"/>
                </a:solidFill>
              </a:rPr>
              <a:t>280</a:t>
            </a:r>
            <a:endParaRPr lang="zh-TW" altLang="en-US" sz="240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8D4CC-3019-41F7-9458-959D7518440E}"/>
              </a:ext>
            </a:extLst>
          </p:cNvPr>
          <p:cNvSpPr/>
          <p:nvPr/>
        </p:nvSpPr>
        <p:spPr>
          <a:xfrm>
            <a:off x="8788893" y="5513956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50417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100D9-ABCC-4E06-878B-EE96D3EE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01</a:t>
            </a:r>
            <a:r>
              <a:rPr lang="zh-TW" altLang="en-US"/>
              <a:t> 背包問題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86B02D72-150E-45B6-9F75-11323893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4541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i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i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物品數量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背包容量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 </a:t>
            </a:r>
            <a:r>
              <a:rPr lang="en-US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&gt;=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--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],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]]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P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zh-TW" altLang="zh-TW" sz="3200" dirty="0">
                <a:latin typeface="Consolas" panose="020B0609020204030204" pitchFamily="49" charset="0"/>
              </a:rPr>
              <a:t> </a:t>
            </a:r>
            <a:endParaRPr lang="zh-TW" altLang="zh-TW" sz="7200" dirty="0"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477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100D9-ABCC-4E06-878B-EE96D3EE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最優子結構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CC0BC4C-9C60-45F3-BC24-33BCD50A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問題的解，可以由子問題的解推得。</a:t>
            </a:r>
            <a:br>
              <a:rPr lang="en-US" altLang="zh-TW"/>
            </a:br>
            <a:r>
              <a:rPr lang="zh-TW" altLang="en-US"/>
              <a:t>例如費氏數列 </a:t>
            </a:r>
            <a:r>
              <a:rPr lang="en-US" altLang="zh-TW"/>
              <a:t>f[n] = f[n - 1] + f[n</a:t>
            </a:r>
            <a:r>
              <a:rPr lang="zh-TW" altLang="en-US"/>
              <a:t> </a:t>
            </a:r>
            <a:r>
              <a:rPr lang="en-US" altLang="zh-TW"/>
              <a:t>- 2]</a:t>
            </a:r>
            <a:r>
              <a:rPr lang="zh-TW" altLang="en-US"/>
              <a:t>。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288942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22DA7-59A1-4582-9C25-D7D83F4C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01 </a:t>
            </a:r>
            <a:r>
              <a:rPr lang="zh-TW" altLang="en-US"/>
              <a:t>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53626B-C8E6-4AD1-AA3E-DFF60ED5E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err="1">
                <a:hlinkClick r:id="rId2"/>
              </a:rPr>
              <a:t>UVa</a:t>
            </a:r>
            <a:r>
              <a:rPr lang="en-US" altLang="zh-TW" u="sng">
                <a:hlinkClick r:id="rId2"/>
              </a:rPr>
              <a:t> OJ 624 CD</a:t>
            </a:r>
            <a:endParaRPr lang="en-US" altLang="zh-TW" u="sng"/>
          </a:p>
          <a:p>
            <a:r>
              <a:rPr lang="en-US" altLang="zh-TW" err="1">
                <a:hlinkClick r:id="rId3"/>
              </a:rPr>
              <a:t>UVa</a:t>
            </a:r>
            <a:r>
              <a:rPr lang="en-US" altLang="zh-TW">
                <a:hlinkClick r:id="rId3"/>
              </a:rPr>
              <a:t> OJ 10819 Trouble of 13-Dots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5737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多重背包問題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</a:t>
            </a:r>
            <a:r>
              <a:rPr lang="zh-TW" alt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有限</a:t>
            </a:r>
            <a:r>
              <a:rPr lang="zh-TW" altLang="en-US"/>
              <a:t>多個</a:t>
            </a:r>
            <a:endParaRPr lang="en-US" altLang="zh-TW"/>
          </a:p>
          <a:p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2758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多重背包問題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</a:t>
            </a:r>
            <a:r>
              <a:rPr lang="zh-TW" alt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有限</a:t>
            </a:r>
            <a:r>
              <a:rPr lang="zh-TW" altLang="en-US"/>
              <a:t>多個</a:t>
            </a:r>
            <a:endParaRPr lang="en-US" altLang="zh-TW"/>
          </a:p>
          <a:p>
            <a:r>
              <a:rPr lang="zh-TW" altLang="en-US"/>
              <a:t>對該種物品，我們可以選擇 </a:t>
            </a:r>
            <a:r>
              <a:rPr lang="en-US" altLang="zh-TW"/>
              <a:t>1, 2, 3, 4, …, m</a:t>
            </a:r>
            <a:r>
              <a:rPr lang="zh-TW" altLang="en-US"/>
              <a:t> 個</a:t>
            </a:r>
          </a:p>
        </p:txBody>
      </p:sp>
    </p:spTree>
    <p:extLst>
      <p:ext uri="{BB962C8B-B14F-4D97-AF65-F5344CB8AC3E}">
        <p14:creationId xmlns:p14="http://schemas.microsoft.com/office/powerpoint/2010/main" val="135573476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多重背包問題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轉為 </a:t>
            </a:r>
            <a:r>
              <a:rPr lang="en-US" altLang="zh-TW"/>
              <a:t>01</a:t>
            </a:r>
            <a:r>
              <a:rPr lang="zh-TW" altLang="en-US"/>
              <a:t> 背包問題 </a:t>
            </a:r>
            <a:endParaRPr lang="en-US" altLang="zh-TW"/>
          </a:p>
          <a:p>
            <a:r>
              <a:rPr lang="zh-TW" altLang="en-US"/>
              <a:t>若第 </a:t>
            </a:r>
            <a:r>
              <a:rPr lang="en-US" altLang="zh-TW"/>
              <a:t>i</a:t>
            </a:r>
            <a:r>
              <a:rPr lang="zh-TW" altLang="en-US"/>
              <a:t> 種物品可選 </a:t>
            </a:r>
            <a:r>
              <a:rPr lang="en-US" altLang="zh-TW"/>
              <a:t>m</a:t>
            </a:r>
            <a:r>
              <a:rPr lang="zh-TW" altLang="en-US"/>
              <a:t> 個，則換成 </a:t>
            </a:r>
            <a:r>
              <a:rPr lang="en-US" altLang="zh-TW"/>
              <a:t>m </a:t>
            </a:r>
            <a:r>
              <a:rPr lang="zh-TW" altLang="en-US"/>
              <a:t>個第 </a:t>
            </a:r>
            <a:r>
              <a:rPr lang="en-US" altLang="zh-TW" err="1"/>
              <a:t>i</a:t>
            </a:r>
            <a:r>
              <a:rPr lang="en-US" altLang="zh-TW"/>
              <a:t> </a:t>
            </a:r>
            <a:r>
              <a:rPr lang="zh-TW" altLang="en-US"/>
              <a:t>種物品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89521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多重背包問題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利用 </a:t>
            </a:r>
            <a:r>
              <a:rPr lang="en-US" altLang="zh-TW"/>
              <a:t>binary </a:t>
            </a:r>
            <a:r>
              <a:rPr lang="zh-TW" altLang="en-US"/>
              <a:t>技巧優化</a:t>
            </a:r>
            <a:endParaRPr lang="en-US" altLang="zh-TW"/>
          </a:p>
          <a:p>
            <a:r>
              <a:rPr lang="zh-TW" altLang="en-US"/>
              <a:t>若第 </a:t>
            </a:r>
            <a:r>
              <a:rPr lang="en-US" altLang="zh-TW" err="1"/>
              <a:t>i</a:t>
            </a:r>
            <a:r>
              <a:rPr lang="zh-TW" altLang="en-US"/>
              <a:t> 種物品可選 </a:t>
            </a:r>
            <a:r>
              <a:rPr lang="en-US" altLang="zh-TW"/>
              <a:t>m</a:t>
            </a:r>
            <a:r>
              <a:rPr lang="zh-TW" altLang="en-US"/>
              <a:t> 個，則將其換為多件物品，</a:t>
            </a:r>
            <a:br>
              <a:rPr lang="en-US" altLang="zh-TW"/>
            </a:br>
            <a:r>
              <a:rPr lang="zh-TW" altLang="en-US"/>
              <a:t>物品的大小與價值皆為 </a:t>
            </a:r>
            <a:r>
              <a:rPr lang="en-US" altLang="zh-TW"/>
              <a:t>r</a:t>
            </a:r>
            <a:r>
              <a:rPr lang="zh-TW" altLang="en-US"/>
              <a:t> 倍的原物品大小與價值</a:t>
            </a:r>
            <a:endParaRPr lang="en-US" altLang="zh-TW"/>
          </a:p>
          <a:p>
            <a:r>
              <a:rPr lang="en-US" altLang="zh-TW"/>
              <a:t>r = {</a:t>
            </a:r>
            <a:r>
              <a:rPr lang="zh-TW" altLang="en-US"/>
              <a:t> </a:t>
            </a:r>
            <a:r>
              <a:rPr lang="en-US" altLang="zh-TW"/>
              <a:t>1,</a:t>
            </a:r>
            <a:r>
              <a:rPr lang="zh-TW" altLang="en-US"/>
              <a:t> </a:t>
            </a:r>
            <a:r>
              <a:rPr lang="en-US" altLang="zh-TW"/>
              <a:t>2, 4, …, 2</a:t>
            </a:r>
            <a:r>
              <a:rPr lang="en-US" altLang="zh-TW" baseline="30000"/>
              <a:t>k-1</a:t>
            </a:r>
            <a:r>
              <a:rPr lang="en-US" altLang="zh-TW"/>
              <a:t>, n - (2</a:t>
            </a:r>
            <a:r>
              <a:rPr lang="en-US" altLang="zh-TW" baseline="30000"/>
              <a:t>k </a:t>
            </a:r>
            <a:r>
              <a:rPr lang="en-US" altLang="zh-TW"/>
              <a:t>-1) </a:t>
            </a:r>
            <a:r>
              <a:rPr lang="en-US" altLang="zh-TW">
                <a:solidFill>
                  <a:srgbClr val="00B050"/>
                </a:solidFill>
              </a:rPr>
              <a:t>/*</a:t>
            </a:r>
            <a:r>
              <a:rPr lang="zh-TW" altLang="en-US">
                <a:solidFill>
                  <a:srgbClr val="00B050"/>
                </a:solidFill>
              </a:rPr>
              <a:t>剩下的</a:t>
            </a:r>
            <a:r>
              <a:rPr lang="en-US" altLang="zh-TW">
                <a:solidFill>
                  <a:srgbClr val="00B050"/>
                </a:solidFill>
              </a:rPr>
              <a:t>*/ </a:t>
            </a:r>
            <a:r>
              <a:rPr lang="en-US" altLang="zh-TW"/>
              <a:t>} , </a:t>
            </a:r>
            <a:br>
              <a:rPr lang="en-US" altLang="zh-TW"/>
            </a:br>
            <a:r>
              <a:rPr lang="en-US" altLang="zh-TW"/>
              <a:t>k </a:t>
            </a:r>
            <a:r>
              <a:rPr lang="zh-TW" altLang="en-US"/>
              <a:t>為滿足 </a:t>
            </a:r>
            <a:r>
              <a:rPr lang="en-US" altLang="zh-TW"/>
              <a:t>n - (2</a:t>
            </a:r>
            <a:r>
              <a:rPr lang="en-US" altLang="zh-TW" baseline="30000"/>
              <a:t>k </a:t>
            </a:r>
            <a:r>
              <a:rPr lang="en-US" altLang="zh-TW"/>
              <a:t>-1) &gt;</a:t>
            </a:r>
            <a:r>
              <a:rPr lang="zh-TW" altLang="en-US"/>
              <a:t> </a:t>
            </a:r>
            <a:r>
              <a:rPr lang="en-US" altLang="zh-TW"/>
              <a:t>0 </a:t>
            </a:r>
            <a:r>
              <a:rPr lang="zh-TW" altLang="en-US"/>
              <a:t>的最大整數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685711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071E0-3DFC-42C8-8A08-87EF895D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多重背包問題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6FDC1B-DC98-4D97-84D2-DD7B4C39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舉個例子，當物品可選 </a:t>
            </a:r>
            <a:r>
              <a:rPr lang="en-US" altLang="zh-TW"/>
              <a:t>13 </a:t>
            </a:r>
            <a:r>
              <a:rPr lang="zh-TW" altLang="en-US"/>
              <a:t>個</a:t>
            </a:r>
            <a:endParaRPr lang="en-US" altLang="zh-TW"/>
          </a:p>
          <a:p>
            <a:r>
              <a:rPr lang="zh-TW" altLang="en-US"/>
              <a:t>則 </a:t>
            </a:r>
            <a:r>
              <a:rPr lang="en-US" altLang="zh-TW"/>
              <a:t>k = 3, r = { 1, 2, 4, 6 }</a:t>
            </a:r>
            <a:r>
              <a:rPr lang="zh-TW" altLang="en-US"/>
              <a:t> </a:t>
            </a:r>
            <a:endParaRPr lang="en-US" altLang="zh-TW"/>
          </a:p>
          <a:p>
            <a:r>
              <a:rPr lang="en-US" altLang="zh-TW"/>
              <a:t>=&gt;</a:t>
            </a:r>
            <a:r>
              <a:rPr lang="zh-TW" altLang="en-US"/>
              <a:t>造出 </a:t>
            </a:r>
            <a:r>
              <a:rPr lang="en-US" altLang="zh-TW"/>
              <a:t>4</a:t>
            </a:r>
            <a:r>
              <a:rPr lang="zh-TW" altLang="en-US"/>
              <a:t> 件物品，個別包含 </a:t>
            </a:r>
            <a:r>
              <a:rPr lang="en-US" altLang="zh-TW"/>
              <a:t>1, 2, 4, 6</a:t>
            </a:r>
            <a:r>
              <a:rPr lang="zh-TW" altLang="en-US"/>
              <a:t> 個原物品</a:t>
            </a:r>
          </a:p>
        </p:txBody>
      </p:sp>
    </p:spTree>
    <p:extLst>
      <p:ext uri="{BB962C8B-B14F-4D97-AF65-F5344CB8AC3E}">
        <p14:creationId xmlns:p14="http://schemas.microsoft.com/office/powerpoint/2010/main" val="269507742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374B3-BE12-468C-87AA-0F68AB61E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Questions?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EECBDB-B2C4-47BF-990D-1F03E2880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85600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160AE-7DCE-4CDD-8F80-DEFF82F1B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TW"/>
            </a:br>
            <a:r>
              <a:rPr lang="en-US" altLang="zh-TW"/>
              <a:t>DP </a:t>
            </a:r>
            <a:r>
              <a:rPr lang="zh-TW" altLang="en-US"/>
              <a:t>經典問題 </a:t>
            </a:r>
            <a:r>
              <a:rPr lang="en-US" altLang="zh-TW"/>
              <a:t>LIS</a:t>
            </a:r>
            <a:r>
              <a:rPr lang="zh-TW" altLang="en-US"/>
              <a:t> </a:t>
            </a:r>
            <a:r>
              <a:rPr lang="en-US" altLang="zh-TW"/>
              <a:t>and LCS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85F8AD-06A8-4164-A72B-D09696324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520"/>
            <a:ext cx="9144000" cy="1224280"/>
          </a:xfrm>
        </p:spPr>
        <p:txBody>
          <a:bodyPr>
            <a:normAutofit/>
          </a:bodyPr>
          <a:lstStyle/>
          <a:p>
            <a:pPr algn="l"/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745247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374B3-BE12-468C-87AA-0F68AB61E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54214" cy="2387600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L</a:t>
            </a:r>
            <a:r>
              <a:rPr lang="en-US" altLang="zh-TW"/>
              <a:t>ongest </a:t>
            </a:r>
            <a:r>
              <a:rPr lang="en-US" altLang="zh-TW">
                <a:solidFill>
                  <a:srgbClr val="FF0000"/>
                </a:solidFill>
              </a:rPr>
              <a:t>I</a:t>
            </a:r>
            <a:r>
              <a:rPr lang="en-US" altLang="zh-TW"/>
              <a:t>ncreasing </a:t>
            </a:r>
            <a:r>
              <a:rPr lang="en-US" altLang="zh-TW">
                <a:solidFill>
                  <a:srgbClr val="FF0000"/>
                </a:solidFill>
              </a:rPr>
              <a:t>S</a:t>
            </a:r>
            <a:r>
              <a:rPr lang="en-US" altLang="zh-TW"/>
              <a:t>ubsequence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EECBDB-B2C4-47BF-990D-1F03E2880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12652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374B3-BE12-468C-87AA-0F68AB61E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8802"/>
            <a:ext cx="9854214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Longest Increasing Subsequence:</a:t>
            </a:r>
            <a:br>
              <a:rPr lang="en-US" altLang="zh-TW" dirty="0"/>
            </a:br>
            <a:r>
              <a:rPr lang="en-US" altLang="zh-TW" dirty="0"/>
              <a:t>Robinson-</a:t>
            </a:r>
            <a:r>
              <a:rPr lang="en-US" altLang="zh-TW" dirty="0" err="1"/>
              <a:t>Schensted</a:t>
            </a:r>
            <a:r>
              <a:rPr lang="en-US" altLang="zh-TW" dirty="0"/>
              <a:t>-Knuth Algorithm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EECBDB-B2C4-47BF-990D-1F03E2880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LIS </a:t>
            </a:r>
            <a:r>
              <a:rPr lang="zh-TW" altLang="en-US"/>
              <a:t>做法很多種，可以去看之前的講義或是</a:t>
            </a:r>
            <a:endParaRPr lang="en-US" altLang="zh-TW"/>
          </a:p>
          <a:p>
            <a:r>
              <a:rPr lang="en-US" altLang="zh-TW">
                <a:hlinkClick r:id="rId2"/>
              </a:rPr>
              <a:t>http://www.csie.ntnu.edu.tw/~u91029/LongestIncreasingSubsequence.html#3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483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100D9-ABCC-4E06-878B-EE96D3EE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重複子問題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CC0BC4C-9C60-45F3-BC24-33BCD50A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有很多子問題可歸為同樣的問題</a:t>
            </a:r>
            <a:endParaRPr lang="en-US" altLang="zh-TW"/>
          </a:p>
          <a:p>
            <a:r>
              <a:rPr lang="en-US" altLang="zh-TW"/>
              <a:t>-&gt; </a:t>
            </a:r>
            <a:r>
              <a:rPr lang="zh-TW" altLang="en-US"/>
              <a:t>引入記憶化</a:t>
            </a:r>
            <a:r>
              <a:rPr lang="en-US" altLang="zh-TW"/>
              <a:t>(</a:t>
            </a:r>
            <a:r>
              <a:rPr lang="zh-TW" altLang="en-US"/>
              <a:t>把已取得的解儲存</a:t>
            </a:r>
            <a:r>
              <a:rPr lang="en-US" altLang="zh-TW"/>
              <a:t>)</a:t>
            </a:r>
            <a:endParaRPr lang="zh-TW" altLang="en-US"/>
          </a:p>
          <a:p>
            <a:pPr marL="457200" lvl="1" indent="0">
              <a:buNone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964497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374B3-BE12-468C-87AA-0F68AB61E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54214" cy="2387600"/>
          </a:xfrm>
        </p:spPr>
        <p:txBody>
          <a:bodyPr>
            <a:normAutofit/>
          </a:bodyPr>
          <a:lstStyle/>
          <a:p>
            <a:r>
              <a:rPr lang="zh-TW" altLang="en-US"/>
              <a:t>練習時間</a:t>
            </a:r>
            <a:endParaRPr lang="en-US" altLang="zh-TW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EECBDB-B2C4-47BF-990D-1F03E2880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22265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374B3-BE12-468C-87AA-0F68AB61E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773" y="1122363"/>
            <a:ext cx="9345227" cy="23876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L</a:t>
            </a:r>
            <a:r>
              <a:rPr lang="en-US" altLang="zh-TW"/>
              <a:t>ongest </a:t>
            </a:r>
            <a:r>
              <a:rPr lang="en-US" altLang="zh-TW">
                <a:solidFill>
                  <a:srgbClr val="FF0000"/>
                </a:solidFill>
              </a:rPr>
              <a:t>C</a:t>
            </a:r>
            <a:r>
              <a:rPr lang="en-US" altLang="zh-TW"/>
              <a:t>ommon </a:t>
            </a:r>
            <a:r>
              <a:rPr lang="en-US" altLang="zh-TW">
                <a:solidFill>
                  <a:srgbClr val="FF0000"/>
                </a:solidFill>
              </a:rPr>
              <a:t>S</a:t>
            </a:r>
            <a:r>
              <a:rPr lang="en-US" altLang="zh-TW"/>
              <a:t>ubsequence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EECBDB-B2C4-47BF-990D-1F03E2880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0720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B58ED1-54F1-4608-A30E-DFDF1BE01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定義問題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4B5396-0645-48F9-B408-A48203919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在兩個序列</a:t>
            </a:r>
            <a:r>
              <a:rPr lang="en-US" altLang="zh-TW"/>
              <a:t>(A, B)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找到一個共同子序列</a:t>
            </a:r>
            <a:endParaRPr lang="en-US" altLang="zh-TW"/>
          </a:p>
          <a:p>
            <a:pPr lvl="1"/>
            <a:r>
              <a:rPr lang="zh-TW" altLang="en-US"/>
              <a:t>並且使子序列的長度儘可能地大。</a:t>
            </a:r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74289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21EB7-6914-42BE-AD53-AE725F52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補充說明 </a:t>
            </a:r>
            <a:r>
              <a:rPr lang="en-US" altLang="zh-TW"/>
              <a:t>–</a:t>
            </a:r>
            <a:r>
              <a:rPr lang="zh-TW" altLang="en-US"/>
              <a:t> 子序列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F0030E-2E92-4B82-97B7-15E2C653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原序列：</a:t>
            </a:r>
            <a:endParaRPr lang="en-US" altLang="zh-TW"/>
          </a:p>
          <a:p>
            <a:pPr lvl="1"/>
            <a:r>
              <a:rPr lang="en-US" altLang="zh-TW"/>
              <a:t>0, 8, 4, 12, 2, 10, 6, 14, 1, 9, 5, 13, 3, 11, 7, 15</a:t>
            </a:r>
          </a:p>
          <a:p>
            <a:r>
              <a:rPr lang="zh-TW" altLang="en-US"/>
              <a:t>子序列：</a:t>
            </a:r>
            <a:endParaRPr lang="en-US" altLang="zh-TW"/>
          </a:p>
          <a:p>
            <a:pPr lvl="1"/>
            <a:r>
              <a:rPr lang="zh-TW" altLang="en-US"/>
              <a:t>元素前後順序性不更動</a:t>
            </a:r>
            <a:endParaRPr lang="en-US" altLang="zh-TW"/>
          </a:p>
          <a:p>
            <a:pPr lvl="1"/>
            <a:r>
              <a:rPr lang="zh-TW" altLang="en-US"/>
              <a:t>可不連續元素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Ex:</a:t>
            </a:r>
          </a:p>
          <a:p>
            <a:pPr marL="457200" lvl="1" indent="0">
              <a:buNone/>
            </a:pPr>
            <a:r>
              <a:rPr lang="zh-TW" altLang="en-US"/>
              <a:t> </a:t>
            </a:r>
            <a:r>
              <a:rPr lang="en-US" altLang="zh-TW"/>
              <a:t>	0, 6, 14, 15</a:t>
            </a:r>
          </a:p>
          <a:p>
            <a:pPr marL="457200" lvl="1" indent="0">
              <a:buNone/>
            </a:pPr>
            <a:r>
              <a:rPr lang="en-US" altLang="zh-TW"/>
              <a:t>	8, 4, 12, 11, 7, 15</a:t>
            </a:r>
          </a:p>
        </p:txBody>
      </p:sp>
    </p:spTree>
    <p:extLst>
      <p:ext uri="{BB962C8B-B14F-4D97-AF65-F5344CB8AC3E}">
        <p14:creationId xmlns:p14="http://schemas.microsoft.com/office/powerpoint/2010/main" val="22251664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F84D8-9CD7-42DA-AB46-D7A9A912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補充說明 </a:t>
            </a:r>
            <a:r>
              <a:rPr lang="en-US" altLang="zh-TW"/>
              <a:t>–</a:t>
            </a:r>
            <a:r>
              <a:rPr lang="zh-TW" altLang="en-US"/>
              <a:t> 共同子序列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D9E374-6D02-4205-A272-D365C8FF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原序列：</a:t>
            </a:r>
            <a:endParaRPr lang="en-US" altLang="zh-TW"/>
          </a:p>
          <a:p>
            <a:pPr lvl="1"/>
            <a:r>
              <a:rPr lang="en-US" altLang="zh-TW"/>
              <a:t>A:</a:t>
            </a:r>
            <a:r>
              <a:rPr lang="zh-TW" altLang="en-US"/>
              <a:t> </a:t>
            </a:r>
            <a:r>
              <a:rPr lang="en-US" altLang="zh-TW"/>
              <a:t>ATCG</a:t>
            </a:r>
            <a:r>
              <a:rPr lang="en-US" altLang="zh-TW">
                <a:solidFill>
                  <a:srgbClr val="FF0000"/>
                </a:solidFill>
              </a:rPr>
              <a:t>C</a:t>
            </a:r>
            <a:r>
              <a:rPr lang="en-US" altLang="zh-TW"/>
              <a:t>C</a:t>
            </a:r>
            <a:r>
              <a:rPr lang="en-US" altLang="zh-TW">
                <a:solidFill>
                  <a:srgbClr val="FF0000"/>
                </a:solidFill>
              </a:rPr>
              <a:t>TC</a:t>
            </a:r>
          </a:p>
          <a:p>
            <a:pPr lvl="1"/>
            <a:r>
              <a:rPr lang="en-US" altLang="zh-TW"/>
              <a:t>B:</a:t>
            </a:r>
            <a:r>
              <a:rPr lang="zh-TW" altLang="en-US"/>
              <a:t> </a:t>
            </a:r>
            <a:r>
              <a:rPr lang="en-US" altLang="zh-TW"/>
              <a:t>TCG</a:t>
            </a:r>
            <a:r>
              <a:rPr lang="en-US" altLang="zh-TW">
                <a:solidFill>
                  <a:srgbClr val="FF0000"/>
                </a:solidFill>
              </a:rPr>
              <a:t>C</a:t>
            </a:r>
            <a:r>
              <a:rPr lang="en-US" altLang="zh-TW"/>
              <a:t>A</a:t>
            </a:r>
            <a:r>
              <a:rPr lang="en-US" altLang="zh-TW">
                <a:solidFill>
                  <a:srgbClr val="FF0000"/>
                </a:solidFill>
              </a:rPr>
              <a:t>TC</a:t>
            </a:r>
            <a:r>
              <a:rPr lang="en-US" altLang="zh-TW"/>
              <a:t>A</a:t>
            </a:r>
          </a:p>
          <a:p>
            <a:pPr lvl="1"/>
            <a:endParaRPr lang="en-US" altLang="zh-TW"/>
          </a:p>
          <a:p>
            <a:r>
              <a:rPr lang="zh-TW" altLang="en-US"/>
              <a:t>共同子序列</a:t>
            </a:r>
            <a:endParaRPr lang="en-US" altLang="zh-TW"/>
          </a:p>
          <a:p>
            <a:pPr lvl="1"/>
            <a:r>
              <a:rPr lang="zh-TW" altLang="en-US"/>
              <a:t>合法</a:t>
            </a:r>
            <a:r>
              <a:rPr lang="en-US" altLang="zh-TW"/>
              <a:t>:</a:t>
            </a:r>
            <a:r>
              <a:rPr lang="zh-TW" altLang="en-US"/>
              <a:t>  </a:t>
            </a:r>
            <a:r>
              <a:rPr lang="en-US" altLang="zh-TW"/>
              <a:t>CTC</a:t>
            </a:r>
          </a:p>
          <a:p>
            <a:pPr lvl="1"/>
            <a:r>
              <a:rPr lang="zh-TW" altLang="en-US"/>
              <a:t>不合法</a:t>
            </a:r>
            <a:r>
              <a:rPr lang="en-US" altLang="zh-TW"/>
              <a:t>:</a:t>
            </a:r>
            <a:r>
              <a:rPr lang="zh-TW" altLang="en-US"/>
              <a:t>  </a:t>
            </a:r>
            <a:r>
              <a:rPr lang="en-US" altLang="zh-TW"/>
              <a:t>TCA</a:t>
            </a:r>
            <a:r>
              <a:rPr lang="zh-TW" altLang="en-US"/>
              <a:t> </a:t>
            </a:r>
            <a:r>
              <a:rPr lang="en-US" altLang="zh-TW"/>
              <a:t>(</a:t>
            </a:r>
            <a:r>
              <a:rPr lang="zh-TW" altLang="en-US"/>
              <a:t>不是</a:t>
            </a:r>
            <a:r>
              <a:rPr lang="en-US" altLang="zh-TW"/>
              <a:t>A</a:t>
            </a:r>
            <a:r>
              <a:rPr lang="zh-TW" altLang="en-US"/>
              <a:t>的子序列</a:t>
            </a:r>
            <a:r>
              <a:rPr lang="en-US" altLang="zh-TW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45263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F84D8-9CD7-42DA-AB46-D7A9A912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LCS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D9E374-6D02-4205-A272-D365C8FF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定義 </a:t>
            </a:r>
            <a:r>
              <a:rPr lang="en-US" altLang="zh-TW"/>
              <a:t>DP</a:t>
            </a:r>
            <a:r>
              <a:rPr lang="zh-TW" altLang="en-US"/>
              <a:t> 表</a:t>
            </a:r>
            <a:endParaRPr lang="en-US" altLang="zh-TW"/>
          </a:p>
          <a:p>
            <a:r>
              <a:rPr lang="en-US" altLang="zh-TW" err="1">
                <a:latin typeface="Consolas" panose="020B0609020204030204" pitchFamily="49" charset="0"/>
              </a:rPr>
              <a:t>dp</a:t>
            </a:r>
            <a:r>
              <a:rPr lang="en-US" altLang="zh-TW">
                <a:latin typeface="Consolas" panose="020B0609020204030204" pitchFamily="49" charset="0"/>
              </a:rPr>
              <a:t>[</a:t>
            </a:r>
            <a:r>
              <a:rPr lang="en-US" altLang="zh-TW" err="1">
                <a:latin typeface="Consolas" panose="020B0609020204030204" pitchFamily="49" charset="0"/>
              </a:rPr>
              <a:t>i</a:t>
            </a:r>
            <a:r>
              <a:rPr lang="en-US" altLang="zh-TW">
                <a:latin typeface="Consolas" panose="020B0609020204030204" pitchFamily="49" charset="0"/>
              </a:rPr>
              <a:t>][j] </a:t>
            </a:r>
            <a:r>
              <a:rPr lang="zh-TW" altLang="en-US">
                <a:latin typeface="Consolas" panose="020B0609020204030204" pitchFamily="49" charset="0"/>
              </a:rPr>
              <a:t>定義為</a:t>
            </a:r>
            <a:endParaRPr lang="en-US" altLang="zh-TW">
              <a:latin typeface="Consolas" panose="020B0609020204030204" pitchFamily="49" charset="0"/>
            </a:endParaRPr>
          </a:p>
          <a:p>
            <a:pPr lvl="1"/>
            <a:r>
              <a:rPr lang="en-US" altLang="zh-TW">
                <a:latin typeface="Consolas" panose="020B0609020204030204" pitchFamily="49" charset="0"/>
              </a:rPr>
              <a:t>str</a:t>
            </a:r>
            <a:r>
              <a:rPr lang="zh-TW" altLang="en-US">
                <a:latin typeface="Consolas" panose="020B0609020204030204" pitchFamily="49" charset="0"/>
              </a:rPr>
              <a:t> </a:t>
            </a:r>
            <a:r>
              <a:rPr lang="en-US" altLang="zh-TW">
                <a:latin typeface="Consolas" panose="020B0609020204030204" pitchFamily="49" charset="0"/>
              </a:rPr>
              <a:t>A </a:t>
            </a:r>
            <a:r>
              <a:rPr lang="zh-TW" altLang="en-US">
                <a:latin typeface="Consolas" panose="020B0609020204030204" pitchFamily="49" charset="0"/>
              </a:rPr>
              <a:t>的前</a:t>
            </a:r>
            <a:r>
              <a:rPr lang="en-US" altLang="zh-TW">
                <a:latin typeface="Consolas" panose="020B0609020204030204" pitchFamily="49" charset="0"/>
              </a:rPr>
              <a:t> </a:t>
            </a:r>
            <a:r>
              <a:rPr lang="en-US" altLang="zh-TW" err="1">
                <a:latin typeface="Consolas" panose="020B0609020204030204" pitchFamily="49" charset="0"/>
              </a:rPr>
              <a:t>i</a:t>
            </a:r>
            <a:r>
              <a:rPr lang="en-US" altLang="zh-TW">
                <a:latin typeface="Consolas" panose="020B0609020204030204" pitchFamily="49" charset="0"/>
              </a:rPr>
              <a:t> </a:t>
            </a:r>
            <a:r>
              <a:rPr lang="zh-TW" altLang="en-US">
                <a:latin typeface="Consolas" panose="020B0609020204030204" pitchFamily="49" charset="0"/>
              </a:rPr>
              <a:t>個字元以及</a:t>
            </a:r>
            <a:endParaRPr lang="en-US" altLang="zh-TW">
              <a:latin typeface="Consolas" panose="020B0609020204030204" pitchFamily="49" charset="0"/>
            </a:endParaRPr>
          </a:p>
          <a:p>
            <a:pPr lvl="1"/>
            <a:r>
              <a:rPr lang="en-US" altLang="zh-TW">
                <a:latin typeface="Consolas" panose="020B0609020204030204" pitchFamily="49" charset="0"/>
              </a:rPr>
              <a:t>str</a:t>
            </a:r>
            <a:r>
              <a:rPr lang="zh-TW" altLang="en-US">
                <a:latin typeface="Consolas" panose="020B0609020204030204" pitchFamily="49" charset="0"/>
              </a:rPr>
              <a:t> </a:t>
            </a:r>
            <a:r>
              <a:rPr lang="en-US" altLang="zh-TW">
                <a:latin typeface="Consolas" panose="020B0609020204030204" pitchFamily="49" charset="0"/>
              </a:rPr>
              <a:t>B </a:t>
            </a:r>
            <a:r>
              <a:rPr lang="zh-TW" altLang="en-US">
                <a:latin typeface="Consolas" panose="020B0609020204030204" pitchFamily="49" charset="0"/>
              </a:rPr>
              <a:t>的前</a:t>
            </a:r>
            <a:r>
              <a:rPr lang="en-US" altLang="zh-TW">
                <a:latin typeface="Consolas" panose="020B0609020204030204" pitchFamily="49" charset="0"/>
              </a:rPr>
              <a:t> j </a:t>
            </a:r>
            <a:r>
              <a:rPr lang="zh-TW" altLang="en-US">
                <a:latin typeface="Consolas" panose="020B0609020204030204" pitchFamily="49" charset="0"/>
              </a:rPr>
              <a:t>個字元</a:t>
            </a:r>
            <a:endParaRPr lang="en-US" altLang="zh-TW">
              <a:latin typeface="Consolas" panose="020B0609020204030204" pitchFamily="49" charset="0"/>
            </a:endParaRPr>
          </a:p>
          <a:p>
            <a:pPr lvl="1"/>
            <a:r>
              <a:rPr lang="zh-TW" altLang="en-US">
                <a:latin typeface="Consolas" panose="020B0609020204030204" pitchFamily="49" charset="0"/>
              </a:rPr>
              <a:t>的 </a:t>
            </a:r>
            <a:r>
              <a:rPr lang="en-US" altLang="zh-TW">
                <a:latin typeface="Consolas" panose="020B0609020204030204" pitchFamily="49" charset="0"/>
              </a:rPr>
              <a:t>LCS</a:t>
            </a:r>
            <a:r>
              <a:rPr lang="zh-TW" altLang="en-US">
                <a:latin typeface="Consolas" panose="020B0609020204030204" pitchFamily="49" charset="0"/>
              </a:rPr>
              <a:t> 長度</a:t>
            </a:r>
            <a:endParaRPr lang="en-US" altLang="zh-TW">
              <a:latin typeface="Consolas" panose="020B0609020204030204" pitchFamily="49" charset="0"/>
            </a:endParaRPr>
          </a:p>
          <a:p>
            <a:r>
              <a:rPr lang="en-US" altLang="zh-TW" err="1">
                <a:latin typeface="Consolas" panose="020B0609020204030204" pitchFamily="49" charset="0"/>
              </a:rPr>
              <a:t>dp</a:t>
            </a:r>
            <a:r>
              <a:rPr lang="en-US" altLang="zh-TW">
                <a:latin typeface="Consolas" panose="020B0609020204030204" pitchFamily="49" charset="0"/>
              </a:rPr>
              <a:t>[0][0] </a:t>
            </a:r>
            <a:r>
              <a:rPr lang="zh-TW" altLang="en-US">
                <a:latin typeface="Consolas" panose="020B0609020204030204" pitchFamily="49" charset="0"/>
              </a:rPr>
              <a:t>也就是兩個空字串的 </a:t>
            </a:r>
            <a:r>
              <a:rPr lang="en-US" altLang="zh-TW">
                <a:latin typeface="Consolas" panose="020B0609020204030204" pitchFamily="49" charset="0"/>
              </a:rPr>
              <a:t>LCS</a:t>
            </a:r>
            <a:r>
              <a:rPr lang="zh-TW" altLang="en-US">
                <a:latin typeface="Consolas" panose="020B0609020204030204" pitchFamily="49" charset="0"/>
              </a:rPr>
              <a:t> </a:t>
            </a:r>
            <a:r>
              <a:rPr lang="en-US" altLang="zh-TW">
                <a:latin typeface="Consolas" panose="020B0609020204030204" pitchFamily="49" charset="0"/>
              </a:rPr>
              <a:t>=</a:t>
            </a:r>
            <a:r>
              <a:rPr lang="zh-TW" altLang="en-US">
                <a:latin typeface="Consolas" panose="020B0609020204030204" pitchFamily="49" charset="0"/>
              </a:rPr>
              <a:t> </a:t>
            </a:r>
            <a:r>
              <a:rPr lang="en-US" altLang="zh-TW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3382038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F84D8-9CD7-42DA-AB46-D7A9A912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LCS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D9E374-6D02-4205-A272-D365C8FF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例如</a:t>
            </a:r>
            <a:endParaRPr lang="en-US" altLang="zh-TW"/>
          </a:p>
          <a:p>
            <a:pPr lvl="1"/>
            <a:r>
              <a:rPr lang="en-US" altLang="zh-TW"/>
              <a:t>A: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ATC</a:t>
            </a:r>
            <a:r>
              <a:rPr lang="en-US" altLang="zh-TW"/>
              <a:t>GCCTC</a:t>
            </a:r>
          </a:p>
          <a:p>
            <a:pPr lvl="1"/>
            <a:r>
              <a:rPr lang="en-US" altLang="zh-TW"/>
              <a:t>B: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TC</a:t>
            </a:r>
            <a:r>
              <a:rPr lang="en-US" altLang="zh-TW"/>
              <a:t>GCATCA</a:t>
            </a:r>
          </a:p>
          <a:p>
            <a:pPr lvl="1"/>
            <a:r>
              <a:rPr lang="en-US" altLang="zh-TW" err="1">
                <a:latin typeface="Consolas" panose="020B0609020204030204" pitchFamily="49" charset="0"/>
              </a:rPr>
              <a:t>dp</a:t>
            </a:r>
            <a:r>
              <a:rPr lang="en-US" altLang="zh-TW">
                <a:latin typeface="Consolas" panose="020B0609020204030204" pitchFamily="49" charset="0"/>
              </a:rPr>
              <a:t>[3][2]</a:t>
            </a:r>
            <a:r>
              <a:rPr lang="zh-TW" altLang="en-US">
                <a:latin typeface="Consolas" panose="020B0609020204030204" pitchFamily="49" charset="0"/>
              </a:rPr>
              <a:t> </a:t>
            </a:r>
            <a:r>
              <a:rPr lang="en-US" altLang="zh-TW">
                <a:latin typeface="Consolas" panose="020B0609020204030204" pitchFamily="49" charset="0"/>
              </a:rPr>
              <a:t>=</a:t>
            </a:r>
            <a:r>
              <a:rPr lang="zh-TW" altLang="en-US">
                <a:latin typeface="Consolas" panose="020B0609020204030204" pitchFamily="49" charset="0"/>
              </a:rPr>
              <a:t> </a:t>
            </a:r>
            <a:r>
              <a:rPr lang="en-US" altLang="zh-TW">
                <a:latin typeface="Consolas" panose="020B0609020204030204" pitchFamily="49" charset="0"/>
              </a:rPr>
              <a:t>2</a:t>
            </a:r>
            <a:r>
              <a:rPr lang="zh-TW" altLang="en-US"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00B050"/>
                </a:solidFill>
                <a:latin typeface="Consolas" panose="020B0609020204030204" pitchFamily="49" charset="0"/>
              </a:rPr>
              <a:t>// TC</a:t>
            </a:r>
            <a:r>
              <a:rPr lang="zh-TW" altLang="en-US">
                <a:solidFill>
                  <a:srgbClr val="00B050"/>
                </a:solidFill>
                <a:latin typeface="Consolas" panose="020B0609020204030204" pitchFamily="49" charset="0"/>
              </a:rPr>
              <a:t> 相同</a:t>
            </a:r>
            <a:endParaRPr lang="en-US" altLang="zh-TW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72352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F84D8-9CD7-42DA-AB46-D7A9A912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LCS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D9E374-6D02-4205-A272-D365C8FF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if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 != B[j] </a:t>
            </a:r>
            <a:r>
              <a:rPr lang="en-US" altLang="zh-TW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字串從一開始</a:t>
            </a:r>
            <a:endParaRPr lang="en-US" altLang="zh-TW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dp</a:t>
            </a:r>
            <a:r>
              <a:rPr lang="en-US" altLang="zh-TW" dirty="0"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][j] = max(</a:t>
            </a:r>
            <a:r>
              <a:rPr lang="en-US" altLang="zh-TW" dirty="0" err="1">
                <a:latin typeface="Consolas" panose="020B0609020204030204" pitchFamily="49" charset="0"/>
              </a:rPr>
              <a:t>dp</a:t>
            </a:r>
            <a:r>
              <a:rPr lang="en-US" altLang="zh-TW" dirty="0">
                <a:latin typeface="Consolas" panose="020B0609020204030204" pitchFamily="49" charset="0"/>
              </a:rPr>
              <a:t>[i-1][j], </a:t>
            </a:r>
            <a:r>
              <a:rPr lang="en-US" altLang="zh-TW" dirty="0" err="1">
                <a:latin typeface="Consolas" panose="020B0609020204030204" pitchFamily="49" charset="0"/>
              </a:rPr>
              <a:t>dp</a:t>
            </a:r>
            <a:r>
              <a:rPr lang="en-US" altLang="zh-TW" dirty="0"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][j-1])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if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 == B[j]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dp</a:t>
            </a:r>
            <a:r>
              <a:rPr lang="en-US" altLang="zh-TW" dirty="0"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][j] = </a:t>
            </a:r>
            <a:r>
              <a:rPr lang="en-US" altLang="zh-TW" dirty="0" err="1">
                <a:latin typeface="Consolas" panose="020B0609020204030204" pitchFamily="49" charset="0"/>
              </a:rPr>
              <a:t>dp</a:t>
            </a:r>
            <a:r>
              <a:rPr lang="en-US" altLang="zh-TW" dirty="0">
                <a:latin typeface="Consolas" panose="020B0609020204030204" pitchFamily="49" charset="0"/>
              </a:rPr>
              <a:t>[i-1][j-1] + 1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建議從 </a:t>
            </a:r>
            <a:r>
              <a:rPr lang="en-US" altLang="zh-TW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B050"/>
                </a:solidFill>
                <a:latin typeface="Consolas" panose="020B0609020204030204" pitchFamily="49" charset="0"/>
              </a:rPr>
              <a:t>=j=1 </a:t>
            </a:r>
            <a:r>
              <a:rPr lang="zh-TW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開始做 注意邊界</a:t>
            </a:r>
            <a:endParaRPr lang="en-US" altLang="zh-TW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4180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D5A82-488F-4BC2-AFCC-FE12793C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狀態轉換示意圖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FA11FC-A45E-4B25-A0EF-DFB8759F9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https://i.imgur.com/zrD9t3m.png">
            <a:extLst>
              <a:ext uri="{FF2B5EF4-FFF2-40B4-BE49-F238E27FC236}">
                <a16:creationId xmlns:a16="http://schemas.microsoft.com/office/drawing/2014/main" id="{2F0676D2-3AE7-4CDD-AD67-9FE9D464A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875" y="2427410"/>
            <a:ext cx="6270250" cy="314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ABC076B-31A6-4FC6-A3A8-9032E190677C}"/>
              </a:ext>
            </a:extLst>
          </p:cNvPr>
          <p:cNvSpPr/>
          <p:nvPr/>
        </p:nvSpPr>
        <p:spPr>
          <a:xfrm>
            <a:off x="4350058" y="3204839"/>
            <a:ext cx="1402500" cy="3921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E1363C-9031-4AA3-8532-E33E28D4994A}"/>
              </a:ext>
            </a:extLst>
          </p:cNvPr>
          <p:cNvSpPr/>
          <p:nvPr/>
        </p:nvSpPr>
        <p:spPr>
          <a:xfrm>
            <a:off x="4350058" y="3204839"/>
            <a:ext cx="2103750" cy="11989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AEC65A-3BD5-44F2-8B7F-EF56E04E4AA5}"/>
              </a:ext>
            </a:extLst>
          </p:cNvPr>
          <p:cNvSpPr/>
          <p:nvPr/>
        </p:nvSpPr>
        <p:spPr>
          <a:xfrm>
            <a:off x="4350058" y="3204840"/>
            <a:ext cx="3492408" cy="15869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73720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D5A82-488F-4BC2-AFCC-FE12793C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回溯示意圖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FA11FC-A45E-4B25-A0EF-DFB8759F9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90E708-A589-4EFA-81BA-E712036D74C9}"/>
              </a:ext>
            </a:extLst>
          </p:cNvPr>
          <p:cNvSpPr/>
          <p:nvPr/>
        </p:nvSpPr>
        <p:spPr>
          <a:xfrm>
            <a:off x="5752730" y="3613213"/>
            <a:ext cx="3478395" cy="1961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7DFAC59-DD5D-46CF-BE95-B1045D219306}"/>
              </a:ext>
            </a:extLst>
          </p:cNvPr>
          <p:cNvGrpSpPr/>
          <p:nvPr/>
        </p:nvGrpSpPr>
        <p:grpSpPr>
          <a:xfrm>
            <a:off x="2960875" y="2427410"/>
            <a:ext cx="6270250" cy="3147768"/>
            <a:chOff x="2960875" y="2427410"/>
            <a:chExt cx="6270250" cy="3147768"/>
          </a:xfrm>
        </p:grpSpPr>
        <p:pic>
          <p:nvPicPr>
            <p:cNvPr id="3074" name="Picture 2" descr="https://i.imgur.com/zrD9t3m.png">
              <a:extLst>
                <a:ext uri="{FF2B5EF4-FFF2-40B4-BE49-F238E27FC236}">
                  <a16:creationId xmlns:a16="http://schemas.microsoft.com/office/drawing/2014/main" id="{2F0676D2-3AE7-4CDD-AD67-9FE9D464AC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0875" y="2427410"/>
              <a:ext cx="6270250" cy="3147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FFCA7C3-327F-4551-B3F8-BA45527AF3D9}"/>
                </a:ext>
              </a:extLst>
            </p:cNvPr>
            <p:cNvSpPr/>
            <p:nvPr/>
          </p:nvSpPr>
          <p:spPr>
            <a:xfrm>
              <a:off x="7812350" y="4767309"/>
              <a:ext cx="1418775" cy="80786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7A2F422-2EFC-467F-97EC-14B4C565D013}"/>
                </a:ext>
              </a:extLst>
            </p:cNvPr>
            <p:cNvSpPr/>
            <p:nvPr/>
          </p:nvSpPr>
          <p:spPr>
            <a:xfrm>
              <a:off x="6471822" y="4376691"/>
              <a:ext cx="2759303" cy="119848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1541003-B47E-458E-A073-76D93A308EB1}"/>
                </a:ext>
              </a:extLst>
            </p:cNvPr>
            <p:cNvSpPr/>
            <p:nvPr/>
          </p:nvSpPr>
          <p:spPr>
            <a:xfrm>
              <a:off x="4341182" y="3204839"/>
              <a:ext cx="4889943" cy="237033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8CD4E37F-52EC-4394-B353-0C718246AC50}"/>
              </a:ext>
            </a:extLst>
          </p:cNvPr>
          <p:cNvSpPr/>
          <p:nvPr/>
        </p:nvSpPr>
        <p:spPr>
          <a:xfrm>
            <a:off x="5752730" y="3613213"/>
            <a:ext cx="3478395" cy="19619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381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100D9-ABCC-4E06-878B-EE96D3EE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無後效性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CC0BC4C-9C60-45F3-BC24-33BCD50A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確定的子問題解，並不會受到其他決策影響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577311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D5A82-488F-4BC2-AFCC-FE12793C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DP</a:t>
            </a:r>
            <a:r>
              <a:rPr lang="zh-TW" altLang="en-US"/>
              <a:t> 很難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FA11FC-A45E-4B25-A0EF-DFB8759F9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DP </a:t>
            </a:r>
            <a:r>
              <a:rPr lang="zh-TW" altLang="en-US"/>
              <a:t>應用的範圍很廣，而且很難</a:t>
            </a:r>
            <a:endParaRPr lang="en-US" altLang="zh-TW"/>
          </a:p>
          <a:p>
            <a:r>
              <a:rPr lang="zh-TW" altLang="en-US"/>
              <a:t>曾經有位大神說他寫了一千題才大概知道 </a:t>
            </a:r>
            <a:r>
              <a:rPr lang="en-US" altLang="zh-TW"/>
              <a:t>DP</a:t>
            </a:r>
            <a:r>
              <a:rPr lang="zh-TW" altLang="en-US"/>
              <a:t> 在幹嘛</a:t>
            </a:r>
            <a:endParaRPr lang="en-US" altLang="zh-TW"/>
          </a:p>
          <a:p>
            <a:r>
              <a:rPr lang="zh-TW" altLang="en-US"/>
              <a:t>多看 </a:t>
            </a:r>
            <a:r>
              <a:rPr lang="en-US" altLang="zh-TW"/>
              <a:t>DP</a:t>
            </a:r>
            <a:r>
              <a:rPr lang="zh-TW" altLang="en-US"/>
              <a:t> 的題目可以幫助你發現他是 </a:t>
            </a:r>
            <a:r>
              <a:rPr lang="en-US" altLang="zh-TW"/>
              <a:t>DP</a:t>
            </a:r>
            <a:r>
              <a:rPr lang="zh-TW" altLang="en-US"/>
              <a:t> 題</a:t>
            </a:r>
            <a:endParaRPr lang="en-US" altLang="zh-TW"/>
          </a:p>
          <a:p>
            <a:r>
              <a:rPr lang="en-US" altLang="zh-TW">
                <a:hlinkClick r:id="rId2"/>
              </a:rPr>
              <a:t>https://zerojudge.tw/Problems</a:t>
            </a:r>
            <a:endParaRPr lang="en-US" altLang="zh-TW"/>
          </a:p>
          <a:p>
            <a:r>
              <a:rPr lang="zh-TW" altLang="en-US"/>
              <a:t>在裡面搜尋 </a:t>
            </a:r>
            <a:r>
              <a:rPr lang="en-US" altLang="zh-TW"/>
              <a:t>DP</a:t>
            </a:r>
            <a:r>
              <a:rPr lang="zh-TW" altLang="en-US"/>
              <a:t> 可以取得寫不完的練習題</a:t>
            </a:r>
            <a:endParaRPr lang="en-US" altLang="zh-TW"/>
          </a:p>
          <a:p>
            <a:r>
              <a:rPr lang="zh-TW" altLang="en-US"/>
              <a:t>挑幾題寫看看吧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0809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1B1D8-7B5A-4BED-AB39-CB90796B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經典 </a:t>
            </a:r>
            <a:r>
              <a:rPr lang="en-US" altLang="ja-JP" dirty="0"/>
              <a:t>DP </a:t>
            </a:r>
            <a:r>
              <a:rPr lang="ja-JP" altLang="en-US" dirty="0"/>
              <a:t>問題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B906D7-A118-4330-B00A-0C1FA36F7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學習經典不如學習創造經典</a:t>
            </a:r>
          </a:p>
        </p:txBody>
      </p:sp>
    </p:spTree>
    <p:extLst>
      <p:ext uri="{BB962C8B-B14F-4D97-AF65-F5344CB8AC3E}">
        <p14:creationId xmlns:p14="http://schemas.microsoft.com/office/powerpoint/2010/main" val="2033434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82D7641-3454-49FF-800F-660CD874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 x 2 </a:t>
            </a:r>
            <a:r>
              <a:rPr lang="ja-JP" altLang="en-US" dirty="0"/>
              <a:t>格填充 </a:t>
            </a:r>
            <a:r>
              <a:rPr lang="en-US" altLang="ja-JP" dirty="0"/>
              <a:t>(</a:t>
            </a:r>
            <a:r>
              <a:rPr lang="ja-JP" altLang="en-US" dirty="0"/>
              <a:t>弱</a:t>
            </a:r>
            <a:r>
              <a:rPr lang="en-US" altLang="ja-JP" dirty="0"/>
              <a:t>)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A5C291B-90E2-4BDD-953C-7B6E71C6D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87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 x 2 </a:t>
            </a:r>
            <a:r>
              <a:rPr lang="ja-JP" altLang="en-US" dirty="0"/>
              <a:t>格填充 </a:t>
            </a:r>
            <a:r>
              <a:rPr lang="en-US" altLang="ja-JP" dirty="0"/>
              <a:t>(</a:t>
            </a:r>
            <a:r>
              <a:rPr lang="ja-JP" altLang="en-US" dirty="0"/>
              <a:t>弱</a:t>
            </a:r>
            <a:r>
              <a:rPr lang="en-US" altLang="ja-JP" dirty="0"/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2 x N </a:t>
            </a:r>
            <a:r>
              <a:rPr lang="ja-JP" altLang="en-US" dirty="0"/>
              <a:t>的格子，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用 </a:t>
            </a:r>
            <a:r>
              <a:rPr lang="en-US" altLang="ja-JP" dirty="0"/>
              <a:t>1 x 2 </a:t>
            </a:r>
            <a:r>
              <a:rPr lang="zh-TW" altLang="en-US" dirty="0"/>
              <a:t>與 </a:t>
            </a:r>
            <a:r>
              <a:rPr lang="en-US" altLang="ja-JP" dirty="0"/>
              <a:t>2 x 1 </a:t>
            </a:r>
            <a:r>
              <a:rPr lang="ja-JP" altLang="en-US" dirty="0"/>
              <a:t>的格子填滿的方法數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F21AB8-0878-4104-877B-3469D8F799D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45639"/>
          <a:ext cx="6697334" cy="141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2">
                  <a:extLst>
                    <a:ext uri="{9D8B030D-6E8A-4147-A177-3AD203B41FA5}">
                      <a16:colId xmlns:a16="http://schemas.microsoft.com/office/drawing/2014/main" val="951703765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60015972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110524067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247133278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09347190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4023430092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2513543566"/>
                    </a:ext>
                  </a:extLst>
                </a:gridCol>
              </a:tblGrid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6B8A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1F0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63581"/>
                  </a:ext>
                </a:extLst>
              </a:tr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CE2F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CE2F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6B8A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1F0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05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90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 x 2 </a:t>
            </a:r>
            <a:r>
              <a:rPr lang="ja-JP" altLang="en-US" dirty="0"/>
              <a:t>格填充 </a:t>
            </a:r>
            <a:r>
              <a:rPr lang="en-US" altLang="ja-JP" dirty="0"/>
              <a:t>(</a:t>
            </a:r>
            <a:r>
              <a:rPr lang="ja-JP" altLang="en-US" dirty="0"/>
              <a:t>弱</a:t>
            </a:r>
            <a:r>
              <a:rPr lang="en-US" altLang="ja-JP" dirty="0"/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/>
              <a:t>定義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ja-JP" dirty="0"/>
              <a:t>f(N</a:t>
            </a:r>
            <a:r>
              <a:rPr lang="en-US" altLang="ja-JP"/>
              <a:t>) </a:t>
            </a:r>
            <a:r>
              <a:rPr lang="ja-JP" altLang="en-US"/>
              <a:t>為 </a:t>
            </a:r>
            <a:r>
              <a:rPr lang="en-US" altLang="ja-JP" dirty="0"/>
              <a:t>2 </a:t>
            </a:r>
            <a:r>
              <a:rPr lang="en-US" altLang="ja-JP"/>
              <a:t>x N </a:t>
            </a:r>
            <a:r>
              <a:rPr lang="zh-TW" altLang="en-US"/>
              <a:t>格</a:t>
            </a:r>
            <a:r>
              <a:rPr lang="ja-JP" altLang="en-US"/>
              <a:t>的方法數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F21AB8-0878-4104-877B-3469D8F799D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45639"/>
          <a:ext cx="6697334" cy="141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2">
                  <a:extLst>
                    <a:ext uri="{9D8B030D-6E8A-4147-A177-3AD203B41FA5}">
                      <a16:colId xmlns:a16="http://schemas.microsoft.com/office/drawing/2014/main" val="951703765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60015972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110524067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247133278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09347190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4023430092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2513543566"/>
                    </a:ext>
                  </a:extLst>
                </a:gridCol>
              </a:tblGrid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63581"/>
                  </a:ext>
                </a:extLst>
              </a:tr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05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443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 x 2 </a:t>
            </a:r>
            <a:r>
              <a:rPr lang="ja-JP" altLang="en-US" dirty="0"/>
              <a:t>格填充 </a:t>
            </a:r>
            <a:r>
              <a:rPr lang="en-US" altLang="ja-JP" dirty="0"/>
              <a:t>(</a:t>
            </a:r>
            <a:r>
              <a:rPr lang="ja-JP" altLang="en-US" dirty="0"/>
              <a:t>弱</a:t>
            </a:r>
            <a:r>
              <a:rPr lang="en-US" altLang="ja-JP" dirty="0"/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/>
              <a:t>狀態轉移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ja-JP" dirty="0"/>
              <a:t>f(N</a:t>
            </a:r>
            <a:r>
              <a:rPr lang="en-US" altLang="ja-JP"/>
              <a:t>)</a:t>
            </a:r>
            <a:r>
              <a:rPr lang="zh-TW" altLang="en-US"/>
              <a:t> </a:t>
            </a:r>
            <a:r>
              <a:rPr lang="en-US" altLang="zh-TW" dirty="0"/>
              <a:t>= f(N-1) </a:t>
            </a:r>
            <a:r>
              <a:rPr lang="en-US" altLang="zh-TW"/>
              <a:t>+ </a:t>
            </a:r>
            <a:endParaRPr lang="en-US" altLang="ja-JP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F21AB8-0878-4104-877B-3469D8F799D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45639"/>
          <a:ext cx="6697334" cy="141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2">
                  <a:extLst>
                    <a:ext uri="{9D8B030D-6E8A-4147-A177-3AD203B41FA5}">
                      <a16:colId xmlns:a16="http://schemas.microsoft.com/office/drawing/2014/main" val="951703765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60015972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110524067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247133278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09347190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4023430092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2513543566"/>
                    </a:ext>
                  </a:extLst>
                </a:gridCol>
              </a:tblGrid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63581"/>
                  </a:ext>
                </a:extLst>
              </a:tr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05932"/>
                  </a:ext>
                </a:extLst>
              </a:tr>
            </a:tbl>
          </a:graphicData>
        </a:graphic>
      </p:graphicFrame>
      <p:sp>
        <p:nvSpPr>
          <p:cNvPr id="8" name="左中括弧 7">
            <a:extLst>
              <a:ext uri="{FF2B5EF4-FFF2-40B4-BE49-F238E27FC236}">
                <a16:creationId xmlns:a16="http://schemas.microsoft.com/office/drawing/2014/main" id="{43CE3C1E-BA5E-40AD-B3B8-E6E3A2B553AF}"/>
              </a:ext>
            </a:extLst>
          </p:cNvPr>
          <p:cNvSpPr/>
          <p:nvPr/>
        </p:nvSpPr>
        <p:spPr>
          <a:xfrm rot="16200000">
            <a:off x="3602665" y="2915155"/>
            <a:ext cx="216196" cy="5181994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5D530CC-049E-40F1-B0D1-F442316E4254}"/>
              </a:ext>
            </a:extLst>
          </p:cNvPr>
          <p:cNvSpPr txBox="1"/>
          <p:nvPr/>
        </p:nvSpPr>
        <p:spPr>
          <a:xfrm>
            <a:off x="3071806" y="5664389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f(N-1)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5753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 x 2 </a:t>
            </a:r>
            <a:r>
              <a:rPr lang="ja-JP" altLang="en-US" dirty="0"/>
              <a:t>格填充 </a:t>
            </a:r>
            <a:r>
              <a:rPr lang="en-US" altLang="ja-JP" dirty="0"/>
              <a:t>(</a:t>
            </a:r>
            <a:r>
              <a:rPr lang="ja-JP" altLang="en-US" dirty="0"/>
              <a:t>弱</a:t>
            </a:r>
            <a:r>
              <a:rPr lang="en-US" altLang="ja-JP" dirty="0"/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狀態轉移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ja-JP" dirty="0"/>
              <a:t>f(N)</a:t>
            </a:r>
            <a:r>
              <a:rPr lang="zh-TW" altLang="en-US" dirty="0"/>
              <a:t> </a:t>
            </a:r>
            <a:r>
              <a:rPr lang="en-US" altLang="zh-TW" dirty="0"/>
              <a:t>= f(N-1) +  </a:t>
            </a:r>
            <a:r>
              <a:rPr kumimoji="1" lang="en-US" altLang="ja-JP" dirty="0"/>
              <a:t>f(N-2)</a:t>
            </a:r>
            <a:endParaRPr kumimoji="1" lang="ja-JP" altLang="en-US" dirty="0"/>
          </a:p>
          <a:p>
            <a:pPr marL="0" indent="0">
              <a:buNone/>
            </a:pPr>
            <a:endParaRPr lang="en-US" altLang="ja-JP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F21AB8-0878-4104-877B-3469D8F799D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45639"/>
          <a:ext cx="6697334" cy="141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2">
                  <a:extLst>
                    <a:ext uri="{9D8B030D-6E8A-4147-A177-3AD203B41FA5}">
                      <a16:colId xmlns:a16="http://schemas.microsoft.com/office/drawing/2014/main" val="951703765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60015972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110524067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247133278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09347190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4023430092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2513543566"/>
                    </a:ext>
                  </a:extLst>
                </a:gridCol>
              </a:tblGrid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63581"/>
                  </a:ext>
                </a:extLst>
              </a:tr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05932"/>
                  </a:ext>
                </a:extLst>
              </a:tr>
            </a:tbl>
          </a:graphicData>
        </a:graphic>
      </p:graphicFrame>
      <p:sp>
        <p:nvSpPr>
          <p:cNvPr id="8" name="左中括弧 7">
            <a:extLst>
              <a:ext uri="{FF2B5EF4-FFF2-40B4-BE49-F238E27FC236}">
                <a16:creationId xmlns:a16="http://schemas.microsoft.com/office/drawing/2014/main" id="{43CE3C1E-BA5E-40AD-B3B8-E6E3A2B553AF}"/>
              </a:ext>
            </a:extLst>
          </p:cNvPr>
          <p:cNvSpPr/>
          <p:nvPr/>
        </p:nvSpPr>
        <p:spPr>
          <a:xfrm rot="16200000">
            <a:off x="3147139" y="3370681"/>
            <a:ext cx="216196" cy="4270941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5D530CC-049E-40F1-B0D1-F442316E4254}"/>
              </a:ext>
            </a:extLst>
          </p:cNvPr>
          <p:cNvSpPr txBox="1"/>
          <p:nvPr/>
        </p:nvSpPr>
        <p:spPr>
          <a:xfrm>
            <a:off x="2593338" y="5664389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f(N-2)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4937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160AE-7DCE-4CDD-8F80-DEFF82F1B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TW"/>
            </a:br>
            <a:r>
              <a:rPr lang="en-US" altLang="zh-TW"/>
              <a:t>Dynamic Programming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85F8AD-06A8-4164-A72B-D09696324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520"/>
            <a:ext cx="9144000" cy="1224280"/>
          </a:xfrm>
        </p:spPr>
        <p:txBody>
          <a:bodyPr>
            <a:normAutofit/>
          </a:bodyPr>
          <a:lstStyle/>
          <a:p>
            <a:pPr algn="l"/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2263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 x 2 </a:t>
            </a:r>
            <a:r>
              <a:rPr lang="ja-JP" altLang="en-US" dirty="0"/>
              <a:t>格填充 </a:t>
            </a:r>
            <a:r>
              <a:rPr lang="en-US" altLang="ja-JP" dirty="0"/>
              <a:t>(</a:t>
            </a:r>
            <a:r>
              <a:rPr lang="ja-JP" altLang="en-US" dirty="0"/>
              <a:t>弱</a:t>
            </a:r>
            <a:r>
              <a:rPr lang="en-US" altLang="ja-JP" dirty="0"/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邊界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ja-JP" dirty="0"/>
              <a:t>f(1)</a:t>
            </a:r>
            <a:r>
              <a:rPr lang="zh-TW" altLang="en-US" dirty="0"/>
              <a:t> </a:t>
            </a:r>
            <a:r>
              <a:rPr lang="en-US" altLang="zh-TW" dirty="0"/>
              <a:t>= 1</a:t>
            </a:r>
            <a:endParaRPr lang="en-US" altLang="ja-JP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F21AB8-0878-4104-877B-3469D8F799D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45639"/>
          <a:ext cx="956762" cy="141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2">
                  <a:extLst>
                    <a:ext uri="{9D8B030D-6E8A-4147-A177-3AD203B41FA5}">
                      <a16:colId xmlns:a16="http://schemas.microsoft.com/office/drawing/2014/main" val="951703765"/>
                    </a:ext>
                  </a:extLst>
                </a:gridCol>
              </a:tblGrid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63581"/>
                  </a:ext>
                </a:extLst>
              </a:tr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05932"/>
                  </a:ext>
                </a:extLst>
              </a:tr>
            </a:tbl>
          </a:graphicData>
        </a:graphic>
      </p:graphicFrame>
      <p:sp>
        <p:nvSpPr>
          <p:cNvPr id="8" name="左中括弧 7">
            <a:extLst>
              <a:ext uri="{FF2B5EF4-FFF2-40B4-BE49-F238E27FC236}">
                <a16:creationId xmlns:a16="http://schemas.microsoft.com/office/drawing/2014/main" id="{43CE3C1E-BA5E-40AD-B3B8-E6E3A2B553AF}"/>
              </a:ext>
            </a:extLst>
          </p:cNvPr>
          <p:cNvSpPr/>
          <p:nvPr/>
        </p:nvSpPr>
        <p:spPr>
          <a:xfrm rot="16200000">
            <a:off x="1293402" y="5365928"/>
            <a:ext cx="74687" cy="421957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5D530CC-049E-40F1-B0D1-F442316E4254}"/>
              </a:ext>
            </a:extLst>
          </p:cNvPr>
          <p:cNvSpPr txBox="1"/>
          <p:nvPr/>
        </p:nvSpPr>
        <p:spPr>
          <a:xfrm>
            <a:off x="913388" y="5664389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f(1)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48433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 x 2 </a:t>
            </a:r>
            <a:r>
              <a:rPr lang="ja-JP" altLang="en-US" dirty="0"/>
              <a:t>格填充 </a:t>
            </a:r>
            <a:r>
              <a:rPr lang="en-US" altLang="ja-JP" dirty="0"/>
              <a:t>(</a:t>
            </a:r>
            <a:r>
              <a:rPr lang="ja-JP" altLang="en-US" dirty="0"/>
              <a:t>弱</a:t>
            </a:r>
            <a:r>
              <a:rPr lang="en-US" altLang="ja-JP" dirty="0"/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邊界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ja-JP" dirty="0"/>
              <a:t>f(1)</a:t>
            </a:r>
            <a:r>
              <a:rPr lang="zh-TW" altLang="en-US" dirty="0"/>
              <a:t> </a:t>
            </a:r>
            <a:r>
              <a:rPr lang="en-US" altLang="zh-TW" dirty="0"/>
              <a:t>= 1</a:t>
            </a:r>
          </a:p>
          <a:p>
            <a:pPr marL="0" indent="0">
              <a:buNone/>
            </a:pPr>
            <a:r>
              <a:rPr lang="en-US" altLang="ja-JP" dirty="0"/>
              <a:t>          f(2)</a:t>
            </a:r>
            <a:r>
              <a:rPr lang="zh-TW" altLang="en-US" dirty="0"/>
              <a:t> </a:t>
            </a:r>
            <a:r>
              <a:rPr lang="en-US" altLang="zh-TW" dirty="0"/>
              <a:t>= 2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F21AB8-0878-4104-877B-3469D8F799D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45639"/>
          <a:ext cx="1913524" cy="141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2">
                  <a:extLst>
                    <a:ext uri="{9D8B030D-6E8A-4147-A177-3AD203B41FA5}">
                      <a16:colId xmlns:a16="http://schemas.microsoft.com/office/drawing/2014/main" val="951703765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600159727"/>
                    </a:ext>
                  </a:extLst>
                </a:gridCol>
              </a:tblGrid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63581"/>
                  </a:ext>
                </a:extLst>
              </a:tr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05932"/>
                  </a:ext>
                </a:extLst>
              </a:tr>
            </a:tbl>
          </a:graphicData>
        </a:graphic>
      </p:graphicFrame>
      <p:sp>
        <p:nvSpPr>
          <p:cNvPr id="8" name="左中括弧 7">
            <a:extLst>
              <a:ext uri="{FF2B5EF4-FFF2-40B4-BE49-F238E27FC236}">
                <a16:creationId xmlns:a16="http://schemas.microsoft.com/office/drawing/2014/main" id="{43CE3C1E-BA5E-40AD-B3B8-E6E3A2B553AF}"/>
              </a:ext>
            </a:extLst>
          </p:cNvPr>
          <p:cNvSpPr/>
          <p:nvPr/>
        </p:nvSpPr>
        <p:spPr>
          <a:xfrm rot="16200000">
            <a:off x="1736353" y="4912532"/>
            <a:ext cx="117217" cy="1336357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5D530CC-049E-40F1-B0D1-F442316E4254}"/>
              </a:ext>
            </a:extLst>
          </p:cNvPr>
          <p:cNvSpPr txBox="1"/>
          <p:nvPr/>
        </p:nvSpPr>
        <p:spPr>
          <a:xfrm>
            <a:off x="4990520" y="5816788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f(2)</a:t>
            </a:r>
            <a:endParaRPr kumimoji="1" lang="ja-JP" altLang="en-US" sz="3600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AF77530-4C7A-49D3-B9C9-0E2C0773F5CC}"/>
              </a:ext>
            </a:extLst>
          </p:cNvPr>
          <p:cNvGraphicFramePr>
            <a:graphicFrameLocks noGrp="1"/>
          </p:cNvGraphicFramePr>
          <p:nvPr/>
        </p:nvGraphicFramePr>
        <p:xfrm>
          <a:off x="4414284" y="3845639"/>
          <a:ext cx="1913524" cy="141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2">
                  <a:extLst>
                    <a:ext uri="{9D8B030D-6E8A-4147-A177-3AD203B41FA5}">
                      <a16:colId xmlns:a16="http://schemas.microsoft.com/office/drawing/2014/main" val="951703765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600159727"/>
                    </a:ext>
                  </a:extLst>
                </a:gridCol>
              </a:tblGrid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63581"/>
                  </a:ext>
                </a:extLst>
              </a:tr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05932"/>
                  </a:ext>
                </a:extLst>
              </a:tr>
            </a:tbl>
          </a:graphicData>
        </a:graphic>
      </p:graphicFrame>
      <p:sp>
        <p:nvSpPr>
          <p:cNvPr id="12" name="左中括弧 11">
            <a:extLst>
              <a:ext uri="{FF2B5EF4-FFF2-40B4-BE49-F238E27FC236}">
                <a16:creationId xmlns:a16="http://schemas.microsoft.com/office/drawing/2014/main" id="{AD052785-C784-4AC6-9AC4-BBD3E23E1CF2}"/>
              </a:ext>
            </a:extLst>
          </p:cNvPr>
          <p:cNvSpPr/>
          <p:nvPr/>
        </p:nvSpPr>
        <p:spPr>
          <a:xfrm rot="16200000">
            <a:off x="5312437" y="4912532"/>
            <a:ext cx="117217" cy="1336357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1998A6F-05D4-4585-B0E0-7FCE40FDC599}"/>
              </a:ext>
            </a:extLst>
          </p:cNvPr>
          <p:cNvSpPr txBox="1"/>
          <p:nvPr/>
        </p:nvSpPr>
        <p:spPr>
          <a:xfrm>
            <a:off x="1363496" y="5816789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f(2)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85964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82D7641-3454-49FF-800F-660CD874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紅綠</a:t>
            </a:r>
            <a:r>
              <a:rPr lang="zh-TW" altLang="en-US" dirty="0"/>
              <a:t>藍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A5C291B-90E2-4BDD-953C-7B6E71C6D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119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紅綠</a:t>
            </a:r>
            <a:r>
              <a:rPr lang="zh-TW" altLang="en-US" dirty="0"/>
              <a:t>藍</a:t>
            </a:r>
            <a:endParaRPr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/>
              <a:t>1 x N</a:t>
            </a:r>
            <a:r>
              <a:rPr lang="zh-TW" altLang="en-US"/>
              <a:t> </a:t>
            </a:r>
            <a:r>
              <a:rPr lang="zh-TW" altLang="en-US" dirty="0"/>
              <a:t>格子塗上紅、綠、藍三顏色，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且</a:t>
            </a:r>
            <a:r>
              <a:rPr lang="zh-TW" altLang="en-US" b="1" dirty="0"/>
              <a:t>藍綠不可相鄰，</a:t>
            </a:r>
            <a:r>
              <a:rPr lang="zh-TW" altLang="en-US" dirty="0"/>
              <a:t>有幾種塗法</a:t>
            </a:r>
            <a:r>
              <a:rPr lang="en-US" altLang="zh-TW"/>
              <a:t>?</a:t>
            </a:r>
            <a:endParaRPr lang="en-US" altLang="ja-JP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F21AB8-0878-4104-877B-3469D8F799D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45639"/>
          <a:ext cx="6697334" cy="708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2">
                  <a:extLst>
                    <a:ext uri="{9D8B030D-6E8A-4147-A177-3AD203B41FA5}">
                      <a16:colId xmlns:a16="http://schemas.microsoft.com/office/drawing/2014/main" val="951703765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60015972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110524067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247133278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09347190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4023430092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2513543566"/>
                    </a:ext>
                  </a:extLst>
                </a:gridCol>
              </a:tblGrid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63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549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紅</a:t>
            </a:r>
            <a:r>
              <a:rPr lang="ja-JP" altLang="en-US"/>
              <a:t>綠</a:t>
            </a:r>
            <a:r>
              <a:rPr lang="zh-TW" altLang="en-US"/>
              <a:t>藍</a:t>
            </a:r>
            <a:endParaRPr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dirty="0"/>
              <a:t>如果定義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g(n) </a:t>
            </a:r>
            <a:r>
              <a:rPr lang="zh-TW" altLang="en-US"/>
              <a:t>為</a:t>
            </a:r>
            <a:r>
              <a:rPr lang="zh-TW" altLang="en-US" dirty="0"/>
              <a:t>方法數</a:t>
            </a:r>
            <a:br>
              <a:rPr lang="zh-TW" altLang="en-US" dirty="0"/>
            </a:br>
            <a:r>
              <a:rPr lang="zh-TW" altLang="en-US" dirty="0"/>
              <a:t>狀態轉移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zh-TW" altLang="en-US" dirty="0"/>
              <a:t>太難了</a:t>
            </a:r>
            <a:br>
              <a:rPr lang="zh-TW" altLang="en-US" dirty="0"/>
            </a:br>
            <a:r>
              <a:rPr lang="zh-TW" altLang="en-US" dirty="0"/>
              <a:t>邊界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g(1) = 3</a:t>
            </a:r>
            <a:endParaRPr lang="en-US" altLang="ja-JP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F21AB8-0878-4104-877B-3469D8F799D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45639"/>
          <a:ext cx="6697334" cy="708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2">
                  <a:extLst>
                    <a:ext uri="{9D8B030D-6E8A-4147-A177-3AD203B41FA5}">
                      <a16:colId xmlns:a16="http://schemas.microsoft.com/office/drawing/2014/main" val="951703765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60015972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110524067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247133278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09347190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4023430092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2513543566"/>
                    </a:ext>
                  </a:extLst>
                </a:gridCol>
              </a:tblGrid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63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096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紅</a:t>
            </a:r>
            <a:r>
              <a:rPr lang="ja-JP" altLang="en-US"/>
              <a:t>綠</a:t>
            </a:r>
            <a:r>
              <a:rPr lang="zh-TW" altLang="en-US"/>
              <a:t>藍</a:t>
            </a:r>
            <a:endParaRPr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填了一格就得看</a:t>
            </a:r>
            <a:r>
              <a:rPr lang="zh-TW" altLang="en-US" b="1" dirty="0"/>
              <a:t>前一次</a:t>
            </a:r>
            <a:r>
              <a:rPr lang="zh-TW" altLang="en-US" dirty="0"/>
              <a:t>填的顏色，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b="1" dirty="0"/>
              <a:t>這一格填什麼</a:t>
            </a:r>
            <a:r>
              <a:rPr lang="zh-TW" altLang="en-US" dirty="0"/>
              <a:t> 很重要 </a:t>
            </a:r>
            <a:r>
              <a:rPr lang="en-US" altLang="zh-TW" dirty="0"/>
              <a:t>(</a:t>
            </a:r>
            <a:r>
              <a:rPr lang="zh-TW" altLang="en-US" dirty="0"/>
              <a:t>狀態的考慮要納入</a:t>
            </a:r>
            <a:r>
              <a:rPr lang="en-US" altLang="zh-TW" dirty="0"/>
              <a:t>)</a:t>
            </a:r>
            <a:br>
              <a:rPr lang="zh-TW" altLang="en-US" dirty="0"/>
            </a:br>
            <a:endParaRPr lang="en-US" altLang="ja-JP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F21AB8-0878-4104-877B-3469D8F799D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45639"/>
          <a:ext cx="6697334" cy="708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2">
                  <a:extLst>
                    <a:ext uri="{9D8B030D-6E8A-4147-A177-3AD203B41FA5}">
                      <a16:colId xmlns:a16="http://schemas.microsoft.com/office/drawing/2014/main" val="951703765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60015972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110524067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247133278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09347190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4023430092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2513543566"/>
                    </a:ext>
                  </a:extLst>
                </a:gridCol>
              </a:tblGrid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63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519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紅</a:t>
            </a:r>
            <a:r>
              <a:rPr lang="ja-JP" altLang="en-US"/>
              <a:t>綠</a:t>
            </a:r>
            <a:r>
              <a:rPr lang="zh-TW" altLang="en-US"/>
              <a:t>藍</a:t>
            </a:r>
            <a:endParaRPr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重新定義</a:t>
            </a:r>
            <a:r>
              <a:rPr lang="ja-JP" altLang="en-US" dirty="0"/>
              <a:t>：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f(n,0) </a:t>
            </a:r>
            <a:r>
              <a:rPr lang="ja-JP" altLang="en-US" dirty="0"/>
              <a:t>最後一格</a:t>
            </a:r>
            <a:r>
              <a:rPr lang="ja-JP" altLang="en-US" dirty="0">
                <a:solidFill>
                  <a:srgbClr val="FF0000"/>
                </a:solidFill>
              </a:rPr>
              <a:t>紅</a:t>
            </a:r>
            <a:r>
              <a:rPr lang="ja-JP" altLang="en-US" dirty="0"/>
              <a:t> 方法數</a:t>
            </a:r>
            <a:endParaRPr lang="en-US" altLang="ja-JP" dirty="0"/>
          </a:p>
          <a:p>
            <a:r>
              <a:rPr lang="en-US" altLang="ja-JP" dirty="0"/>
              <a:t>f(n,1) </a:t>
            </a:r>
            <a:r>
              <a:rPr lang="ja-JP" altLang="en-US" dirty="0"/>
              <a:t>最後一格</a:t>
            </a:r>
            <a:r>
              <a:rPr lang="ja-JP" altLang="en-US" dirty="0">
                <a:solidFill>
                  <a:srgbClr val="00B050"/>
                </a:solidFill>
              </a:rPr>
              <a:t>綠</a:t>
            </a:r>
            <a:r>
              <a:rPr lang="ja-JP" altLang="en-US" dirty="0"/>
              <a:t> 方法數</a:t>
            </a:r>
            <a:endParaRPr lang="en-US" altLang="ja-JP" dirty="0"/>
          </a:p>
          <a:p>
            <a:r>
              <a:rPr lang="en-US" altLang="ja-JP" dirty="0"/>
              <a:t>f(n,2) </a:t>
            </a:r>
            <a:r>
              <a:rPr lang="ja-JP" altLang="en-US" dirty="0"/>
              <a:t>最後一格</a:t>
            </a:r>
            <a:r>
              <a:rPr lang="ja-JP" altLang="en-US" dirty="0">
                <a:solidFill>
                  <a:srgbClr val="00B0F0"/>
                </a:solidFill>
              </a:rPr>
              <a:t>藍</a:t>
            </a:r>
            <a:r>
              <a:rPr lang="zh-TW" altLang="en-US" dirty="0"/>
              <a:t> </a:t>
            </a:r>
            <a:r>
              <a:rPr lang="ja-JP" altLang="en-US" dirty="0"/>
              <a:t>方法數</a:t>
            </a:r>
            <a:br>
              <a:rPr lang="zh-TW" altLang="en-US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1840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紅</a:t>
            </a:r>
            <a:r>
              <a:rPr lang="ja-JP" altLang="en-US"/>
              <a:t>綠</a:t>
            </a:r>
            <a:r>
              <a:rPr lang="zh-TW" altLang="en-US"/>
              <a:t>藍</a:t>
            </a:r>
            <a:endParaRPr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狀態轉移：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f(n,0)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FF0000"/>
                </a:solidFill>
              </a:rPr>
              <a:t>f(n-1, 0)</a:t>
            </a:r>
            <a:r>
              <a:rPr lang="en-US" altLang="ja-JP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ja-JP" dirty="0">
                <a:solidFill>
                  <a:srgbClr val="00B050"/>
                </a:solidFill>
              </a:rPr>
              <a:t>f(n-1, 1) </a:t>
            </a:r>
            <a:r>
              <a:rPr lang="en-US" altLang="ja-JP" dirty="0"/>
              <a:t>+ </a:t>
            </a:r>
            <a:r>
              <a:rPr lang="en-US" altLang="ja-JP" dirty="0">
                <a:solidFill>
                  <a:srgbClr val="00B0F0"/>
                </a:solidFill>
              </a:rPr>
              <a:t>f(n-1, 2)</a:t>
            </a:r>
          </a:p>
          <a:p>
            <a:r>
              <a:rPr lang="en-US" altLang="ja-JP" dirty="0">
                <a:solidFill>
                  <a:srgbClr val="00B050"/>
                </a:solidFill>
              </a:rPr>
              <a:t>f(n,1) </a:t>
            </a:r>
            <a:r>
              <a:rPr lang="en-US" altLang="ja-JP" dirty="0"/>
              <a:t>= </a:t>
            </a:r>
            <a:r>
              <a:rPr lang="en-US" altLang="ja-JP" dirty="0">
                <a:solidFill>
                  <a:srgbClr val="FF0000"/>
                </a:solidFill>
              </a:rPr>
              <a:t>f(n-1, 0) </a:t>
            </a:r>
            <a:r>
              <a:rPr lang="en-US" altLang="ja-JP" dirty="0"/>
              <a:t>+ </a:t>
            </a:r>
            <a:r>
              <a:rPr lang="en-US" altLang="ja-JP" dirty="0">
                <a:solidFill>
                  <a:srgbClr val="00B050"/>
                </a:solidFill>
              </a:rPr>
              <a:t>f(n-1, </a:t>
            </a:r>
            <a:r>
              <a:rPr lang="en-US" altLang="zh-TW" dirty="0">
                <a:solidFill>
                  <a:srgbClr val="00B050"/>
                </a:solidFill>
              </a:rPr>
              <a:t>1</a:t>
            </a:r>
            <a:r>
              <a:rPr lang="en-US" altLang="ja-JP" dirty="0">
                <a:solidFill>
                  <a:srgbClr val="00B050"/>
                </a:solidFill>
              </a:rPr>
              <a:t>)</a:t>
            </a:r>
          </a:p>
          <a:p>
            <a:r>
              <a:rPr lang="en-US" altLang="ja-JP" dirty="0">
                <a:solidFill>
                  <a:srgbClr val="00B0F0"/>
                </a:solidFill>
              </a:rPr>
              <a:t>f(n,2) </a:t>
            </a:r>
            <a:r>
              <a:rPr lang="en-US" altLang="ja-JP" dirty="0"/>
              <a:t>= </a:t>
            </a:r>
            <a:r>
              <a:rPr lang="en-US" altLang="ja-JP" dirty="0">
                <a:solidFill>
                  <a:srgbClr val="FF0000"/>
                </a:solidFill>
              </a:rPr>
              <a:t>f(n-1,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ja-JP" dirty="0">
                <a:solidFill>
                  <a:srgbClr val="FF0000"/>
                </a:solidFill>
              </a:rPr>
              <a:t>) </a:t>
            </a:r>
            <a:r>
              <a:rPr lang="en-US" altLang="ja-JP" dirty="0"/>
              <a:t>+ </a:t>
            </a:r>
            <a:r>
              <a:rPr lang="en-US" altLang="ja-JP" dirty="0">
                <a:solidFill>
                  <a:srgbClr val="00B0F0"/>
                </a:solidFill>
              </a:rPr>
              <a:t>f(n-1, 2)</a:t>
            </a:r>
            <a:br>
              <a:rPr lang="zh-TW" altLang="en-US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00034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紅</a:t>
            </a:r>
            <a:r>
              <a:rPr lang="ja-JP" altLang="en-US"/>
              <a:t>綠</a:t>
            </a:r>
            <a:r>
              <a:rPr lang="zh-TW" altLang="en-US"/>
              <a:t>藍</a:t>
            </a:r>
            <a:endParaRPr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邊界</a:t>
            </a:r>
            <a:r>
              <a:rPr lang="en-US" altLang="ja-JP" dirty="0"/>
              <a:t>: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f(1,0) = f(1,1) = f(1,2) = 1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zh-TW" altLang="en-US"/>
              <a:t>最後把結果相加 </a:t>
            </a:r>
            <a:r>
              <a:rPr lang="en-US" altLang="ja-JP"/>
              <a:t>g</a:t>
            </a:r>
            <a:r>
              <a:rPr lang="en-US" altLang="ja-JP" dirty="0"/>
              <a:t>(n) = f(n,0) + f(n,1) + f(n,2)</a:t>
            </a:r>
            <a:br>
              <a:rPr lang="zh-TW" altLang="en-US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77655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82D7641-3454-49FF-800F-660CD874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 x 2 </a:t>
            </a:r>
            <a:r>
              <a:rPr lang="ja-JP" altLang="en-US" dirty="0"/>
              <a:t>格填充 </a:t>
            </a:r>
            <a:r>
              <a:rPr lang="en-US" altLang="ja-JP" dirty="0"/>
              <a:t>(</a:t>
            </a:r>
            <a:r>
              <a:rPr lang="zh-TW" altLang="en-US" dirty="0"/>
              <a:t>強</a:t>
            </a:r>
            <a:r>
              <a:rPr lang="en-US" altLang="ja-JP" dirty="0"/>
              <a:t>)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A5C291B-90E2-4BDD-953C-7B6E71C6D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03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100D9-ABCC-4E06-878B-EE96D3EE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39EB59-6FDA-492E-AE51-0E6921038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Intro to DP</a:t>
            </a:r>
          </a:p>
          <a:p>
            <a:r>
              <a:rPr lang="en-US" altLang="zh-TW"/>
              <a:t>Knapsack problem</a:t>
            </a:r>
          </a:p>
          <a:p>
            <a:r>
              <a:rPr lang="en-US" altLang="zh-TW"/>
              <a:t>Longest Increase Subsequence (LIS)</a:t>
            </a:r>
          </a:p>
          <a:p>
            <a:r>
              <a:rPr lang="en-US" altLang="zh-TW"/>
              <a:t>Longest Common Subsequence (LCS)</a:t>
            </a:r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2485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 x 2 </a:t>
            </a:r>
            <a:r>
              <a:rPr lang="ja-JP" altLang="en-US" dirty="0"/>
              <a:t>格填充 </a:t>
            </a:r>
            <a:r>
              <a:rPr lang="en-US" altLang="ja-JP" dirty="0"/>
              <a:t>(</a:t>
            </a:r>
            <a:r>
              <a:rPr lang="zh-TW" altLang="en-US" dirty="0"/>
              <a:t>強</a:t>
            </a:r>
            <a:r>
              <a:rPr lang="en-US" altLang="ja-JP" dirty="0"/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2 x N </a:t>
            </a:r>
            <a:r>
              <a:rPr lang="ja-JP" altLang="en-US" dirty="0"/>
              <a:t>的格子，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用 </a:t>
            </a:r>
            <a:r>
              <a:rPr lang="en-US" altLang="ja-JP" dirty="0"/>
              <a:t>1 x 2 </a:t>
            </a:r>
            <a:r>
              <a:rPr lang="zh-TW" altLang="en-US" dirty="0"/>
              <a:t>與 </a:t>
            </a:r>
            <a:r>
              <a:rPr lang="en-US" altLang="ja-JP" dirty="0"/>
              <a:t>2 x 1 </a:t>
            </a:r>
            <a:r>
              <a:rPr lang="ja-JP" altLang="en-US" dirty="0"/>
              <a:t>的格子</a:t>
            </a:r>
            <a:endParaRPr lang="en-US" altLang="ja-JP" dirty="0"/>
          </a:p>
          <a:p>
            <a:pPr marL="0" indent="0">
              <a:buNone/>
            </a:pPr>
            <a:r>
              <a:rPr lang="zh-TW" altLang="en-US" dirty="0"/>
              <a:t>以及 </a:t>
            </a:r>
            <a:r>
              <a:rPr lang="en-US" altLang="zh-TW" b="1" dirty="0"/>
              <a:t>L </a:t>
            </a:r>
            <a:r>
              <a:rPr lang="zh-TW" altLang="en-US" b="1" dirty="0"/>
              <a:t>型格子</a:t>
            </a:r>
            <a:r>
              <a:rPr lang="zh-TW" altLang="en-US" dirty="0"/>
              <a:t> 填滿的方法數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F21AB8-0878-4104-877B-3469D8F799D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45639"/>
          <a:ext cx="6697334" cy="141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2">
                  <a:extLst>
                    <a:ext uri="{9D8B030D-6E8A-4147-A177-3AD203B41FA5}">
                      <a16:colId xmlns:a16="http://schemas.microsoft.com/office/drawing/2014/main" val="951703765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60015972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110524067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247133278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09347190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4023430092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2513543566"/>
                    </a:ext>
                  </a:extLst>
                </a:gridCol>
              </a:tblGrid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3FDE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3FDE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63581"/>
                  </a:ext>
                </a:extLst>
              </a:tr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CE2F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CE2F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3FDE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05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220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 x 2 </a:t>
            </a:r>
            <a:r>
              <a:rPr lang="ja-JP" altLang="en-US" dirty="0"/>
              <a:t>格填充 </a:t>
            </a:r>
            <a:r>
              <a:rPr lang="en-US" altLang="ja-JP" dirty="0"/>
              <a:t>(</a:t>
            </a:r>
            <a:r>
              <a:rPr lang="zh-TW" altLang="en-US" dirty="0"/>
              <a:t>強</a:t>
            </a:r>
            <a:r>
              <a:rPr lang="en-US" altLang="ja-JP" dirty="0"/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/>
              <a:t>定義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 dirty="0"/>
              <a:t>g(N) </a:t>
            </a:r>
            <a:r>
              <a:rPr lang="zh-TW" altLang="en-US" dirty="0"/>
              <a:t>方法數</a:t>
            </a:r>
            <a:br>
              <a:rPr lang="zh-TW" altLang="en-US"/>
            </a:br>
            <a:r>
              <a:rPr lang="zh-TW" altLang="en-US"/>
              <a:t>狀態</a:t>
            </a:r>
            <a:r>
              <a:rPr lang="zh-TW" altLang="en-US" dirty="0"/>
              <a:t>轉移</a:t>
            </a:r>
            <a:r>
              <a:rPr lang="en-US" altLang="zh-TW" dirty="0"/>
              <a:t>:</a:t>
            </a:r>
            <a:r>
              <a:rPr lang="zh-TW" altLang="en-US" dirty="0"/>
              <a:t> 太難了</a:t>
            </a:r>
            <a:endParaRPr lang="en-US" altLang="ja-JP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F21AB8-0878-4104-877B-3469D8F799D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45639"/>
          <a:ext cx="6697334" cy="141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2">
                  <a:extLst>
                    <a:ext uri="{9D8B030D-6E8A-4147-A177-3AD203B41FA5}">
                      <a16:colId xmlns:a16="http://schemas.microsoft.com/office/drawing/2014/main" val="951703765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60015972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110524067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247133278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09347190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4023430092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2513543566"/>
                    </a:ext>
                  </a:extLst>
                </a:gridCol>
              </a:tblGrid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3FDE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3FDE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63581"/>
                  </a:ext>
                </a:extLst>
              </a:tr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CE2F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CE2F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3FDE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05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542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  <a:endParaRPr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放上 </a:t>
            </a:r>
            <a:r>
              <a:rPr lang="en-US" altLang="zh-TW" dirty="0"/>
              <a:t>L </a:t>
            </a:r>
            <a:r>
              <a:rPr lang="zh-TW" altLang="en-US" dirty="0"/>
              <a:t>型後 就會有一個</a:t>
            </a:r>
            <a:r>
              <a:rPr lang="zh-TW" altLang="en-US" b="1" dirty="0"/>
              <a:t>缺口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剩下</a:t>
            </a:r>
            <a:r>
              <a:rPr lang="zh-TW" altLang="en-US" b="1" dirty="0"/>
              <a:t>未填滿</a:t>
            </a:r>
            <a:r>
              <a:rPr lang="zh-TW" altLang="en-US" dirty="0"/>
              <a:t>的也是 </a:t>
            </a:r>
            <a:r>
              <a:rPr lang="en-US" altLang="zh-TW" dirty="0"/>
              <a:t>L </a:t>
            </a:r>
            <a:r>
              <a:rPr lang="zh-TW" altLang="en-US" dirty="0"/>
              <a:t>形狀的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兩個 </a:t>
            </a:r>
            <a:r>
              <a:rPr lang="en-US" altLang="zh-TW" dirty="0"/>
              <a:t>L </a:t>
            </a:r>
            <a:r>
              <a:rPr lang="zh-TW" altLang="en-US" dirty="0"/>
              <a:t>型</a:t>
            </a:r>
            <a:r>
              <a:rPr lang="zh-TW" altLang="en-US" b="1" dirty="0"/>
              <a:t>拼起來</a:t>
            </a:r>
            <a:r>
              <a:rPr lang="zh-TW" altLang="en-US" dirty="0"/>
              <a:t>，會變為 </a:t>
            </a:r>
            <a:r>
              <a:rPr lang="en-US" altLang="zh-TW" dirty="0"/>
              <a:t>2 *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格子</a:t>
            </a:r>
            <a:endParaRPr lang="en-US" altLang="ja-JP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F21AB8-0878-4104-877B-3469D8F799D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45639"/>
          <a:ext cx="6697334" cy="141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2">
                  <a:extLst>
                    <a:ext uri="{9D8B030D-6E8A-4147-A177-3AD203B41FA5}">
                      <a16:colId xmlns:a16="http://schemas.microsoft.com/office/drawing/2014/main" val="951703765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60015972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110524067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247133278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09347190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4023430092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2513543566"/>
                    </a:ext>
                  </a:extLst>
                </a:gridCol>
              </a:tblGrid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63581"/>
                  </a:ext>
                </a:extLst>
              </a:tr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05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702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 x 2 </a:t>
            </a:r>
            <a:r>
              <a:rPr lang="ja-JP" altLang="en-US" dirty="0"/>
              <a:t>格填充 </a:t>
            </a:r>
            <a:r>
              <a:rPr lang="en-US" altLang="ja-JP" dirty="0"/>
              <a:t>(</a:t>
            </a:r>
            <a:r>
              <a:rPr lang="zh-TW" altLang="en-US" dirty="0"/>
              <a:t>強</a:t>
            </a:r>
            <a:r>
              <a:rPr lang="en-US" altLang="ja-JP" dirty="0"/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狀態：</a:t>
            </a:r>
            <a:br>
              <a:rPr lang="ja-JP" altLang="en-US" dirty="0"/>
            </a:br>
            <a:r>
              <a:rPr lang="en-US" altLang="ja-JP" dirty="0"/>
              <a:t>f(N, I):</a:t>
            </a:r>
            <a:r>
              <a:rPr lang="zh-TW" altLang="en-US" dirty="0"/>
              <a:t>  </a:t>
            </a:r>
            <a:r>
              <a:rPr lang="en-US" altLang="ja-JP" dirty="0"/>
              <a:t>2 x N </a:t>
            </a:r>
            <a:r>
              <a:rPr lang="ja-JP" altLang="en-US" dirty="0"/>
              <a:t>格的方法數</a:t>
            </a:r>
            <a:br>
              <a:rPr lang="ja-JP" altLang="en-US" dirty="0"/>
            </a:br>
            <a:r>
              <a:rPr lang="en-US" altLang="ja-JP" dirty="0"/>
              <a:t>f(N, L): 2 x N </a:t>
            </a:r>
            <a:r>
              <a:rPr lang="en-US" altLang="ja-JP"/>
              <a:t>+ </a:t>
            </a:r>
            <a:r>
              <a:rPr lang="zh-TW" altLang="en-US" b="1"/>
              <a:t>上或下凸一</a:t>
            </a:r>
            <a:r>
              <a:rPr lang="ja-JP" altLang="en-US" b="1"/>
              <a:t>格</a:t>
            </a:r>
            <a:r>
              <a:rPr lang="ja-JP" altLang="en-US" dirty="0"/>
              <a:t>的方法數</a:t>
            </a:r>
            <a:endParaRPr lang="en-US" altLang="ja-JP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F21AB8-0878-4104-877B-3469D8F799D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45639"/>
          <a:ext cx="6697334" cy="141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2">
                  <a:extLst>
                    <a:ext uri="{9D8B030D-6E8A-4147-A177-3AD203B41FA5}">
                      <a16:colId xmlns:a16="http://schemas.microsoft.com/office/drawing/2014/main" val="951703765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60015972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110524067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247133278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09347190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4023430092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2513543566"/>
                    </a:ext>
                  </a:extLst>
                </a:gridCol>
              </a:tblGrid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63581"/>
                  </a:ext>
                </a:extLst>
              </a:tr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0593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A46D2D-6915-4173-B8B3-AB6778592BE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419256"/>
          <a:ext cx="6697334" cy="141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2">
                  <a:extLst>
                    <a:ext uri="{9D8B030D-6E8A-4147-A177-3AD203B41FA5}">
                      <a16:colId xmlns:a16="http://schemas.microsoft.com/office/drawing/2014/main" val="951703765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60015972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110524067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247133278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09347190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4023430092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2513543566"/>
                    </a:ext>
                  </a:extLst>
                </a:gridCol>
              </a:tblGrid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63581"/>
                  </a:ext>
                </a:extLst>
              </a:tr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0593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27F4DB9-5E4F-4650-94FD-D4780E349403}"/>
              </a:ext>
            </a:extLst>
          </p:cNvPr>
          <p:cNvGraphicFramePr>
            <a:graphicFrameLocks noGrp="1"/>
          </p:cNvGraphicFramePr>
          <p:nvPr/>
        </p:nvGraphicFramePr>
        <p:xfrm>
          <a:off x="7543804" y="5419368"/>
          <a:ext cx="956762" cy="141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2">
                  <a:extLst>
                    <a:ext uri="{9D8B030D-6E8A-4147-A177-3AD203B41FA5}">
                      <a16:colId xmlns:a16="http://schemas.microsoft.com/office/drawing/2014/main" val="2513543566"/>
                    </a:ext>
                  </a:extLst>
                </a:gridCol>
              </a:tblGrid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363581"/>
                  </a:ext>
                </a:extLst>
              </a:tr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05932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8122DE65-6766-4095-B699-24D0723BC512}"/>
              </a:ext>
            </a:extLst>
          </p:cNvPr>
          <p:cNvSpPr txBox="1"/>
          <p:nvPr/>
        </p:nvSpPr>
        <p:spPr>
          <a:xfrm>
            <a:off x="8722354" y="5774052"/>
            <a:ext cx="1444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f(N, L)</a:t>
            </a:r>
            <a:endParaRPr kumimoji="1" lang="ja-JP" altLang="en-US" sz="4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2EE1204-8BB5-4393-A55E-E9305D503033}"/>
              </a:ext>
            </a:extLst>
          </p:cNvPr>
          <p:cNvSpPr txBox="1"/>
          <p:nvPr/>
        </p:nvSpPr>
        <p:spPr>
          <a:xfrm>
            <a:off x="8722354" y="4200435"/>
            <a:ext cx="135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f(N, I)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30241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 x 2 </a:t>
            </a:r>
            <a:r>
              <a:rPr lang="ja-JP" altLang="en-US" dirty="0"/>
              <a:t>格填充 </a:t>
            </a:r>
            <a:r>
              <a:rPr lang="en-US" altLang="ja-JP" dirty="0"/>
              <a:t>(</a:t>
            </a:r>
            <a:r>
              <a:rPr lang="zh-TW" altLang="en-US" dirty="0"/>
              <a:t>強</a:t>
            </a:r>
            <a:r>
              <a:rPr lang="en-US" altLang="ja-JP" dirty="0"/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/>
              <a:t>狀態轉移：</a:t>
            </a:r>
            <a:br>
              <a:rPr lang="ja-JP" altLang="en-US"/>
            </a:br>
            <a:r>
              <a:rPr lang="en-US" altLang="ja-JP" dirty="0"/>
              <a:t>f(N, L) = f(N-1</a:t>
            </a:r>
            <a:r>
              <a:rPr lang="en-US" altLang="ja-JP"/>
              <a:t>, </a:t>
            </a:r>
            <a:r>
              <a:rPr lang="en-US" altLang="zh-TW"/>
              <a:t>I</a:t>
            </a:r>
            <a:r>
              <a:rPr lang="en-US" altLang="ja-JP"/>
              <a:t>)*2</a:t>
            </a:r>
            <a:r>
              <a:rPr lang="zh-TW" altLang="en-US"/>
              <a:t> </a:t>
            </a:r>
            <a:r>
              <a:rPr lang="en-US" altLang="zh-TW"/>
              <a:t>+ f(N-1, L)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/>
              <a:t>有可能會有以下兩種填法</a:t>
            </a:r>
            <a:endParaRPr lang="en-US" altLang="zh-TW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F21AB8-0878-4104-877B-3469D8F79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688123"/>
              </p:ext>
            </p:extLst>
          </p:nvPr>
        </p:nvGraphicFramePr>
        <p:xfrm>
          <a:off x="838200" y="3845639"/>
          <a:ext cx="6697334" cy="141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2">
                  <a:extLst>
                    <a:ext uri="{9D8B030D-6E8A-4147-A177-3AD203B41FA5}">
                      <a16:colId xmlns:a16="http://schemas.microsoft.com/office/drawing/2014/main" val="951703765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60015972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110524067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247133278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09347190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4023430092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2513543566"/>
                    </a:ext>
                  </a:extLst>
                </a:gridCol>
              </a:tblGrid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63581"/>
                  </a:ext>
                </a:extLst>
              </a:tr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0593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ECEEDFA-11BF-4B2A-BEC2-304BF5C6B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420755"/>
              </p:ext>
            </p:extLst>
          </p:nvPr>
        </p:nvGraphicFramePr>
        <p:xfrm>
          <a:off x="7543804" y="3845639"/>
          <a:ext cx="956762" cy="141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2">
                  <a:extLst>
                    <a:ext uri="{9D8B030D-6E8A-4147-A177-3AD203B41FA5}">
                      <a16:colId xmlns:a16="http://schemas.microsoft.com/office/drawing/2014/main" val="2513543566"/>
                    </a:ext>
                  </a:extLst>
                </a:gridCol>
              </a:tblGrid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363581"/>
                  </a:ext>
                </a:extLst>
              </a:tr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0593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64A04A7-FB11-4C8F-91B1-FE2AB1B76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325595"/>
              </p:ext>
            </p:extLst>
          </p:nvPr>
        </p:nvGraphicFramePr>
        <p:xfrm>
          <a:off x="829930" y="5440522"/>
          <a:ext cx="6697334" cy="141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2">
                  <a:extLst>
                    <a:ext uri="{9D8B030D-6E8A-4147-A177-3AD203B41FA5}">
                      <a16:colId xmlns:a16="http://schemas.microsoft.com/office/drawing/2014/main" val="951703765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60015972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110524067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247133278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09347190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4023430092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2513543566"/>
                    </a:ext>
                  </a:extLst>
                </a:gridCol>
              </a:tblGrid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63581"/>
                  </a:ext>
                </a:extLst>
              </a:tr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0593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7007F36-A29C-45C8-8570-FD4EDC94E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03279"/>
              </p:ext>
            </p:extLst>
          </p:nvPr>
        </p:nvGraphicFramePr>
        <p:xfrm>
          <a:off x="7535534" y="5440522"/>
          <a:ext cx="956762" cy="141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2">
                  <a:extLst>
                    <a:ext uri="{9D8B030D-6E8A-4147-A177-3AD203B41FA5}">
                      <a16:colId xmlns:a16="http://schemas.microsoft.com/office/drawing/2014/main" val="2513543566"/>
                    </a:ext>
                  </a:extLst>
                </a:gridCol>
              </a:tblGrid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63581"/>
                  </a:ext>
                </a:extLst>
              </a:tr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4705932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493FE6E-B10B-42A1-9E7C-F1AFE5358168}"/>
              </a:ext>
            </a:extLst>
          </p:cNvPr>
          <p:cNvSpPr txBox="1"/>
          <p:nvPr/>
        </p:nvSpPr>
        <p:spPr>
          <a:xfrm>
            <a:off x="8508836" y="44432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還有另一個方向</a:t>
            </a:r>
          </a:p>
        </p:txBody>
      </p:sp>
    </p:spTree>
    <p:extLst>
      <p:ext uri="{BB962C8B-B14F-4D97-AF65-F5344CB8AC3E}">
        <p14:creationId xmlns:p14="http://schemas.microsoft.com/office/powerpoint/2010/main" val="1674601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 x 2 </a:t>
            </a:r>
            <a:r>
              <a:rPr lang="ja-JP" altLang="en-US" dirty="0"/>
              <a:t>格填充 </a:t>
            </a:r>
            <a:r>
              <a:rPr lang="en-US" altLang="ja-JP" dirty="0"/>
              <a:t>(</a:t>
            </a:r>
            <a:r>
              <a:rPr lang="zh-TW" altLang="en-US" dirty="0"/>
              <a:t>強</a:t>
            </a:r>
            <a:r>
              <a:rPr lang="en-US" altLang="ja-JP" dirty="0"/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/>
              <a:t>狀態轉移：</a:t>
            </a:r>
            <a:br>
              <a:rPr lang="ja-JP" altLang="en-US"/>
            </a:br>
            <a:r>
              <a:rPr lang="en-US" altLang="ja-JP" dirty="0"/>
              <a:t>f(N</a:t>
            </a:r>
            <a:r>
              <a:rPr lang="en-US" altLang="ja-JP"/>
              <a:t>, </a:t>
            </a:r>
            <a:r>
              <a:rPr lang="en-US" altLang="zh-TW"/>
              <a:t>I</a:t>
            </a:r>
            <a:r>
              <a:rPr lang="en-US" altLang="ja-JP"/>
              <a:t>) </a:t>
            </a:r>
            <a:r>
              <a:rPr lang="en-US" altLang="ja-JP" dirty="0"/>
              <a:t>= f(N-1</a:t>
            </a:r>
            <a:r>
              <a:rPr lang="en-US" altLang="ja-JP"/>
              <a:t>, </a:t>
            </a:r>
            <a:r>
              <a:rPr lang="en-US" altLang="zh-TW"/>
              <a:t>I</a:t>
            </a:r>
            <a:r>
              <a:rPr lang="en-US" altLang="ja-JP"/>
              <a:t>) + f(N-2, I) +</a:t>
            </a:r>
            <a:endParaRPr lang="en-US" altLang="zh-TW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/>
              <a:t>有可能會有以下兩種填法</a:t>
            </a:r>
            <a:endParaRPr lang="en-US" altLang="zh-TW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F21AB8-0878-4104-877B-3469D8F79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386238"/>
              </p:ext>
            </p:extLst>
          </p:nvPr>
        </p:nvGraphicFramePr>
        <p:xfrm>
          <a:off x="838200" y="3845639"/>
          <a:ext cx="6697334" cy="141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2">
                  <a:extLst>
                    <a:ext uri="{9D8B030D-6E8A-4147-A177-3AD203B41FA5}">
                      <a16:colId xmlns:a16="http://schemas.microsoft.com/office/drawing/2014/main" val="951703765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60015972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110524067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247133278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09347190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4023430092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2513543566"/>
                    </a:ext>
                  </a:extLst>
                </a:gridCol>
              </a:tblGrid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63581"/>
                  </a:ext>
                </a:extLst>
              </a:tr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0593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ECEEDFA-11BF-4B2A-BEC2-304BF5C6B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874634"/>
              </p:ext>
            </p:extLst>
          </p:nvPr>
        </p:nvGraphicFramePr>
        <p:xfrm>
          <a:off x="7543804" y="3845639"/>
          <a:ext cx="956762" cy="141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2">
                  <a:extLst>
                    <a:ext uri="{9D8B030D-6E8A-4147-A177-3AD203B41FA5}">
                      <a16:colId xmlns:a16="http://schemas.microsoft.com/office/drawing/2014/main" val="2513543566"/>
                    </a:ext>
                  </a:extLst>
                </a:gridCol>
              </a:tblGrid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63581"/>
                  </a:ext>
                </a:extLst>
              </a:tr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0593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64A04A7-FB11-4C8F-91B1-FE2AB1B76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522438"/>
              </p:ext>
            </p:extLst>
          </p:nvPr>
        </p:nvGraphicFramePr>
        <p:xfrm>
          <a:off x="829930" y="5440522"/>
          <a:ext cx="6697334" cy="141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2">
                  <a:extLst>
                    <a:ext uri="{9D8B030D-6E8A-4147-A177-3AD203B41FA5}">
                      <a16:colId xmlns:a16="http://schemas.microsoft.com/office/drawing/2014/main" val="951703765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60015972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110524067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247133278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09347190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4023430092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2513543566"/>
                    </a:ext>
                  </a:extLst>
                </a:gridCol>
              </a:tblGrid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63581"/>
                  </a:ext>
                </a:extLst>
              </a:tr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0593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7007F36-A29C-45C8-8570-FD4EDC94E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99613"/>
              </p:ext>
            </p:extLst>
          </p:nvPr>
        </p:nvGraphicFramePr>
        <p:xfrm>
          <a:off x="7535534" y="5440522"/>
          <a:ext cx="956762" cy="141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2">
                  <a:extLst>
                    <a:ext uri="{9D8B030D-6E8A-4147-A177-3AD203B41FA5}">
                      <a16:colId xmlns:a16="http://schemas.microsoft.com/office/drawing/2014/main" val="2513543566"/>
                    </a:ext>
                  </a:extLst>
                </a:gridCol>
              </a:tblGrid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63581"/>
                  </a:ext>
                </a:extLst>
              </a:tr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05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57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 x 2 </a:t>
            </a:r>
            <a:r>
              <a:rPr lang="ja-JP" altLang="en-US" dirty="0"/>
              <a:t>格填充 </a:t>
            </a:r>
            <a:r>
              <a:rPr lang="en-US" altLang="ja-JP" dirty="0"/>
              <a:t>(</a:t>
            </a:r>
            <a:r>
              <a:rPr lang="zh-TW" altLang="en-US" dirty="0"/>
              <a:t>強</a:t>
            </a:r>
            <a:r>
              <a:rPr lang="en-US" altLang="ja-JP" dirty="0"/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/>
              <a:t>狀態轉移：</a:t>
            </a:r>
            <a:br>
              <a:rPr lang="ja-JP" altLang="en-US"/>
            </a:br>
            <a:r>
              <a:rPr lang="en-US" altLang="ja-JP" dirty="0"/>
              <a:t>f(N</a:t>
            </a:r>
            <a:r>
              <a:rPr lang="en-US" altLang="ja-JP"/>
              <a:t>, </a:t>
            </a:r>
            <a:r>
              <a:rPr lang="en-US" altLang="zh-TW"/>
              <a:t>I</a:t>
            </a:r>
            <a:r>
              <a:rPr lang="en-US" altLang="ja-JP"/>
              <a:t>) </a:t>
            </a:r>
            <a:r>
              <a:rPr lang="en-US" altLang="ja-JP" dirty="0"/>
              <a:t>= f(N-1</a:t>
            </a:r>
            <a:r>
              <a:rPr lang="en-US" altLang="ja-JP"/>
              <a:t>, I) + f(N-2, I) + </a:t>
            </a:r>
            <a:r>
              <a:rPr lang="en-US" altLang="ja-JP">
                <a:solidFill>
                  <a:srgbClr val="FF0000"/>
                </a:solidFill>
              </a:rPr>
              <a:t>f(N-2, L)</a:t>
            </a:r>
            <a:endParaRPr lang="en-US" altLang="zh-TW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/>
              <a:t>還有可能會有以下填法</a:t>
            </a:r>
            <a:r>
              <a:rPr lang="en-US" altLang="zh-TW"/>
              <a:t>(</a:t>
            </a:r>
            <a:r>
              <a:rPr lang="zh-TW" altLang="en-US"/>
              <a:t>在凸一格的情況下塞 </a:t>
            </a:r>
            <a:r>
              <a:rPr lang="en-US" altLang="zh-TW"/>
              <a:t>L</a:t>
            </a:r>
            <a:r>
              <a:rPr lang="zh-TW" altLang="en-US"/>
              <a:t> 型</a:t>
            </a:r>
            <a:r>
              <a:rPr lang="en-US" altLang="zh-TW"/>
              <a:t>)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F21AB8-0878-4104-877B-3469D8F79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66144"/>
              </p:ext>
            </p:extLst>
          </p:nvPr>
        </p:nvGraphicFramePr>
        <p:xfrm>
          <a:off x="838200" y="3845639"/>
          <a:ext cx="6697334" cy="141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2">
                  <a:extLst>
                    <a:ext uri="{9D8B030D-6E8A-4147-A177-3AD203B41FA5}">
                      <a16:colId xmlns:a16="http://schemas.microsoft.com/office/drawing/2014/main" val="951703765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60015972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110524067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247133278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09347190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4023430092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2513543566"/>
                    </a:ext>
                  </a:extLst>
                </a:gridCol>
              </a:tblGrid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63581"/>
                  </a:ext>
                </a:extLst>
              </a:tr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0593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ECEEDFA-11BF-4B2A-BEC2-304BF5C6B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07619"/>
              </p:ext>
            </p:extLst>
          </p:nvPr>
        </p:nvGraphicFramePr>
        <p:xfrm>
          <a:off x="7543804" y="3845639"/>
          <a:ext cx="956762" cy="141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2">
                  <a:extLst>
                    <a:ext uri="{9D8B030D-6E8A-4147-A177-3AD203B41FA5}">
                      <a16:colId xmlns:a16="http://schemas.microsoft.com/office/drawing/2014/main" val="2513543566"/>
                    </a:ext>
                  </a:extLst>
                </a:gridCol>
              </a:tblGrid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63581"/>
                  </a:ext>
                </a:extLst>
              </a:tr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05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946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 x 2 </a:t>
            </a:r>
            <a:r>
              <a:rPr lang="ja-JP" altLang="en-US" dirty="0"/>
              <a:t>格填充 </a:t>
            </a:r>
            <a:r>
              <a:rPr lang="en-US" altLang="zh-TW" dirty="0"/>
              <a:t>(</a:t>
            </a:r>
            <a:r>
              <a:rPr lang="zh-TW" altLang="en-US" dirty="0"/>
              <a:t>強</a:t>
            </a:r>
            <a:r>
              <a:rPr lang="en-US" altLang="zh-TW" dirty="0"/>
              <a:t>)</a:t>
            </a:r>
            <a:endParaRPr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邊界：</a:t>
            </a:r>
            <a:endParaRPr lang="en-US" altLang="ja-JP" dirty="0"/>
          </a:p>
          <a:p>
            <a:pPr marL="0" indent="0">
              <a:buNone/>
            </a:pPr>
            <a:br>
              <a:rPr lang="ja-JP" altLang="en-US" dirty="0"/>
            </a:br>
            <a:r>
              <a:rPr lang="en-US" altLang="ja-JP" dirty="0"/>
              <a:t>f(1, I) = 1</a:t>
            </a:r>
            <a:br>
              <a:rPr lang="en-US" altLang="ja-JP" dirty="0"/>
            </a:br>
            <a:r>
              <a:rPr lang="en-US" altLang="ja-JP" dirty="0"/>
              <a:t>f(2, I) = 2</a:t>
            </a:r>
            <a:br>
              <a:rPr lang="en-US" altLang="ja-JP" dirty="0"/>
            </a:br>
            <a:r>
              <a:rPr lang="en-US" altLang="ja-JP" dirty="0"/>
              <a:t>f(1, L) </a:t>
            </a:r>
            <a:r>
              <a:rPr lang="en-US" altLang="ja-JP"/>
              <a:t>= 2</a:t>
            </a:r>
            <a:br>
              <a:rPr lang="zh-TW" altLang="en-US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0800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82D7641-3454-49FF-800F-660CD874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另一種解法</a:t>
            </a:r>
            <a:r>
              <a:rPr lang="en-US" altLang="zh-TW" dirty="0"/>
              <a:t>(</a:t>
            </a:r>
            <a:r>
              <a:rPr lang="zh-TW" altLang="en-US" dirty="0"/>
              <a:t>供參考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A5C291B-90E2-4BDD-953C-7B6E71C6D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077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 x 2 </a:t>
            </a:r>
            <a:r>
              <a:rPr lang="ja-JP" altLang="en-US" dirty="0"/>
              <a:t>格填充 </a:t>
            </a:r>
            <a:r>
              <a:rPr lang="en-US" altLang="ja-JP" dirty="0"/>
              <a:t>(</a:t>
            </a:r>
            <a:r>
              <a:rPr lang="zh-TW" altLang="en-US" dirty="0"/>
              <a:t>強</a:t>
            </a:r>
            <a:r>
              <a:rPr lang="en-US" altLang="ja-JP" dirty="0"/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狀態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g(N) </a:t>
            </a:r>
            <a:r>
              <a:rPr lang="zh-TW" altLang="en-US" dirty="0"/>
              <a:t>方法數</a:t>
            </a:r>
            <a:br>
              <a:rPr lang="zh-TW" altLang="en-US" dirty="0"/>
            </a:br>
            <a:r>
              <a:rPr lang="zh-TW" altLang="en-US" dirty="0"/>
              <a:t>狀態轉移</a:t>
            </a:r>
            <a:r>
              <a:rPr lang="en-US" altLang="zh-TW" dirty="0"/>
              <a:t>:</a:t>
            </a:r>
            <a:r>
              <a:rPr lang="zh-TW" altLang="en-US" dirty="0"/>
              <a:t> 太難了</a:t>
            </a:r>
            <a:r>
              <a:rPr lang="en-US" altLang="zh-TW" dirty="0"/>
              <a:t>…. </a:t>
            </a:r>
            <a:r>
              <a:rPr lang="zh-TW" altLang="en-US" dirty="0"/>
              <a:t>才怪</a:t>
            </a:r>
            <a:r>
              <a:rPr lang="en-US" altLang="zh-TW" dirty="0"/>
              <a:t>!</a:t>
            </a:r>
            <a:endParaRPr lang="en-US" altLang="ja-JP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F21AB8-0878-4104-877B-3469D8F799D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45639"/>
          <a:ext cx="6697334" cy="141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2">
                  <a:extLst>
                    <a:ext uri="{9D8B030D-6E8A-4147-A177-3AD203B41FA5}">
                      <a16:colId xmlns:a16="http://schemas.microsoft.com/office/drawing/2014/main" val="951703765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60015972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110524067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247133278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09347190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4023430092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2513543566"/>
                    </a:ext>
                  </a:extLst>
                </a:gridCol>
              </a:tblGrid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3FDE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3FDE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63581"/>
                  </a:ext>
                </a:extLst>
              </a:tr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CE2F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CE2F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3FDE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05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72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374B3-BE12-468C-87AA-0F68AB61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is DP ?</a:t>
            </a:r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06B42E-3B28-4FFC-A3DF-42FAB0A34D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000"/>
              <a:t>DP</a:t>
            </a:r>
            <a:r>
              <a:rPr lang="zh-TW" altLang="en-US" sz="2000"/>
              <a:t> 是啥能吃嗎</a:t>
            </a:r>
            <a:r>
              <a:rPr lang="en-US" altLang="zh-TW" sz="2000"/>
              <a:t>?</a:t>
            </a:r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34524981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 x 2 </a:t>
            </a:r>
            <a:r>
              <a:rPr lang="ja-JP" altLang="en-US" dirty="0"/>
              <a:t>格填充 </a:t>
            </a:r>
            <a:r>
              <a:rPr lang="en-US" altLang="ja-JP" dirty="0"/>
              <a:t>(</a:t>
            </a:r>
            <a:r>
              <a:rPr lang="zh-TW" altLang="en-US" dirty="0"/>
              <a:t>強</a:t>
            </a:r>
            <a:r>
              <a:rPr lang="en-US" altLang="ja-JP" dirty="0"/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狀態轉移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pt-BR" altLang="zh-TW" dirty="0"/>
              <a:t>g(N) = g(N-1) + g(N-2) + </a:t>
            </a:r>
          </a:p>
          <a:p>
            <a:pPr marL="0" indent="0">
              <a:buNone/>
            </a:pPr>
            <a:r>
              <a:rPr lang="zh-TW" altLang="en-US" dirty="0"/>
              <a:t>             </a:t>
            </a:r>
            <a:r>
              <a:rPr lang="pt-BR" altLang="zh-TW" dirty="0"/>
              <a:t>2(g(N-3) + g(N-4) + ... + g(1))</a:t>
            </a:r>
            <a:endParaRPr lang="en-US" altLang="ja-JP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F21AB8-0878-4104-877B-3469D8F799D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45639"/>
          <a:ext cx="6697334" cy="141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2">
                  <a:extLst>
                    <a:ext uri="{9D8B030D-6E8A-4147-A177-3AD203B41FA5}">
                      <a16:colId xmlns:a16="http://schemas.microsoft.com/office/drawing/2014/main" val="951703765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60015972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110524067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247133278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09347190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4023430092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2513543566"/>
                    </a:ext>
                  </a:extLst>
                </a:gridCol>
              </a:tblGrid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63581"/>
                  </a:ext>
                </a:extLst>
              </a:tr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05932"/>
                  </a:ext>
                </a:extLst>
              </a:tr>
            </a:tbl>
          </a:graphicData>
        </a:graphic>
      </p:graphicFrame>
      <p:sp>
        <p:nvSpPr>
          <p:cNvPr id="5" name="左中括弧 4">
            <a:extLst>
              <a:ext uri="{FF2B5EF4-FFF2-40B4-BE49-F238E27FC236}">
                <a16:creationId xmlns:a16="http://schemas.microsoft.com/office/drawing/2014/main" id="{BE1F8A3D-3F75-4662-AB21-0D725B158B34}"/>
              </a:ext>
            </a:extLst>
          </p:cNvPr>
          <p:cNvSpPr/>
          <p:nvPr/>
        </p:nvSpPr>
        <p:spPr>
          <a:xfrm rot="16200000">
            <a:off x="2718386" y="3930498"/>
            <a:ext cx="59991" cy="3243198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34DF37-8D7C-4C7E-8187-4DF4D95AE7E4}"/>
              </a:ext>
            </a:extLst>
          </p:cNvPr>
          <p:cNvSpPr txBox="1"/>
          <p:nvPr/>
        </p:nvSpPr>
        <p:spPr>
          <a:xfrm>
            <a:off x="2095115" y="5853797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g(</a:t>
            </a:r>
            <a:r>
              <a:rPr kumimoji="1" lang="en-US" altLang="zh-TW" sz="3600" dirty="0"/>
              <a:t>N-3</a:t>
            </a:r>
            <a:r>
              <a:rPr kumimoji="1" lang="en-US" altLang="ja-JP" sz="3600" dirty="0"/>
              <a:t>)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60061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 x 2 </a:t>
            </a:r>
            <a:r>
              <a:rPr lang="ja-JP" altLang="en-US" dirty="0"/>
              <a:t>格填充 </a:t>
            </a:r>
            <a:r>
              <a:rPr lang="en-US" altLang="ja-JP" dirty="0"/>
              <a:t>(</a:t>
            </a:r>
            <a:r>
              <a:rPr lang="zh-TW" altLang="en-US" dirty="0"/>
              <a:t>強</a:t>
            </a:r>
            <a:r>
              <a:rPr lang="en-US" altLang="ja-JP" dirty="0"/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狀態轉移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pt-BR" altLang="zh-TW" dirty="0"/>
              <a:t>g(N) = g(N-1) + g(N-2) + </a:t>
            </a:r>
          </a:p>
          <a:p>
            <a:pPr marL="0" indent="0">
              <a:buNone/>
            </a:pPr>
            <a:r>
              <a:rPr lang="zh-TW" altLang="en-US" dirty="0"/>
              <a:t>             </a:t>
            </a:r>
            <a:r>
              <a:rPr lang="pt-BR" altLang="zh-TW" dirty="0"/>
              <a:t>2(g(N-3) + g(N-4) + ... + g(1))</a:t>
            </a:r>
            <a:endParaRPr lang="en-US" altLang="ja-JP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F21AB8-0878-4104-877B-3469D8F799D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45639"/>
          <a:ext cx="6697334" cy="141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2">
                  <a:extLst>
                    <a:ext uri="{9D8B030D-6E8A-4147-A177-3AD203B41FA5}">
                      <a16:colId xmlns:a16="http://schemas.microsoft.com/office/drawing/2014/main" val="951703765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60015972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110524067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247133278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09347190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4023430092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2513543566"/>
                    </a:ext>
                  </a:extLst>
                </a:gridCol>
              </a:tblGrid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63581"/>
                  </a:ext>
                </a:extLst>
              </a:tr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05932"/>
                  </a:ext>
                </a:extLst>
              </a:tr>
            </a:tbl>
          </a:graphicData>
        </a:graphic>
      </p:graphicFrame>
      <p:sp>
        <p:nvSpPr>
          <p:cNvPr id="5" name="左中括弧 4">
            <a:extLst>
              <a:ext uri="{FF2B5EF4-FFF2-40B4-BE49-F238E27FC236}">
                <a16:creationId xmlns:a16="http://schemas.microsoft.com/office/drawing/2014/main" id="{B76E0924-A982-4517-808E-C8801F1476EF}"/>
              </a:ext>
            </a:extLst>
          </p:cNvPr>
          <p:cNvSpPr/>
          <p:nvPr/>
        </p:nvSpPr>
        <p:spPr>
          <a:xfrm rot="16200000">
            <a:off x="2265519" y="4383366"/>
            <a:ext cx="45719" cy="2323192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58C88F-371A-44E5-8BF5-B3F24BF24D4F}"/>
              </a:ext>
            </a:extLst>
          </p:cNvPr>
          <p:cNvSpPr txBox="1"/>
          <p:nvPr/>
        </p:nvSpPr>
        <p:spPr>
          <a:xfrm>
            <a:off x="1659181" y="5853797"/>
            <a:ext cx="1354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g(</a:t>
            </a:r>
            <a:r>
              <a:rPr kumimoji="1" lang="en-US" altLang="zh-TW" sz="3600" dirty="0"/>
              <a:t>N-4</a:t>
            </a:r>
            <a:r>
              <a:rPr kumimoji="1" lang="en-US" altLang="ja-JP" sz="3600" dirty="0"/>
              <a:t>)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36356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 x 2 </a:t>
            </a:r>
            <a:r>
              <a:rPr lang="ja-JP" altLang="en-US" dirty="0"/>
              <a:t>格填充 </a:t>
            </a:r>
            <a:r>
              <a:rPr lang="en-US" altLang="ja-JP" dirty="0"/>
              <a:t>(</a:t>
            </a:r>
            <a:r>
              <a:rPr lang="zh-TW" altLang="en-US" dirty="0"/>
              <a:t>強</a:t>
            </a:r>
            <a:r>
              <a:rPr lang="en-US" altLang="ja-JP" dirty="0"/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狀態轉移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pt-BR" altLang="zh-TW" dirty="0"/>
              <a:t>g(N) = g(N-1) + g(N-2) + </a:t>
            </a:r>
          </a:p>
          <a:p>
            <a:pPr marL="0" indent="0">
              <a:buNone/>
            </a:pPr>
            <a:r>
              <a:rPr lang="zh-TW" altLang="en-US" dirty="0"/>
              <a:t>             </a:t>
            </a:r>
            <a:r>
              <a:rPr lang="pt-BR" altLang="zh-TW" dirty="0"/>
              <a:t>2(g(N-3) + g(N-4) + ... + g(1))</a:t>
            </a:r>
            <a:endParaRPr lang="en-US" altLang="ja-JP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F21AB8-0878-4104-877B-3469D8F799D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45639"/>
          <a:ext cx="6697334" cy="141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2">
                  <a:extLst>
                    <a:ext uri="{9D8B030D-6E8A-4147-A177-3AD203B41FA5}">
                      <a16:colId xmlns:a16="http://schemas.microsoft.com/office/drawing/2014/main" val="951703765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60015972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110524067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247133278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09347190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4023430092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2513543566"/>
                    </a:ext>
                  </a:extLst>
                </a:gridCol>
              </a:tblGrid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63581"/>
                  </a:ext>
                </a:extLst>
              </a:tr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05932"/>
                  </a:ext>
                </a:extLst>
              </a:tr>
            </a:tbl>
          </a:graphicData>
        </a:graphic>
      </p:graphicFrame>
      <p:sp>
        <p:nvSpPr>
          <p:cNvPr id="5" name="左中括弧 4">
            <a:extLst>
              <a:ext uri="{FF2B5EF4-FFF2-40B4-BE49-F238E27FC236}">
                <a16:creationId xmlns:a16="http://schemas.microsoft.com/office/drawing/2014/main" id="{B76E0924-A982-4517-808E-C8801F1476EF}"/>
              </a:ext>
            </a:extLst>
          </p:cNvPr>
          <p:cNvSpPr/>
          <p:nvPr/>
        </p:nvSpPr>
        <p:spPr>
          <a:xfrm rot="16200000">
            <a:off x="1332659" y="5316226"/>
            <a:ext cx="45719" cy="457471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58C88F-371A-44E5-8BF5-B3F24BF24D4F}"/>
              </a:ext>
            </a:extLst>
          </p:cNvPr>
          <p:cNvSpPr txBox="1"/>
          <p:nvPr/>
        </p:nvSpPr>
        <p:spPr>
          <a:xfrm>
            <a:off x="680988" y="5853797"/>
            <a:ext cx="1354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g(</a:t>
            </a:r>
            <a:r>
              <a:rPr kumimoji="1" lang="en-US" altLang="zh-TW" sz="3600" dirty="0"/>
              <a:t>N-5</a:t>
            </a:r>
            <a:r>
              <a:rPr kumimoji="1" lang="en-US" altLang="ja-JP" sz="3600" dirty="0"/>
              <a:t>)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3680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 x 2 </a:t>
            </a:r>
            <a:r>
              <a:rPr lang="ja-JP" altLang="en-US" dirty="0"/>
              <a:t>格填充 </a:t>
            </a:r>
            <a:r>
              <a:rPr lang="en-US" altLang="ja-JP" dirty="0"/>
              <a:t>(</a:t>
            </a:r>
            <a:r>
              <a:rPr lang="zh-TW" altLang="en-US" dirty="0"/>
              <a:t>強</a:t>
            </a:r>
            <a:r>
              <a:rPr lang="en-US" altLang="ja-JP" dirty="0"/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狀態轉移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pt-BR" altLang="zh-TW" dirty="0"/>
              <a:t>g(N) = g(N-1) + g(N-2) + </a:t>
            </a:r>
          </a:p>
          <a:p>
            <a:pPr marL="0" indent="0">
              <a:buNone/>
            </a:pPr>
            <a:r>
              <a:rPr lang="zh-TW" altLang="en-US" dirty="0"/>
              <a:t>             </a:t>
            </a:r>
            <a:r>
              <a:rPr lang="pt-BR" altLang="zh-TW" dirty="0"/>
              <a:t>2(g(N-3) + g(N-4) + ... + g(1))</a:t>
            </a:r>
          </a:p>
          <a:p>
            <a:pPr marL="0" indent="0">
              <a:buNone/>
            </a:pPr>
            <a:endParaRPr lang="pt-BR" altLang="ja-JP" dirty="0"/>
          </a:p>
          <a:p>
            <a:pPr marL="0" indent="0">
              <a:buNone/>
            </a:pPr>
            <a:endParaRPr lang="pt-BR" altLang="ja-JP" dirty="0"/>
          </a:p>
          <a:p>
            <a:pPr marL="0" indent="0">
              <a:buNone/>
            </a:pPr>
            <a:r>
              <a:rPr lang="ja-JP" altLang="ja-JP" dirty="0"/>
              <a:t>這個轉移需要 O(N)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268187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 x 2 </a:t>
            </a:r>
            <a:r>
              <a:rPr lang="ja-JP" altLang="en-US" dirty="0"/>
              <a:t>格填充 </a:t>
            </a:r>
            <a:r>
              <a:rPr lang="en-US" altLang="ja-JP" dirty="0"/>
              <a:t>(</a:t>
            </a:r>
            <a:r>
              <a:rPr lang="zh-TW" altLang="en-US" dirty="0"/>
              <a:t>強</a:t>
            </a:r>
            <a:r>
              <a:rPr lang="en-US" altLang="ja-JP" dirty="0"/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altLang="zh-TW" dirty="0"/>
              <a:t>g(N) = g(N-1) + g(N-2) + </a:t>
            </a:r>
            <a:r>
              <a:rPr lang="pt-BR" altLang="zh-TW" u="sng" dirty="0"/>
              <a:t>2(g(N-3) +...+ g(1))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利用 </a:t>
            </a:r>
            <a:r>
              <a:rPr lang="en-US" altLang="zh-TW" dirty="0"/>
              <a:t>g(N-1) </a:t>
            </a:r>
            <a:r>
              <a:rPr lang="zh-TW" altLang="en-US" dirty="0"/>
              <a:t>這個狀態</a:t>
            </a:r>
            <a:endParaRPr lang="pt-BR" altLang="ja-JP" dirty="0"/>
          </a:p>
          <a:p>
            <a:pPr marL="0" indent="0">
              <a:buNone/>
            </a:pPr>
            <a:r>
              <a:rPr lang="pt-BR" altLang="ja-JP" dirty="0"/>
              <a:t>g(N-1) = g(N-2) + g(N-3) + 2(g(N-4) +...+ g(1))</a:t>
            </a:r>
          </a:p>
          <a:p>
            <a:pPr marL="0" indent="0">
              <a:buNone/>
            </a:pPr>
            <a:r>
              <a:rPr lang="pt-BR" altLang="ja-JP" dirty="0"/>
              <a:t>g(N-1) + </a:t>
            </a:r>
            <a:r>
              <a:rPr lang="pt-BR" altLang="ja-JP" b="1" dirty="0"/>
              <a:t>g(N-3) </a:t>
            </a:r>
            <a:r>
              <a:rPr lang="pt-BR" altLang="ja-JP" dirty="0"/>
              <a:t>- g(N-2) = </a:t>
            </a:r>
            <a:r>
              <a:rPr lang="pt-BR" altLang="ja-JP" u="sng" dirty="0"/>
              <a:t>2(g(N-3) +...+ g(1))</a:t>
            </a:r>
          </a:p>
          <a:p>
            <a:pPr marL="0" indent="0">
              <a:buNone/>
            </a:pPr>
            <a:endParaRPr lang="pt-BR" altLang="ja-JP" u="sng" dirty="0"/>
          </a:p>
          <a:p>
            <a:pPr marL="0" indent="0">
              <a:buNone/>
            </a:pPr>
            <a:r>
              <a:rPr lang="en-US" altLang="ja-JP" dirty="0"/>
              <a:t>g(N) = g(N−1) + g(N−2) + g(N−1) + g(N−3) − g(N−2)</a:t>
            </a:r>
          </a:p>
          <a:p>
            <a:pPr marL="0" indent="0">
              <a:buNone/>
            </a:pPr>
            <a:r>
              <a:rPr lang="en-US" altLang="ja-JP" dirty="0"/>
              <a:t>         = 2g(N−1) + g(N−3)</a:t>
            </a:r>
            <a:endParaRPr lang="en-US" altLang="ja-JP" u="sng" dirty="0"/>
          </a:p>
        </p:txBody>
      </p:sp>
    </p:spTree>
    <p:extLst>
      <p:ext uri="{BB962C8B-B14F-4D97-AF65-F5344CB8AC3E}">
        <p14:creationId xmlns:p14="http://schemas.microsoft.com/office/powerpoint/2010/main" val="16039600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 x 2 </a:t>
            </a:r>
            <a:r>
              <a:rPr lang="ja-JP" altLang="en-US" dirty="0"/>
              <a:t>格填充 </a:t>
            </a:r>
            <a:r>
              <a:rPr lang="en-US" altLang="ja-JP" dirty="0"/>
              <a:t>(</a:t>
            </a:r>
            <a:r>
              <a:rPr lang="zh-TW" altLang="en-US" dirty="0"/>
              <a:t>強</a:t>
            </a:r>
            <a:r>
              <a:rPr lang="en-US" altLang="ja-JP" dirty="0"/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g(N) = 2g(N−1) + g(N−3)</a:t>
            </a:r>
          </a:p>
          <a:p>
            <a:pPr marL="0" indent="0">
              <a:buNone/>
            </a:pPr>
            <a:endParaRPr lang="en-US" altLang="ja-JP" u="sng" dirty="0"/>
          </a:p>
          <a:p>
            <a:pPr marL="0" indent="0">
              <a:buNone/>
            </a:pPr>
            <a:r>
              <a:rPr lang="ja-JP" altLang="ja-JP" dirty="0"/>
              <a:t>這個轉移</a:t>
            </a:r>
            <a:r>
              <a:rPr lang="zh-TW" altLang="en-US" dirty="0"/>
              <a:t>只</a:t>
            </a:r>
            <a:r>
              <a:rPr lang="ja-JP" altLang="ja-JP" dirty="0"/>
              <a:t>要 O(</a:t>
            </a:r>
            <a:r>
              <a:rPr lang="en-US" altLang="ja-JP" dirty="0"/>
              <a:t>1</a:t>
            </a:r>
            <a:r>
              <a:rPr lang="ja-JP" altLang="ja-JP" dirty="0"/>
              <a:t>)</a:t>
            </a:r>
            <a:endParaRPr lang="en-US" altLang="ja-JP" u="sng" dirty="0"/>
          </a:p>
        </p:txBody>
      </p:sp>
    </p:spTree>
    <p:extLst>
      <p:ext uri="{BB962C8B-B14F-4D97-AF65-F5344CB8AC3E}">
        <p14:creationId xmlns:p14="http://schemas.microsoft.com/office/powerpoint/2010/main" val="1767359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 x 2 </a:t>
            </a:r>
            <a:r>
              <a:rPr lang="ja-JP" altLang="en-US" dirty="0"/>
              <a:t>格填充 </a:t>
            </a:r>
            <a:r>
              <a:rPr lang="en-US" altLang="ja-JP" dirty="0"/>
              <a:t>(</a:t>
            </a:r>
            <a:r>
              <a:rPr lang="zh-TW" altLang="en-US" dirty="0"/>
              <a:t>強</a:t>
            </a:r>
            <a:r>
              <a:rPr lang="en-US" altLang="ja-JP" dirty="0"/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邊界</a:t>
            </a:r>
            <a:r>
              <a:rPr lang="en-US" altLang="ja-JP" dirty="0"/>
              <a:t>:</a:t>
            </a:r>
            <a:br>
              <a:rPr lang="ja-JP" altLang="en-US" dirty="0"/>
            </a:br>
            <a:r>
              <a:rPr lang="en-US" altLang="ja-JP" dirty="0"/>
              <a:t>g(1) = 1</a:t>
            </a:r>
            <a:br>
              <a:rPr lang="en-US" altLang="ja-JP" dirty="0"/>
            </a:br>
            <a:r>
              <a:rPr lang="en-US" altLang="ja-JP" dirty="0"/>
              <a:t>g(2) = 2</a:t>
            </a:r>
            <a:br>
              <a:rPr lang="en-US" altLang="ja-JP" dirty="0"/>
            </a:br>
            <a:r>
              <a:rPr lang="en-US" altLang="ja-JP" dirty="0"/>
              <a:t>g(3) = 1 + 2 + 2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F21AB8-0878-4104-877B-3469D8F799D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45639"/>
          <a:ext cx="6697334" cy="141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2">
                  <a:extLst>
                    <a:ext uri="{9D8B030D-6E8A-4147-A177-3AD203B41FA5}">
                      <a16:colId xmlns:a16="http://schemas.microsoft.com/office/drawing/2014/main" val="951703765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60015972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1105240677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247133278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309347190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4023430092"/>
                    </a:ext>
                  </a:extLst>
                </a:gridCol>
                <a:gridCol w="956762">
                  <a:extLst>
                    <a:ext uri="{9D8B030D-6E8A-4147-A177-3AD203B41FA5}">
                      <a16:colId xmlns:a16="http://schemas.microsoft.com/office/drawing/2014/main" val="2513543566"/>
                    </a:ext>
                  </a:extLst>
                </a:gridCol>
              </a:tblGrid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3FDE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3FDE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63581"/>
                  </a:ext>
                </a:extLst>
              </a:tr>
              <a:tr h="7087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CE2F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CE2F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3FDE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05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1281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E67CA14-EA7B-4B08-81E2-BC240E7D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背包問題 </a:t>
            </a:r>
            <a:r>
              <a:rPr lang="en-US" altLang="zh-TW"/>
              <a:t>Knapsack problem</a:t>
            </a:r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EE2768-5D74-427B-99B0-CE19AA6B4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1814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372F7-C210-49BD-8B2F-82C3FF29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Knapsack problem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30B266-B957-4582-9D62-D83375F21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背包問題</a:t>
            </a:r>
            <a:r>
              <a:rPr lang="ja-JP" altLang="en-US"/>
              <a:t>：</a:t>
            </a:r>
            <a:br>
              <a:rPr lang="en-US" altLang="zh-TW"/>
            </a:br>
            <a:r>
              <a:rPr lang="zh-TW" altLang="en-US"/>
              <a:t>給定一個固定大小的背包，</a:t>
            </a:r>
            <a:br>
              <a:rPr lang="en-US" altLang="zh-TW"/>
            </a:br>
            <a:r>
              <a:rPr lang="zh-TW" altLang="en-US"/>
              <a:t>以及各種不同大小和價值的物品，</a:t>
            </a:r>
            <a:br>
              <a:rPr lang="en-US" altLang="zh-TW"/>
            </a:br>
            <a:r>
              <a:rPr lang="zh-TW" altLang="en-US"/>
              <a:t>問如何放置物品使得背包中總價值最大。</a:t>
            </a:r>
          </a:p>
        </p:txBody>
      </p:sp>
    </p:spTree>
    <p:extLst>
      <p:ext uri="{BB962C8B-B14F-4D97-AF65-F5344CB8AC3E}">
        <p14:creationId xmlns:p14="http://schemas.microsoft.com/office/powerpoint/2010/main" val="41474750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372F7-C210-49BD-8B2F-82C3FF29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Knapsack problem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30B266-B957-4582-9D62-D83375F21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聽起來很貪心</a:t>
            </a:r>
            <a:r>
              <a:rPr lang="en-US" altLang="zh-TW"/>
              <a:t>?</a:t>
            </a:r>
          </a:p>
          <a:p>
            <a:r>
              <a:rPr lang="zh-TW" altLang="en-US"/>
              <a:t>來看個例子</a:t>
            </a:r>
            <a:endParaRPr lang="en-US" altLang="zh-TW"/>
          </a:p>
          <a:p>
            <a:r>
              <a:rPr lang="zh-TW" altLang="en-US"/>
              <a:t>假設背包容量 </a:t>
            </a:r>
            <a:r>
              <a:rPr lang="en-US" altLang="zh-TW"/>
              <a:t>=</a:t>
            </a:r>
            <a:r>
              <a:rPr lang="zh-TW" altLang="en-US"/>
              <a:t> </a:t>
            </a:r>
            <a:r>
              <a:rPr lang="en-US" altLang="zh-TW"/>
              <a:t>8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043BEF-7DF5-4940-A17A-3AA12B7CF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837041"/>
              </p:ext>
            </p:extLst>
          </p:nvPr>
        </p:nvGraphicFramePr>
        <p:xfrm>
          <a:off x="5992427" y="1902533"/>
          <a:ext cx="4416146" cy="419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073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2208073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699587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6995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6995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6995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110</a:t>
                      </a:r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6995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150</a:t>
                      </a:r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6995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200</a:t>
                      </a:r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17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22C07-F185-4B69-9F26-F1C4ADCC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 to DP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66E8E2-898E-41DD-B02B-FEDC07FD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計算費伯納契數列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4718C8B-36DF-4A35-8FF7-A0341B887CF3}"/>
              </a:ext>
            </a:extLst>
          </p:cNvPr>
          <p:cNvSpPr/>
          <p:nvPr/>
        </p:nvSpPr>
        <p:spPr>
          <a:xfrm>
            <a:off x="7257327" y="900435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4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3609989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372F7-C210-49BD-8B2F-82C3FF29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Knapsack problem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30B266-B957-4582-9D62-D83375F21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經典背包問題</a:t>
            </a:r>
            <a:endParaRPr lang="en-US" altLang="zh-TW"/>
          </a:p>
          <a:p>
            <a:pPr lvl="1"/>
            <a:r>
              <a:rPr lang="zh-TW" altLang="en-US"/>
              <a:t>無限背包</a:t>
            </a:r>
          </a:p>
          <a:p>
            <a:pPr lvl="1"/>
            <a:r>
              <a:rPr lang="en-US" altLang="zh-TW"/>
              <a:t>01 </a:t>
            </a:r>
            <a:r>
              <a:rPr lang="zh-TW" altLang="en-US"/>
              <a:t>背包</a:t>
            </a:r>
          </a:p>
          <a:p>
            <a:pPr lvl="1"/>
            <a:r>
              <a:rPr lang="zh-TW" altLang="en-US"/>
              <a:t>多重背包</a:t>
            </a:r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0475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物品，其個數是無限多個</a:t>
            </a:r>
            <a:endParaRPr lang="en-US" altLang="zh-TW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345956"/>
              </p:ext>
            </p:extLst>
          </p:nvPr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868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物品，其個數是無限多個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</a:t>
            </a:r>
            <a:r>
              <a:rPr lang="zh-TW" altLang="en-US"/>
              <a:t> 時，問題的最佳解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P[</a:t>
            </a:r>
            <a:r>
              <a:rPr lang="en-US" altLang="zh-TW" err="1"/>
              <a:t>i</a:t>
            </a:r>
            <a:r>
              <a:rPr lang="en-US" altLang="zh-TW"/>
              <a:t>] : </a:t>
            </a:r>
            <a:r>
              <a:rPr lang="zh-TW" altLang="en-US"/>
              <a:t>第 </a:t>
            </a:r>
            <a:r>
              <a:rPr lang="en-US" altLang="zh-TW" err="1"/>
              <a:t>i</a:t>
            </a:r>
            <a:r>
              <a:rPr lang="zh-TW" altLang="en-US"/>
              <a:t> 個物品的價值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V[</a:t>
            </a:r>
            <a:r>
              <a:rPr lang="en-US" altLang="zh-TW" err="1"/>
              <a:t>i</a:t>
            </a:r>
            <a:r>
              <a:rPr lang="en-US" altLang="zh-TW"/>
              <a:t>] : </a:t>
            </a:r>
            <a:r>
              <a:rPr lang="zh-TW" altLang="en-US"/>
              <a:t>第 </a:t>
            </a:r>
            <a:r>
              <a:rPr lang="en-US" altLang="zh-TW" err="1"/>
              <a:t>i</a:t>
            </a:r>
            <a:r>
              <a:rPr lang="en-US" altLang="zh-TW"/>
              <a:t> </a:t>
            </a:r>
            <a:r>
              <a:rPr lang="zh-TW" altLang="en-US"/>
              <a:t>個物品的體積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3480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物品，其個數是無限多個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</a:t>
            </a:r>
            <a:r>
              <a:rPr lang="zh-TW" altLang="en-US"/>
              <a:t> 時，問題的最佳解</a:t>
            </a:r>
            <a:endParaRPr lang="en-US" altLang="zh-TW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0090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物品，其個數是無限多個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</a:t>
            </a:r>
            <a:r>
              <a:rPr lang="zh-TW" altLang="en-US"/>
              <a:t> 時，問題的最佳解</a:t>
            </a:r>
            <a:endParaRPr lang="en-US" altLang="zh-TW"/>
          </a:p>
          <a:p>
            <a:r>
              <a:rPr lang="zh-TW" altLang="en-US"/>
              <a:t>初始化為 </a:t>
            </a:r>
            <a:r>
              <a:rPr lang="en-US" altLang="zh-TW"/>
              <a:t>0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792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物品，其個數是無限多個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</a:t>
            </a:r>
            <a:r>
              <a:rPr lang="zh-TW" altLang="en-US"/>
              <a:t> 時，問題的最佳解</a:t>
            </a:r>
            <a:endParaRPr lang="en-US" altLang="zh-TW"/>
          </a:p>
          <a:p>
            <a:r>
              <a:rPr lang="en-US" altLang="zh-TW"/>
              <a:t>S[n] = ?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C711FE00-2B94-4171-ABD5-9A63C7C89FD9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779A892-B37F-49A9-8D8A-2D8879890CE2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EC9422-F3FC-4AC0-B9B2-77EFD935FC09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A56130D-9BCC-4508-A2A7-D211E4419039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BB90492-F275-4258-A3E6-F84282B1E833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BA60CDF-FB8F-48C6-8640-84B4420F84AF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4710405-FEBE-4B36-9861-ACD4B86F76C3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2061E3-DCA8-4EA6-9AD6-4E32EF65C7B4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B641FE2-65FB-4EDA-B733-F01C572F5079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526B85-5858-4860-9640-5CC700513D0F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0306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物品，其個數是無限多個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</a:t>
            </a:r>
            <a:r>
              <a:rPr lang="zh-TW" altLang="en-US"/>
              <a:t> 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max(S[n], 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2056F043-FCDA-4EBC-9422-B1B7830A1655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1BB65C-E60D-4576-BA83-2B62C754F38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48313E-13ED-44D8-BC99-2F64412BEF94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E55278D-6965-422C-BE06-98927960890B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382B8F1-1906-497F-9D64-97071D0B3754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9E713D8-2007-490C-BB98-4F1F7784DFB5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21C7AE7-7ED7-493C-9F22-1A515BB2F3CA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964EBB0-A36C-4659-8B6A-CB6154043990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27A103-D54C-400D-9CBA-3FB62D526C91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0BF7A7-4BDD-4DF1-A711-52D872D4CDEC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453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物品，其個數是無限多個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</a:t>
            </a:r>
            <a:r>
              <a:rPr lang="zh-TW" altLang="en-US"/>
              <a:t> 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max(S[n], 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10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365760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弧形下彎 6">
            <a:extLst>
              <a:ext uri="{FF2B5EF4-FFF2-40B4-BE49-F238E27FC236}">
                <a16:creationId xmlns:a16="http://schemas.microsoft.com/office/drawing/2014/main" id="{8282F8A3-2DE8-4D4C-9F08-C279ABD4FC16}"/>
              </a:ext>
            </a:extLst>
          </p:cNvPr>
          <p:cNvSpPr/>
          <p:nvPr/>
        </p:nvSpPr>
        <p:spPr>
          <a:xfrm flipH="1" flipV="1">
            <a:off x="1057319" y="5916532"/>
            <a:ext cx="148155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0FE1AAA-4CFC-4572-AC11-C2882F8EB4E1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A945CEE-7E9D-4415-8197-6BD13EFD1ADA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4A6DC7-47A6-434F-A347-E4FF48459DC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0B9628C-93A4-4B84-8307-200A89E3085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640DFD3-769B-4BE3-80A4-28A84AF59E1D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85C262E-CD21-4AC7-9BAD-57ADEAD300F5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5C234C1-FD6B-4D53-BA99-8932BADF2CE3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32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物品，其個數是無限多個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</a:t>
            </a:r>
            <a:r>
              <a:rPr lang="zh-TW" altLang="en-US"/>
              <a:t> 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max(S[n], 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10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365760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弧形下彎 6">
            <a:extLst>
              <a:ext uri="{FF2B5EF4-FFF2-40B4-BE49-F238E27FC236}">
                <a16:creationId xmlns:a16="http://schemas.microsoft.com/office/drawing/2014/main" id="{8282F8A3-2DE8-4D4C-9F08-C279ABD4FC16}"/>
              </a:ext>
            </a:extLst>
          </p:cNvPr>
          <p:cNvSpPr/>
          <p:nvPr/>
        </p:nvSpPr>
        <p:spPr>
          <a:xfrm flipH="1" flipV="1">
            <a:off x="1737934" y="5947441"/>
            <a:ext cx="148155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6922A20-6517-4C54-81BF-DBC77F3E42F6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1C553E5-9BC7-4D2A-A23E-50DE82FCE712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70BFE06-12DC-4643-A7B3-AFE4775D120A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44FEEE7-C7FD-4DDB-B512-7148FB116C25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4C71F8E-E70C-485B-A4C7-345D328CE3AE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FBD7D-ED0A-452C-9B54-E9FF3FF93372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454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物品，其個數是無限多個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max(S[n], 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10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20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10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365760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10AC0616-0E68-4C1C-BB6E-5E023B5CC271}"/>
              </a:ext>
            </a:extLst>
          </p:cNvPr>
          <p:cNvSpPr/>
          <p:nvPr/>
        </p:nvSpPr>
        <p:spPr>
          <a:xfrm flipH="1" flipV="1">
            <a:off x="2389336" y="5916532"/>
            <a:ext cx="148155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D2AF30A-E7F5-4078-8B0C-2EA66B78F9C6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74BB6A-E70A-41A9-8EDA-B784F916B4F5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D70E37-3B1E-4F70-B48B-44CF6C264FCD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DD6B375-F09D-46AD-8B13-E78F52242B77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F43AE64-6799-4CE9-AD37-F0F7B92BC47E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4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22C07-F185-4B69-9F26-F1C4ADCC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 to DP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66E8E2-898E-41DD-B02B-FEDC07FD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計算費伯納契數列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EA0C176-FAF5-4807-ACCE-04F61C788296}"/>
              </a:ext>
            </a:extLst>
          </p:cNvPr>
          <p:cNvSpPr/>
          <p:nvPr/>
        </p:nvSpPr>
        <p:spPr>
          <a:xfrm>
            <a:off x="7257327" y="900435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4</a:t>
            </a:r>
            <a:endParaRPr lang="zh-TW" altLang="en-US" sz="280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4D8B370-83CD-4AD0-9068-3DEF5D98A1E8}"/>
              </a:ext>
            </a:extLst>
          </p:cNvPr>
          <p:cNvSpPr/>
          <p:nvPr/>
        </p:nvSpPr>
        <p:spPr>
          <a:xfrm>
            <a:off x="8658345" y="2021220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2</a:t>
            </a:r>
            <a:endParaRPr lang="zh-TW" altLang="en-US" sz="280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7EEB926-76F5-4168-BED8-8D042F5757E1}"/>
              </a:ext>
            </a:extLst>
          </p:cNvPr>
          <p:cNvSpPr/>
          <p:nvPr/>
        </p:nvSpPr>
        <p:spPr>
          <a:xfrm>
            <a:off x="5962891" y="2021220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7F2C081-EC70-4444-B534-7D1DF384730D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6715246" y="1661164"/>
            <a:ext cx="762441" cy="360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386122D-1685-426A-87F9-6344B6228652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8541676" y="1661164"/>
            <a:ext cx="869024" cy="36005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3502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物品，其個數是無限多個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max(S[n], 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10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20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10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365760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10AC0616-0E68-4C1C-BB6E-5E023B5CC271}"/>
              </a:ext>
            </a:extLst>
          </p:cNvPr>
          <p:cNvSpPr/>
          <p:nvPr/>
        </p:nvSpPr>
        <p:spPr>
          <a:xfrm flipH="1" flipV="1">
            <a:off x="3037041" y="5916532"/>
            <a:ext cx="148155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D2AF30A-E7F5-4078-8B0C-2EA66B78F9C6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20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74BB6A-E70A-41A9-8EDA-B784F916B4F5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D70E37-3B1E-4F70-B48B-44CF6C264FCD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DD6B375-F09D-46AD-8B13-E78F52242B77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F43AE64-6799-4CE9-AD37-F0F7B92BC47E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0407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物品，其個數是無限多個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max(S[n], 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10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20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20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30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10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365760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B0F14F17-6485-4132-AAE3-CFFACE796FA7}"/>
              </a:ext>
            </a:extLst>
          </p:cNvPr>
          <p:cNvSpPr/>
          <p:nvPr/>
        </p:nvSpPr>
        <p:spPr>
          <a:xfrm flipH="1" flipV="1">
            <a:off x="3689058" y="5928594"/>
            <a:ext cx="148155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3497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物品，其個數是無限多個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max(S[n], 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10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20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20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30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30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10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365760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B0F14F17-6485-4132-AAE3-CFFACE796FA7}"/>
              </a:ext>
            </a:extLst>
          </p:cNvPr>
          <p:cNvSpPr/>
          <p:nvPr/>
        </p:nvSpPr>
        <p:spPr>
          <a:xfrm flipH="1" flipV="1">
            <a:off x="4313708" y="5924292"/>
            <a:ext cx="148155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0319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物品，其個數是無限多個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max(S[n], 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10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20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20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30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30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40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10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365760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9FD84BB5-068C-40D4-9B47-FE4AF1E4B7F7}"/>
              </a:ext>
            </a:extLst>
          </p:cNvPr>
          <p:cNvSpPr/>
          <p:nvPr/>
        </p:nvSpPr>
        <p:spPr>
          <a:xfrm flipH="1" flipV="1">
            <a:off x="4965726" y="5928594"/>
            <a:ext cx="148155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9699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物品，其個數是無限多個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max(S[n], 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10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20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20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30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30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40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40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10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365760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9FD84BB5-068C-40D4-9B47-FE4AF1E4B7F7}"/>
              </a:ext>
            </a:extLst>
          </p:cNvPr>
          <p:cNvSpPr/>
          <p:nvPr/>
        </p:nvSpPr>
        <p:spPr>
          <a:xfrm flipH="1" flipV="1">
            <a:off x="5642125" y="5928594"/>
            <a:ext cx="148155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896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物品，其個數是無限多個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max(S[n], 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strike="sngStrike">
                <a:solidFill>
                  <a:schemeClr val="tx1"/>
                </a:solidFill>
              </a:rPr>
              <a:t>10</a:t>
            </a:r>
            <a:br>
              <a:rPr lang="en-US" altLang="zh-TW" sz="2800">
                <a:solidFill>
                  <a:schemeClr val="tx1"/>
                </a:solidFill>
              </a:rPr>
            </a:br>
            <a:r>
              <a:rPr lang="en-US" altLang="zh-TW" sz="2800">
                <a:solidFill>
                  <a:schemeClr val="tx1"/>
                </a:solidFill>
              </a:rPr>
              <a:t>80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20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20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30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30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40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40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10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4114861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ADB94A69-B37F-44B4-9E80-BE32C322D7CF}"/>
              </a:ext>
            </a:extLst>
          </p:cNvPr>
          <p:cNvSpPr/>
          <p:nvPr/>
        </p:nvSpPr>
        <p:spPr>
          <a:xfrm flipH="1" flipV="1">
            <a:off x="1116186" y="5928594"/>
            <a:ext cx="2061952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063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物品，其個數是無限多個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max(S[n], 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80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strike="sngStrike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en-US" altLang="zh-TW" sz="2800">
                <a:solidFill>
                  <a:schemeClr val="tx1"/>
                </a:solidFill>
              </a:rPr>
              <a:t>80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20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30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30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40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40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10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4114861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6F567871-FD2A-413C-9FFA-DEBA2A1B6A56}"/>
              </a:ext>
            </a:extLst>
          </p:cNvPr>
          <p:cNvSpPr/>
          <p:nvPr/>
        </p:nvSpPr>
        <p:spPr>
          <a:xfrm flipH="1" flipV="1">
            <a:off x="1769435" y="5943437"/>
            <a:ext cx="2061952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7153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物品，其個數是無限多個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max(S[n], 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80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80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strike="sngStrike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en-US" altLang="zh-TW" sz="2800">
                <a:solidFill>
                  <a:schemeClr val="tx1"/>
                </a:solidFill>
              </a:rPr>
              <a:t>90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30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30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40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40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10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4114861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6F567871-FD2A-413C-9FFA-DEBA2A1B6A56}"/>
              </a:ext>
            </a:extLst>
          </p:cNvPr>
          <p:cNvSpPr/>
          <p:nvPr/>
        </p:nvSpPr>
        <p:spPr>
          <a:xfrm flipH="1" flipV="1">
            <a:off x="2427612" y="5928594"/>
            <a:ext cx="2061952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1002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物品，其個數是無限多個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80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80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90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strike="sngStrike">
                <a:solidFill>
                  <a:schemeClr val="tx1"/>
                </a:solidFill>
              </a:rPr>
              <a:t>30</a:t>
            </a:r>
          </a:p>
          <a:p>
            <a:pPr algn="ctr"/>
            <a:r>
              <a:rPr lang="en-US" altLang="zh-TW" sz="2400">
                <a:solidFill>
                  <a:schemeClr val="tx1"/>
                </a:solidFill>
              </a:rPr>
              <a:t>160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30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40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40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10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4114861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50D06386-2DFD-4069-B8B8-B80982EBC746}"/>
              </a:ext>
            </a:extLst>
          </p:cNvPr>
          <p:cNvSpPr/>
          <p:nvPr/>
        </p:nvSpPr>
        <p:spPr>
          <a:xfrm flipH="1" flipV="1">
            <a:off x="3023598" y="5928107"/>
            <a:ext cx="2061952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5613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物品，其個數是無限多個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80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80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90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160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strike="sngStrike">
                <a:solidFill>
                  <a:schemeClr val="tx1">
                    <a:lumMod val="95000"/>
                    <a:lumOff val="5000"/>
                  </a:schemeClr>
                </a:solidFill>
              </a:rPr>
              <a:t>30</a:t>
            </a:r>
          </a:p>
          <a:p>
            <a:pPr algn="ctr"/>
            <a:r>
              <a:rPr lang="en-US" altLang="zh-TW" sz="2400">
                <a:solidFill>
                  <a:schemeClr val="tx1"/>
                </a:solidFill>
              </a:rPr>
              <a:t>160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40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40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10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4114861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819B9B41-11E4-4F82-97A3-8EB2A8675A4F}"/>
              </a:ext>
            </a:extLst>
          </p:cNvPr>
          <p:cNvSpPr/>
          <p:nvPr/>
        </p:nvSpPr>
        <p:spPr>
          <a:xfrm flipH="1" flipV="1">
            <a:off x="3729182" y="5916635"/>
            <a:ext cx="2061952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20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22C07-F185-4B69-9F26-F1C4ADCC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 to DP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66E8E2-898E-41DD-B02B-FEDC07FD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計算費伯納契數列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EA0C176-FAF5-4807-ACCE-04F61C788296}"/>
              </a:ext>
            </a:extLst>
          </p:cNvPr>
          <p:cNvSpPr/>
          <p:nvPr/>
        </p:nvSpPr>
        <p:spPr>
          <a:xfrm>
            <a:off x="7257327" y="900435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4</a:t>
            </a:r>
            <a:endParaRPr lang="zh-TW" altLang="en-US" sz="280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4D8B370-83CD-4AD0-9068-3DEF5D98A1E8}"/>
              </a:ext>
            </a:extLst>
          </p:cNvPr>
          <p:cNvSpPr/>
          <p:nvPr/>
        </p:nvSpPr>
        <p:spPr>
          <a:xfrm>
            <a:off x="8658345" y="2021220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2</a:t>
            </a:r>
            <a:endParaRPr lang="zh-TW" altLang="en-US" sz="280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7EEB926-76F5-4168-BED8-8D042F5757E1}"/>
              </a:ext>
            </a:extLst>
          </p:cNvPr>
          <p:cNvSpPr/>
          <p:nvPr/>
        </p:nvSpPr>
        <p:spPr>
          <a:xfrm>
            <a:off x="5962891" y="2021220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7F2C081-EC70-4444-B534-7D1DF384730D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6715246" y="1661164"/>
            <a:ext cx="762441" cy="360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386122D-1685-426A-87F9-6344B6228652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8541676" y="1661164"/>
            <a:ext cx="869024" cy="36005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81849CF4-301B-4563-B60B-61194346757F}"/>
              </a:ext>
            </a:extLst>
          </p:cNvPr>
          <p:cNvSpPr/>
          <p:nvPr/>
        </p:nvSpPr>
        <p:spPr>
          <a:xfrm>
            <a:off x="4737904" y="3207841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2</a:t>
            </a:r>
            <a:endParaRPr lang="zh-TW" altLang="en-US" sz="280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8F1B05E-5E44-4AF6-A4E9-84B4C0FBDDB1}"/>
              </a:ext>
            </a:extLst>
          </p:cNvPr>
          <p:cNvSpPr/>
          <p:nvPr/>
        </p:nvSpPr>
        <p:spPr>
          <a:xfrm>
            <a:off x="7153636" y="3207841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1</a:t>
            </a:r>
            <a:endParaRPr lang="zh-TW" altLang="en-US" sz="280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99DA884-172B-4CA8-8A1A-9F928810D57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5490259" y="2781949"/>
            <a:ext cx="692992" cy="425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F441EF3-A56E-443E-9347-877783ED95F1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247240" y="2781949"/>
            <a:ext cx="658751" cy="425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741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物品，其個數是無限多個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80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80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90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160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160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strike="sngStrike">
                <a:solidFill>
                  <a:schemeClr val="tx1"/>
                </a:solidFill>
              </a:rPr>
              <a:t>40</a:t>
            </a:r>
          </a:p>
          <a:p>
            <a:pPr algn="ctr"/>
            <a:r>
              <a:rPr lang="en-US" altLang="zh-TW" sz="2400">
                <a:solidFill>
                  <a:schemeClr val="tx1"/>
                </a:solidFill>
              </a:rPr>
              <a:t>170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40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10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4114861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819B9B41-11E4-4F82-97A3-8EB2A8675A4F}"/>
              </a:ext>
            </a:extLst>
          </p:cNvPr>
          <p:cNvSpPr/>
          <p:nvPr/>
        </p:nvSpPr>
        <p:spPr>
          <a:xfrm flipH="1" flipV="1">
            <a:off x="4375039" y="5928594"/>
            <a:ext cx="2061952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1667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物品，其個數是無限多個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80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80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90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160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160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170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strike="sngStrike">
                <a:solidFill>
                  <a:schemeClr val="tx1"/>
                </a:solidFill>
              </a:rPr>
              <a:t>40</a:t>
            </a:r>
          </a:p>
          <a:p>
            <a:pPr algn="ctr"/>
            <a:r>
              <a:rPr lang="en-US" altLang="zh-TW" sz="2400">
                <a:solidFill>
                  <a:schemeClr val="tx1"/>
                </a:solidFill>
              </a:rPr>
              <a:t>240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10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4114861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819B9B41-11E4-4F82-97A3-8EB2A8675A4F}"/>
              </a:ext>
            </a:extLst>
          </p:cNvPr>
          <p:cNvSpPr/>
          <p:nvPr/>
        </p:nvSpPr>
        <p:spPr>
          <a:xfrm flipH="1" flipV="1">
            <a:off x="4979649" y="5928107"/>
            <a:ext cx="2061952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718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物品，其個數是無限多個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80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strike="sngStrike">
                <a:solidFill>
                  <a:schemeClr val="tx1"/>
                </a:solidFill>
              </a:rPr>
              <a:t>80</a:t>
            </a:r>
          </a:p>
          <a:p>
            <a:pPr algn="ctr"/>
            <a:r>
              <a:rPr lang="en-US" altLang="zh-TW" sz="2400">
                <a:solidFill>
                  <a:schemeClr val="tx1"/>
                </a:solidFill>
              </a:rPr>
              <a:t>110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90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160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160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170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240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10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4576409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A9553A-7967-427A-B9A2-1A95DF105C89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箭號: 弧形下彎 21">
            <a:extLst>
              <a:ext uri="{FF2B5EF4-FFF2-40B4-BE49-F238E27FC236}">
                <a16:creationId xmlns:a16="http://schemas.microsoft.com/office/drawing/2014/main" id="{29C84327-4988-4722-8A75-FFF8EBBEA930}"/>
              </a:ext>
            </a:extLst>
          </p:cNvPr>
          <p:cNvSpPr/>
          <p:nvPr/>
        </p:nvSpPr>
        <p:spPr>
          <a:xfrm flipH="1" flipV="1">
            <a:off x="1113868" y="5943436"/>
            <a:ext cx="2740501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221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物品，其個數是無限多個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80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110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strike="sngStrike">
                <a:solidFill>
                  <a:schemeClr val="tx1"/>
                </a:solidFill>
              </a:rPr>
              <a:t>90</a:t>
            </a:r>
          </a:p>
          <a:p>
            <a:pPr algn="ctr"/>
            <a:r>
              <a:rPr lang="en-US" altLang="zh-TW" sz="2400">
                <a:solidFill>
                  <a:schemeClr val="tx1"/>
                </a:solidFill>
              </a:rPr>
              <a:t>110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160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160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170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240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10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4576409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A9553A-7967-427A-B9A2-1A95DF105C89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箭號: 弧形下彎 21">
            <a:extLst>
              <a:ext uri="{FF2B5EF4-FFF2-40B4-BE49-F238E27FC236}">
                <a16:creationId xmlns:a16="http://schemas.microsoft.com/office/drawing/2014/main" id="{29C84327-4988-4722-8A75-FFF8EBBEA930}"/>
              </a:ext>
            </a:extLst>
          </p:cNvPr>
          <p:cNvSpPr/>
          <p:nvPr/>
        </p:nvSpPr>
        <p:spPr>
          <a:xfrm flipH="1" flipV="1">
            <a:off x="1768822" y="5928594"/>
            <a:ext cx="2740501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6576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物品，其個數是無限多個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80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110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110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160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160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170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240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10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4576409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A9553A-7967-427A-B9A2-1A95DF105C89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箭號: 弧形下彎 16">
            <a:extLst>
              <a:ext uri="{FF2B5EF4-FFF2-40B4-BE49-F238E27FC236}">
                <a16:creationId xmlns:a16="http://schemas.microsoft.com/office/drawing/2014/main" id="{20070A24-DB76-41B6-9D14-FF07ED526605}"/>
              </a:ext>
            </a:extLst>
          </p:cNvPr>
          <p:cNvSpPr/>
          <p:nvPr/>
        </p:nvSpPr>
        <p:spPr>
          <a:xfrm flipH="1" flipV="1">
            <a:off x="2427748" y="5928594"/>
            <a:ext cx="2740501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573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物品，其個數是無限多個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80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110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110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160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trike="sngStrike">
                <a:solidFill>
                  <a:schemeClr val="tx1"/>
                </a:solidFill>
              </a:rPr>
              <a:t>160</a:t>
            </a:r>
          </a:p>
          <a:p>
            <a:pPr algn="ctr"/>
            <a:r>
              <a:rPr lang="en-US" altLang="zh-TW" sz="2400">
                <a:solidFill>
                  <a:schemeClr val="tx1"/>
                </a:solidFill>
              </a:rPr>
              <a:t>190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170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240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10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4576409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A9553A-7967-427A-B9A2-1A95DF105C89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箭號: 弧形下彎 16">
            <a:extLst>
              <a:ext uri="{FF2B5EF4-FFF2-40B4-BE49-F238E27FC236}">
                <a16:creationId xmlns:a16="http://schemas.microsoft.com/office/drawing/2014/main" id="{20070A24-DB76-41B6-9D14-FF07ED526605}"/>
              </a:ext>
            </a:extLst>
          </p:cNvPr>
          <p:cNvSpPr/>
          <p:nvPr/>
        </p:nvSpPr>
        <p:spPr>
          <a:xfrm flipH="1" flipV="1">
            <a:off x="3056615" y="5928107"/>
            <a:ext cx="2740501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6321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物品，其個數是無限多個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80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110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110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160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190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trike="sngStrike">
                <a:solidFill>
                  <a:schemeClr val="tx1"/>
                </a:solidFill>
              </a:rPr>
              <a:t>170</a:t>
            </a:r>
          </a:p>
          <a:p>
            <a:pPr algn="ctr"/>
            <a:r>
              <a:rPr lang="en-US" altLang="zh-TW" sz="2400">
                <a:solidFill>
                  <a:schemeClr val="tx1"/>
                </a:solidFill>
              </a:rPr>
              <a:t>220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240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10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4576409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A9553A-7967-427A-B9A2-1A95DF105C89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箭號: 弧形下彎 16">
            <a:extLst>
              <a:ext uri="{FF2B5EF4-FFF2-40B4-BE49-F238E27FC236}">
                <a16:creationId xmlns:a16="http://schemas.microsoft.com/office/drawing/2014/main" id="{44D0464B-D06F-4242-A6DD-9DC13ADF0873}"/>
              </a:ext>
            </a:extLst>
          </p:cNvPr>
          <p:cNvSpPr/>
          <p:nvPr/>
        </p:nvSpPr>
        <p:spPr>
          <a:xfrm flipH="1" flipV="1">
            <a:off x="3705399" y="5928594"/>
            <a:ext cx="2740501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407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物品，其個數是無限多個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80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110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110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160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190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220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240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10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4576409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A9553A-7967-427A-B9A2-1A95DF105C89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箭號: 弧形下彎 16">
            <a:extLst>
              <a:ext uri="{FF2B5EF4-FFF2-40B4-BE49-F238E27FC236}">
                <a16:creationId xmlns:a16="http://schemas.microsoft.com/office/drawing/2014/main" id="{9908C35A-83C0-463B-9D92-9C3FA53CEA79}"/>
              </a:ext>
            </a:extLst>
          </p:cNvPr>
          <p:cNvSpPr/>
          <p:nvPr/>
        </p:nvSpPr>
        <p:spPr>
          <a:xfrm flipH="1" flipV="1">
            <a:off x="4392141" y="5928594"/>
            <a:ext cx="2740501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3837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物品，其個數是無限多個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80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110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110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160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190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220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240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10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5039396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7814558-FDFC-442B-9F59-7C120BE87313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464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物品，其個數是無限多個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80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110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0000"/>
                </a:solidFill>
              </a:rPr>
              <a:t>150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160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190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0000"/>
                </a:solidFill>
              </a:rPr>
              <a:t>230</a:t>
            </a:r>
            <a:endParaRPr lang="zh-TW" altLang="en-US" sz="240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0000"/>
                </a:solidFill>
              </a:rPr>
              <a:t>260</a:t>
            </a:r>
            <a:endParaRPr lang="zh-TW" altLang="en-US" sz="240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10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5039396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7814558-FDFC-442B-9F59-7C120BE87313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91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22C07-F185-4B69-9F26-F1C4ADCC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 to DP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66E8E2-898E-41DD-B02B-FEDC07FD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計算費伯納契數列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EA0C176-FAF5-4807-ACCE-04F61C788296}"/>
              </a:ext>
            </a:extLst>
          </p:cNvPr>
          <p:cNvSpPr/>
          <p:nvPr/>
        </p:nvSpPr>
        <p:spPr>
          <a:xfrm>
            <a:off x="7257327" y="900435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4</a:t>
            </a:r>
            <a:endParaRPr lang="zh-TW" altLang="en-US" sz="280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4D8B370-83CD-4AD0-9068-3DEF5D98A1E8}"/>
              </a:ext>
            </a:extLst>
          </p:cNvPr>
          <p:cNvSpPr/>
          <p:nvPr/>
        </p:nvSpPr>
        <p:spPr>
          <a:xfrm>
            <a:off x="8658345" y="2021220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2</a:t>
            </a:r>
            <a:endParaRPr lang="zh-TW" altLang="en-US" sz="280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7EEB926-76F5-4168-BED8-8D042F5757E1}"/>
              </a:ext>
            </a:extLst>
          </p:cNvPr>
          <p:cNvSpPr/>
          <p:nvPr/>
        </p:nvSpPr>
        <p:spPr>
          <a:xfrm>
            <a:off x="5962891" y="2021220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7F2C081-EC70-4444-B534-7D1DF384730D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6715246" y="1661164"/>
            <a:ext cx="762441" cy="360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386122D-1685-426A-87F9-6344B6228652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8541676" y="1661164"/>
            <a:ext cx="869024" cy="36005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81849CF4-301B-4563-B60B-61194346757F}"/>
              </a:ext>
            </a:extLst>
          </p:cNvPr>
          <p:cNvSpPr/>
          <p:nvPr/>
        </p:nvSpPr>
        <p:spPr>
          <a:xfrm>
            <a:off x="4737904" y="3207841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2</a:t>
            </a:r>
            <a:endParaRPr lang="zh-TW" altLang="en-US" sz="280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8F1B05E-5E44-4AF6-A4E9-84B4C0FBDDB1}"/>
              </a:ext>
            </a:extLst>
          </p:cNvPr>
          <p:cNvSpPr/>
          <p:nvPr/>
        </p:nvSpPr>
        <p:spPr>
          <a:xfrm>
            <a:off x="7153636" y="3207841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1</a:t>
            </a:r>
            <a:endParaRPr lang="zh-TW" altLang="en-US" sz="280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99DA884-172B-4CA8-8A1A-9F928810D57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5490259" y="2781949"/>
            <a:ext cx="692992" cy="425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F441EF3-A56E-443E-9347-877783ED95F1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247240" y="2781949"/>
            <a:ext cx="658751" cy="425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E77F4160-9A6F-4524-BC77-09645AD58D26}"/>
              </a:ext>
            </a:extLst>
          </p:cNvPr>
          <p:cNvSpPr/>
          <p:nvPr/>
        </p:nvSpPr>
        <p:spPr>
          <a:xfrm>
            <a:off x="3478192" y="4394462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1</a:t>
            </a:r>
            <a:endParaRPr lang="zh-TW" altLang="en-US" sz="280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CD7A67DC-FB9A-4909-BFF1-3677708F2DA2}"/>
              </a:ext>
            </a:extLst>
          </p:cNvPr>
          <p:cNvSpPr/>
          <p:nvPr/>
        </p:nvSpPr>
        <p:spPr>
          <a:xfrm>
            <a:off x="5838243" y="4394462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0</a:t>
            </a:r>
            <a:endParaRPr lang="zh-TW" altLang="en-US" sz="280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98D6AF0-C413-44DD-895B-027189B0C6B6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230547" y="3968570"/>
            <a:ext cx="727717" cy="425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7BEB85B-39F6-41DA-A28A-085C3BBA4B38}"/>
              </a:ext>
            </a:extLst>
          </p:cNvPr>
          <p:cNvCxnSpPr>
            <a:cxnSpLocks/>
            <a:stCxn id="9" idx="5"/>
            <a:endCxn id="17" idx="0"/>
          </p:cNvCxnSpPr>
          <p:nvPr/>
        </p:nvCxnSpPr>
        <p:spPr>
          <a:xfrm>
            <a:off x="6022253" y="3968570"/>
            <a:ext cx="568345" cy="425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293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物品，其個數是無限多個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80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110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160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190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230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260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10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548159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3F8E85-A233-4C2B-9861-F142F595DB0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0330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物品，其個數是無限多個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80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110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0000"/>
                </a:solidFill>
              </a:rPr>
              <a:t>200</a:t>
            </a:r>
            <a:endParaRPr lang="zh-TW" altLang="en-US" sz="240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0000"/>
                </a:solidFill>
              </a:rPr>
              <a:t>200</a:t>
            </a:r>
            <a:endParaRPr lang="zh-TW" altLang="en-US" sz="240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230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0000"/>
                </a:solidFill>
              </a:rPr>
              <a:t>280</a:t>
            </a:r>
            <a:endParaRPr lang="zh-TW" altLang="en-US" sz="240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10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548159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3F8E85-A233-4C2B-9861-F142F595DB0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226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100D9-ABCC-4E06-878B-EE96D3EE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86B02D72-150E-45B6-9F75-11323893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4541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i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i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物品數量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V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背包容量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],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]]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P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zh-TW" altLang="zh-TW" sz="7200" dirty="0"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33862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22DA7-59A1-4582-9C25-D7D83F4C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53626B-C8E6-4AD1-AA3E-DFF60ED5E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err="1">
                <a:hlinkClick r:id="rId2"/>
              </a:rPr>
              <a:t>UVa</a:t>
            </a:r>
            <a:r>
              <a:rPr lang="en-US" altLang="zh-TW">
                <a:hlinkClick r:id="rId2"/>
              </a:rPr>
              <a:t> OJ 10980 Lowest Price in Town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hlinkClick r:id="rId3"/>
              </a:rPr>
              <a:t>POJ</a:t>
            </a:r>
            <a:r>
              <a:rPr lang="zh-TW" altLang="en-US">
                <a:hlinkClick r:id="rId3"/>
              </a:rPr>
              <a:t> </a:t>
            </a:r>
            <a:r>
              <a:rPr lang="en-US" altLang="zh-TW">
                <a:hlinkClick r:id="rId3"/>
              </a:rPr>
              <a:t>2063 </a:t>
            </a:r>
            <a:r>
              <a:rPr lang="en-US" altLang="ja-JP">
                <a:hlinkClick r:id="rId3"/>
              </a:rPr>
              <a:t>Investment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5958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A4C19-7FF0-432F-BB42-B06CD3058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01 </a:t>
            </a:r>
            <a:r>
              <a:rPr lang="zh-TW" altLang="en-US"/>
              <a:t>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AF7949-7B65-4DEA-B4E6-F66A14467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物品，至多拿</a:t>
            </a:r>
            <a:r>
              <a:rPr lang="zh-TW" altLang="en-US" b="1"/>
              <a:t>一個</a:t>
            </a:r>
            <a:endParaRPr lang="en-US" altLang="zh-TW" b="1"/>
          </a:p>
          <a:p>
            <a:r>
              <a:rPr lang="zh-TW" altLang="en-US"/>
              <a:t>做法和無限背包相似，差在順序</a:t>
            </a:r>
            <a:endParaRPr lang="en-US" altLang="zh-TW"/>
          </a:p>
          <a:p>
            <a:r>
              <a:rPr lang="zh-TW" altLang="en-US"/>
              <a:t>策略是由後向前更新</a:t>
            </a:r>
          </a:p>
        </p:txBody>
      </p:sp>
    </p:spTree>
    <p:extLst>
      <p:ext uri="{BB962C8B-B14F-4D97-AF65-F5344CB8AC3E}">
        <p14:creationId xmlns:p14="http://schemas.microsoft.com/office/powerpoint/2010/main" val="23294015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01</a:t>
            </a:r>
            <a:r>
              <a:rPr lang="zh-TW" altLang="en-US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物品，至多拿一個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1064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01</a:t>
            </a:r>
            <a:r>
              <a:rPr lang="zh-TW" altLang="en-US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物品，至多拿一個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4A3E20DE-9C17-4965-B1B2-3CCD24718250}"/>
              </a:ext>
            </a:extLst>
          </p:cNvPr>
          <p:cNvSpPr/>
          <p:nvPr/>
        </p:nvSpPr>
        <p:spPr>
          <a:xfrm flipH="1" flipV="1">
            <a:off x="5634765" y="5943437"/>
            <a:ext cx="148155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8D4CC-3019-41F7-9458-959D7518440E}"/>
              </a:ext>
            </a:extLst>
          </p:cNvPr>
          <p:cNvSpPr/>
          <p:nvPr/>
        </p:nvSpPr>
        <p:spPr>
          <a:xfrm>
            <a:off x="8788893" y="3663942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4371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01</a:t>
            </a:r>
            <a:r>
              <a:rPr lang="zh-TW" altLang="en-US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物品，至多拿一個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4A3E20DE-9C17-4965-B1B2-3CCD24718250}"/>
              </a:ext>
            </a:extLst>
          </p:cNvPr>
          <p:cNvSpPr/>
          <p:nvPr/>
        </p:nvSpPr>
        <p:spPr>
          <a:xfrm flipH="1" flipV="1">
            <a:off x="4986559" y="5928210"/>
            <a:ext cx="148155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8D4CC-3019-41F7-9458-959D7518440E}"/>
              </a:ext>
            </a:extLst>
          </p:cNvPr>
          <p:cNvSpPr/>
          <p:nvPr/>
        </p:nvSpPr>
        <p:spPr>
          <a:xfrm>
            <a:off x="8788893" y="3663942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4358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01</a:t>
            </a:r>
            <a:r>
              <a:rPr lang="zh-TW" altLang="en-US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物品，至多拿一個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4A3E20DE-9C17-4965-B1B2-3CCD24718250}"/>
              </a:ext>
            </a:extLst>
          </p:cNvPr>
          <p:cNvSpPr/>
          <p:nvPr/>
        </p:nvSpPr>
        <p:spPr>
          <a:xfrm flipH="1" flipV="1">
            <a:off x="4334542" y="5936251"/>
            <a:ext cx="148155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8D4CC-3019-41F7-9458-959D7518440E}"/>
              </a:ext>
            </a:extLst>
          </p:cNvPr>
          <p:cNvSpPr/>
          <p:nvPr/>
        </p:nvSpPr>
        <p:spPr>
          <a:xfrm>
            <a:off x="8788893" y="3663942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8071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01</a:t>
            </a:r>
            <a:r>
              <a:rPr lang="zh-TW" altLang="en-US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物品，至多拿一個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4A3E20DE-9C17-4965-B1B2-3CCD24718250}"/>
              </a:ext>
            </a:extLst>
          </p:cNvPr>
          <p:cNvSpPr/>
          <p:nvPr/>
        </p:nvSpPr>
        <p:spPr>
          <a:xfrm flipH="1" flipV="1">
            <a:off x="3630126" y="5928107"/>
            <a:ext cx="148155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8D4CC-3019-41F7-9458-959D7518440E}"/>
              </a:ext>
            </a:extLst>
          </p:cNvPr>
          <p:cNvSpPr/>
          <p:nvPr/>
        </p:nvSpPr>
        <p:spPr>
          <a:xfrm>
            <a:off x="8788893" y="3663942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8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22C07-F185-4B69-9F26-F1C4ADCC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 to DP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66E8E2-898E-41DD-B02B-FEDC07FD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計算費伯納契數列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EA0C176-FAF5-4807-ACCE-04F61C788296}"/>
              </a:ext>
            </a:extLst>
          </p:cNvPr>
          <p:cNvSpPr/>
          <p:nvPr/>
        </p:nvSpPr>
        <p:spPr>
          <a:xfrm>
            <a:off x="7257327" y="900435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4</a:t>
            </a:r>
            <a:endParaRPr lang="zh-TW" altLang="en-US" sz="280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4D8B370-83CD-4AD0-9068-3DEF5D98A1E8}"/>
              </a:ext>
            </a:extLst>
          </p:cNvPr>
          <p:cNvSpPr/>
          <p:nvPr/>
        </p:nvSpPr>
        <p:spPr>
          <a:xfrm>
            <a:off x="8658345" y="2021220"/>
            <a:ext cx="1504709" cy="891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2</a:t>
            </a:r>
            <a:endParaRPr lang="zh-TW" altLang="en-US" sz="280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7EEB926-76F5-4168-BED8-8D042F5757E1}"/>
              </a:ext>
            </a:extLst>
          </p:cNvPr>
          <p:cNvSpPr/>
          <p:nvPr/>
        </p:nvSpPr>
        <p:spPr>
          <a:xfrm>
            <a:off x="5962891" y="2021220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7F2C081-EC70-4444-B534-7D1DF384730D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6715246" y="1661164"/>
            <a:ext cx="762441" cy="360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386122D-1685-426A-87F9-6344B6228652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8541676" y="1661164"/>
            <a:ext cx="869024" cy="36005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81849CF4-301B-4563-B60B-61194346757F}"/>
              </a:ext>
            </a:extLst>
          </p:cNvPr>
          <p:cNvSpPr/>
          <p:nvPr/>
        </p:nvSpPr>
        <p:spPr>
          <a:xfrm>
            <a:off x="4737904" y="3207841"/>
            <a:ext cx="1504709" cy="891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2</a:t>
            </a:r>
            <a:endParaRPr lang="zh-TW" altLang="en-US" sz="280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8F1B05E-5E44-4AF6-A4E9-84B4C0FBDDB1}"/>
              </a:ext>
            </a:extLst>
          </p:cNvPr>
          <p:cNvSpPr/>
          <p:nvPr/>
        </p:nvSpPr>
        <p:spPr>
          <a:xfrm>
            <a:off x="7153636" y="3207841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1</a:t>
            </a:r>
            <a:endParaRPr lang="zh-TW" altLang="en-US" sz="280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99DA884-172B-4CA8-8A1A-9F928810D57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5490259" y="2781949"/>
            <a:ext cx="692992" cy="425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F441EF3-A56E-443E-9347-877783ED95F1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247240" y="2781949"/>
            <a:ext cx="658751" cy="425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E77F4160-9A6F-4524-BC77-09645AD58D26}"/>
              </a:ext>
            </a:extLst>
          </p:cNvPr>
          <p:cNvSpPr/>
          <p:nvPr/>
        </p:nvSpPr>
        <p:spPr>
          <a:xfrm>
            <a:off x="3478192" y="4394462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1</a:t>
            </a:r>
            <a:endParaRPr lang="zh-TW" altLang="en-US" sz="280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CD7A67DC-FB9A-4909-BFF1-3677708F2DA2}"/>
              </a:ext>
            </a:extLst>
          </p:cNvPr>
          <p:cNvSpPr/>
          <p:nvPr/>
        </p:nvSpPr>
        <p:spPr>
          <a:xfrm>
            <a:off x="5838243" y="4394462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0</a:t>
            </a:r>
            <a:endParaRPr lang="zh-TW" altLang="en-US" sz="280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98D6AF0-C413-44DD-895B-027189B0C6B6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230547" y="3968570"/>
            <a:ext cx="727717" cy="425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7BEB85B-39F6-41DA-A28A-085C3BBA4B38}"/>
              </a:ext>
            </a:extLst>
          </p:cNvPr>
          <p:cNvCxnSpPr>
            <a:cxnSpLocks/>
            <a:stCxn id="9" idx="5"/>
            <a:endCxn id="17" idx="0"/>
          </p:cNvCxnSpPr>
          <p:nvPr/>
        </p:nvCxnSpPr>
        <p:spPr>
          <a:xfrm>
            <a:off x="6022253" y="3968570"/>
            <a:ext cx="568345" cy="425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4462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01</a:t>
            </a:r>
            <a:r>
              <a:rPr lang="zh-TW" altLang="en-US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物品，至多拿一個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4A3E20DE-9C17-4965-B1B2-3CCD24718250}"/>
              </a:ext>
            </a:extLst>
          </p:cNvPr>
          <p:cNvSpPr/>
          <p:nvPr/>
        </p:nvSpPr>
        <p:spPr>
          <a:xfrm flipH="1" flipV="1">
            <a:off x="3038272" y="5928107"/>
            <a:ext cx="148155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8D4CC-3019-41F7-9458-959D7518440E}"/>
              </a:ext>
            </a:extLst>
          </p:cNvPr>
          <p:cNvSpPr/>
          <p:nvPr/>
        </p:nvSpPr>
        <p:spPr>
          <a:xfrm>
            <a:off x="8788893" y="3663942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05901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01</a:t>
            </a:r>
            <a:r>
              <a:rPr lang="zh-TW" altLang="en-US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物品，至多拿一個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4A3E20DE-9C17-4965-B1B2-3CCD24718250}"/>
              </a:ext>
            </a:extLst>
          </p:cNvPr>
          <p:cNvSpPr/>
          <p:nvPr/>
        </p:nvSpPr>
        <p:spPr>
          <a:xfrm flipH="1" flipV="1">
            <a:off x="2378491" y="5916532"/>
            <a:ext cx="148155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8D4CC-3019-41F7-9458-959D7518440E}"/>
              </a:ext>
            </a:extLst>
          </p:cNvPr>
          <p:cNvSpPr/>
          <p:nvPr/>
        </p:nvSpPr>
        <p:spPr>
          <a:xfrm>
            <a:off x="8788893" y="3663942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15278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01</a:t>
            </a:r>
            <a:r>
              <a:rPr lang="zh-TW" altLang="en-US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物品，至多拿一個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4A3E20DE-9C17-4965-B1B2-3CCD24718250}"/>
              </a:ext>
            </a:extLst>
          </p:cNvPr>
          <p:cNvSpPr/>
          <p:nvPr/>
        </p:nvSpPr>
        <p:spPr>
          <a:xfrm flipH="1" flipV="1">
            <a:off x="1737934" y="5928594"/>
            <a:ext cx="148155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8D4CC-3019-41F7-9458-959D7518440E}"/>
              </a:ext>
            </a:extLst>
          </p:cNvPr>
          <p:cNvSpPr/>
          <p:nvPr/>
        </p:nvSpPr>
        <p:spPr>
          <a:xfrm>
            <a:off x="8788893" y="3663942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1350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01</a:t>
            </a:r>
            <a:r>
              <a:rPr lang="zh-TW" altLang="en-US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物品，至多拿一個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4A3E20DE-9C17-4965-B1B2-3CCD24718250}"/>
              </a:ext>
            </a:extLst>
          </p:cNvPr>
          <p:cNvSpPr/>
          <p:nvPr/>
        </p:nvSpPr>
        <p:spPr>
          <a:xfrm flipH="1" flipV="1">
            <a:off x="1085917" y="5928210"/>
            <a:ext cx="148155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8D4CC-3019-41F7-9458-959D7518440E}"/>
              </a:ext>
            </a:extLst>
          </p:cNvPr>
          <p:cNvSpPr/>
          <p:nvPr/>
        </p:nvSpPr>
        <p:spPr>
          <a:xfrm>
            <a:off x="8788893" y="3663942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19804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01</a:t>
            </a:r>
            <a:r>
              <a:rPr lang="zh-TW" altLang="en-US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物品，至多拿一個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trike="sngStrike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</a:p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箭號: 弧形下彎 20">
            <a:extLst>
              <a:ext uri="{FF2B5EF4-FFF2-40B4-BE49-F238E27FC236}">
                <a16:creationId xmlns:a16="http://schemas.microsoft.com/office/drawing/2014/main" id="{B12EE724-E79E-405E-A464-E8399F05CED3}"/>
              </a:ext>
            </a:extLst>
          </p:cNvPr>
          <p:cNvSpPr/>
          <p:nvPr/>
        </p:nvSpPr>
        <p:spPr>
          <a:xfrm flipH="1" flipV="1">
            <a:off x="5063043" y="5937637"/>
            <a:ext cx="2036433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6CBCDAF-FC77-4246-A49D-A092E280BF38}"/>
              </a:ext>
            </a:extLst>
          </p:cNvPr>
          <p:cNvSpPr/>
          <p:nvPr/>
        </p:nvSpPr>
        <p:spPr>
          <a:xfrm>
            <a:off x="8788893" y="411535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23647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01</a:t>
            </a:r>
            <a:r>
              <a:rPr lang="zh-TW" altLang="en-US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物品，至多拿一個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trike="sngStrike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</a:p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箭號: 弧形下彎 20">
            <a:extLst>
              <a:ext uri="{FF2B5EF4-FFF2-40B4-BE49-F238E27FC236}">
                <a16:creationId xmlns:a16="http://schemas.microsoft.com/office/drawing/2014/main" id="{B12EE724-E79E-405E-A464-E8399F05CED3}"/>
              </a:ext>
            </a:extLst>
          </p:cNvPr>
          <p:cNvSpPr/>
          <p:nvPr/>
        </p:nvSpPr>
        <p:spPr>
          <a:xfrm flipH="1" flipV="1">
            <a:off x="4431069" y="5928594"/>
            <a:ext cx="2036433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6CBCDAF-FC77-4246-A49D-A092E280BF38}"/>
              </a:ext>
            </a:extLst>
          </p:cNvPr>
          <p:cNvSpPr/>
          <p:nvPr/>
        </p:nvSpPr>
        <p:spPr>
          <a:xfrm>
            <a:off x="8788893" y="411535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2515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01</a:t>
            </a:r>
            <a:r>
              <a:rPr lang="zh-TW" altLang="en-US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物品，至多拿一個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trike="sngStrike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</a:p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箭號: 弧形下彎 20">
            <a:extLst>
              <a:ext uri="{FF2B5EF4-FFF2-40B4-BE49-F238E27FC236}">
                <a16:creationId xmlns:a16="http://schemas.microsoft.com/office/drawing/2014/main" id="{B12EE724-E79E-405E-A464-E8399F05CED3}"/>
              </a:ext>
            </a:extLst>
          </p:cNvPr>
          <p:cNvSpPr/>
          <p:nvPr/>
        </p:nvSpPr>
        <p:spPr>
          <a:xfrm flipH="1" flipV="1">
            <a:off x="3795330" y="5933372"/>
            <a:ext cx="2036433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6CBCDAF-FC77-4246-A49D-A092E280BF38}"/>
              </a:ext>
            </a:extLst>
          </p:cNvPr>
          <p:cNvSpPr/>
          <p:nvPr/>
        </p:nvSpPr>
        <p:spPr>
          <a:xfrm>
            <a:off x="8788893" y="411535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21013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01</a:t>
            </a:r>
            <a:r>
              <a:rPr lang="zh-TW" altLang="en-US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物品，至多拿一個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trike="sngStrike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</a:p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箭號: 弧形下彎 20">
            <a:extLst>
              <a:ext uri="{FF2B5EF4-FFF2-40B4-BE49-F238E27FC236}">
                <a16:creationId xmlns:a16="http://schemas.microsoft.com/office/drawing/2014/main" id="{B12EE724-E79E-405E-A464-E8399F05CED3}"/>
              </a:ext>
            </a:extLst>
          </p:cNvPr>
          <p:cNvSpPr/>
          <p:nvPr/>
        </p:nvSpPr>
        <p:spPr>
          <a:xfrm flipH="1" flipV="1">
            <a:off x="3145777" y="5928594"/>
            <a:ext cx="2036433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6CBCDAF-FC77-4246-A49D-A092E280BF38}"/>
              </a:ext>
            </a:extLst>
          </p:cNvPr>
          <p:cNvSpPr/>
          <p:nvPr/>
        </p:nvSpPr>
        <p:spPr>
          <a:xfrm>
            <a:off x="8788893" y="411535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34144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01</a:t>
            </a:r>
            <a:r>
              <a:rPr lang="zh-TW" altLang="en-US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物品，至多拿一個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trike="sngStrike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</a:p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箭號: 弧形下彎 20">
            <a:extLst>
              <a:ext uri="{FF2B5EF4-FFF2-40B4-BE49-F238E27FC236}">
                <a16:creationId xmlns:a16="http://schemas.microsoft.com/office/drawing/2014/main" id="{B12EE724-E79E-405E-A464-E8399F05CED3}"/>
              </a:ext>
            </a:extLst>
          </p:cNvPr>
          <p:cNvSpPr/>
          <p:nvPr/>
        </p:nvSpPr>
        <p:spPr>
          <a:xfrm flipH="1" flipV="1">
            <a:off x="2478714" y="5928594"/>
            <a:ext cx="2036433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6CBCDAF-FC77-4246-A49D-A092E280BF38}"/>
              </a:ext>
            </a:extLst>
          </p:cNvPr>
          <p:cNvSpPr/>
          <p:nvPr/>
        </p:nvSpPr>
        <p:spPr>
          <a:xfrm>
            <a:off x="8788893" y="411535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9454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01</a:t>
            </a:r>
            <a:r>
              <a:rPr lang="zh-TW" altLang="en-US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對於每一</a:t>
            </a:r>
            <a:r>
              <a:rPr lang="zh-TW" altLang="en-US" b="1"/>
              <a:t>種</a:t>
            </a:r>
            <a:r>
              <a:rPr lang="zh-TW" altLang="en-US"/>
              <a:t>物品，至多拿一個</a:t>
            </a:r>
            <a:endParaRPr lang="en-US" altLang="zh-TW"/>
          </a:p>
          <a:p>
            <a:r>
              <a:rPr lang="zh-TW" altLang="en-US"/>
              <a:t>定義 </a:t>
            </a:r>
            <a:r>
              <a:rPr lang="en-US" altLang="zh-TW"/>
              <a:t>S[n] : </a:t>
            </a:r>
            <a:r>
              <a:rPr lang="zh-TW" altLang="en-US"/>
              <a:t>當背包的容量只有 </a:t>
            </a:r>
            <a:r>
              <a:rPr lang="en-US" altLang="zh-TW"/>
              <a:t>n </a:t>
            </a:r>
            <a:r>
              <a:rPr lang="zh-TW" altLang="en-US"/>
              <a:t>時，問題的最佳解</a:t>
            </a:r>
            <a:endParaRPr lang="en-US" altLang="zh-TW"/>
          </a:p>
          <a:p>
            <a:r>
              <a:rPr lang="en-US" altLang="zh-TW"/>
              <a:t>S[n] =</a:t>
            </a:r>
            <a:r>
              <a:rPr lang="zh-TW" altLang="en-US"/>
              <a:t> </a:t>
            </a:r>
            <a:r>
              <a:rPr lang="en-US" altLang="zh-TW"/>
              <a:t>max(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/>
              <a:t>S[n-V[</a:t>
            </a:r>
            <a:r>
              <a:rPr lang="en-US" altLang="zh-TW" err="1"/>
              <a:t>i</a:t>
            </a:r>
            <a:r>
              <a:rPr lang="en-US" altLang="zh-TW"/>
              <a:t>]] + P[</a:t>
            </a:r>
            <a:r>
              <a:rPr lang="en-US" altLang="zh-TW" err="1"/>
              <a:t>i</a:t>
            </a:r>
            <a:r>
              <a:rPr lang="en-US" altLang="zh-TW"/>
              <a:t>])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200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trike="sngStrike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</a:p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</a:rPr>
              <a:t>0</a:t>
            </a: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箭號: 弧形下彎 20">
            <a:extLst>
              <a:ext uri="{FF2B5EF4-FFF2-40B4-BE49-F238E27FC236}">
                <a16:creationId xmlns:a16="http://schemas.microsoft.com/office/drawing/2014/main" id="{B12EE724-E79E-405E-A464-E8399F05CED3}"/>
              </a:ext>
            </a:extLst>
          </p:cNvPr>
          <p:cNvSpPr/>
          <p:nvPr/>
        </p:nvSpPr>
        <p:spPr>
          <a:xfrm flipH="1" flipV="1">
            <a:off x="1845439" y="5928594"/>
            <a:ext cx="2036433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6CBCDAF-FC77-4246-A49D-A092E280BF38}"/>
              </a:ext>
            </a:extLst>
          </p:cNvPr>
          <p:cNvSpPr/>
          <p:nvPr/>
        </p:nvSpPr>
        <p:spPr>
          <a:xfrm>
            <a:off x="8788893" y="411535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24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4790</TotalTime>
  <Words>5897</Words>
  <Application>Microsoft Office PowerPoint</Application>
  <PresentationFormat>寬螢幕</PresentationFormat>
  <Paragraphs>1738</Paragraphs>
  <Slides>130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130</vt:i4>
      </vt:variant>
    </vt:vector>
  </HeadingPairs>
  <TitlesOfParts>
    <vt:vector size="135" baseType="lpstr">
      <vt:lpstr>微軟正黑體</vt:lpstr>
      <vt:lpstr>Arial</vt:lpstr>
      <vt:lpstr>Calibri</vt:lpstr>
      <vt:lpstr>Consolas</vt:lpstr>
      <vt:lpstr>Office 佈景主題</vt:lpstr>
      <vt:lpstr> Advanced  Competitive Programming</vt:lpstr>
      <vt:lpstr> Dynamic Programming</vt:lpstr>
      <vt:lpstr>Outline</vt:lpstr>
      <vt:lpstr>What is DP ?</vt:lpstr>
      <vt:lpstr>Intro to DP</vt:lpstr>
      <vt:lpstr>Intro to DP</vt:lpstr>
      <vt:lpstr>Intro to DP</vt:lpstr>
      <vt:lpstr>Intro to DP</vt:lpstr>
      <vt:lpstr>Intro to DP</vt:lpstr>
      <vt:lpstr>Intro to DP</vt:lpstr>
      <vt:lpstr>最優子結構</vt:lpstr>
      <vt:lpstr>重複子問題</vt:lpstr>
      <vt:lpstr>無後效性</vt:lpstr>
      <vt:lpstr>經典 DP 問題</vt:lpstr>
      <vt:lpstr>1 x 2 格填充 (弱)</vt:lpstr>
      <vt:lpstr>1 x 2 格填充 (弱)</vt:lpstr>
      <vt:lpstr>1 x 2 格填充 (弱)</vt:lpstr>
      <vt:lpstr>1 x 2 格填充 (弱)</vt:lpstr>
      <vt:lpstr>1 x 2 格填充 (弱)</vt:lpstr>
      <vt:lpstr>1 x 2 格填充 (弱)</vt:lpstr>
      <vt:lpstr>1 x 2 格填充 (弱)</vt:lpstr>
      <vt:lpstr>紅綠藍</vt:lpstr>
      <vt:lpstr>紅綠藍</vt:lpstr>
      <vt:lpstr>紅綠藍</vt:lpstr>
      <vt:lpstr>紅綠藍</vt:lpstr>
      <vt:lpstr>紅綠藍</vt:lpstr>
      <vt:lpstr>紅綠藍</vt:lpstr>
      <vt:lpstr>紅綠藍</vt:lpstr>
      <vt:lpstr>1 x 2 格填充 (強)</vt:lpstr>
      <vt:lpstr>1 x 2 格填充 (強)</vt:lpstr>
      <vt:lpstr>1 x 2 格填充 (強)</vt:lpstr>
      <vt:lpstr>觀察問題</vt:lpstr>
      <vt:lpstr>1 x 2 格填充 (強)</vt:lpstr>
      <vt:lpstr>1 x 2 格填充 (強)</vt:lpstr>
      <vt:lpstr>1 x 2 格填充 (強)</vt:lpstr>
      <vt:lpstr>1 x 2 格填充 (強)</vt:lpstr>
      <vt:lpstr>1 x 2 格填充 (強)</vt:lpstr>
      <vt:lpstr>另一種解法(供參考)</vt:lpstr>
      <vt:lpstr>1 x 2 格填充 (強)</vt:lpstr>
      <vt:lpstr>1 x 2 格填充 (強)</vt:lpstr>
      <vt:lpstr>1 x 2 格填充 (強)</vt:lpstr>
      <vt:lpstr>1 x 2 格填充 (強)</vt:lpstr>
      <vt:lpstr>1 x 2 格填充 (強)</vt:lpstr>
      <vt:lpstr>1 x 2 格填充 (強)</vt:lpstr>
      <vt:lpstr>1 x 2 格填充 (強)</vt:lpstr>
      <vt:lpstr>1 x 2 格填充 (強)</vt:lpstr>
      <vt:lpstr>背包問題 Knapsack problem</vt:lpstr>
      <vt:lpstr>Knapsack problem</vt:lpstr>
      <vt:lpstr>Knapsack problem</vt:lpstr>
      <vt:lpstr>Knapsack problem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多重背包問題</vt:lpstr>
      <vt:lpstr>多重背包問題</vt:lpstr>
      <vt:lpstr>多重背包問題</vt:lpstr>
      <vt:lpstr>多重背包問題</vt:lpstr>
      <vt:lpstr>多重背包問題</vt:lpstr>
      <vt:lpstr>Questions?</vt:lpstr>
      <vt:lpstr> DP 經典問題 LIS and LCS</vt:lpstr>
      <vt:lpstr>Longest Increasing Subsequence</vt:lpstr>
      <vt:lpstr>Longest Increasing Subsequence: Robinson-Schensted-Knuth Algorithm</vt:lpstr>
      <vt:lpstr>練習時間</vt:lpstr>
      <vt:lpstr>Longest Common Subsequence</vt:lpstr>
      <vt:lpstr>定義問題</vt:lpstr>
      <vt:lpstr>補充說明 – 子序列</vt:lpstr>
      <vt:lpstr>補充說明 – 共同子序列</vt:lpstr>
      <vt:lpstr>LCS</vt:lpstr>
      <vt:lpstr>LCS</vt:lpstr>
      <vt:lpstr>LCS</vt:lpstr>
      <vt:lpstr>狀態轉換示意圖</vt:lpstr>
      <vt:lpstr>回溯示意圖</vt:lpstr>
      <vt:lpstr>DP 很難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奕儒 宋</dc:creator>
  <cp:lastModifiedBy>宋奕儒</cp:lastModifiedBy>
  <cp:revision>186</cp:revision>
  <dcterms:created xsi:type="dcterms:W3CDTF">2019-02-19T13:11:27Z</dcterms:created>
  <dcterms:modified xsi:type="dcterms:W3CDTF">2020-04-14T12:50:20Z</dcterms:modified>
</cp:coreProperties>
</file>