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4" r:id="rId8"/>
    <p:sldId id="265" r:id="rId9"/>
    <p:sldId id="273" r:id="rId10"/>
    <p:sldId id="266" r:id="rId11"/>
    <p:sldId id="274" r:id="rId12"/>
    <p:sldId id="275" r:id="rId13"/>
    <p:sldId id="267" r:id="rId14"/>
    <p:sldId id="276" r:id="rId15"/>
    <p:sldId id="268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72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79997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0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98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33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49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89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0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70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0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4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9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9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9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05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4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11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1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319083"/>
            <a:ext cx="7776864" cy="138172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Getting the most </a:t>
            </a:r>
            <a:r>
              <a:rPr lang="en-US" altLang="zh-TW" sz="4000" b="1" dirty="0">
                <a:solidFill>
                  <a:srgbClr val="FF0000"/>
                </a:solidFill>
              </a:rPr>
              <a:t>proteins</a:t>
            </a:r>
            <a:r>
              <a:rPr lang="en-US" altLang="zh-TW" sz="4000" dirty="0"/>
              <a:t> depends on your money for different stores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62718" y="4437112"/>
            <a:ext cx="5762563" cy="2832204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/>
              <a:t>組員</a:t>
            </a:r>
            <a:r>
              <a:rPr lang="en-US" altLang="zh-TW" sz="2400" dirty="0"/>
              <a:t>:</a:t>
            </a:r>
          </a:p>
          <a:p>
            <a:pPr algn="l"/>
            <a:r>
              <a:rPr lang="zh-TW" altLang="en-US" sz="2400" dirty="0"/>
              <a:t>黃政瑋</a:t>
            </a:r>
            <a:r>
              <a:rPr lang="en-US" altLang="zh-TW" sz="2400" dirty="0"/>
              <a:t>F74062044</a:t>
            </a:r>
          </a:p>
          <a:p>
            <a:pPr algn="l"/>
            <a:r>
              <a:rPr lang="zh-TW" altLang="en-US" sz="2400" dirty="0"/>
              <a:t>許嘉倫</a:t>
            </a:r>
            <a:r>
              <a:rPr lang="en-US" altLang="zh-TW" sz="2400" dirty="0"/>
              <a:t>F74062109</a:t>
            </a:r>
          </a:p>
          <a:p>
            <a:pPr algn="l"/>
            <a:r>
              <a:rPr lang="zh-TW" altLang="en-US" sz="2400" dirty="0"/>
              <a:t>徐澤淞</a:t>
            </a:r>
            <a:r>
              <a:rPr lang="en-US" altLang="zh-TW" sz="2400" dirty="0"/>
              <a:t>F74066022</a:t>
            </a:r>
            <a:endParaRPr lang="zh-TW" altLang="en-US" sz="2400" dirty="0"/>
          </a:p>
        </p:txBody>
      </p:sp>
      <p:pic>
        <p:nvPicPr>
          <p:cNvPr id="5" name="圖片 4" descr="一張含有 個人, 男人, 握住, 直立的 的圖片&#10;&#10;自動產生的描述">
            <a:extLst>
              <a:ext uri="{FF2B5EF4-FFF2-40B4-BE49-F238E27FC236}">
                <a16:creationId xmlns:a16="http://schemas.microsoft.com/office/drawing/2014/main" id="{834FEE85-9118-42EC-9871-75179869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593301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4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2060848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目標函式：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最大化每日所攝取蛋白質總克數</a:t>
            </a:r>
            <a:endParaRPr lang="en-US" altLang="zh-TW" dirty="0"/>
          </a:p>
          <a:p>
            <a:r>
              <a:rPr lang="zh-TW" altLang="en-US" dirty="0"/>
              <a:t>限制式：</a:t>
            </a:r>
            <a:r>
              <a:rPr lang="en-US" altLang="zh-TW" dirty="0"/>
              <a:t>(</a:t>
            </a:r>
            <a:r>
              <a:rPr lang="zh-TW" altLang="en-US" dirty="0"/>
              <a:t>根據增肌或減脂會有不同的限制式範圍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每日花費總金額上限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每日攝取</a:t>
            </a:r>
            <a:r>
              <a:rPr lang="zh-TW" altLang="zh-TW" b="1" dirty="0">
                <a:solidFill>
                  <a:srgbClr val="FF0000"/>
                </a:solidFill>
              </a:rPr>
              <a:t>熱量</a:t>
            </a:r>
            <a:r>
              <a:rPr lang="zh-TW" altLang="zh-TW" dirty="0"/>
              <a:t>上下限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每日攝取</a:t>
            </a:r>
            <a:r>
              <a:rPr lang="zh-TW" altLang="zh-TW" b="1" dirty="0">
                <a:solidFill>
                  <a:srgbClr val="FF0000"/>
                </a:solidFill>
              </a:rPr>
              <a:t>碳水</a:t>
            </a:r>
            <a:r>
              <a:rPr lang="zh-TW" altLang="zh-TW" dirty="0"/>
              <a:t>上下限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/>
              <a:t>每日攝取</a:t>
            </a:r>
            <a:r>
              <a:rPr lang="zh-TW" altLang="zh-TW" b="1" dirty="0">
                <a:solidFill>
                  <a:srgbClr val="FF0000"/>
                </a:solidFill>
              </a:rPr>
              <a:t>脂肪</a:t>
            </a:r>
            <a:r>
              <a:rPr lang="zh-TW" altLang="zh-TW" dirty="0"/>
              <a:t>上下限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47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Formulation(</a:t>
            </a:r>
            <a:r>
              <a:rPr lang="zh-TW" altLang="en-US" dirty="0"/>
              <a:t>增肌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2132856"/>
            <a:ext cx="8856984" cy="496855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/>
              <a:t>每日花費總金額上限</a:t>
            </a:r>
            <a:endParaRPr lang="en-US" altLang="zh-TW" dirty="0"/>
          </a:p>
          <a:p>
            <a:r>
              <a:rPr lang="zh-TW" altLang="zh-TW" dirty="0"/>
              <a:t>每日攝取熱量上下限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TDEE~TDEE+300</a:t>
            </a:r>
          </a:p>
          <a:p>
            <a:r>
              <a:rPr lang="zh-TW" altLang="zh-TW" dirty="0"/>
              <a:t>每日攝取碳水上下限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TDEE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50~60%</a:t>
            </a:r>
          </a:p>
          <a:p>
            <a:r>
              <a:rPr lang="zh-TW" altLang="zh-TW" dirty="0"/>
              <a:t>每日攝取脂肪上下限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TDEE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20~30%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8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Formulation(</a:t>
            </a:r>
            <a:r>
              <a:rPr lang="zh-TW" altLang="en-US" dirty="0"/>
              <a:t>減脂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2132856"/>
            <a:ext cx="8856984" cy="496855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/>
              <a:t>每日花費總金額上限</a:t>
            </a:r>
            <a:endParaRPr lang="en-US" altLang="zh-TW" dirty="0"/>
          </a:p>
          <a:p>
            <a:r>
              <a:rPr lang="zh-TW" altLang="zh-TW" dirty="0"/>
              <a:t>每日攝取熱量上下限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TDEE-300~TDEE</a:t>
            </a:r>
          </a:p>
          <a:p>
            <a:r>
              <a:rPr lang="zh-TW" altLang="zh-TW" dirty="0"/>
              <a:t>每日攝取碳水上下限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TDEE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20~30%</a:t>
            </a:r>
          </a:p>
          <a:p>
            <a:r>
              <a:rPr lang="zh-TW" altLang="zh-TW" dirty="0"/>
              <a:t>每日攝取脂肪上下限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TDEE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50~60%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75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456400"/>
            <a:ext cx="7704667" cy="333281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/>
              <a:t>以下分析以某作者的身體資訊來模擬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zh-TW" altLang="zh-TW" dirty="0"/>
              <a:t>性別</a:t>
            </a:r>
            <a:r>
              <a:rPr lang="en-US" altLang="zh-TW" dirty="0"/>
              <a:t>: </a:t>
            </a:r>
            <a:r>
              <a:rPr lang="zh-TW" altLang="zh-TW" dirty="0"/>
              <a:t>男生</a:t>
            </a:r>
          </a:p>
          <a:p>
            <a:r>
              <a:rPr lang="zh-TW" altLang="zh-TW" dirty="0"/>
              <a:t>年齡</a:t>
            </a:r>
            <a:r>
              <a:rPr lang="en-US" altLang="zh-TW" dirty="0"/>
              <a:t>: 21</a:t>
            </a:r>
            <a:r>
              <a:rPr lang="zh-TW" altLang="zh-TW" dirty="0"/>
              <a:t>歲</a:t>
            </a:r>
          </a:p>
          <a:p>
            <a:r>
              <a:rPr lang="zh-TW" altLang="zh-TW" dirty="0"/>
              <a:t>身高</a:t>
            </a:r>
            <a:r>
              <a:rPr lang="en-US" altLang="zh-TW" dirty="0"/>
              <a:t>: 179cm</a:t>
            </a:r>
            <a:endParaRPr lang="zh-TW" altLang="zh-TW" dirty="0"/>
          </a:p>
          <a:p>
            <a:r>
              <a:rPr lang="zh-TW" altLang="zh-TW" dirty="0"/>
              <a:t>體重</a:t>
            </a:r>
            <a:r>
              <a:rPr lang="en-US" altLang="zh-TW" dirty="0"/>
              <a:t>: 77</a:t>
            </a:r>
            <a:r>
              <a:rPr lang="zh-TW" altLang="zh-TW" dirty="0"/>
              <a:t>公斤</a:t>
            </a:r>
          </a:p>
          <a:p>
            <a:r>
              <a:rPr lang="zh-TW" altLang="zh-TW" dirty="0"/>
              <a:t>每周運動天數</a:t>
            </a:r>
            <a:r>
              <a:rPr lang="en-US" altLang="zh-TW" dirty="0"/>
              <a:t>: 5</a:t>
            </a:r>
            <a:r>
              <a:rPr lang="zh-TW" altLang="zh-TW" dirty="0"/>
              <a:t>天</a:t>
            </a:r>
          </a:p>
          <a:p>
            <a:r>
              <a:rPr lang="zh-TW" altLang="zh-TW" dirty="0"/>
              <a:t>健身目標</a:t>
            </a:r>
            <a:r>
              <a:rPr lang="en-US" altLang="zh-TW" dirty="0"/>
              <a:t>: </a:t>
            </a:r>
            <a:r>
              <a:rPr lang="zh-TW" altLang="en-US"/>
              <a:t>減脂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FB8BC8-CB52-4D42-9E85-738F880C8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07904" y="3068960"/>
            <a:ext cx="532859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456400"/>
            <a:ext cx="7704667" cy="3332816"/>
          </a:xfrm>
        </p:spPr>
        <p:txBody>
          <a:bodyPr>
            <a:normAutofit/>
          </a:bodyPr>
          <a:lstStyle/>
          <a:p>
            <a:r>
              <a:rPr lang="zh-TW" altLang="en-US" dirty="0"/>
              <a:t>我們的程式一共有以下兩種模式</a:t>
            </a:r>
            <a:endParaRPr lang="en-US" altLang="zh-TW" dirty="0"/>
          </a:p>
          <a:p>
            <a:r>
              <a:rPr lang="en-US" altLang="zh-TW" dirty="0"/>
              <a:t>Mode1:</a:t>
            </a:r>
          </a:p>
          <a:p>
            <a:pPr lvl="1"/>
            <a:r>
              <a:rPr lang="zh-TW" altLang="en-US" dirty="0"/>
              <a:t>根據使用者的資訊，</a:t>
            </a:r>
            <a:r>
              <a:rPr lang="zh-TW" altLang="en-US" b="1" dirty="0">
                <a:solidFill>
                  <a:srgbClr val="FF0000"/>
                </a:solidFill>
              </a:rPr>
              <a:t>繪製出該店的蛋白質與每日消費的金額的圖表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Mode2</a:t>
            </a:r>
          </a:p>
          <a:p>
            <a:pPr lvl="1"/>
            <a:r>
              <a:rPr lang="zh-TW" altLang="en-US" dirty="0"/>
              <a:t>根據使用者的資訊，並輸入每日消費金額，來</a:t>
            </a:r>
            <a:r>
              <a:rPr lang="zh-TW" altLang="en-US" b="1" dirty="0">
                <a:solidFill>
                  <a:srgbClr val="FF0000"/>
                </a:solidFill>
              </a:rPr>
              <a:t>推薦該店家的餐點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734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Mode1(</a:t>
            </a:r>
            <a:r>
              <a:rPr lang="zh-TW" altLang="en-US" dirty="0"/>
              <a:t>全家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1124744"/>
            <a:ext cx="6264508" cy="3297819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1C2CB02-4982-4AAE-BD94-92A73C7A09D6}"/>
              </a:ext>
            </a:extLst>
          </p:cNvPr>
          <p:cNvSpPr txBox="1">
            <a:spLocks/>
          </p:cNvSpPr>
          <p:nvPr/>
        </p:nvSpPr>
        <p:spPr>
          <a:xfrm>
            <a:off x="2269064" y="4113334"/>
            <a:ext cx="6874936" cy="2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/>
              <a:t>一天需花大約</a:t>
            </a:r>
            <a:r>
              <a:rPr lang="en-US" dirty="0"/>
              <a:t>400</a:t>
            </a:r>
            <a:r>
              <a:rPr lang="zh-TW" altLang="en-US" dirty="0"/>
              <a:t>元。</a:t>
            </a:r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zh-TW" altLang="en-US" b="1" dirty="0">
                <a:solidFill>
                  <a:srgbClr val="FF0000"/>
                </a:solidFill>
              </a:rPr>
              <a:t>值是相當高</a:t>
            </a:r>
            <a:r>
              <a:rPr lang="zh-TW" altLang="en-US" b="1" dirty="0"/>
              <a:t>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03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Mode1(</a:t>
            </a:r>
            <a:r>
              <a:rPr lang="zh-TW" altLang="en-US" dirty="0"/>
              <a:t>摩斯漢堡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1C2CB02-4982-4AAE-BD94-92A73C7A09D6}"/>
              </a:ext>
            </a:extLst>
          </p:cNvPr>
          <p:cNvSpPr txBox="1">
            <a:spLocks/>
          </p:cNvSpPr>
          <p:nvPr/>
        </p:nvSpPr>
        <p:spPr>
          <a:xfrm>
            <a:off x="2195736" y="4516769"/>
            <a:ext cx="6732240" cy="243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/>
              <a:t>一天需花大約</a:t>
            </a:r>
            <a:r>
              <a:rPr lang="en-US" dirty="0"/>
              <a:t>300</a:t>
            </a:r>
            <a:r>
              <a:rPr lang="zh-TW" altLang="en-US" dirty="0"/>
              <a:t>元。</a:t>
            </a:r>
            <a:endParaRPr lang="en-US" dirty="0"/>
          </a:p>
          <a:p>
            <a:pPr lvl="0"/>
            <a:r>
              <a:rPr lang="zh-TW" altLang="en-US" dirty="0"/>
              <a:t>若要吃到</a:t>
            </a:r>
            <a:r>
              <a:rPr lang="en-US" dirty="0"/>
              <a:t>2</a:t>
            </a:r>
            <a:r>
              <a:rPr lang="zh-TW" altLang="en-US" dirty="0"/>
              <a:t>倍體重的蛋白質克數，則需要花到將近</a:t>
            </a:r>
            <a:r>
              <a:rPr lang="en-US" dirty="0"/>
              <a:t>600</a:t>
            </a:r>
            <a:r>
              <a:rPr lang="zh-TW" altLang="en-US" dirty="0"/>
              <a:t>元，可能跟</a:t>
            </a:r>
            <a:r>
              <a:rPr lang="en-US" b="1" dirty="0" err="1">
                <a:solidFill>
                  <a:srgbClr val="FF0000"/>
                </a:solidFill>
              </a:rPr>
              <a:t>Mos</a:t>
            </a:r>
            <a:r>
              <a:rPr lang="zh-TW" altLang="en-US" b="1" dirty="0">
                <a:solidFill>
                  <a:srgbClr val="FF0000"/>
                </a:solidFill>
              </a:rPr>
              <a:t>的高單價</a:t>
            </a:r>
            <a:r>
              <a:rPr lang="zh-TW" altLang="en-US" dirty="0"/>
              <a:t>有關。</a:t>
            </a:r>
            <a:endParaRPr 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23836B46-A45E-4AE8-9FA0-EB113FF2AEB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54334" y="1124744"/>
            <a:ext cx="6312337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Mode1(</a:t>
            </a:r>
            <a:r>
              <a:rPr lang="zh-TW" altLang="en-US" dirty="0"/>
              <a:t>肯德基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1C2CB02-4982-4AAE-BD94-92A73C7A09D6}"/>
              </a:ext>
            </a:extLst>
          </p:cNvPr>
          <p:cNvSpPr txBox="1">
            <a:spLocks/>
          </p:cNvSpPr>
          <p:nvPr/>
        </p:nvSpPr>
        <p:spPr>
          <a:xfrm>
            <a:off x="2100053" y="4448280"/>
            <a:ext cx="6804247" cy="22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/>
              <a:t>一天需花大約</a:t>
            </a:r>
            <a:r>
              <a:rPr lang="en-US" dirty="0"/>
              <a:t>500</a:t>
            </a:r>
            <a:r>
              <a:rPr lang="zh-TW" altLang="en-US" dirty="0"/>
              <a:t>元。</a:t>
            </a:r>
            <a:endParaRPr lang="en-US" dirty="0"/>
          </a:p>
          <a:p>
            <a:pPr lvl="0"/>
            <a:r>
              <a:rPr lang="zh-TW" altLang="en-US" b="1" dirty="0">
                <a:solidFill>
                  <a:srgbClr val="FF0000"/>
                </a:solidFill>
              </a:rPr>
              <a:t>高脂肪餐點且高單價</a:t>
            </a:r>
            <a:r>
              <a:rPr lang="zh-TW" altLang="en-US" b="1" dirty="0"/>
              <a:t>。</a:t>
            </a:r>
            <a:endParaRPr lang="en-US" b="1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9DB80D6-7103-4999-A794-E4AF0594396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24744"/>
            <a:ext cx="6359602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5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Mode1(</a:t>
            </a:r>
            <a:r>
              <a:rPr lang="zh-TW" altLang="en-US" dirty="0"/>
              <a:t>麥當勞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1C2CB02-4982-4AAE-BD94-92A73C7A09D6}"/>
              </a:ext>
            </a:extLst>
          </p:cNvPr>
          <p:cNvSpPr txBox="1">
            <a:spLocks/>
          </p:cNvSpPr>
          <p:nvPr/>
        </p:nvSpPr>
        <p:spPr>
          <a:xfrm>
            <a:off x="2269064" y="4113334"/>
            <a:ext cx="6874936" cy="2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/>
              <a:t>一天需花大約</a:t>
            </a:r>
            <a:r>
              <a:rPr lang="en-US" dirty="0"/>
              <a:t>350</a:t>
            </a:r>
            <a:r>
              <a:rPr lang="zh-TW" altLang="en-US" dirty="0"/>
              <a:t>元。</a:t>
            </a:r>
            <a:endParaRPr lang="en-US" altLang="zh-TW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zh-TW" altLang="en-US" b="1" dirty="0">
                <a:solidFill>
                  <a:srgbClr val="FF0000"/>
                </a:solidFill>
              </a:rPr>
              <a:t>值最高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lvl="0"/>
            <a:r>
              <a:rPr lang="zh-TW" altLang="en-US" dirty="0"/>
              <a:t>我們推測因為</a:t>
            </a:r>
            <a:r>
              <a:rPr lang="zh-TW" altLang="en-US" b="1" dirty="0">
                <a:solidFill>
                  <a:srgbClr val="FF0000"/>
                </a:solidFill>
              </a:rPr>
              <a:t>麥當勞有許多牛肉類的漢堡</a:t>
            </a:r>
            <a:r>
              <a:rPr lang="zh-TW" altLang="en-US" dirty="0"/>
              <a:t>。</a:t>
            </a:r>
            <a:endParaRPr lang="en-US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E64E2D6F-F096-4D09-8800-2CE565E84EB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46543"/>
            <a:ext cx="6202829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5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Mode2(</a:t>
            </a:r>
            <a:r>
              <a:rPr lang="zh-TW" altLang="en-US" dirty="0"/>
              <a:t>全家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9EAEEA-5DF7-4B34-AF42-577807DFFF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3632" y="2132856"/>
            <a:ext cx="6048767" cy="4032448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7916AEA-FA27-4053-A36D-8323D9412CDF}"/>
              </a:ext>
            </a:extLst>
          </p:cNvPr>
          <p:cNvSpPr txBox="1">
            <a:spLocks/>
          </p:cNvSpPr>
          <p:nvPr/>
        </p:nvSpPr>
        <p:spPr>
          <a:xfrm>
            <a:off x="1870226" y="188640"/>
            <a:ext cx="6874936" cy="2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dirty="0"/>
              <a:t>每日</a:t>
            </a:r>
            <a:r>
              <a:rPr lang="zh-TW" altLang="en-US" b="1" dirty="0">
                <a:solidFill>
                  <a:srgbClr val="FF0000"/>
                </a:solidFill>
              </a:rPr>
              <a:t>消費金額</a:t>
            </a:r>
            <a:r>
              <a:rPr lang="en-US" b="1" dirty="0">
                <a:solidFill>
                  <a:srgbClr val="FF0000"/>
                </a:solidFill>
              </a:rPr>
              <a:t>500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/>
              <a:t> (</a:t>
            </a:r>
            <a:r>
              <a:rPr lang="zh-TW" altLang="en-US" dirty="0"/>
              <a:t>有限定每項商品最多只能買</a:t>
            </a:r>
            <a:r>
              <a:rPr lang="en-US" dirty="0"/>
              <a:t>2</a:t>
            </a:r>
            <a:r>
              <a:rPr lang="zh-TW" altLang="en-US" dirty="0"/>
              <a:t>項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8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Background and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667" cy="3332816"/>
          </a:xfrm>
        </p:spPr>
        <p:txBody>
          <a:bodyPr/>
          <a:lstStyle/>
          <a:p>
            <a:r>
              <a:rPr lang="en-US" altLang="zh-TW" dirty="0"/>
              <a:t>Motivation</a:t>
            </a:r>
          </a:p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96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Mode2(</a:t>
            </a:r>
            <a:r>
              <a:rPr lang="zh-TW" altLang="en-US" dirty="0"/>
              <a:t>摩斯漢堡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7916AEA-FA27-4053-A36D-8323D9412CDF}"/>
              </a:ext>
            </a:extLst>
          </p:cNvPr>
          <p:cNvSpPr txBox="1">
            <a:spLocks/>
          </p:cNvSpPr>
          <p:nvPr/>
        </p:nvSpPr>
        <p:spPr>
          <a:xfrm>
            <a:off x="1530481" y="260648"/>
            <a:ext cx="6874936" cy="2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每日消費金額</a:t>
            </a:r>
            <a:r>
              <a:rPr lang="en-US" b="1" dirty="0">
                <a:solidFill>
                  <a:srgbClr val="FF0000"/>
                </a:solidFill>
              </a:rPr>
              <a:t>400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2585CA-BD0A-4720-9C34-252D2CFA4E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7549" y="2276872"/>
            <a:ext cx="720080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0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Mode2(</a:t>
            </a:r>
            <a:r>
              <a:rPr lang="zh-TW" altLang="en-US" dirty="0"/>
              <a:t>肯德基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7916AEA-FA27-4053-A36D-8323D9412CDF}"/>
              </a:ext>
            </a:extLst>
          </p:cNvPr>
          <p:cNvSpPr txBox="1">
            <a:spLocks/>
          </p:cNvSpPr>
          <p:nvPr/>
        </p:nvSpPr>
        <p:spPr>
          <a:xfrm>
            <a:off x="1815972" y="260648"/>
            <a:ext cx="6874936" cy="2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每日消費金額</a:t>
            </a:r>
            <a:r>
              <a:rPr lang="en-US" altLang="zh-TW" b="1" dirty="0">
                <a:solidFill>
                  <a:srgbClr val="FF0000"/>
                </a:solidFill>
              </a:rPr>
              <a:t>650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E0A817-BCC9-4AB2-A114-979F4F75B6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275458"/>
            <a:ext cx="6768752" cy="30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5696" y="15771"/>
            <a:ext cx="6264507" cy="1296144"/>
          </a:xfrm>
        </p:spPr>
        <p:txBody>
          <a:bodyPr/>
          <a:lstStyle/>
          <a:p>
            <a:r>
              <a:rPr lang="en-US" altLang="zh-TW" dirty="0"/>
              <a:t>Mode2(</a:t>
            </a:r>
            <a:r>
              <a:rPr lang="zh-TW" altLang="en-US" dirty="0"/>
              <a:t>麥當勞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37916AEA-FA27-4053-A36D-8323D9412CDF}"/>
              </a:ext>
            </a:extLst>
          </p:cNvPr>
          <p:cNvSpPr txBox="1">
            <a:spLocks/>
          </p:cNvSpPr>
          <p:nvPr/>
        </p:nvSpPr>
        <p:spPr>
          <a:xfrm>
            <a:off x="1842607" y="188640"/>
            <a:ext cx="6874936" cy="2756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每日消費金額</a:t>
            </a:r>
            <a:r>
              <a:rPr lang="en-US" b="1" dirty="0">
                <a:solidFill>
                  <a:srgbClr val="FF0000"/>
                </a:solidFill>
              </a:rPr>
              <a:t>500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BF4562-2F6E-4E80-94C7-185449A9D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4844" y="1997106"/>
            <a:ext cx="6779603" cy="35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15033"/>
            <a:ext cx="7704667" cy="1981200"/>
          </a:xfrm>
        </p:spPr>
        <p:txBody>
          <a:bodyPr/>
          <a:lstStyle/>
          <a:p>
            <a:r>
              <a:rPr lang="en-US" altLang="zh-TW" b="1" dirty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556792"/>
            <a:ext cx="7704667" cy="5857052"/>
          </a:xfrm>
        </p:spPr>
        <p:txBody>
          <a:bodyPr>
            <a:normAutofit/>
          </a:bodyPr>
          <a:lstStyle/>
          <a:p>
            <a:r>
              <a:rPr lang="zh-TW" altLang="en-US" dirty="0"/>
              <a:t>滿足健身的要求後，其實有時當我們</a:t>
            </a:r>
            <a:r>
              <a:rPr lang="zh-TW" altLang="en-US" b="1" dirty="0">
                <a:solidFill>
                  <a:srgbClr val="FF0000"/>
                </a:solidFill>
              </a:rPr>
              <a:t>再多花一點錢</a:t>
            </a:r>
            <a:r>
              <a:rPr lang="zh-TW" altLang="en-US" dirty="0"/>
              <a:t>，可以得到更多的蛋白質，並有更多的食物選擇。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經由我們的分析，</a:t>
            </a:r>
            <a:r>
              <a:rPr lang="zh-TW" altLang="en-US" b="1" dirty="0">
                <a:solidFill>
                  <a:srgbClr val="FF0000"/>
                </a:solidFill>
              </a:rPr>
              <a:t>健身的飲食是相當花錢</a:t>
            </a:r>
            <a:r>
              <a:rPr lang="en-US" altLang="zh-TW" dirty="0"/>
              <a:t>(</a:t>
            </a:r>
            <a:r>
              <a:rPr lang="zh-TW" altLang="en-US" dirty="0"/>
              <a:t>滿足碳水和脂肪的攝取下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  <a:p>
            <a:endParaRPr 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400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E3AFD-2E82-447B-90A8-74DC4F6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8EEAA-D5DE-48EF-A976-A6F2C657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052" y="1988840"/>
            <a:ext cx="7704667" cy="3332816"/>
          </a:xfrm>
        </p:spPr>
        <p:txBody>
          <a:bodyPr/>
          <a:lstStyle/>
          <a:p>
            <a:r>
              <a:rPr lang="zh-TW" altLang="en-US" dirty="0"/>
              <a:t>微量營養素、鈉含量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不侷限於速食店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1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CFEDD-155D-441F-BEA3-6AF6F567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204864"/>
            <a:ext cx="7704667" cy="19812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謝謝聆聽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958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47801"/>
            <a:ext cx="7704667" cy="3332816"/>
          </a:xfrm>
        </p:spPr>
        <p:txBody>
          <a:bodyPr/>
          <a:lstStyle/>
          <a:p>
            <a:r>
              <a:rPr lang="zh-TW" altLang="zh-TW" dirty="0"/>
              <a:t>現在健身越來越流行，健身房到處都是，要如何在</a:t>
            </a:r>
            <a:r>
              <a:rPr lang="zh-TW" altLang="zh-TW" b="1" dirty="0">
                <a:solidFill>
                  <a:srgbClr val="FF0000"/>
                </a:solidFill>
              </a:rPr>
              <a:t>有限的荷包內</a:t>
            </a:r>
            <a:r>
              <a:rPr lang="zh-TW" altLang="zh-TW" dirty="0"/>
              <a:t>，攝取到增肌或減脂應該需要的熱量，並</a:t>
            </a:r>
            <a:r>
              <a:rPr lang="zh-TW" altLang="zh-TW" b="1" dirty="0">
                <a:solidFill>
                  <a:srgbClr val="FF0000"/>
                </a:solidFill>
              </a:rPr>
              <a:t>獲得更多的蛋白質</a:t>
            </a:r>
            <a:r>
              <a:rPr lang="zh-TW" altLang="zh-TW" dirty="0"/>
              <a:t>，是我們這些健身愛好者要思考的一個課題。</a:t>
            </a:r>
            <a:endParaRPr lang="zh-TW" altLang="en-US" dirty="0"/>
          </a:p>
        </p:txBody>
      </p:sp>
      <p:pic>
        <p:nvPicPr>
          <p:cNvPr id="4" name="圖片 3" descr="一張含有 食物, 桌, 杯子, 盤 的圖片&#10;&#10;自動產生的描述">
            <a:extLst>
              <a:ext uri="{FF2B5EF4-FFF2-40B4-BE49-F238E27FC236}">
                <a16:creationId xmlns:a16="http://schemas.microsoft.com/office/drawing/2014/main" id="{6CFBC4CB-068D-44D6-A600-E5BBBF87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717032"/>
            <a:ext cx="5528459" cy="29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3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2" y="2204864"/>
            <a:ext cx="7704667" cy="3332816"/>
          </a:xfrm>
        </p:spPr>
        <p:txBody>
          <a:bodyPr/>
          <a:lstStyle/>
          <a:p>
            <a:r>
              <a:rPr lang="zh-TW" altLang="zh-TW" dirty="0"/>
              <a:t>攝取足夠蛋白質及熱量是一件重要的事，即使你練得再多，</a:t>
            </a:r>
            <a:r>
              <a:rPr lang="zh-TW" altLang="zh-TW" b="1" dirty="0">
                <a:solidFill>
                  <a:srgbClr val="FF0000"/>
                </a:solidFill>
              </a:rPr>
              <a:t>蛋白質不夠也是無法變強壯的</a:t>
            </a:r>
            <a:r>
              <a:rPr lang="zh-TW" altLang="zh-TW" dirty="0"/>
              <a:t>，所以我們透過線性規劃，設定限制式以及數百個變數來解決這個問題。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594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我們的研究是當使用者輸入個人資訊後，找出他熱量、碳水與脂肪的上下限，分析他一天花的錢與攝取總蛋白質的關係，並</a:t>
            </a:r>
            <a:r>
              <a:rPr lang="zh-TW" altLang="zh-TW" b="1" dirty="0">
                <a:solidFill>
                  <a:srgbClr val="FF0000"/>
                </a:solidFill>
              </a:rPr>
              <a:t>推薦餐點</a:t>
            </a:r>
            <a:r>
              <a:rPr lang="zh-TW" altLang="zh-TW" dirty="0"/>
              <a:t>給他。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56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Methodology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DD22C61-A0FD-441E-8E2B-EA591A39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988840"/>
            <a:ext cx="7704667" cy="3332816"/>
          </a:xfrm>
        </p:spPr>
        <p:txBody>
          <a:bodyPr/>
          <a:lstStyle/>
          <a:p>
            <a:r>
              <a:rPr lang="en-US" altLang="zh-TW" dirty="0"/>
              <a:t>Linear Programming</a:t>
            </a:r>
          </a:p>
          <a:p>
            <a:r>
              <a:rPr lang="en-US" altLang="zh-TW" dirty="0"/>
              <a:t>Why?</a:t>
            </a:r>
          </a:p>
          <a:p>
            <a:pPr marL="0" indent="0">
              <a:buNone/>
            </a:pPr>
            <a:r>
              <a:rPr lang="zh-TW" altLang="zh-TW" dirty="0"/>
              <a:t>若要滿足</a:t>
            </a:r>
            <a:r>
              <a:rPr lang="zh-TW" altLang="en-US" dirty="0"/>
              <a:t>增肌</a:t>
            </a:r>
            <a:r>
              <a:rPr lang="zh-TW" altLang="zh-TW" dirty="0"/>
              <a:t>或減脂所需的</a:t>
            </a:r>
            <a:r>
              <a:rPr lang="zh-TW" altLang="zh-TW" b="1" dirty="0">
                <a:solidFill>
                  <a:srgbClr val="FF0000"/>
                </a:solidFill>
              </a:rPr>
              <a:t>熱量、碳水與脂肪甚至金額等，有非常大量的變數與限制式</a:t>
            </a:r>
            <a:r>
              <a:rPr lang="zh-TW" altLang="zh-TW" dirty="0"/>
              <a:t>，因此用</a:t>
            </a:r>
            <a:r>
              <a:rPr lang="en-US" altLang="zh-TW" b="1" dirty="0"/>
              <a:t>LP</a:t>
            </a:r>
            <a:r>
              <a:rPr lang="zh-TW" altLang="zh-TW" dirty="0"/>
              <a:t>來解並搭配化成圖表，可以更真實的</a:t>
            </a:r>
            <a:r>
              <a:rPr lang="zh-TW" altLang="zh-TW" b="1" dirty="0"/>
              <a:t>模擬出真實的情況。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75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Data Collection and Analysis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3688" y="2276872"/>
            <a:ext cx="7704667" cy="3332816"/>
          </a:xfrm>
        </p:spPr>
        <p:txBody>
          <a:bodyPr/>
          <a:lstStyle/>
          <a:p>
            <a:r>
              <a:rPr lang="en-US" altLang="zh-TW" dirty="0"/>
              <a:t>Data Collection</a:t>
            </a:r>
          </a:p>
          <a:p>
            <a:r>
              <a:rPr lang="en-US" altLang="zh-TW" dirty="0"/>
              <a:t>Model Formulation</a:t>
            </a:r>
          </a:p>
          <a:p>
            <a:r>
              <a:rPr lang="en-US" altLang="zh-TW" dirty="0"/>
              <a:t>Analysis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07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412" y="-386635"/>
            <a:ext cx="7499176" cy="1889721"/>
          </a:xfrm>
        </p:spPr>
        <p:txBody>
          <a:bodyPr>
            <a:normAutofit/>
          </a:bodyPr>
          <a:lstStyle/>
          <a:p>
            <a:r>
              <a:rPr lang="en-US" altLang="zh-TW" dirty="0"/>
              <a:t>Data Collection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0902" y="1124744"/>
            <a:ext cx="6860965" cy="2592288"/>
          </a:xfrm>
        </p:spPr>
        <p:txBody>
          <a:bodyPr/>
          <a:lstStyle/>
          <a:p>
            <a:r>
              <a:rPr lang="zh-TW" altLang="zh-TW" dirty="0"/>
              <a:t>全家便利商店</a:t>
            </a:r>
            <a:r>
              <a:rPr lang="en-US" altLang="zh-TW" dirty="0"/>
              <a:t>(Family): </a:t>
            </a:r>
            <a:r>
              <a:rPr lang="zh-TW" altLang="zh-TW" dirty="0"/>
              <a:t>全家的食在購安心網站</a:t>
            </a:r>
          </a:p>
          <a:p>
            <a:r>
              <a:rPr lang="en-US" altLang="zh-TW" dirty="0"/>
              <a:t>Subway: Subway</a:t>
            </a:r>
            <a:r>
              <a:rPr lang="zh-TW" altLang="zh-TW" dirty="0"/>
              <a:t>官方網站</a:t>
            </a:r>
          </a:p>
          <a:p>
            <a:r>
              <a:rPr lang="zh-TW" altLang="zh-TW" dirty="0"/>
              <a:t>麥當勞</a:t>
            </a:r>
            <a:r>
              <a:rPr lang="en-US" altLang="zh-TW" dirty="0"/>
              <a:t>(McDonald): </a:t>
            </a:r>
            <a:r>
              <a:rPr lang="zh-TW" altLang="zh-TW" dirty="0"/>
              <a:t>麥當勞官方網站</a:t>
            </a:r>
          </a:p>
          <a:p>
            <a:r>
              <a:rPr lang="zh-TW" altLang="zh-TW" dirty="0"/>
              <a:t>肯德基</a:t>
            </a:r>
            <a:r>
              <a:rPr lang="en-US" altLang="zh-TW" dirty="0"/>
              <a:t>(KFC): </a:t>
            </a:r>
            <a:r>
              <a:rPr lang="zh-TW" altLang="zh-TW" dirty="0"/>
              <a:t>肯德基官方網站</a:t>
            </a:r>
          </a:p>
          <a:p>
            <a:r>
              <a:rPr lang="zh-TW" altLang="zh-TW" dirty="0"/>
              <a:t>摩斯漢堡</a:t>
            </a:r>
            <a:r>
              <a:rPr lang="en-US" altLang="zh-TW" dirty="0"/>
              <a:t>(</a:t>
            </a:r>
            <a:r>
              <a:rPr lang="en-US" altLang="zh-TW" dirty="0" err="1"/>
              <a:t>Mos</a:t>
            </a:r>
            <a:r>
              <a:rPr lang="en-US" altLang="zh-TW" dirty="0"/>
              <a:t>): </a:t>
            </a:r>
            <a:r>
              <a:rPr lang="zh-TW" altLang="zh-TW" dirty="0"/>
              <a:t>摩斯漢堡官方網站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9A0897-6E7B-4351-9536-25103622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664920"/>
            <a:ext cx="4987589" cy="315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6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968D5-28B6-448E-B70E-12BBA1A8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7" y="116632"/>
            <a:ext cx="7704667" cy="1981200"/>
          </a:xfrm>
        </p:spPr>
        <p:txBody>
          <a:bodyPr/>
          <a:lstStyle/>
          <a:p>
            <a:r>
              <a:rPr lang="zh-TW" altLang="en-US" dirty="0"/>
              <a:t>補充介紹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D5CC2-1190-4496-A791-E642928A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17" y="1916832"/>
            <a:ext cx="7704667" cy="4052896"/>
          </a:xfrm>
        </p:spPr>
        <p:txBody>
          <a:bodyPr>
            <a:normAutofit/>
          </a:bodyPr>
          <a:lstStyle/>
          <a:p>
            <a:r>
              <a:rPr lang="en-US" dirty="0"/>
              <a:t>BMR: </a:t>
            </a:r>
            <a:r>
              <a:rPr lang="zh-TW" altLang="en-US" dirty="0"/>
              <a:t>身體為了要維持運作，在</a:t>
            </a:r>
            <a:r>
              <a:rPr lang="zh-TW" altLang="en-US" dirty="0">
                <a:solidFill>
                  <a:srgbClr val="FF0000"/>
                </a:solidFill>
              </a:rPr>
              <a:t>休息時消耗掉的熱量</a:t>
            </a:r>
            <a:r>
              <a:rPr lang="zh-TW" altLang="en-US" dirty="0"/>
              <a:t>，佔了總熱量消耗的一大部分。與總體重、肌肉量等等身體素質有關。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TDEE: </a:t>
            </a:r>
            <a:r>
              <a:rPr lang="zh-TW" altLang="en-US" dirty="0"/>
              <a:t>指的是</a:t>
            </a:r>
            <a:r>
              <a:rPr lang="zh-TW" altLang="en-US" dirty="0">
                <a:solidFill>
                  <a:srgbClr val="FF0000"/>
                </a:solidFill>
              </a:rPr>
              <a:t>人體在一天內消耗的熱量</a:t>
            </a:r>
            <a:r>
              <a:rPr lang="zh-TW" altLang="en-US" dirty="0"/>
              <a:t>，除了基礎代謝率所需的能量以外，還包括運動和其他活動消耗的熱量，通常運動量愈大，</a:t>
            </a:r>
            <a:r>
              <a:rPr lang="en-US" dirty="0"/>
              <a:t>TDEE</a:t>
            </a:r>
            <a:r>
              <a:rPr lang="zh-TW" altLang="en-US" dirty="0"/>
              <a:t>也會愈高。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7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93</TotalTime>
  <Words>800</Words>
  <Application>Microsoft Office PowerPoint</Application>
  <PresentationFormat>如螢幕大小 (4:3)</PresentationFormat>
  <Paragraphs>110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Arial</vt:lpstr>
      <vt:lpstr>Corbel</vt:lpstr>
      <vt:lpstr>視差</vt:lpstr>
      <vt:lpstr>Getting the most proteins depends on your money for different stores</vt:lpstr>
      <vt:lpstr>Background and Motivation</vt:lpstr>
      <vt:lpstr>Motivation</vt:lpstr>
      <vt:lpstr>Background</vt:lpstr>
      <vt:lpstr>Problem Definition</vt:lpstr>
      <vt:lpstr>Methodology </vt:lpstr>
      <vt:lpstr>Data Collection and Analysis Result</vt:lpstr>
      <vt:lpstr>Data Collection</vt:lpstr>
      <vt:lpstr>補充介紹</vt:lpstr>
      <vt:lpstr>Model Formulation</vt:lpstr>
      <vt:lpstr>Model Formulation(增肌)</vt:lpstr>
      <vt:lpstr>Model Formulation(減脂)</vt:lpstr>
      <vt:lpstr>Analysis</vt:lpstr>
      <vt:lpstr>Analysis</vt:lpstr>
      <vt:lpstr>Mode1(全家)</vt:lpstr>
      <vt:lpstr>Mode1(摩斯漢堡)</vt:lpstr>
      <vt:lpstr>Mode1(肯德基)</vt:lpstr>
      <vt:lpstr>Mode1(麥當勞)</vt:lpstr>
      <vt:lpstr>Mode2(全家)</vt:lpstr>
      <vt:lpstr>Mode2(摩斯漢堡)</vt:lpstr>
      <vt:lpstr>Mode2(肯德基)</vt:lpstr>
      <vt:lpstr>Mode2(麥當勞)</vt:lpstr>
      <vt:lpstr>Conclusion</vt:lpstr>
      <vt:lpstr>未來展望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most proteins depends on your money</dc:title>
  <dc:creator>acer</dc:creator>
  <cp:lastModifiedBy>RWestbrook</cp:lastModifiedBy>
  <cp:revision>22</cp:revision>
  <dcterms:created xsi:type="dcterms:W3CDTF">2019-12-31T14:05:07Z</dcterms:created>
  <dcterms:modified xsi:type="dcterms:W3CDTF">2020-01-02T08:27:36Z</dcterms:modified>
</cp:coreProperties>
</file>