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4.png"/><Relationship Id="rId6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1853250"/>
            <a:ext cx="8183700" cy="79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电子代金券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27286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孙淑伟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8月19日，2016年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x="71450" y="40812"/>
            <a:ext cx="1211850" cy="371999"/>
            <a:chOff x="71450" y="40812"/>
            <a:chExt cx="1211850" cy="371999"/>
          </a:xfrm>
        </p:grpSpPr>
        <p:sp>
          <p:nvSpPr>
            <p:cNvPr id="61" name="Shape 61"/>
            <p:cNvSpPr txBox="1"/>
            <p:nvPr/>
          </p:nvSpPr>
          <p:spPr>
            <a:xfrm>
              <a:off x="312500" y="40812"/>
              <a:ext cx="970800" cy="371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i="1" lang="en-GB" sz="1200" u="sng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产品策划</a:t>
              </a:r>
            </a:p>
          </p:txBody>
        </p:sp>
        <p:pic>
          <p:nvPicPr>
            <p:cNvPr descr="lottery-logo.png" id="62" name="Shape 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50" y="107374"/>
              <a:ext cx="292424" cy="2388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2072500" y="541450"/>
            <a:ext cx="5118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200">
                <a:solidFill>
                  <a:srgbClr val="FF00FF"/>
                </a:solidFill>
              </a:rPr>
              <a:t>电子代金券</a:t>
            </a:r>
            <a:r>
              <a:rPr lang="en-GB" sz="4200">
                <a:solidFill>
                  <a:srgbClr val="FF00FF"/>
                </a:solidFill>
              </a:rPr>
              <a:t>竞争分析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x="71450" y="40812"/>
            <a:ext cx="1211850" cy="371999"/>
            <a:chOff x="71450" y="40812"/>
            <a:chExt cx="1211850" cy="371999"/>
          </a:xfrm>
        </p:grpSpPr>
        <p:sp>
          <p:nvSpPr>
            <p:cNvPr id="159" name="Shape 159"/>
            <p:cNvSpPr txBox="1"/>
            <p:nvPr/>
          </p:nvSpPr>
          <p:spPr>
            <a:xfrm>
              <a:off x="312500" y="40812"/>
              <a:ext cx="970800" cy="371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-GB" sz="1200" u="sng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产品策划</a:t>
              </a:r>
            </a:p>
          </p:txBody>
        </p:sp>
        <p:pic>
          <p:nvPicPr>
            <p:cNvPr descr="lottery-logo.png" id="160" name="Shape 1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50" y="107374"/>
              <a:ext cx="292424" cy="238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Shape 161"/>
          <p:cNvSpPr txBox="1"/>
          <p:nvPr/>
        </p:nvSpPr>
        <p:spPr>
          <a:xfrm>
            <a:off x="2173200" y="1244750"/>
            <a:ext cx="4833000" cy="29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这个产品和目前市面上其他互联网公司的电子代金券有竞争关系，毕竟都是代金券的范畴。在商家选择时，会有比较。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但是，它的竞争力在于可以最大化商家的营销效果。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同时，它可以依靠目前骆驼兑奖建立的市场地位来强势推广。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另外，骆驼兑奖也可以和目前其他互联网公司的电子代金券合作，就是在奖品选择上让商家可以选择其他互联网公司的代金券，以此抵消竞争对手的敌意。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同时，在电子代金券设计中，要考虑到向外输出的接口，这样便于其他的客户甚至是竞争对手来获取我们的服务，以便展开和同行的合作。比如，美团也许可以使用我们的接口和平台来制作代金券，通过我们的平台来发行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2324225" y="541450"/>
            <a:ext cx="4648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200"/>
              <a:t>代金券的前世</a:t>
            </a:r>
          </a:p>
        </p:txBody>
      </p:sp>
      <p:grpSp>
        <p:nvGrpSpPr>
          <p:cNvPr id="68" name="Shape 68"/>
          <p:cNvGrpSpPr/>
          <p:nvPr/>
        </p:nvGrpSpPr>
        <p:grpSpPr>
          <a:xfrm>
            <a:off x="71450" y="40812"/>
            <a:ext cx="1211850" cy="371999"/>
            <a:chOff x="71450" y="40812"/>
            <a:chExt cx="1211850" cy="371999"/>
          </a:xfrm>
        </p:grpSpPr>
        <p:sp>
          <p:nvSpPr>
            <p:cNvPr id="69" name="Shape 69"/>
            <p:cNvSpPr txBox="1"/>
            <p:nvPr/>
          </p:nvSpPr>
          <p:spPr>
            <a:xfrm>
              <a:off x="312500" y="40812"/>
              <a:ext cx="970800" cy="371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-GB" sz="1200" u="sng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产品策划</a:t>
              </a:r>
            </a:p>
          </p:txBody>
        </p:sp>
        <p:pic>
          <p:nvPicPr>
            <p:cNvPr descr="lottery-logo.png"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50" y="107374"/>
              <a:ext cx="292424" cy="238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Shape 71"/>
          <p:cNvSpPr txBox="1"/>
          <p:nvPr/>
        </p:nvSpPr>
        <p:spPr>
          <a:xfrm>
            <a:off x="2173200" y="1092350"/>
            <a:ext cx="4833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代金券这种东西正如同“兑奖”一样，早已有之。和“兑奖”既有关联，也独立发行、流通。属于企业营销／促销手段的一种。</a:t>
            </a:r>
          </a:p>
        </p:txBody>
      </p:sp>
      <p:pic>
        <p:nvPicPr>
          <p:cNvPr descr="代金券.png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50" y="1896300"/>
            <a:ext cx="8818623" cy="3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2324225" y="541450"/>
            <a:ext cx="4648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200"/>
              <a:t>代金券的前世</a:t>
            </a:r>
          </a:p>
        </p:txBody>
      </p:sp>
      <p:grpSp>
        <p:nvGrpSpPr>
          <p:cNvPr id="78" name="Shape 78"/>
          <p:cNvGrpSpPr/>
          <p:nvPr/>
        </p:nvGrpSpPr>
        <p:grpSpPr>
          <a:xfrm>
            <a:off x="71450" y="40812"/>
            <a:ext cx="1211850" cy="371999"/>
            <a:chOff x="71450" y="40812"/>
            <a:chExt cx="1211850" cy="371999"/>
          </a:xfrm>
        </p:grpSpPr>
        <p:sp>
          <p:nvSpPr>
            <p:cNvPr id="79" name="Shape 79"/>
            <p:cNvSpPr txBox="1"/>
            <p:nvPr/>
          </p:nvSpPr>
          <p:spPr>
            <a:xfrm>
              <a:off x="312500" y="40812"/>
              <a:ext cx="970800" cy="371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-GB" sz="1200" u="sng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产品策划</a:t>
              </a:r>
            </a:p>
          </p:txBody>
        </p:sp>
        <p:pic>
          <p:nvPicPr>
            <p:cNvPr descr="lottery-logo.png" id="80" name="Shape 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50" y="107374"/>
              <a:ext cx="292424" cy="238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Shape 81"/>
          <p:cNvSpPr txBox="1"/>
          <p:nvPr/>
        </p:nvSpPr>
        <p:spPr>
          <a:xfrm>
            <a:off x="2173200" y="1244750"/>
            <a:ext cx="4833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传统实物代金券，正如同传统</a:t>
            </a:r>
            <a:r>
              <a:rPr lang="en-GB"/>
              <a:t>“兑奖”一样，</a:t>
            </a:r>
            <a:r>
              <a:rPr lang="en-GB"/>
              <a:t>在发行、流转、使用中存在诸多不便利：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要印刷、人工发行-占用大量人力、使用时的核销麻烦；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很难形成一个流畅的闭环。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988725" y="3032450"/>
            <a:ext cx="948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设计排版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741325" y="2346650"/>
            <a:ext cx="606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印刷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265325" y="2346650"/>
            <a:ext cx="948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人工散发</a:t>
            </a:r>
          </a:p>
        </p:txBody>
      </p:sp>
      <p:cxnSp>
        <p:nvCxnSpPr>
          <p:cNvPr id="85" name="Shape 85"/>
          <p:cNvCxnSpPr>
            <a:stCxn id="82" idx="0"/>
            <a:endCxn id="83" idx="1"/>
          </p:cNvCxnSpPr>
          <p:nvPr/>
        </p:nvCxnSpPr>
        <p:spPr>
          <a:xfrm rot="-5400000">
            <a:off x="1852275" y="2143250"/>
            <a:ext cx="499800" cy="1278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6" name="Shape 86"/>
          <p:cNvCxnSpPr>
            <a:stCxn id="83" idx="3"/>
            <a:endCxn id="84" idx="1"/>
          </p:cNvCxnSpPr>
          <p:nvPr/>
        </p:nvCxnSpPr>
        <p:spPr>
          <a:xfrm>
            <a:off x="3347925" y="2532650"/>
            <a:ext cx="9174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7" name="Shape 87"/>
          <p:cNvSpPr txBox="1"/>
          <p:nvPr/>
        </p:nvSpPr>
        <p:spPr>
          <a:xfrm>
            <a:off x="5441200" y="3005750"/>
            <a:ext cx="9483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消费者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获取/使用</a:t>
            </a:r>
          </a:p>
        </p:txBody>
      </p:sp>
      <p:cxnSp>
        <p:nvCxnSpPr>
          <p:cNvPr id="88" name="Shape 88"/>
          <p:cNvCxnSpPr>
            <a:stCxn id="84" idx="3"/>
            <a:endCxn id="87" idx="0"/>
          </p:cNvCxnSpPr>
          <p:nvPr/>
        </p:nvCxnSpPr>
        <p:spPr>
          <a:xfrm>
            <a:off x="5213625" y="2532650"/>
            <a:ext cx="701700" cy="473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9" name="Shape 89"/>
          <p:cNvSpPr txBox="1"/>
          <p:nvPr/>
        </p:nvSpPr>
        <p:spPr>
          <a:xfrm>
            <a:off x="3717100" y="3893600"/>
            <a:ext cx="101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商家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兑付/核销</a:t>
            </a:r>
          </a:p>
        </p:txBody>
      </p:sp>
      <p:cxnSp>
        <p:nvCxnSpPr>
          <p:cNvPr id="90" name="Shape 90"/>
          <p:cNvCxnSpPr>
            <a:stCxn id="87" idx="2"/>
            <a:endCxn id="89" idx="3"/>
          </p:cNvCxnSpPr>
          <p:nvPr/>
        </p:nvCxnSpPr>
        <p:spPr>
          <a:xfrm rot="5400000">
            <a:off x="5009200" y="3246200"/>
            <a:ext cx="629100" cy="118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1" name="Shape 91"/>
          <p:cNvCxnSpPr>
            <a:stCxn id="89" idx="1"/>
            <a:endCxn id="82" idx="2"/>
          </p:cNvCxnSpPr>
          <p:nvPr/>
        </p:nvCxnSpPr>
        <p:spPr>
          <a:xfrm rot="10800000">
            <a:off x="1462900" y="3404450"/>
            <a:ext cx="2254200" cy="747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lg" w="lg" type="none"/>
            <a:tailEnd len="lg" w="lg" type="stealth"/>
          </a:ln>
        </p:spPr>
      </p:cxnSp>
      <p:sp>
        <p:nvSpPr>
          <p:cNvPr id="92" name="Shape 92"/>
          <p:cNvSpPr/>
          <p:nvPr/>
        </p:nvSpPr>
        <p:spPr>
          <a:xfrm>
            <a:off x="6905550" y="1661350"/>
            <a:ext cx="1577447" cy="2349378"/>
          </a:xfrm>
          <a:prstGeom prst="irregularSeal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这其中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每一个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环节都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存在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i="1" lang="en-GB" sz="1000">
                <a:solidFill>
                  <a:srgbClr val="FF0000"/>
                </a:solidFill>
              </a:rPr>
              <a:t>跑冒滴漏</a:t>
            </a:r>
          </a:p>
        </p:txBody>
      </p:sp>
      <p:sp>
        <p:nvSpPr>
          <p:cNvPr id="93" name="Shape 93"/>
          <p:cNvSpPr/>
          <p:nvPr/>
        </p:nvSpPr>
        <p:spPr>
          <a:xfrm>
            <a:off x="5969925" y="2794100"/>
            <a:ext cx="860100" cy="238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2324225" y="541450"/>
            <a:ext cx="4648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200"/>
              <a:t>代金券的今生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1450" y="40812"/>
            <a:ext cx="1211850" cy="371999"/>
            <a:chOff x="71450" y="40812"/>
            <a:chExt cx="1211850" cy="371999"/>
          </a:xfrm>
        </p:grpSpPr>
        <p:sp>
          <p:nvSpPr>
            <p:cNvPr id="100" name="Shape 100"/>
            <p:cNvSpPr txBox="1"/>
            <p:nvPr/>
          </p:nvSpPr>
          <p:spPr>
            <a:xfrm>
              <a:off x="312500" y="40812"/>
              <a:ext cx="970800" cy="371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-GB" sz="1200" u="sng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产品策划</a:t>
              </a:r>
            </a:p>
          </p:txBody>
        </p:sp>
        <p:pic>
          <p:nvPicPr>
            <p:cNvPr descr="lottery-logo.png" id="101" name="Shape 1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50" y="107374"/>
              <a:ext cx="292424" cy="238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Shape 102"/>
          <p:cNvSpPr txBox="1"/>
          <p:nvPr/>
        </p:nvSpPr>
        <p:spPr>
          <a:xfrm>
            <a:off x="2173200" y="1244750"/>
            <a:ext cx="4833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随着互联网的发展普及，和</a:t>
            </a:r>
            <a:r>
              <a:rPr lang="en-GB"/>
              <a:t>传统实物代金券</a:t>
            </a:r>
            <a:r>
              <a:rPr lang="en-GB"/>
              <a:t>有同样意义的虚拟电子代金券也诞生。比较知名的各大团购网站是背后的最大推手。</a:t>
            </a:r>
          </a:p>
        </p:txBody>
      </p:sp>
      <p:pic>
        <p:nvPicPr>
          <p:cNvPr descr="美团.jpg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074" y="2601125"/>
            <a:ext cx="1174699" cy="910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百度糯米.png"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2300" y="2601125"/>
            <a:ext cx="1028950" cy="9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2324225" y="541450"/>
            <a:ext cx="4648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200"/>
              <a:t>代金券的今生</a:t>
            </a:r>
          </a:p>
        </p:txBody>
      </p:sp>
      <p:grpSp>
        <p:nvGrpSpPr>
          <p:cNvPr id="110" name="Shape 110"/>
          <p:cNvGrpSpPr/>
          <p:nvPr/>
        </p:nvGrpSpPr>
        <p:grpSpPr>
          <a:xfrm>
            <a:off x="71450" y="40812"/>
            <a:ext cx="1211850" cy="371999"/>
            <a:chOff x="71450" y="40812"/>
            <a:chExt cx="1211850" cy="371999"/>
          </a:xfrm>
        </p:grpSpPr>
        <p:sp>
          <p:nvSpPr>
            <p:cNvPr id="111" name="Shape 111"/>
            <p:cNvSpPr txBox="1"/>
            <p:nvPr/>
          </p:nvSpPr>
          <p:spPr>
            <a:xfrm>
              <a:off x="312500" y="40812"/>
              <a:ext cx="970800" cy="371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-GB" sz="1200" u="sng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产品策划</a:t>
              </a:r>
            </a:p>
          </p:txBody>
        </p:sp>
        <p:pic>
          <p:nvPicPr>
            <p:cNvPr descr="lottery-logo.png" id="112" name="Shape 1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50" y="107374"/>
              <a:ext cx="292424" cy="238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Shape 113"/>
          <p:cNvSpPr txBox="1"/>
          <p:nvPr/>
        </p:nvSpPr>
        <p:spPr>
          <a:xfrm>
            <a:off x="2173200" y="1244750"/>
            <a:ext cx="48330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新一代基于互联网的电子代金券目前的特点：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1，代金券本身都是各大互联网公司自己发行，在市面流通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2，企业只是使用者，在代金券本身上看不到企业的信息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3，在这样的营销活动中，企业仅仅是付出了现金-这个是对消费者让利了；但是，宣传效果上差点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4，发行与网站绑定比较紧密，不利于商家自由的散播。也就是说离开发行方的网站或者app，就无法获取到代金券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324225" y="541450"/>
            <a:ext cx="4648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200">
                <a:solidFill>
                  <a:srgbClr val="FF00FF"/>
                </a:solidFill>
              </a:rPr>
              <a:t>电子</a:t>
            </a:r>
            <a:r>
              <a:rPr lang="en-GB" sz="4200">
                <a:solidFill>
                  <a:srgbClr val="FF00FF"/>
                </a:solidFill>
              </a:rPr>
              <a:t>代金券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71450" y="40812"/>
            <a:ext cx="1211850" cy="371999"/>
            <a:chOff x="71450" y="40812"/>
            <a:chExt cx="1211850" cy="371999"/>
          </a:xfrm>
        </p:grpSpPr>
        <p:sp>
          <p:nvSpPr>
            <p:cNvPr id="120" name="Shape 120"/>
            <p:cNvSpPr txBox="1"/>
            <p:nvPr/>
          </p:nvSpPr>
          <p:spPr>
            <a:xfrm>
              <a:off x="312500" y="40812"/>
              <a:ext cx="970800" cy="371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-GB" sz="1200" u="sng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产品策划</a:t>
              </a:r>
            </a:p>
          </p:txBody>
        </p:sp>
        <p:pic>
          <p:nvPicPr>
            <p:cNvPr descr="lottery-logo.png" id="121" name="Shape 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50" y="107374"/>
              <a:ext cx="292424" cy="238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Shape 122"/>
          <p:cNvSpPr txBox="1"/>
          <p:nvPr/>
        </p:nvSpPr>
        <p:spPr>
          <a:xfrm>
            <a:off x="2173200" y="1244750"/>
            <a:ext cx="4833000" cy="26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基于上面对传统实物代金券和当前流行的电子代金券的分析。我们设计一种新的电子代金券。它将具有前述2者的优势特点：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1，代金券本身从</a:t>
            </a:r>
            <a:r>
              <a:rPr lang="en-GB"/>
              <a:t>界面上布有商家的信息。也就说整个版面属于商家的宣传空间。这样可以最大化商家的营销效果。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2，</a:t>
            </a:r>
            <a:r>
              <a:rPr lang="en-GB"/>
              <a:t>流通方式上，做成单独的基于二维码的文件。方面代金券的自由传播。商家可以随意的在微信的各个平台——朋友圈、公众号等等地方散发。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3，</a:t>
            </a:r>
            <a:r>
              <a:rPr lang="en-GB"/>
              <a:t>给商家提供一个后端平台用于商家核销代金券。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4，</a:t>
            </a:r>
            <a:r>
              <a:rPr lang="en-GB"/>
              <a:t>给消费者提供一个管理代金券的手段——一个单独的app或者微信关联的后端web服务模块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2324225" y="541450"/>
            <a:ext cx="4648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200">
                <a:solidFill>
                  <a:srgbClr val="FF00FF"/>
                </a:solidFill>
              </a:rPr>
              <a:t>电子代金券</a:t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x="71450" y="40812"/>
            <a:ext cx="1211850" cy="371999"/>
            <a:chOff x="71450" y="40812"/>
            <a:chExt cx="1211850" cy="371999"/>
          </a:xfrm>
        </p:grpSpPr>
        <p:sp>
          <p:nvSpPr>
            <p:cNvPr id="129" name="Shape 129"/>
            <p:cNvSpPr txBox="1"/>
            <p:nvPr/>
          </p:nvSpPr>
          <p:spPr>
            <a:xfrm>
              <a:off x="312500" y="40812"/>
              <a:ext cx="970800" cy="371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-GB" sz="1200" u="sng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产品策划</a:t>
              </a:r>
            </a:p>
          </p:txBody>
        </p:sp>
        <p:pic>
          <p:nvPicPr>
            <p:cNvPr descr="lottery-logo.png" id="130" name="Shape 1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50" y="107374"/>
              <a:ext cx="292424" cy="2388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Shape 131"/>
          <p:cNvGrpSpPr/>
          <p:nvPr/>
        </p:nvGrpSpPr>
        <p:grpSpPr>
          <a:xfrm>
            <a:off x="1562049" y="1936200"/>
            <a:ext cx="5948999" cy="2785724"/>
            <a:chOff x="1562049" y="1936200"/>
            <a:chExt cx="5948999" cy="2785724"/>
          </a:xfrm>
        </p:grpSpPr>
        <p:pic>
          <p:nvPicPr>
            <p:cNvPr descr="奇瑞代金券.jpg" id="132" name="Shape 1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62049" y="1936200"/>
              <a:ext cx="5948999" cy="27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二维码.png" id="133" name="Shape 1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13850" y="3675125"/>
              <a:ext cx="778349" cy="76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ttery-logo.png" id="134" name="Shape 1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61525" y="3892600"/>
              <a:ext cx="405499" cy="307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324225" y="541450"/>
            <a:ext cx="4648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200">
                <a:solidFill>
                  <a:srgbClr val="FF00FF"/>
                </a:solidFill>
              </a:rPr>
              <a:t>与骆驼兑奖的协同</a:t>
            </a:r>
          </a:p>
        </p:txBody>
      </p:sp>
      <p:grpSp>
        <p:nvGrpSpPr>
          <p:cNvPr id="140" name="Shape 140"/>
          <p:cNvGrpSpPr/>
          <p:nvPr/>
        </p:nvGrpSpPr>
        <p:grpSpPr>
          <a:xfrm>
            <a:off x="71450" y="40812"/>
            <a:ext cx="1211850" cy="371999"/>
            <a:chOff x="71450" y="40812"/>
            <a:chExt cx="1211850" cy="371999"/>
          </a:xfrm>
        </p:grpSpPr>
        <p:sp>
          <p:nvSpPr>
            <p:cNvPr id="141" name="Shape 141"/>
            <p:cNvSpPr txBox="1"/>
            <p:nvPr/>
          </p:nvSpPr>
          <p:spPr>
            <a:xfrm>
              <a:off x="312500" y="40812"/>
              <a:ext cx="970800" cy="371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-GB" sz="1200" u="sng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产品策划</a:t>
              </a:r>
            </a:p>
          </p:txBody>
        </p:sp>
        <p:pic>
          <p:nvPicPr>
            <p:cNvPr descr="lottery-logo.png" id="142" name="Shape 1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50" y="107374"/>
              <a:ext cx="292424" cy="238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Shape 143"/>
          <p:cNvSpPr txBox="1"/>
          <p:nvPr/>
        </p:nvSpPr>
        <p:spPr>
          <a:xfrm>
            <a:off x="2173200" y="1244750"/>
            <a:ext cx="48330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1，</a:t>
            </a:r>
            <a:r>
              <a:rPr lang="en-GB"/>
              <a:t>有了电子代金券之后，商家就可以用电子代金券作为奖品。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实现了又一波营销宣传。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2，当前的骆驼兑奖都是按照年费合同方式展开，就是企业要使用骆驼兑奖，需要和骆驼兑奖签署一年合约。这种方式对于规模企业是合适的；但是，对于中小的经营商户，比如，餐饮、服装等等中小企业，并不合适。因为这些企业更需要短平快的产品：尤其是奖品，红包啊之类的更适合他们开展促销活动。但是，发放红包对于商家来讲，宣传效果没有最大化，因为版面设计受制于腾讯；此外，红包发放了，就相当于钱花出去了，不管消费者来不来商家店里消费。但是，代金券不同，只要消费者不来商家店里消费，这笔钱就没有真正支付，这对商家的利益是一种保护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2072500" y="541450"/>
            <a:ext cx="5118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200">
                <a:solidFill>
                  <a:srgbClr val="FF00FF"/>
                </a:solidFill>
              </a:rPr>
              <a:t>电子代金券独立运行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71450" y="40812"/>
            <a:ext cx="1211850" cy="371999"/>
            <a:chOff x="71450" y="40812"/>
            <a:chExt cx="1211850" cy="371999"/>
          </a:xfrm>
        </p:grpSpPr>
        <p:sp>
          <p:nvSpPr>
            <p:cNvPr id="150" name="Shape 150"/>
            <p:cNvSpPr txBox="1"/>
            <p:nvPr/>
          </p:nvSpPr>
          <p:spPr>
            <a:xfrm>
              <a:off x="312500" y="40812"/>
              <a:ext cx="970800" cy="371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-GB" sz="1200" u="sng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产品策划</a:t>
              </a:r>
            </a:p>
          </p:txBody>
        </p:sp>
        <p:pic>
          <p:nvPicPr>
            <p:cNvPr descr="lottery-logo.png" id="151" name="Shape 1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50" y="107374"/>
              <a:ext cx="292424" cy="238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Shape 152"/>
          <p:cNvSpPr txBox="1"/>
          <p:nvPr/>
        </p:nvSpPr>
        <p:spPr>
          <a:xfrm>
            <a:off x="2173200" y="1244750"/>
            <a:ext cx="48330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基于我们对于电子代金券的特点的设计，它是独立于骆驼兑奖的一个产品。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商家购买了这个产品，可以独立的区散播。所以，它完全不依赖于骆驼兑奖，可以称为一个新的产品。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