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1" r:id="rId4"/>
    <p:sldId id="258" r:id="rId5"/>
    <p:sldId id="269" r:id="rId6"/>
    <p:sldId id="272" r:id="rId7"/>
    <p:sldId id="270" r:id="rId8"/>
    <p:sldId id="273" r:id="rId9"/>
    <p:sldId id="259" r:id="rId10"/>
    <p:sldId id="284" r:id="rId11"/>
    <p:sldId id="264" r:id="rId12"/>
    <p:sldId id="267" r:id="rId13"/>
    <p:sldId id="282" r:id="rId14"/>
    <p:sldId id="260" r:id="rId15"/>
    <p:sldId id="283" r:id="rId16"/>
    <p:sldId id="286" r:id="rId17"/>
    <p:sldId id="285" r:id="rId18"/>
    <p:sldId id="287" r:id="rId19"/>
    <p:sldId id="288" r:id="rId20"/>
    <p:sldId id="274" r:id="rId21"/>
    <p:sldId id="275" r:id="rId22"/>
    <p:sldId id="276" r:id="rId23"/>
    <p:sldId id="261" r:id="rId24"/>
    <p:sldId id="289" r:id="rId25"/>
    <p:sldId id="290" r:id="rId26"/>
    <p:sldId id="291" r:id="rId27"/>
    <p:sldId id="292" r:id="rId28"/>
    <p:sldId id="277" r:id="rId29"/>
    <p:sldId id="278" r:id="rId30"/>
    <p:sldId id="262" r:id="rId31"/>
    <p:sldId id="279" r:id="rId32"/>
    <p:sldId id="265" r:id="rId33"/>
    <p:sldId id="263" r:id="rId34"/>
    <p:sldId id="281" r:id="rId35"/>
    <p:sldId id="293" r:id="rId36"/>
    <p:sldId id="266" r:id="rId37"/>
    <p:sldId id="268" r:id="rId38"/>
    <p:sldId id="28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>
        <p:scale>
          <a:sx n="110" d="100"/>
          <a:sy n="110" d="100"/>
        </p:scale>
        <p:origin x="55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DF22-8E38-4D95-A36D-6611D49B535F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226F-288A-46E1-8391-6DA4F74023F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01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DF22-8E38-4D95-A36D-6611D49B535F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226F-288A-46E1-8391-6DA4F7402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74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DF22-8E38-4D95-A36D-6611D49B535F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226F-288A-46E1-8391-6DA4F7402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18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DF22-8E38-4D95-A36D-6611D49B535F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226F-288A-46E1-8391-6DA4F7402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01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DF22-8E38-4D95-A36D-6611D49B535F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226F-288A-46E1-8391-6DA4F74023F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DF22-8E38-4D95-A36D-6611D49B535F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226F-288A-46E1-8391-6DA4F7402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80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DF22-8E38-4D95-A36D-6611D49B535F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226F-288A-46E1-8391-6DA4F7402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92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DF22-8E38-4D95-A36D-6611D49B535F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226F-288A-46E1-8391-6DA4F7402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2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DF22-8E38-4D95-A36D-6611D49B535F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226F-288A-46E1-8391-6DA4F7402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1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9EDF22-8E38-4D95-A36D-6611D49B535F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9E226F-288A-46E1-8391-6DA4F7402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83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DF22-8E38-4D95-A36D-6611D49B535F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226F-288A-46E1-8391-6DA4F7402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80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9EDF22-8E38-4D95-A36D-6611D49B535F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9E226F-288A-46E1-8391-6DA4F7402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44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.bartels@student.tue.n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LFoundry/mps-metabnf" TargetMode="External"/><Relationship Id="rId2" Type="http://schemas.openxmlformats.org/officeDocument/2006/relationships/hyperlink" Target="https://github.com/premun/ingri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etbrains.com/mps/" TargetMode="External"/><Relationship Id="rId4" Type="http://schemas.openxmlformats.org/officeDocument/2006/relationships/hyperlink" Target="https://www.rascal-mpl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Projectional</a:t>
            </a:r>
            <a:r>
              <a:rPr lang="en-US" dirty="0" smtClean="0"/>
              <a:t> editing support for textual languages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Jur</a:t>
            </a:r>
            <a:r>
              <a:rPr lang="en-US" dirty="0" smtClean="0"/>
              <a:t> Bartels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32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Grammars have been widely used for language definition for a long time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projectional</a:t>
            </a:r>
            <a:r>
              <a:rPr lang="en-US" dirty="0" smtClean="0"/>
              <a:t> approach is model-based and has several advantages: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Model transformations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Model checking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Programs by construction</a:t>
            </a:r>
          </a:p>
          <a:p>
            <a:pPr marL="0" indent="0">
              <a:buNone/>
            </a:pPr>
            <a:r>
              <a:rPr lang="en-US" dirty="0" smtClean="0"/>
              <a:t>However recreating grammars as </a:t>
            </a:r>
            <a:r>
              <a:rPr lang="en-US" dirty="0" err="1" smtClean="0"/>
              <a:t>projectional</a:t>
            </a:r>
            <a:r>
              <a:rPr lang="en-US" dirty="0" smtClean="0"/>
              <a:t> models by hand is a lot of work!</a:t>
            </a:r>
          </a:p>
          <a:p>
            <a:pPr marL="0" indent="0">
              <a:buNone/>
            </a:pPr>
            <a:r>
              <a:rPr lang="en-US" dirty="0" smtClean="0"/>
              <a:t>Automating this process will make it possible for a language engineer to take advantage of the </a:t>
            </a:r>
            <a:r>
              <a:rPr lang="en-US" dirty="0" err="1" smtClean="0"/>
              <a:t>projectional</a:t>
            </a:r>
            <a:r>
              <a:rPr lang="en-US" dirty="0" smtClean="0"/>
              <a:t> approach with minimal time investment.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08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overview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11429"/>
            <a:ext cx="3342640" cy="4022725"/>
          </a:xfrm>
        </p:spPr>
      </p:pic>
    </p:spTree>
    <p:extLst>
      <p:ext uri="{BB962C8B-B14F-4D97-AF65-F5344CB8AC3E}">
        <p14:creationId xmlns:p14="http://schemas.microsoft.com/office/powerpoint/2010/main" val="330654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 - Pico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Simple Rascal grammar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Contains: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Production rules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Lexicals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Keywords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Layout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454" y="2167346"/>
            <a:ext cx="525780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486" y="2869958"/>
            <a:ext cx="5457825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486" y="3625911"/>
            <a:ext cx="4219575" cy="971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2486" y="5003424"/>
            <a:ext cx="41624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3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Pico – Program rule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Label: </a:t>
            </a:r>
            <a:r>
              <a:rPr lang="en-US" dirty="0" err="1" smtClean="0"/>
              <a:t>prog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Literals/terminals: “begin”, “end”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Non-terminals: Declarations </a:t>
            </a:r>
            <a:r>
              <a:rPr lang="en-US" dirty="0" err="1" smtClean="0"/>
              <a:t>decls</a:t>
            </a:r>
            <a:r>
              <a:rPr lang="en-US" dirty="0" smtClean="0"/>
              <a:t>, {Statement “;”}* body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*-quantifier: 0..N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68249"/>
            <a:ext cx="7818252" cy="5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58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is to create an equivalent </a:t>
            </a:r>
            <a:r>
              <a:rPr lang="en-US" dirty="0" err="1" smtClean="0"/>
              <a:t>projectional</a:t>
            </a:r>
            <a:r>
              <a:rPr lang="en-US" dirty="0" smtClean="0"/>
              <a:t> AST model for a given grammar</a:t>
            </a:r>
          </a:p>
          <a:p>
            <a:r>
              <a:rPr lang="en-US" dirty="0" smtClean="0"/>
              <a:t>Solution: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Transform the grammar into a tree(-like)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Move this structure to the </a:t>
            </a:r>
            <a:r>
              <a:rPr lang="en-US" dirty="0" err="1" smtClean="0"/>
              <a:t>projectional</a:t>
            </a:r>
            <a:r>
              <a:rPr lang="en-US" dirty="0" smtClean="0"/>
              <a:t> “world”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Create the equivalent </a:t>
            </a:r>
            <a:r>
              <a:rPr lang="en-US" dirty="0" err="1" smtClean="0"/>
              <a:t>projectional</a:t>
            </a:r>
            <a:r>
              <a:rPr lang="en-US" dirty="0" smtClean="0"/>
              <a:t> AST model based on this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168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to tree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26" y="2468854"/>
            <a:ext cx="5513705" cy="34770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173" y="1902314"/>
            <a:ext cx="7818252" cy="5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12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to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There already exist ways to generate a parse tree from a grammar and a given valid program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This parse tree contains the information we need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Functionality for this exists in Rascal</a:t>
            </a:r>
          </a:p>
        </p:txBody>
      </p:sp>
    </p:spTree>
    <p:extLst>
      <p:ext uri="{BB962C8B-B14F-4D97-AF65-F5344CB8AC3E}">
        <p14:creationId xmlns:p14="http://schemas.microsoft.com/office/powerpoint/2010/main" val="4424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to tree – Rascal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45874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In Rascal, we can access this parse tree for any valid grammar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result is a Rascal Tree type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651" y="1845734"/>
            <a:ext cx="26193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1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one workbench to another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be able to communicate information between Rascal and MPS</a:t>
            </a:r>
          </a:p>
          <a:p>
            <a:r>
              <a:rPr lang="en-US" dirty="0" smtClean="0"/>
              <a:t>Two main options: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Call Rascal directly from within MPS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Rascal is implemented in Java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MPS can include and call external JARs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Gives direct access to Rascal functions and types inside of MPS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 an intermediary </a:t>
            </a:r>
            <a:r>
              <a:rPr lang="en-US" dirty="0"/>
              <a:t>(2-step approach</a:t>
            </a:r>
            <a:r>
              <a:rPr lang="en-US" dirty="0" smtClean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Write the tree to some external data storage, i.e. JSON, XML, Binary, Database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Import this stored data into MPS</a:t>
            </a:r>
          </a:p>
        </p:txBody>
      </p:sp>
    </p:spTree>
    <p:extLst>
      <p:ext uri="{BB962C8B-B14F-4D97-AF65-F5344CB8AC3E}">
        <p14:creationId xmlns:p14="http://schemas.microsoft.com/office/powerpoint/2010/main" val="2430601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one workbench to another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be able to communicate information between Rascal and MPS</a:t>
            </a:r>
          </a:p>
          <a:p>
            <a:r>
              <a:rPr lang="en-US" dirty="0" smtClean="0"/>
              <a:t>Two main options: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Call Rascal directly from within MPS</a:t>
            </a:r>
          </a:p>
          <a:p>
            <a:pPr marL="384048" lvl="2" indent="0">
              <a:buNone/>
            </a:pPr>
            <a:r>
              <a:rPr lang="en-US" dirty="0" smtClean="0"/>
              <a:t>+ Streamlined solution</a:t>
            </a:r>
          </a:p>
          <a:p>
            <a:pPr marL="384048" lvl="2" indent="0">
              <a:buNone/>
            </a:pPr>
            <a:r>
              <a:rPr lang="en-US" dirty="0" smtClean="0"/>
              <a:t>-  Strongly binds the solution to Rascal</a:t>
            </a:r>
          </a:p>
          <a:p>
            <a:pPr marL="384048" lvl="2" indent="0">
              <a:buNone/>
            </a:pPr>
            <a:r>
              <a:rPr lang="en-US" dirty="0" smtClean="0"/>
              <a:t>- Technical limitations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 an intermediary (2-step approach)</a:t>
            </a:r>
          </a:p>
          <a:p>
            <a:pPr marL="384048" lvl="2" indent="0">
              <a:buNone/>
            </a:pPr>
            <a:r>
              <a:rPr lang="en-US" dirty="0" smtClean="0"/>
              <a:t>+ Decouples source and target workbench</a:t>
            </a:r>
          </a:p>
          <a:p>
            <a:pPr marL="384048" lvl="2" indent="0">
              <a:buNone/>
            </a:pPr>
            <a:r>
              <a:rPr lang="en-US" dirty="0" smtClean="0"/>
              <a:t>+ Easier to debug</a:t>
            </a:r>
            <a:endParaRPr lang="en-US" dirty="0"/>
          </a:p>
          <a:p>
            <a:pPr marL="384048" lvl="2" indent="0">
              <a:buNone/>
            </a:pPr>
            <a:r>
              <a:rPr lang="en-US" dirty="0" smtClean="0"/>
              <a:t>- Requires physical storage and disk operations</a:t>
            </a:r>
          </a:p>
          <a:p>
            <a:pPr marL="384048" lvl="2" indent="0">
              <a:buNone/>
            </a:pPr>
            <a:r>
              <a:rPr lang="en-US" dirty="0" smtClean="0"/>
              <a:t>- Requires more manual work during the process</a:t>
            </a:r>
          </a:p>
          <a:p>
            <a:pPr marL="384048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232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Jur</a:t>
            </a:r>
            <a:r>
              <a:rPr lang="en-US" dirty="0" smtClean="0"/>
              <a:t> Bartels</a:t>
            </a:r>
          </a:p>
          <a:p>
            <a:r>
              <a:rPr lang="en-US" dirty="0" smtClean="0">
                <a:hlinkClick r:id="rId2"/>
              </a:rPr>
              <a:t>J.bartels@student</a:t>
            </a:r>
            <a:r>
              <a:rPr lang="en-US" dirty="0" smtClean="0">
                <a:hlinkClick r:id="rId2"/>
              </a:rPr>
              <a:t>.tue.nl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Supervisor: Prof. M. van den Brand</a:t>
            </a:r>
          </a:p>
          <a:p>
            <a:r>
              <a:rPr lang="en-US" dirty="0" smtClean="0"/>
              <a:t>Tutor: M. V. Merino, MSc</a:t>
            </a:r>
          </a:p>
          <a:p>
            <a:r>
              <a:rPr lang="en-US" dirty="0" smtClean="0"/>
              <a:t>Océ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7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Intermediary format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338354" cy="4023360"/>
          </a:xfrm>
        </p:spPr>
        <p:txBody>
          <a:bodyPr/>
          <a:lstStyle/>
          <a:p>
            <a:r>
              <a:rPr lang="en-US" dirty="0" smtClean="0"/>
              <a:t>XML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Supported by Rascal and MPS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File-based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Translation from parse tree to DOM is clear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399" y="1845734"/>
            <a:ext cx="2424082" cy="4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223176"/>
            <a:ext cx="5414678" cy="39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5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to </a:t>
            </a:r>
            <a:r>
              <a:rPr lang="en-US" dirty="0" err="1" smtClean="0"/>
              <a:t>projectional</a:t>
            </a:r>
            <a:r>
              <a:rPr lang="en-US" dirty="0" smtClean="0"/>
              <a:t> AST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are now ready to start building the </a:t>
            </a:r>
            <a:r>
              <a:rPr lang="en-US" dirty="0" err="1" smtClean="0"/>
              <a:t>projectional</a:t>
            </a:r>
            <a:r>
              <a:rPr lang="en-US" dirty="0" smtClean="0"/>
              <a:t> AST model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 steps are as follows: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Read the XML representation of the grammar</a:t>
            </a:r>
            <a:r>
              <a:rPr lang="en-US" dirty="0"/>
              <a:t> </a:t>
            </a:r>
            <a:r>
              <a:rPr lang="en-US" dirty="0" smtClean="0"/>
              <a:t>into a tree structure in MPS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Walk over this tree top-down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For each node, create an equivalent AST model element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Maintain the relations between elements</a:t>
            </a:r>
          </a:p>
        </p:txBody>
      </p:sp>
    </p:spTree>
    <p:extLst>
      <p:ext uri="{BB962C8B-B14F-4D97-AF65-F5344CB8AC3E}">
        <p14:creationId xmlns:p14="http://schemas.microsoft.com/office/powerpoint/2010/main" val="296722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-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92544"/>
            <a:ext cx="3486150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757" y="2992544"/>
            <a:ext cx="3533775" cy="2876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027495"/>
            <a:ext cx="7818252" cy="5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– Visual representation in MPS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a </a:t>
            </a:r>
            <a:r>
              <a:rPr lang="en-US" dirty="0" err="1" smtClean="0"/>
              <a:t>projectional</a:t>
            </a:r>
            <a:r>
              <a:rPr lang="en-US" dirty="0" smtClean="0"/>
              <a:t> editor is model-based, there is no direct visual representation</a:t>
            </a:r>
          </a:p>
          <a:p>
            <a:r>
              <a:rPr lang="en-US" dirty="0" smtClean="0"/>
              <a:t>Instead, each AST node (concept) has it’s own visual definition called the editor </a:t>
            </a:r>
          </a:p>
          <a:p>
            <a:r>
              <a:rPr lang="en-US" dirty="0" smtClean="0"/>
              <a:t>In this editor you can specify: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Layout (whitespace)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Literals</a:t>
            </a:r>
            <a:endParaRPr lang="en-US" dirty="0"/>
          </a:p>
          <a:p>
            <a:r>
              <a:rPr lang="en-US" dirty="0" smtClean="0"/>
              <a:t>Each concept is given a default editor upon creation</a:t>
            </a:r>
          </a:p>
          <a:p>
            <a:r>
              <a:rPr lang="en-US" dirty="0" smtClean="0"/>
              <a:t>… however it very basic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42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73" y="1902314"/>
            <a:ext cx="7818252" cy="566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173" y="3157326"/>
            <a:ext cx="13239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06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the default 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order to offer a more usable language, we should add some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Maintain literals from the concrete syntax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Keyword highlighting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Indentation</a:t>
            </a:r>
          </a:p>
          <a:p>
            <a:pPr marL="0" indent="0">
              <a:buNone/>
            </a:pPr>
            <a:r>
              <a:rPr lang="en-US" dirty="0" smtClean="0"/>
              <a:t>Alternatively, ask for user input to determine visual representation</a:t>
            </a:r>
          </a:p>
          <a:p>
            <a:pPr marL="0" indent="0">
              <a:buNone/>
            </a:pPr>
            <a:r>
              <a:rPr lang="en-US" dirty="0" smtClean="0"/>
              <a:t>However the user can already change the editor manually, so this is just adds a layer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00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MPS 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editor is created as follows: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First create all AST model elements (concepts and interfaces)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Then for each concept: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Read layout information (stored in the tree)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For each layout element: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Determine the position (indentation)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Determine whether it is a keyword – If yes color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Determine if it is a literal or reference to a child node.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Create the correct “editor cell” and add it to the editor</a:t>
            </a:r>
          </a:p>
        </p:txBody>
      </p:sp>
    </p:spTree>
    <p:extLst>
      <p:ext uri="{BB962C8B-B14F-4D97-AF65-F5344CB8AC3E}">
        <p14:creationId xmlns:p14="http://schemas.microsoft.com/office/powerpoint/2010/main" val="2114831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indent – not a trivial problem</a:t>
            </a:r>
          </a:p>
          <a:p>
            <a:r>
              <a:rPr lang="en-US" dirty="0" smtClean="0"/>
              <a:t>Best guess based on heuristics:</a:t>
            </a:r>
          </a:p>
          <a:p>
            <a:pPr lvl="1"/>
            <a:r>
              <a:rPr lang="en-US" dirty="0" smtClean="0"/>
              <a:t>Indent on the following patterns:</a:t>
            </a:r>
          </a:p>
          <a:p>
            <a:pPr lvl="2"/>
            <a:r>
              <a:rPr lang="en-US" dirty="0" smtClean="0"/>
              <a:t>t N (t N)* t</a:t>
            </a:r>
          </a:p>
          <a:p>
            <a:pPr lvl="2"/>
            <a:r>
              <a:rPr lang="en-US" dirty="0" smtClean="0"/>
              <a:t>t N (t N)+</a:t>
            </a:r>
          </a:p>
          <a:p>
            <a:pPr lvl="2"/>
            <a:r>
              <a:rPr lang="en-US" dirty="0" smtClean="0"/>
              <a:t>Where t = terminal and N = Nonterminal</a:t>
            </a:r>
            <a:endParaRPr lang="en-US" dirty="0"/>
          </a:p>
          <a:p>
            <a:pPr lvl="1"/>
            <a:r>
              <a:rPr lang="en-US" dirty="0" smtClean="0"/>
              <a:t>No indent otherwise</a:t>
            </a:r>
          </a:p>
          <a:p>
            <a:pPr lvl="1"/>
            <a:r>
              <a:rPr lang="en-US" dirty="0" smtClean="0"/>
              <a:t>Captures common structures well (if, for, when)</a:t>
            </a:r>
          </a:p>
          <a:p>
            <a:pPr lvl="1"/>
            <a:r>
              <a:rPr lang="en-US" dirty="0" smtClean="0"/>
              <a:t>Based on the paper “Generation of formatters for context-free languages”</a:t>
            </a:r>
          </a:p>
          <a:p>
            <a:pPr lvl="1"/>
            <a:endParaRPr lang="en-US" dirty="0"/>
          </a:p>
          <a:p>
            <a:r>
              <a:rPr lang="en-US" dirty="0" smtClean="0"/>
              <a:t>Not a one-size fits all solution – expected to be customized by language engineer</a:t>
            </a:r>
          </a:p>
        </p:txBody>
      </p:sp>
    </p:spTree>
    <p:extLst>
      <p:ext uri="{BB962C8B-B14F-4D97-AF65-F5344CB8AC3E}">
        <p14:creationId xmlns:p14="http://schemas.microsoft.com/office/powerpoint/2010/main" val="3459685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73" y="1902314"/>
            <a:ext cx="7818252" cy="566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258" y="3048000"/>
            <a:ext cx="4762500" cy="18669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4005943" y="2468854"/>
            <a:ext cx="235131" cy="5791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6723017" y="3718560"/>
            <a:ext cx="80118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4792" y="2923964"/>
            <a:ext cx="12858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6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- Comparison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024" y="1845734"/>
            <a:ext cx="1285875" cy="2105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519" y="1845734"/>
            <a:ext cx="1367356" cy="431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3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Bridging the textual and </a:t>
            </a:r>
            <a:r>
              <a:rPr lang="en-US" sz="2800" dirty="0" err="1" smtClean="0"/>
              <a:t>projectional</a:t>
            </a:r>
            <a:r>
              <a:rPr lang="en-US" sz="2800" dirty="0" smtClean="0"/>
              <a:t> “worlds”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81821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have the language structure and editor, we are free to start creating new programs from within MPS</a:t>
            </a:r>
          </a:p>
          <a:p>
            <a:r>
              <a:rPr lang="en-US" dirty="0" smtClean="0"/>
              <a:t>However, programs already created in the textual world (as plain-text files) cannot be used</a:t>
            </a:r>
          </a:p>
          <a:p>
            <a:r>
              <a:rPr lang="en-US" dirty="0" smtClean="0"/>
              <a:t>Recreating them as MPS models by hand costs time and effort</a:t>
            </a:r>
          </a:p>
          <a:p>
            <a:r>
              <a:rPr lang="en-US" dirty="0" smtClean="0"/>
              <a:t>Can we automate this </a:t>
            </a:r>
            <a:r>
              <a:rPr lang="en-US" dirty="0" err="1" smtClean="0"/>
              <a:t>aswell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 – General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general idea is the same as with languages: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Generate parse tree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Export the tree to XML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Import the XML file in MPS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For each node in the parse tree (bottom up):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Create an instance of a language concept and add it to the model</a:t>
            </a:r>
          </a:p>
          <a:p>
            <a:pPr marL="0" indent="0">
              <a:buNone/>
            </a:pPr>
            <a:r>
              <a:rPr lang="en-US" dirty="0" smtClean="0"/>
              <a:t>The last step requires the language to be already known in MPS</a:t>
            </a:r>
          </a:p>
          <a:p>
            <a:pPr marL="0" indent="0">
              <a:buNone/>
            </a:pPr>
            <a:r>
              <a:rPr lang="en-US" dirty="0" smtClean="0"/>
              <a:t>Currently 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3650191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revisited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following goals we set out: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Create an equivalent </a:t>
            </a:r>
            <a:r>
              <a:rPr lang="en-US" dirty="0" err="1" smtClean="0"/>
              <a:t>projectional</a:t>
            </a:r>
            <a:r>
              <a:rPr lang="en-US" dirty="0" smtClean="0"/>
              <a:t> AST model for a given grammar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Improve the default editor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Recreate textual programs as </a:t>
            </a:r>
            <a:r>
              <a:rPr lang="en-US" dirty="0" err="1" smtClean="0"/>
              <a:t>projectional</a:t>
            </a:r>
            <a:r>
              <a:rPr lang="en-US" dirty="0" smtClean="0"/>
              <a:t> models.</a:t>
            </a:r>
          </a:p>
          <a:p>
            <a:pPr marL="0" indent="0">
              <a:buNone/>
            </a:pPr>
            <a:r>
              <a:rPr lang="en-US" dirty="0" smtClean="0"/>
              <a:t>The first two goals have been completed, the last is work in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38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</a:t>
            </a:r>
            <a:r>
              <a:rPr lang="en-US" dirty="0" smtClean="0"/>
              <a:t>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Ingrid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Master’s project at Charles University, Prague in 2016</a:t>
            </a:r>
          </a:p>
          <a:p>
            <a:pPr marL="0">
              <a:buNone/>
            </a:pPr>
            <a:r>
              <a:rPr lang="en-US" dirty="0" err="1" smtClean="0"/>
              <a:t>MetaBNF</a:t>
            </a:r>
            <a:endParaRPr lang="en-US" dirty="0" smtClean="0"/>
          </a:p>
          <a:p>
            <a:pPr marL="54406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Test project by </a:t>
            </a:r>
            <a:r>
              <a:rPr lang="en-US" dirty="0" err="1" smtClean="0"/>
              <a:t>DSLFoundry</a:t>
            </a:r>
            <a:endParaRPr lang="en-GB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2668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– Ingrid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MPS plugin for creating MPS AST models from ANTLR grammars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Creates very basic editor with no indentation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Does not allow for the importing of programs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Does include the ability to output MPS program models to plain text</a:t>
            </a:r>
          </a:p>
        </p:txBody>
      </p:sp>
    </p:spTree>
    <p:extLst>
      <p:ext uri="{BB962C8B-B14F-4D97-AF65-F5344CB8AC3E}">
        <p14:creationId xmlns:p14="http://schemas.microsoft.com/office/powerpoint/2010/main" val="1280141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– </a:t>
            </a:r>
            <a:r>
              <a:rPr lang="en-US" dirty="0" err="1" smtClean="0"/>
              <a:t>MetaBNF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Model ANTLR itself as MPS 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Recreate an ANTLR grammar in MPS using this 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Apply model-to-model transformation to generate the Language represented by the original grammar</a:t>
            </a:r>
          </a:p>
          <a:p>
            <a:pPr marL="201168" lvl="1" indent="0">
              <a:buNone/>
            </a:pPr>
            <a:endParaRPr lang="en-US" dirty="0" smtClean="0"/>
          </a:p>
          <a:p>
            <a:pPr marL="0">
              <a:buNone/>
            </a:pPr>
            <a:r>
              <a:rPr lang="en-US" dirty="0"/>
              <a:t> </a:t>
            </a:r>
            <a:r>
              <a:rPr lang="en-US" dirty="0" smtClean="0"/>
              <a:t> Requires the language engineer to recreate the grammar manually, which is what we want to prevent.</a:t>
            </a:r>
          </a:p>
        </p:txBody>
      </p:sp>
    </p:spTree>
    <p:extLst>
      <p:ext uri="{BB962C8B-B14F-4D97-AF65-F5344CB8AC3E}">
        <p14:creationId xmlns:p14="http://schemas.microsoft.com/office/powerpoint/2010/main" val="48849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Bi-directional importing:</a:t>
            </a:r>
          </a:p>
          <a:p>
            <a:pPr lvl="1"/>
            <a:r>
              <a:rPr lang="en-US" dirty="0" smtClean="0"/>
              <a:t>Generate grammars and plain-text programs from </a:t>
            </a:r>
            <a:r>
              <a:rPr lang="en-US" dirty="0" err="1" smtClean="0"/>
              <a:t>projectional</a:t>
            </a:r>
            <a:r>
              <a:rPr lang="en-US" dirty="0" smtClean="0"/>
              <a:t> models</a:t>
            </a:r>
          </a:p>
          <a:p>
            <a:r>
              <a:rPr lang="en-US" dirty="0" smtClean="0"/>
              <a:t>Extend editor framework:</a:t>
            </a:r>
          </a:p>
          <a:p>
            <a:pPr lvl="1"/>
            <a:r>
              <a:rPr lang="en-US" dirty="0" smtClean="0"/>
              <a:t>Support for custom “stylesheets”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047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aims to enable the reuse of languages and programs defined in the textual world in the </a:t>
            </a:r>
            <a:r>
              <a:rPr lang="en-US" dirty="0" err="1" smtClean="0"/>
              <a:t>projectional</a:t>
            </a:r>
            <a:r>
              <a:rPr lang="en-US" dirty="0" smtClean="0"/>
              <a:t> world. To this end we have implemented solutions to three separate sub-goals, which together </a:t>
            </a:r>
            <a:r>
              <a:rPr lang="en-US" smtClean="0"/>
              <a:t>achieve this goal.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7324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Ingrid: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github.com/premun/ingrid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MetaBNF</a:t>
            </a:r>
            <a:r>
              <a:rPr lang="en-US" dirty="0" smtClean="0"/>
              <a:t>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github.com/DSLFoundry/mps-metabnf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Rascal: </a:t>
            </a:r>
            <a:r>
              <a:rPr lang="en-GB" dirty="0">
                <a:hlinkClick r:id="rId4"/>
              </a:rPr>
              <a:t>https://www.rascal-mpl.org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Jetbrains</a:t>
            </a:r>
            <a:r>
              <a:rPr lang="en-US" dirty="0" smtClean="0"/>
              <a:t> MPS: </a:t>
            </a:r>
            <a:r>
              <a:rPr lang="en-GB" dirty="0">
                <a:hlinkClick r:id="rId5"/>
              </a:rPr>
              <a:t>https://www.jetbrains.com/mps</a:t>
            </a:r>
            <a:r>
              <a:rPr lang="en-GB" dirty="0" smtClean="0">
                <a:hlinkClick r:id="rId5"/>
              </a:rPr>
              <a:t>/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Indentation heuristics:</a:t>
            </a:r>
            <a:r>
              <a:rPr lang="en-US" dirty="0"/>
              <a:t> </a:t>
            </a:r>
            <a:r>
              <a:rPr lang="en-GB" dirty="0"/>
              <a:t>Van Den Brand, Mark, and </a:t>
            </a:r>
            <a:r>
              <a:rPr lang="en-GB" dirty="0" err="1"/>
              <a:t>Eelco</a:t>
            </a:r>
            <a:r>
              <a:rPr lang="en-GB" dirty="0"/>
              <a:t> </a:t>
            </a:r>
            <a:r>
              <a:rPr lang="en-GB" dirty="0" err="1"/>
              <a:t>Visser</a:t>
            </a:r>
            <a:r>
              <a:rPr lang="en-GB" dirty="0"/>
              <a:t>. "Generation of formatters for context-free languages." </a:t>
            </a:r>
            <a:r>
              <a:rPr lang="en-GB" i="1" dirty="0"/>
              <a:t>ACM Transactions on Software Engineering and Methodology (TOSEM)</a:t>
            </a:r>
            <a:r>
              <a:rPr lang="en-GB" dirty="0"/>
              <a:t> 5.1 (1996): 1-41.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251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Textual world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Projectional</a:t>
            </a:r>
            <a:r>
              <a:rPr lang="en-US" dirty="0" smtClean="0"/>
              <a:t> world</a:t>
            </a:r>
          </a:p>
        </p:txBody>
      </p:sp>
    </p:spTree>
    <p:extLst>
      <p:ext uri="{BB962C8B-B14F-4D97-AF65-F5344CB8AC3E}">
        <p14:creationId xmlns:p14="http://schemas.microsoft.com/office/powerpoint/2010/main" val="12308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/>
              <a:t>Textual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Language: Grammar(s) consisting of production rules in plain-text format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Production rule: Rule which specifies the replacement of a non-terminal symbol with a new sequence of non-terminal and terminal symbols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Program: Plain-text string which can be successfully parsed using a given grammar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 -&gt; AA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-&gt; 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-&gt; b</a:t>
            </a:r>
          </a:p>
          <a:p>
            <a:pPr marL="0" indent="0">
              <a:buNone/>
            </a:pPr>
            <a:r>
              <a:rPr lang="en-US" dirty="0" smtClean="0"/>
              <a:t>“ab” is then a valid program since</a:t>
            </a:r>
          </a:p>
          <a:p>
            <a:pPr marL="0" indent="0">
              <a:buNone/>
            </a:pPr>
            <a:r>
              <a:rPr lang="en-US" dirty="0" smtClean="0"/>
              <a:t>S -&gt; AA -&gt; </a:t>
            </a:r>
            <a:r>
              <a:rPr lang="en-US" dirty="0" err="1" smtClean="0"/>
              <a:t>aA</a:t>
            </a:r>
            <a:r>
              <a:rPr lang="en-US" dirty="0" smtClean="0"/>
              <a:t> -&gt; ab </a:t>
            </a:r>
          </a:p>
          <a:p>
            <a:pPr marL="0" indent="0">
              <a:buNone/>
            </a:pPr>
            <a:r>
              <a:rPr lang="en-US" dirty="0" smtClean="0"/>
              <a:t>Is a valid sequence of production rules applied in order which results in this string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29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Rascal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Meta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Language workbench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Language definition through grammars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306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Projectional</a:t>
            </a:r>
            <a:r>
              <a:rPr lang="en-US" dirty="0" smtClean="0"/>
              <a:t>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Language: Abstract </a:t>
            </a:r>
            <a:r>
              <a:rPr lang="en-US" dirty="0"/>
              <a:t>S</a:t>
            </a:r>
            <a:r>
              <a:rPr lang="en-US" dirty="0" smtClean="0"/>
              <a:t>yntax Tree (AST)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Program: Model constructed from the AST definition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Also results in a Tree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31" y="3496750"/>
            <a:ext cx="2676525" cy="2009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32" y="3496750"/>
            <a:ext cx="1914525" cy="2105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95982" y="3127418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Language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302539" y="3127418"/>
            <a:ext cx="98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06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Jetbrains</a:t>
            </a:r>
            <a:r>
              <a:rPr lang="en-US" dirty="0" smtClean="0"/>
              <a:t> MPS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Projectional</a:t>
            </a:r>
            <a:r>
              <a:rPr lang="en-US" dirty="0" smtClean="0"/>
              <a:t> language workbench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Languages defined as AST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Programs as models constructed from the AST meta-model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Support model transformations, model checking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782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Structure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Create equivalent </a:t>
            </a:r>
            <a:r>
              <a:rPr lang="en-US" dirty="0" err="1" smtClean="0"/>
              <a:t>projectional</a:t>
            </a:r>
            <a:r>
              <a:rPr lang="en-US" dirty="0" smtClean="0"/>
              <a:t> (AST) models from a given grammar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Minimize manual effort required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Maintain as much of the original structure as possible</a:t>
            </a:r>
          </a:p>
          <a:p>
            <a:pPr marL="932688" lvl="2" indent="-457200">
              <a:buFont typeface="+mj-lt"/>
              <a:buAutoNum type="arabicPeriod"/>
            </a:pPr>
            <a:r>
              <a:rPr lang="en-US" dirty="0" smtClean="0"/>
              <a:t>If not possible to maintain some structure, offer an alternative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Look-and-feel (Editor</a:t>
            </a:r>
            <a:r>
              <a:rPr lang="en-US" dirty="0" smtClean="0"/>
              <a:t>)</a:t>
            </a:r>
          </a:p>
          <a:p>
            <a:pPr marL="635508" lvl="1" indent="-342900">
              <a:buFont typeface="+mj-lt"/>
              <a:buAutoNum type="arabicPeriod"/>
            </a:pPr>
            <a:r>
              <a:rPr lang="en-US" dirty="0" smtClean="0"/>
              <a:t>Increase the usability of the created </a:t>
            </a:r>
            <a:r>
              <a:rPr lang="en-US" dirty="0" err="1" smtClean="0"/>
              <a:t>projectional</a:t>
            </a:r>
            <a:r>
              <a:rPr lang="en-US" dirty="0" smtClean="0"/>
              <a:t> model</a:t>
            </a:r>
          </a:p>
          <a:p>
            <a:pPr marL="635508" lvl="1" indent="-342900">
              <a:buFont typeface="+mj-lt"/>
              <a:buAutoNum type="arabicPeriod"/>
            </a:pPr>
            <a:r>
              <a:rPr lang="en-US" dirty="0" smtClean="0"/>
              <a:t>Offer default visual representation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Programs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projectional</a:t>
            </a:r>
            <a:r>
              <a:rPr lang="en-US" dirty="0" smtClean="0"/>
              <a:t> model for a given (already imported) language and a given (valid) string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21077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666</TotalTime>
  <Words>1440</Words>
  <Application>Microsoft Office PowerPoint</Application>
  <PresentationFormat>Widescreen</PresentationFormat>
  <Paragraphs>217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Retrospect</vt:lpstr>
      <vt:lpstr>Projectional editing support for textual languages</vt:lpstr>
      <vt:lpstr>Introduction</vt:lpstr>
      <vt:lpstr>Goal</vt:lpstr>
      <vt:lpstr>Background</vt:lpstr>
      <vt:lpstr>Textual world</vt:lpstr>
      <vt:lpstr>Rascal</vt:lpstr>
      <vt:lpstr>Projectional world</vt:lpstr>
      <vt:lpstr>Jetbrains MPS</vt:lpstr>
      <vt:lpstr>Goals</vt:lpstr>
      <vt:lpstr>Motivation</vt:lpstr>
      <vt:lpstr>General overview</vt:lpstr>
      <vt:lpstr>Running example - Pico</vt:lpstr>
      <vt:lpstr>Pico – Program rule </vt:lpstr>
      <vt:lpstr>Structure</vt:lpstr>
      <vt:lpstr>Grammar to tree</vt:lpstr>
      <vt:lpstr>Grammar to tree</vt:lpstr>
      <vt:lpstr>Grammar to tree – Rascal example</vt:lpstr>
      <vt:lpstr>From one workbench to another</vt:lpstr>
      <vt:lpstr>From one workbench to another</vt:lpstr>
      <vt:lpstr>Intermediary format</vt:lpstr>
      <vt:lpstr>Tree to projectional AST model</vt:lpstr>
      <vt:lpstr>Structure - Example</vt:lpstr>
      <vt:lpstr>Editor – Visual representation in MPS</vt:lpstr>
      <vt:lpstr>Default editor</vt:lpstr>
      <vt:lpstr>Improving the default editor</vt:lpstr>
      <vt:lpstr>Creating the MPS editor</vt:lpstr>
      <vt:lpstr>Indentation</vt:lpstr>
      <vt:lpstr>Editor</vt:lpstr>
      <vt:lpstr>Editor - Comparison </vt:lpstr>
      <vt:lpstr>Programs</vt:lpstr>
      <vt:lpstr>Programs – General overview</vt:lpstr>
      <vt:lpstr>Goals revisited</vt:lpstr>
      <vt:lpstr>Previous work</vt:lpstr>
      <vt:lpstr>Comparison – Ingrid</vt:lpstr>
      <vt:lpstr>Comparison – MetaBNF</vt:lpstr>
      <vt:lpstr>Future work</vt:lpstr>
      <vt:lpstr>Conclusion</vt:lpstr>
      <vt:lpstr>References</vt:lpstr>
    </vt:vector>
  </TitlesOfParts>
  <Company>TU/e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SET</dc:title>
  <dc:creator>Bartels, J.</dc:creator>
  <cp:lastModifiedBy>Bartels, J.</cp:lastModifiedBy>
  <cp:revision>40</cp:revision>
  <dcterms:created xsi:type="dcterms:W3CDTF">2019-08-28T07:50:32Z</dcterms:created>
  <dcterms:modified xsi:type="dcterms:W3CDTF">2019-09-03T02:56:50Z</dcterms:modified>
</cp:coreProperties>
</file>