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52" autoAdjust="0"/>
  </p:normalViewPr>
  <p:slideViewPr>
    <p:cSldViewPr snapToGrid="0" showGuides="1">
      <p:cViewPr varScale="1">
        <p:scale>
          <a:sx n="113" d="100"/>
          <a:sy n="113" d="100"/>
        </p:scale>
        <p:origin x="384" y="9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2" descr="Image result for basketball clipar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" y="6280149"/>
            <a:ext cx="523084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SBS Logo with text &quot;ISBS 2020 online activities 21-25 July&quot;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3" t="7222" r="48031" b="5323"/>
          <a:stretch/>
        </p:blipFill>
        <p:spPr bwMode="auto">
          <a:xfrm>
            <a:off x="11434440" y="6125134"/>
            <a:ext cx="681359" cy="6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5" r:id="rId6"/>
    <p:sldLayoutId id="2147483678" r:id="rId7"/>
    <p:sldLayoutId id="2147483679" r:id="rId8"/>
    <p:sldLayoutId id="2147483684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/>
              <a:t>THE CONTRIBUTION OF BODY CENTER OF MASS VELOCITY TO BASKETBALL BALL RELEASE VELOCITY ACROSS SHOT DISTANCES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Casey Wiens</a:t>
            </a:r>
            <a:r>
              <a:rPr baseline="30000"/>
              <a:t>1</a:t>
            </a:r>
            <a:r>
              <a:rPr/>
              <a:t> and Jill L. McNitt-Gray</a:t>
            </a:r>
            <a:r>
              <a:rPr baseline="30000"/>
              <a:t>1,2</a:t>
            </a:r>
            <a:r>
              <a:t/>
            </a:r>
            <a:br/>
            <a:r>
              <a:rPr/>
              <a:t>Departments of Biological Sciences</a:t>
            </a:r>
            <a:r>
              <a:rPr baseline="30000"/>
              <a:t>1</a:t>
            </a:r>
            <a:r>
              <a:rPr/>
              <a:t> and Biomedical Engineering</a:t>
            </a:r>
            <a:r>
              <a:rPr baseline="30000"/>
              <a:t>2</a:t>
            </a:r>
            <a:r>
              <a:t/>
            </a:r>
            <a:br/>
            <a:r>
              <a:rPr/>
              <a:t>University of Southern California</a:t>
            </a:r>
            <a:r>
              <a:t/>
            </a:r>
            <a:br/>
            <a:r>
              <a:rPr/>
              <a:t>Los Angeles, United States of America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6/19/2020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/>
              <a:t>How Can You Acheive a Greater CM Velocity?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Generating Greater Impulse during Shot Prep Affords Greater Potential for CM Velocity at Release</a:t>
            </a:r>
          </a:p>
        </p:txBody>
      </p:sp>
      <p:pic>
        <p:nvPicPr>
          <p:cNvPr id="3" name="Picture 1" descr="ISBS_2020_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5181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ISBS_2020_presentation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260600"/>
            <a:ext cx="5181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Time of Release Relative to End of Impulse May Not Give Full Picture</a:t>
            </a:r>
          </a:p>
        </p:txBody>
      </p:sp>
      <p:pic>
        <p:nvPicPr>
          <p:cNvPr id="3" name="Picture 1" descr="ISBS_2020_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Time of Release Relative to Center of Mass Jump Apex is the Key Factor</a:t>
            </a:r>
          </a:p>
        </p:txBody>
      </p:sp>
      <p:pic>
        <p:nvPicPr>
          <p:cNvPr id="3" name="Picture 1" descr="ISBS_2020_presentation_files/figure-pptx/time2apex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increase CM velocity contribution:</a:t>
            </a:r>
          </a:p>
          <a:p>
            <a:pPr lvl="2"/>
            <a:r>
              <a:rPr/>
              <a:t>increase impulse generated during contact phase</a:t>
            </a:r>
          </a:p>
          <a:p>
            <a:pPr lvl="2"/>
            <a:r>
              <a:rPr/>
              <a:t>release ball earlier relative to jump center of mass apex</a:t>
            </a:r>
          </a:p>
          <a:p>
            <a:pPr lvl="3"/>
            <a:r>
              <a:rPr/>
              <a:t>release time to apex may serve as better indicator than release time to ground departure</a:t>
            </a:r>
            <a:r>
              <a:t/>
            </a:r>
            <a:br/>
            <a:endParaRPr/>
          </a:p>
          <a:p>
            <a:pPr lvl="1"/>
            <a:r>
              <a:rPr/>
              <a:t>Future directions</a:t>
            </a:r>
          </a:p>
          <a:p>
            <a:pPr lvl="2"/>
            <a:r>
              <a:rPr/>
              <a:t>Individual analyses</a:t>
            </a:r>
          </a:p>
          <a:p>
            <a:pPr lvl="2"/>
            <a:r>
              <a:rPr/>
              <a:t>CM contributions on shooting accuracy</a:t>
            </a:r>
          </a:p>
          <a:p>
            <a:pPr lvl="2"/>
            <a:r>
              <a:rPr/>
              <a:t>Effects of shooting while defended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Method to Calculate Velocity</a:t>
            </a:r>
          </a:p>
          <a:p>
            <a:pPr lvl="2"/>
            <a:r>
              <a:rPr/>
              <a:t>May not be at 0 m/s at initial</a:t>
            </a:r>
          </a:p>
          <a:p>
            <a:pPr lvl="2"/>
            <a:r>
              <a:rPr/>
              <a:t>Not normal shooting mechanics - usually involves a step in</a:t>
            </a:r>
          </a:p>
          <a:p>
            <a:pPr lvl="1"/>
            <a:r>
              <a:rPr/>
              <a:t>Small sample size</a:t>
            </a:r>
          </a:p>
          <a:p>
            <a:pPr lvl="1"/>
            <a:r>
              <a:rPr/>
              <a:t>Population used in study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/>
              <a:t>Future Steps Preview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Individual Analyses</a:t>
            </a:r>
          </a:p>
        </p:txBody>
      </p:sp>
      <p:pic>
        <p:nvPicPr>
          <p:cNvPr id="3" name="Picture 1" descr="ISBS_2020_presentation_files/figure-pptx/simp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ISBS_2020_presentation_files/figure-pptx/simp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Acknowledgements</a:t>
            </a:r>
          </a:p>
        </p:txBody>
      </p:sp>
      <p:pic>
        <p:nvPicPr>
          <p:cNvPr id="3" name="Picture 1" descr="images/acknowledgem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54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Mechanical Objectives of a Basketball 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825625"/>
            <a:ext cx="5471160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dirty="0"/>
              <a:t>Likelihood of Success</a:t>
            </a:r>
          </a:p>
          <a:p>
            <a:pPr lvl="2"/>
            <a:r>
              <a:rPr dirty="0"/>
              <a:t>Ball position relative to hoop</a:t>
            </a:r>
          </a:p>
          <a:p>
            <a:pPr lvl="2"/>
            <a:r>
              <a:rPr dirty="0"/>
              <a:t>Ball velocity at release</a:t>
            </a:r>
          </a:p>
          <a:p>
            <a:pPr lvl="2"/>
            <a:r>
              <a:rPr dirty="0"/>
              <a:t>More than one trajectory can result in success from same position</a:t>
            </a:r>
          </a:p>
          <a:p>
            <a:pPr lvl="1"/>
            <a:r>
              <a:rPr dirty="0"/>
              <a:t>Ball velocity at release is determined by (Hay, 1978):</a:t>
            </a:r>
          </a:p>
          <a:p>
            <a:pPr lvl="2"/>
            <a:r>
              <a:rPr dirty="0"/>
              <a:t>Body center of mass velocity</a:t>
            </a:r>
          </a:p>
          <a:p>
            <a:pPr lvl="2"/>
            <a:r>
              <a:rPr dirty="0"/>
              <a:t>Velocity of ball relative to the body center of mass</a:t>
            </a:r>
          </a:p>
          <a:p>
            <a:pPr lvl="3"/>
            <a:r>
              <a:rPr dirty="0"/>
              <a:t>Contributed to the arms</a:t>
            </a:r>
          </a:p>
          <a:p>
            <a:pPr lvl="1"/>
            <a:r>
              <a:rPr dirty="0"/>
              <a:t>Center of mass vertical velocity increases with increase in shot distance</a:t>
            </a:r>
          </a:p>
          <a:p>
            <a:pPr lvl="2"/>
            <a:r>
              <a:rPr dirty="0"/>
              <a:t>Miller and Bartlett, 1993</a:t>
            </a:r>
          </a:p>
          <a:p>
            <a:pPr lvl="2"/>
            <a:r>
              <a:rPr dirty="0"/>
              <a:t>Okazaki and </a:t>
            </a:r>
            <a:r>
              <a:rPr dirty="0" err="1"/>
              <a:t>Rodacki</a:t>
            </a:r>
            <a:r>
              <a:rPr dirty="0"/>
              <a:t>, 2012</a:t>
            </a:r>
          </a:p>
        </p:txBody>
      </p:sp>
      <p:pic>
        <p:nvPicPr>
          <p:cNvPr id="4" name="Picture 1" descr="images/mechanicalobjectiv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27300"/>
            <a:ext cx="5181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Does the Increase in Center of Mass Velocity Reduce the Arm’s Contribution to Ball Velocity?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Study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Aim</a:t>
            </a:r>
          </a:p>
          <a:p>
            <a:pPr marL="0" lvl="0" indent="0">
              <a:buNone/>
            </a:pPr>
            <a:r>
              <a:rPr/>
              <a:t>Contribution of Center of Mass (CM) Velocity to Ball Velocity at Release across Distances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marL="0" lvl="0" indent="0">
              <a:buNone/>
            </a:pPr>
            <a:r>
              <a:rPr/>
              <a:t>The greater the CM velocity at release, the greater % contribution CM velocity to ball velocity at release</a:t>
            </a:r>
          </a:p>
        </p:txBody>
      </p:sp>
      <p:pic>
        <p:nvPicPr>
          <p:cNvPr id="4" name="Picture 1" descr="images/hypothesi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895600"/>
            <a:ext cx="5181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Participants</a:t>
            </a:r>
          </a:p>
          <a:p>
            <a:pPr lvl="1"/>
            <a:r>
              <a:rPr/>
              <a:t>7 recreational players</a:t>
            </a:r>
          </a:p>
          <a:p>
            <a:pPr lvl="2"/>
            <a:r>
              <a:rPr/>
              <a:t>4 female</a:t>
            </a:r>
          </a:p>
          <a:p>
            <a:pPr lvl="2"/>
            <a:r>
              <a:rPr/>
              <a:t>College aged</a:t>
            </a:r>
          </a:p>
          <a:p>
            <a:pPr marL="0" lvl="0" indent="0">
              <a:buNone/>
            </a:pPr>
            <a:r>
              <a:rPr b="1"/>
              <a:t>Motion Capture</a:t>
            </a:r>
          </a:p>
          <a:p>
            <a:pPr lvl="1"/>
            <a:r>
              <a:rPr/>
              <a:t>Ball motion</a:t>
            </a:r>
          </a:p>
          <a:p>
            <a:pPr lvl="2"/>
            <a:r>
              <a:rPr/>
              <a:t>Panasonic, 120Hz</a:t>
            </a:r>
          </a:p>
          <a:p>
            <a:pPr marL="0" lvl="0" indent="0">
              <a:buNone/>
            </a:pPr>
            <a:r>
              <a:rPr b="1"/>
              <a:t>Two Force Plates</a:t>
            </a:r>
          </a:p>
          <a:p>
            <a:pPr lvl="1"/>
            <a:r>
              <a:rPr/>
              <a:t>Net impulse</a:t>
            </a:r>
          </a:p>
          <a:p>
            <a:pPr lvl="2"/>
            <a:r>
              <a:rPr/>
              <a:t>Kistler, 1200Hz</a:t>
            </a:r>
          </a:p>
        </p:txBody>
      </p:sp>
      <p:pic>
        <p:nvPicPr>
          <p:cNvPr id="4" name="Picture 1" descr="images/bballoverlay_withlin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01900"/>
            <a:ext cx="5181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mages/forcetimecurv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80437" y="993053"/>
            <a:ext cx="5290013" cy="51839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 - Variables: Center of Mass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Net Impulse</a:t>
            </a:r>
          </a:p>
          <a:p>
            <a:pPr lvl="2"/>
            <a:r>
              <a:rPr/>
              <a:t>Integrate during shot prep</a:t>
            </a:r>
          </a:p>
          <a:p>
            <a:pPr lvl="3"/>
            <a:r>
              <a:rPr/>
              <a:t>Time 1: Fz = BW +/- 10 N and Fx &amp; Fy = +/- 30 N</a:t>
            </a:r>
          </a:p>
          <a:p>
            <a:pPr lvl="3"/>
            <a:r>
              <a:rPr/>
              <a:t>Time 2: ball release</a:t>
            </a:r>
          </a:p>
          <a:p>
            <a:pPr lvl="1"/>
            <a:r>
              <a:rPr/>
              <a:t>Velocity</a:t>
            </a:r>
          </a:p>
          <a:p>
            <a:pPr lvl="2"/>
            <a:r>
              <a:rPr/>
              <a:t>Change in Velocity = Impulse</a:t>
            </a:r>
          </a:p>
          <a:p>
            <a:pPr lvl="3"/>
            <a:r>
              <a:rPr/>
              <a:t>Assumed began at 0 m/s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 - Variables: Ball Release Velocity</a:t>
            </a:r>
          </a:p>
        </p:txBody>
      </p:sp>
      <p:pic>
        <p:nvPicPr>
          <p:cNvPr id="3" name="Picture 1" descr="images/releasevelocitycal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816100"/>
            <a:ext cx="7226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Does a Greater CM Velocity at Release Contribute More to Ball Velocity?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If You Have It, You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53747" cy="43513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greater CM velocity at release decreases velocity contribution from the arms</a:t>
            </a:r>
          </a:p>
        </p:txBody>
      </p:sp>
      <p:pic>
        <p:nvPicPr>
          <p:cNvPr id="4" name="Picture 1" descr="ISBS_2020_presentation_files/figure-pptx/perve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03147" y="1882987"/>
            <a:ext cx="6217073" cy="41447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Segoe UI Light</vt:lpstr>
      <vt:lpstr>Office Theme</vt:lpstr>
      <vt:lpstr>THE CONTRIBUTION OF BODY CENTER OF MASS VELOCITY TO BASKETBALL BALL RELEASE VELOCITY ACROSS SHOT DISTANCES</vt:lpstr>
      <vt:lpstr>Mechanical Objectives of a Basketball Shot</vt:lpstr>
      <vt:lpstr>Does the Increase in Center of Mass Velocity Reduce the Arm’s Contribution to Ball Velocity?</vt:lpstr>
      <vt:lpstr>Study Details</vt:lpstr>
      <vt:lpstr>Methods</vt:lpstr>
      <vt:lpstr>Methods - Variables: Center of Mass Velocity</vt:lpstr>
      <vt:lpstr>Methods - Variables: Ball Release Velocity</vt:lpstr>
      <vt:lpstr>Does a Greater CM Velocity at Release Contribute More to Ball Velocity?</vt:lpstr>
      <vt:lpstr>If You Have It, You Use It</vt:lpstr>
      <vt:lpstr>How Can You Acheive a Greater CM Velocity?</vt:lpstr>
      <vt:lpstr>Generating Greater Impulse during Shot Prep Affords Greater Potential for CM Velocity at Release</vt:lpstr>
      <vt:lpstr>Time of Release Relative to End of Impulse May Not Give Full Picture</vt:lpstr>
      <vt:lpstr>Time of Release Relative to Center of Mass Jump Apex is the Key Factor</vt:lpstr>
      <vt:lpstr>Discussion</vt:lpstr>
      <vt:lpstr>Limitations</vt:lpstr>
      <vt:lpstr>Future Steps Preview</vt:lpstr>
      <vt:lpstr>Individual Analyses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570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CONTRIBUTION OF BODY CENTER OF MASS VELOCITY TO BASKETBALL BALL RELEASE VELOCITY ACROSS SHOT DISTANCES</dc:title>
  <dc:creator/>
  <cp:keywords/>
  <cp:lastModifiedBy/>
  <cp:revision>1</cp:revision>
  <dcterms:created xsi:type="dcterms:W3CDTF">2020-06-29T21:38:05Z</dcterms:created>
  <dcterms:modified xsi:type="dcterms:W3CDTF">2020-06-29T21:40:19Z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6/19/2020</vt:lpwstr>
  </property>
  <property fmtid="{D5CDD505-2E9C-101B-9397-08002B2CF9AE}" pid="3" name="output">
    <vt:lpwstr/>
  </property>
</Properties>
</file>