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89BF"/>
    <a:srgbClr val="F5989D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8A74F-3C1F-432C-AEBE-2BB33B04BEE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B609A-D41E-427D-A162-6BF9B912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8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5425" indent="-225425">
              <a:buFont typeface="Wingdings" panose="05000000000000000000" pitchFamily="2" charset="2"/>
              <a:buChar char="§"/>
            </a:pPr>
            <a:r>
              <a:rPr lang="en-US" dirty="0" smtClean="0"/>
              <a:t>Theoretical release and entry angles</a:t>
            </a:r>
          </a:p>
          <a:p>
            <a:pPr marL="225425" indent="-225425">
              <a:buFont typeface="Wingdings" panose="05000000000000000000" pitchFamily="2" charset="2"/>
              <a:buChar char="§"/>
            </a:pPr>
            <a:r>
              <a:rPr lang="en-US" dirty="0" smtClean="0"/>
              <a:t>Each shot type potentially affords different center of mass vertical velocities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9D0E9-49C7-42ED-9D9B-56F05C8DD0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7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EF11-C0C5-4C7F-A3ED-8DAB20A44B3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F753-1F53-4DC0-AE2F-4475814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EF11-C0C5-4C7F-A3ED-8DAB20A44B3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F753-1F53-4DC0-AE2F-4475814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EF11-C0C5-4C7F-A3ED-8DAB20A44B3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F753-1F53-4DC0-AE2F-4475814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EF11-C0C5-4C7F-A3ED-8DAB20A44B3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F753-1F53-4DC0-AE2F-4475814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2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EF11-C0C5-4C7F-A3ED-8DAB20A44B3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F753-1F53-4DC0-AE2F-4475814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EF11-C0C5-4C7F-A3ED-8DAB20A44B3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F753-1F53-4DC0-AE2F-4475814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6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EF11-C0C5-4C7F-A3ED-8DAB20A44B3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F753-1F53-4DC0-AE2F-4475814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EF11-C0C5-4C7F-A3ED-8DAB20A44B3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F753-1F53-4DC0-AE2F-4475814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EF11-C0C5-4C7F-A3ED-8DAB20A44B3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F753-1F53-4DC0-AE2F-4475814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5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EF11-C0C5-4C7F-A3ED-8DAB20A44B3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F753-1F53-4DC0-AE2F-4475814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EF11-C0C5-4C7F-A3ED-8DAB20A44B3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F753-1F53-4DC0-AE2F-4475814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6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5EF11-C0C5-4C7F-A3ED-8DAB20A44B3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F753-1F53-4DC0-AE2F-4475814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7" y="94169"/>
            <a:ext cx="5578849" cy="290863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3" name="Group 42"/>
          <p:cNvGrpSpPr/>
          <p:nvPr/>
        </p:nvGrpSpPr>
        <p:grpSpPr>
          <a:xfrm>
            <a:off x="95006" y="105273"/>
            <a:ext cx="5578851" cy="2895584"/>
            <a:chOff x="5674365" y="1686239"/>
            <a:chExt cx="5578851" cy="289558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6329082" y="3355390"/>
              <a:ext cx="0" cy="714586"/>
            </a:xfrm>
            <a:prstGeom prst="straightConnector1">
              <a:avLst/>
            </a:prstGeom>
            <a:ln w="76200">
              <a:solidFill>
                <a:srgbClr val="0A8D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29082" y="4069976"/>
              <a:ext cx="708212" cy="8964"/>
            </a:xfrm>
            <a:prstGeom prst="straightConnector1">
              <a:avLst/>
            </a:prstGeom>
            <a:ln w="76200">
              <a:solidFill>
                <a:srgbClr val="0A8D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674365" y="2098347"/>
              <a:ext cx="1172822" cy="120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Ball </a:t>
              </a:r>
            </a:p>
            <a:p>
              <a:r>
                <a:rPr lang="en-US" sz="2400" dirty="0" smtClean="0"/>
                <a:t>Vertical</a:t>
              </a:r>
            </a:p>
            <a:p>
              <a:r>
                <a:rPr lang="en-US" sz="2400" dirty="0" smtClean="0"/>
                <a:t>Velocity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90397" y="3381494"/>
              <a:ext cx="1469698" cy="120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Ball </a:t>
              </a:r>
            </a:p>
            <a:p>
              <a:r>
                <a:rPr lang="en-US" sz="2400" dirty="0" smtClean="0"/>
                <a:t>Horizontal</a:t>
              </a:r>
            </a:p>
            <a:p>
              <a:r>
                <a:rPr lang="en-US" sz="2400" dirty="0" smtClean="0"/>
                <a:t>Velocity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74366" y="1686239"/>
              <a:ext cx="55788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Ball Trajectory Defined at Release</a:t>
              </a:r>
              <a:endParaRPr 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4722" y="4176396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 Release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631" y="4409884"/>
            <a:ext cx="7582322" cy="2413929"/>
            <a:chOff x="661999" y="2067381"/>
            <a:chExt cx="6994957" cy="2237307"/>
          </a:xfrm>
        </p:grpSpPr>
        <p:grpSp>
          <p:nvGrpSpPr>
            <p:cNvPr id="42" name="Group 41"/>
            <p:cNvGrpSpPr/>
            <p:nvPr/>
          </p:nvGrpSpPr>
          <p:grpSpPr>
            <a:xfrm>
              <a:off x="661999" y="2067381"/>
              <a:ext cx="6994957" cy="2237307"/>
              <a:chOff x="252158" y="2065030"/>
              <a:chExt cx="6994957" cy="223730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313064" y="3817400"/>
                <a:ext cx="1871538" cy="484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Close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(&lt;2.5 m)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789915" y="3265500"/>
                <a:ext cx="457200" cy="457200"/>
              </a:xfrm>
              <a:prstGeom prst="ellipse">
                <a:avLst/>
              </a:prstGeom>
              <a:solidFill>
                <a:srgbClr val="FF6600"/>
              </a:solidFill>
              <a:ln w="57150">
                <a:solidFill>
                  <a:srgbClr val="00D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789915" y="2674497"/>
                <a:ext cx="457200" cy="457200"/>
              </a:xfrm>
              <a:prstGeom prst="ellipse">
                <a:avLst/>
              </a:prstGeom>
              <a:solidFill>
                <a:srgbClr val="FF6600"/>
              </a:solidFill>
              <a:ln w="571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03882" y="3221801"/>
                <a:ext cx="3417884" cy="484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D600"/>
                    </a:solidFill>
                  </a:rPr>
                  <a:t>Medium </a:t>
                </a:r>
                <a:r>
                  <a:rPr lang="en-US" b="1" dirty="0" smtClean="0">
                    <a:solidFill>
                      <a:srgbClr val="00D600"/>
                    </a:solidFill>
                  </a:rPr>
                  <a:t>(4.57, free throw)</a:t>
                </a:r>
                <a:endParaRPr lang="en-US" b="1" dirty="0">
                  <a:solidFill>
                    <a:srgbClr val="00D6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10165" y="2660629"/>
                <a:ext cx="4414496" cy="484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00FF"/>
                    </a:solidFill>
                  </a:rPr>
                  <a:t>Long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(6.02, American high school three-point)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59396" y="2065030"/>
                <a:ext cx="2239319" cy="4849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u="sng" dirty="0" smtClean="0"/>
                  <a:t>Shot Distance         </a:t>
                </a:r>
                <a:endParaRPr lang="en-US" sz="2800" b="1" u="sng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52158" y="2822442"/>
                <a:ext cx="1798630" cy="1283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Required Ball Velocity</a:t>
                </a:r>
              </a:p>
              <a:p>
                <a:r>
                  <a:rPr lang="en-US" sz="2800" dirty="0" smtClean="0"/>
                  <a:t>at Release</a:t>
                </a:r>
                <a:endParaRPr lang="en-US" sz="2800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789915" y="3831268"/>
                <a:ext cx="457200" cy="457200"/>
              </a:xfrm>
              <a:prstGeom prst="ellipse">
                <a:avLst/>
              </a:prstGeom>
              <a:solidFill>
                <a:srgbClr val="FF6600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flipH="1" flipV="1">
              <a:off x="2644391" y="2745288"/>
              <a:ext cx="4554" cy="15023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2" name="Picture 8" descr="Free Basketball Court Clipart | Free Images at Clker.com - vector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" b="3874"/>
          <a:stretch/>
        </p:blipFill>
        <p:spPr bwMode="auto">
          <a:xfrm rot="16200000">
            <a:off x="6913371" y="1296651"/>
            <a:ext cx="6095782" cy="423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1071860" y="3482909"/>
            <a:ext cx="794385" cy="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120739" y="3385386"/>
            <a:ext cx="1745506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455741" y="3287863"/>
            <a:ext cx="2410504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4B65C2-EBF3-4E84-BB99-7E487567EF84}"/>
              </a:ext>
            </a:extLst>
          </p:cNvPr>
          <p:cNvGrpSpPr/>
          <p:nvPr/>
        </p:nvGrpSpPr>
        <p:grpSpPr>
          <a:xfrm rot="1042175">
            <a:off x="7163414" y="2387511"/>
            <a:ext cx="2078330" cy="1902101"/>
            <a:chOff x="8739212" y="4538063"/>
            <a:chExt cx="2078330" cy="190210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202B2D1-0F60-4337-A3BC-64B24A6B95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t="10588" r="-1538"/>
            <a:stretch/>
          </p:blipFill>
          <p:spPr>
            <a:xfrm>
              <a:off x="8739212" y="4538063"/>
              <a:ext cx="2078330" cy="190210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393646-917F-4F7C-B3BC-5846B5877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402209" y="5850241"/>
              <a:ext cx="328613" cy="328613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6AB48D0-DC54-4290-B04B-D2F7386A2B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0067" y="1352903"/>
            <a:ext cx="1316010" cy="305698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9F46E7-A77A-41F7-9250-1B84B3BE0E82}"/>
              </a:ext>
            </a:extLst>
          </p:cNvPr>
          <p:cNvCxnSpPr>
            <a:cxnSpLocks/>
          </p:cNvCxnSpPr>
          <p:nvPr/>
        </p:nvCxnSpPr>
        <p:spPr>
          <a:xfrm flipV="1">
            <a:off x="6541061" y="2489010"/>
            <a:ext cx="126913" cy="39238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9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444841" y="4781142"/>
            <a:ext cx="457200" cy="457200"/>
          </a:xfrm>
          <a:prstGeom prst="ellipse">
            <a:avLst/>
          </a:prstGeom>
          <a:solidFill>
            <a:srgbClr val="FF6600"/>
          </a:solidFill>
          <a:ln w="57150">
            <a:solidFill>
              <a:srgbClr val="00D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79476" y="5334051"/>
            <a:ext cx="457200" cy="457200"/>
          </a:xfrm>
          <a:prstGeom prst="ellipse">
            <a:avLst/>
          </a:prstGeom>
          <a:solidFill>
            <a:srgbClr val="FF66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5792" y="495299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Hypothesis: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270" y="1340608"/>
            <a:ext cx="11918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Center of Mass vertical velocity contribution to Ball vertical velocity at Release </a:t>
            </a:r>
            <a:endParaRPr lang="en-US" sz="2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96594" y="2037717"/>
            <a:ext cx="6809070" cy="773683"/>
            <a:chOff x="1715620" y="2218995"/>
            <a:chExt cx="6809070" cy="773683"/>
          </a:xfrm>
        </p:grpSpPr>
        <p:sp>
          <p:nvSpPr>
            <p:cNvPr id="8" name="TextBox 7"/>
            <p:cNvSpPr txBox="1"/>
            <p:nvPr/>
          </p:nvSpPr>
          <p:spPr>
            <a:xfrm>
              <a:off x="1715620" y="2355119"/>
              <a:ext cx="18715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Free Throw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01062" y="2359995"/>
              <a:ext cx="25698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D600"/>
                  </a:solidFill>
                </a:rPr>
                <a:t>Jump Shot</a:t>
              </a:r>
              <a:endParaRPr lang="en-US" sz="2800" b="1" dirty="0">
                <a:solidFill>
                  <a:srgbClr val="00D6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05638" y="2343963"/>
              <a:ext cx="1219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Step In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47283" y="2223237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&lt;</a:t>
              </a:r>
              <a:endParaRPr lang="en-US" sz="4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82053" y="2218995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/>
                <a:t>&lt;</a:t>
              </a:r>
              <a:endParaRPr lang="en-US" sz="4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8146619" y="4323942"/>
            <a:ext cx="457200" cy="457200"/>
          </a:xfrm>
          <a:prstGeom prst="ellipse">
            <a:avLst/>
          </a:prstGeom>
          <a:solidFill>
            <a:srgbClr val="FF66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98657" y="3783108"/>
            <a:ext cx="22784" cy="178795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81220" y="3585001"/>
            <a:ext cx="0" cy="146284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367336" y="3286978"/>
            <a:ext cx="0" cy="128016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79408" y="3790292"/>
            <a:ext cx="0" cy="1463040"/>
          </a:xfrm>
          <a:prstGeom prst="straightConnector1">
            <a:avLst/>
          </a:prstGeom>
          <a:ln w="1016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79408" y="5215457"/>
            <a:ext cx="0" cy="365760"/>
          </a:xfrm>
          <a:prstGeom prst="straightConnector1">
            <a:avLst/>
          </a:prstGeom>
          <a:ln w="1016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94643" y="5215457"/>
            <a:ext cx="68961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CM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005372" y="3585001"/>
            <a:ext cx="0" cy="960120"/>
          </a:xfrm>
          <a:prstGeom prst="straightConnector1">
            <a:avLst/>
          </a:prstGeom>
          <a:ln w="1016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005372" y="4544181"/>
            <a:ext cx="0" cy="502920"/>
          </a:xfrm>
          <a:prstGeom prst="straightConnector1">
            <a:avLst/>
          </a:prstGeom>
          <a:ln w="1016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08704" y="4628362"/>
            <a:ext cx="6896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CM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8691489" y="3290675"/>
            <a:ext cx="6923" cy="640080"/>
          </a:xfrm>
          <a:prstGeom prst="straightConnector1">
            <a:avLst/>
          </a:prstGeom>
          <a:ln w="1016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698412" y="3931427"/>
            <a:ext cx="0" cy="640080"/>
          </a:xfrm>
          <a:prstGeom prst="straightConnector1">
            <a:avLst/>
          </a:prstGeom>
          <a:ln w="1016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843516" y="4054811"/>
            <a:ext cx="6896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CM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44473" y="3403841"/>
            <a:ext cx="928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C9B00"/>
                </a:solidFill>
              </a:rPr>
              <a:t>Arm</a:t>
            </a:r>
            <a:endParaRPr lang="en-US" sz="2800" b="1" dirty="0">
              <a:solidFill>
                <a:srgbClr val="CC9B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3679" y="3927058"/>
            <a:ext cx="928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C9B00"/>
                </a:solidFill>
              </a:rPr>
              <a:t>Arm</a:t>
            </a:r>
            <a:endParaRPr lang="en-US" sz="2800" b="1" dirty="0">
              <a:solidFill>
                <a:srgbClr val="CC9B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03956" y="4427433"/>
            <a:ext cx="928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C9B00"/>
                </a:solidFill>
              </a:rPr>
              <a:t>Arm</a:t>
            </a:r>
            <a:endParaRPr lang="en-US" sz="2800" b="1" dirty="0">
              <a:solidFill>
                <a:srgbClr val="CC9B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93089" y="4482379"/>
            <a:ext cx="8018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Ball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4719" y="4126406"/>
            <a:ext cx="8018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Ball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83319" y="3658670"/>
            <a:ext cx="8018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Ball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5" y="2612576"/>
            <a:ext cx="9980946" cy="42179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B42445-4C74-4932-8D21-D1C8FBF34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64" b="30137"/>
          <a:stretch/>
        </p:blipFill>
        <p:spPr>
          <a:xfrm>
            <a:off x="9548256" y="2612576"/>
            <a:ext cx="2128632" cy="17660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986575-918A-4143-AD0F-9026D2FB6689}"/>
              </a:ext>
            </a:extLst>
          </p:cNvPr>
          <p:cNvSpPr txBox="1"/>
          <p:nvPr/>
        </p:nvSpPr>
        <p:spPr>
          <a:xfrm>
            <a:off x="132318" y="0"/>
            <a:ext cx="1196244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smtClean="0">
                <a:solidFill>
                  <a:srgbClr val="C00000"/>
                </a:solidFill>
              </a:rPr>
              <a:t>Known</a:t>
            </a:r>
            <a:r>
              <a:rPr lang="en-US" sz="3200" b="1" i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Ball velocity </a:t>
            </a:r>
            <a:r>
              <a:rPr lang="en-US" sz="2800" dirty="0">
                <a:solidFill>
                  <a:srgbClr val="C00000"/>
                </a:solidFill>
              </a:rPr>
              <a:t>at </a:t>
            </a:r>
            <a:r>
              <a:rPr lang="en-US" sz="2800" dirty="0" smtClean="0">
                <a:solidFill>
                  <a:srgbClr val="C00000"/>
                </a:solidFill>
              </a:rPr>
              <a:t>release increases </a:t>
            </a:r>
            <a:r>
              <a:rPr lang="en-US" sz="2800" dirty="0">
                <a:solidFill>
                  <a:srgbClr val="C00000"/>
                </a:solidFill>
              </a:rPr>
              <a:t>with </a:t>
            </a:r>
            <a:r>
              <a:rPr lang="en-US" sz="2800" dirty="0" smtClean="0">
                <a:solidFill>
                  <a:srgbClr val="C00000"/>
                </a:solidFill>
              </a:rPr>
              <a:t>shot distance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CM vertical velocity at release increases with shot distance</a:t>
            </a:r>
          </a:p>
          <a:p>
            <a:r>
              <a:rPr lang="en-US" sz="3200" b="1" i="1" u="sng" dirty="0" smtClean="0">
                <a:solidFill>
                  <a:srgbClr val="C00000"/>
                </a:solidFill>
              </a:rPr>
              <a:t>Unknown</a:t>
            </a:r>
            <a:r>
              <a:rPr lang="en-US" sz="3200" b="1" i="1" dirty="0" smtClean="0">
                <a:solidFill>
                  <a:srgbClr val="C00000"/>
                </a:solidFill>
              </a:rPr>
              <a:t>: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Does the increased CM velocity at release reduce the contribution from the arms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5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522089" y="3784045"/>
            <a:ext cx="457200" cy="457200"/>
          </a:xfrm>
          <a:prstGeom prst="ellipse">
            <a:avLst/>
          </a:prstGeom>
          <a:solidFill>
            <a:srgbClr val="FF6600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41270" y="2233102"/>
            <a:ext cx="22784" cy="178795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22021" y="2240286"/>
            <a:ext cx="0" cy="1425165"/>
          </a:xfrm>
          <a:prstGeom prst="straightConnector1">
            <a:avLst/>
          </a:prstGeom>
          <a:ln w="1016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22021" y="3665451"/>
            <a:ext cx="0" cy="365760"/>
          </a:xfrm>
          <a:prstGeom prst="straightConnector1">
            <a:avLst/>
          </a:prstGeom>
          <a:ln w="1016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37256" y="3665451"/>
            <a:ext cx="68961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CM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46569" y="2877427"/>
            <a:ext cx="928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C9B00"/>
                </a:solidFill>
              </a:rPr>
              <a:t>Arm</a:t>
            </a:r>
            <a:endParaRPr lang="en-US" sz="2800" b="1" dirty="0">
              <a:solidFill>
                <a:srgbClr val="CC9B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35702" y="2932373"/>
            <a:ext cx="8018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Ball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25689" y="3784045"/>
            <a:ext cx="457200" cy="457200"/>
          </a:xfrm>
          <a:prstGeom prst="ellipse">
            <a:avLst/>
          </a:prstGeom>
          <a:solidFill>
            <a:srgbClr val="FF6600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144870" y="2233102"/>
            <a:ext cx="22784" cy="178795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625621" y="2240286"/>
            <a:ext cx="0" cy="916087"/>
          </a:xfrm>
          <a:prstGeom prst="straightConnector1">
            <a:avLst/>
          </a:prstGeom>
          <a:ln w="1016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624321" y="3149601"/>
            <a:ext cx="1300" cy="881610"/>
          </a:xfrm>
          <a:prstGeom prst="straightConnector1">
            <a:avLst/>
          </a:prstGeom>
          <a:ln w="1016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40856" y="3665451"/>
            <a:ext cx="6896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CM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50169" y="2877427"/>
            <a:ext cx="928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C9B00"/>
                </a:solidFill>
              </a:rPr>
              <a:t>Arm</a:t>
            </a:r>
            <a:endParaRPr lang="en-US" sz="2800" b="1" dirty="0">
              <a:solidFill>
                <a:srgbClr val="CC9B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9302" y="2932373"/>
            <a:ext cx="8018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Ball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diffcmcon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6379" y="0"/>
            <a:ext cx="6456948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>
            <a:off x="5730240" y="2709333"/>
            <a:ext cx="0" cy="260773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325360" y="1459653"/>
            <a:ext cx="0" cy="318008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195733" y="1293706"/>
            <a:ext cx="0" cy="402336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325360" y="4639733"/>
            <a:ext cx="870373" cy="0"/>
          </a:xfrm>
          <a:prstGeom prst="straightConnector1">
            <a:avLst/>
          </a:prstGeom>
          <a:ln w="76200">
            <a:solidFill>
              <a:srgbClr val="F5989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37014" y="5286587"/>
            <a:ext cx="2468880" cy="0"/>
          </a:xfrm>
          <a:prstGeom prst="straightConnector1">
            <a:avLst/>
          </a:prstGeom>
          <a:ln w="76200">
            <a:solidFill>
              <a:srgbClr val="A389B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13120" y="5317067"/>
            <a:ext cx="2292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A389BF"/>
                </a:solidFill>
              </a:rPr>
              <a:t>Ball Released Further from Apex</a:t>
            </a:r>
            <a:endParaRPr lang="en-US" sz="2000" dirty="0">
              <a:solidFill>
                <a:srgbClr val="A389B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85573" y="4255274"/>
            <a:ext cx="157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5989D"/>
                </a:solidFill>
              </a:rPr>
              <a:t>Ball Released Near Apex</a:t>
            </a:r>
            <a:endParaRPr lang="en-US" sz="2000" dirty="0">
              <a:solidFill>
                <a:srgbClr val="F598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6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138</Words>
  <Application>Microsoft Office PowerPoint</Application>
  <PresentationFormat>Widescreen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USC Dornsife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Wiens</dc:creator>
  <cp:lastModifiedBy>Casey Wiens</cp:lastModifiedBy>
  <cp:revision>9</cp:revision>
  <dcterms:created xsi:type="dcterms:W3CDTF">2020-06-27T21:16:59Z</dcterms:created>
  <dcterms:modified xsi:type="dcterms:W3CDTF">2020-07-01T02:42:12Z</dcterms:modified>
</cp:coreProperties>
</file>