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5E94E-0C54-3340-AD18-2E9C061A310B}" v="12" dt="2024-11-10T07:35:1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94720"/>
  </p:normalViewPr>
  <p:slideViewPr>
    <p:cSldViewPr snapToGrid="0">
      <p:cViewPr varScale="1">
        <p:scale>
          <a:sx n="105" d="100"/>
          <a:sy n="105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6DC4-247F-5770-1FE4-459B7B6CA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F93C-E4A9-1512-D4F7-D6E4C2FF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2DA3-A03A-ADF4-8052-3D4435D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EDD5-1C07-7543-7F35-261DB5FD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4135-DA78-EC41-EE69-928E7ECA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754-0AA9-1595-E9F2-40D5B775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7551F-BB74-CD0F-ED63-03C4805C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BC24-2987-A1ED-21A1-A4FC9702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B41-7403-0A7C-A09B-575C6662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EC3A-CF9A-7ABE-EB07-52B068C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4B5C6-C353-ACB7-DA68-464EA9EA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E6A8-12AA-C1F3-1D23-DD72CDA3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D4B0-77B6-3A13-D681-2D5D6837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D41F-15F0-6110-7D0B-FA0ABDF8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940-7DC4-5877-BD1C-26E807E2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F191-5D8D-A5E9-323D-720CD0FE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48C5-36C7-69A0-D0EE-B9785D9B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9239-BF0C-C951-6FC5-DAB90F40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6415-B064-A525-B3E3-EB82D65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0328-EC70-DE71-6733-E871CE1C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FFB-14C2-1CBE-6E84-0F8673E9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9138A-A54F-65D5-44D5-B4459FB3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9A64-E155-2C10-9336-C81BA6A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EA61-21BF-4D02-3B70-BFFD725A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DC54-62EE-EF25-BBD1-DB5D54B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76E3-4533-7859-26F3-80DAF4A7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2191-29C2-E122-B7A3-5DAE446CF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640EA-F171-351E-A924-F3EA72ED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2FC35-AAEF-58B6-E41F-67355E3D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6ED76-F81F-645F-84D2-2B7D9D08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74FF-032E-1589-B823-C6388EC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0390-FDE4-D24D-61B3-42B975F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4BF9-511D-267C-E227-CB5FE351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FCC8-90C5-346A-D04C-BA1164AEA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F6316-C37F-BC91-13D9-D8EE95E4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2C97-E853-3A06-D022-46515A73E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42B3C-0CC2-672F-78D7-E859EFB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5507-50C1-7750-AE64-E61208C6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3803A-DB2D-6784-A1A8-EC1F2740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6EB6-F5FD-8EFE-60C4-B2B7F506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D5B02-0678-E5B5-340C-8444C40B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D73D8-EFEB-DC62-EC76-50948F04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E05E4-1296-B197-9BB4-717E982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BCB6-1956-F46B-3468-D8766C98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D092D-6C40-B1C7-E446-A3BBD91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EF383-2317-341C-1006-58491618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013E-67A3-AA80-814C-15E961BA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F556-981C-86FF-E4AD-CC4544D9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6738-236A-BC00-C3F8-FD82BA96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9DD2-1143-DC9C-EA30-44C3DF5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2DDF-8BD0-CF3F-D9FC-AE437DAE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9673D-005E-9964-D214-D1C6CFBC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2F04-FFDD-828B-DDCC-5AC1ECA1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02B57-E0D7-DDFA-7F78-057DA4755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6511-04CA-47DE-41E2-ED5C7397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79C3-69D6-008B-9B72-A436E8C7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E76D-EDA9-5A3F-08AA-CA6050B8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5F9B3-9690-7958-7599-7E2FF582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A9491-9F6A-6398-B71B-AAFD2DC2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E8A1-A477-7942-8DC7-5926CB3A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C098-065D-CC82-B096-AB51100BC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04976-21CE-D94E-9D25-F68D26CEB0C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9366-DA25-418E-A819-09816606B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BE6-2A7F-7721-8817-14D7D8C2E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FEA3D-998F-4148-A8F6-3302A837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8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jpe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23.jpeg"/><Relationship Id="rId12" Type="http://schemas.openxmlformats.org/officeDocument/2006/relationships/image" Target="../media/image29.svg"/><Relationship Id="rId17" Type="http://schemas.openxmlformats.org/officeDocument/2006/relationships/image" Target="../media/image34.jpeg"/><Relationship Id="rId2" Type="http://schemas.openxmlformats.org/officeDocument/2006/relationships/image" Target="../media/image1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AB0D19-2970-E2E1-9368-585FA58A2C1D}"/>
              </a:ext>
            </a:extLst>
          </p:cNvPr>
          <p:cNvSpPr/>
          <p:nvPr/>
        </p:nvSpPr>
        <p:spPr>
          <a:xfrm>
            <a:off x="97631" y="72094"/>
            <a:ext cx="1644253" cy="37627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89B9DC6C-C368-6ABA-907A-C1D53143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9" y="249296"/>
            <a:ext cx="746901" cy="746901"/>
          </a:xfrm>
          <a:prstGeom prst="rect">
            <a:avLst/>
          </a:prstGeom>
        </p:spPr>
      </p:pic>
      <p:pic>
        <p:nvPicPr>
          <p:cNvPr id="7" name="Graphic 6" descr="List with solid fill">
            <a:extLst>
              <a:ext uri="{FF2B5EF4-FFF2-40B4-BE49-F238E27FC236}">
                <a16:creationId xmlns:a16="http://schemas.microsoft.com/office/drawing/2014/main" id="{06CF8870-E3D4-8899-A1A3-CF4457FCB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19" y="1388528"/>
            <a:ext cx="764440" cy="764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877FA-EAB4-A8D8-FC1B-E655FD9636A7}"/>
              </a:ext>
            </a:extLst>
          </p:cNvPr>
          <p:cNvSpPr txBox="1"/>
          <p:nvPr/>
        </p:nvSpPr>
        <p:spPr>
          <a:xfrm>
            <a:off x="-43657" y="1111529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Policy documents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DE9002F3-FAA6-A7EF-4F1D-82D31DC9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19" y="401696"/>
            <a:ext cx="762000" cy="762000"/>
          </a:xfrm>
          <a:prstGeom prst="rect">
            <a:avLst/>
          </a:prstGeom>
        </p:spPr>
      </p:pic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752677F5-AC3E-87BF-EFF1-DE422195A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419" y="1540928"/>
            <a:ext cx="727372" cy="727372"/>
          </a:xfrm>
          <a:prstGeom prst="rect">
            <a:avLst/>
          </a:prstGeom>
        </p:spPr>
      </p:pic>
      <p:pic>
        <p:nvPicPr>
          <p:cNvPr id="13" name="Graphic 12" descr="Paper with solid fill">
            <a:extLst>
              <a:ext uri="{FF2B5EF4-FFF2-40B4-BE49-F238E27FC236}">
                <a16:creationId xmlns:a16="http://schemas.microsoft.com/office/drawing/2014/main" id="{CC47506A-B2F4-A367-3BF5-8E6C0C43B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263" y="2629156"/>
            <a:ext cx="618944" cy="6189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435875-3162-98F1-C563-0B44A3367130}"/>
              </a:ext>
            </a:extLst>
          </p:cNvPr>
          <p:cNvSpPr txBox="1"/>
          <p:nvPr/>
        </p:nvSpPr>
        <p:spPr>
          <a:xfrm>
            <a:off x="-89696" y="2269797"/>
            <a:ext cx="200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Claim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BCB8A-066B-B86B-39CE-E11359679DDE}"/>
              </a:ext>
            </a:extLst>
          </p:cNvPr>
          <p:cNvSpPr txBox="1"/>
          <p:nvPr/>
        </p:nvSpPr>
        <p:spPr>
          <a:xfrm>
            <a:off x="36511" y="3497495"/>
            <a:ext cx="170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Contract documents</a:t>
            </a:r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CC926847-00F2-84AF-1BF8-6E80AA12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019" y="3986322"/>
            <a:ext cx="914400" cy="914400"/>
          </a:xfrm>
          <a:prstGeom prst="rect">
            <a:avLst/>
          </a:prstGeom>
        </p:spPr>
      </p:pic>
      <p:pic>
        <p:nvPicPr>
          <p:cNvPr id="19" name="Graphic 18" descr="Paper with solid fill">
            <a:extLst>
              <a:ext uri="{FF2B5EF4-FFF2-40B4-BE49-F238E27FC236}">
                <a16:creationId xmlns:a16="http://schemas.microsoft.com/office/drawing/2014/main" id="{F7BB849D-CF67-D24A-1DD9-AFCB4E5A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947" y="2800119"/>
            <a:ext cx="618944" cy="6189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1906AE-8B09-4FEA-6231-F6A6059D49CE}"/>
              </a:ext>
            </a:extLst>
          </p:cNvPr>
          <p:cNvSpPr txBox="1"/>
          <p:nvPr/>
        </p:nvSpPr>
        <p:spPr>
          <a:xfrm>
            <a:off x="36511" y="5003781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Internal DBs</a:t>
            </a:r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71A4EA25-D445-C0BE-9B91-C437E9E2B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419" y="4059709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B6CE1C4-EC80-6587-4694-62364BD9F345}"/>
              </a:ext>
            </a:extLst>
          </p:cNvPr>
          <p:cNvSpPr/>
          <p:nvPr/>
        </p:nvSpPr>
        <p:spPr>
          <a:xfrm>
            <a:off x="97631" y="5379359"/>
            <a:ext cx="1644253" cy="53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32EED9-5EB5-8662-108C-19A4B3CA6B5D}"/>
              </a:ext>
            </a:extLst>
          </p:cNvPr>
          <p:cNvSpPr txBox="1"/>
          <p:nvPr/>
        </p:nvSpPr>
        <p:spPr>
          <a:xfrm>
            <a:off x="210985" y="5502127"/>
            <a:ext cx="12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Internal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405EDA-49B4-3C38-0259-35F80F79EE95}"/>
              </a:ext>
            </a:extLst>
          </p:cNvPr>
          <p:cNvSpPr/>
          <p:nvPr/>
        </p:nvSpPr>
        <p:spPr>
          <a:xfrm>
            <a:off x="2272200" y="1361168"/>
            <a:ext cx="1103312" cy="1003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Document Consumer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E9CC1-B0C3-773D-BD68-E4388C238168}"/>
              </a:ext>
            </a:extLst>
          </p:cNvPr>
          <p:cNvCxnSpPr>
            <a:cxnSpLocks/>
          </p:cNvCxnSpPr>
          <p:nvPr/>
        </p:nvCxnSpPr>
        <p:spPr>
          <a:xfrm>
            <a:off x="1470819" y="782696"/>
            <a:ext cx="727372" cy="6432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38A14F-5ADF-5BBF-0E10-5D8D4ABBBF96}"/>
              </a:ext>
            </a:extLst>
          </p:cNvPr>
          <p:cNvCxnSpPr>
            <a:cxnSpLocks/>
          </p:cNvCxnSpPr>
          <p:nvPr/>
        </p:nvCxnSpPr>
        <p:spPr>
          <a:xfrm flipV="1">
            <a:off x="1278533" y="2244681"/>
            <a:ext cx="918031" cy="8130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7E54E8-05F6-1F77-151F-31AAB9C5BCB5}"/>
              </a:ext>
            </a:extLst>
          </p:cNvPr>
          <p:cNvSpPr/>
          <p:nvPr/>
        </p:nvSpPr>
        <p:spPr>
          <a:xfrm>
            <a:off x="2670969" y="3970809"/>
            <a:ext cx="1114027" cy="10033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 Consumer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70931-6469-D799-3719-ED5426D1B14B}"/>
              </a:ext>
            </a:extLst>
          </p:cNvPr>
          <p:cNvSpPr/>
          <p:nvPr/>
        </p:nvSpPr>
        <p:spPr>
          <a:xfrm>
            <a:off x="2681684" y="5471694"/>
            <a:ext cx="1103312" cy="10033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Consumer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B1E95F-D014-70C3-9F61-8A04FFFEB660}"/>
              </a:ext>
            </a:extLst>
          </p:cNvPr>
          <p:cNvCxnSpPr>
            <a:cxnSpLocks/>
          </p:cNvCxnSpPr>
          <p:nvPr/>
        </p:nvCxnSpPr>
        <p:spPr>
          <a:xfrm flipV="1">
            <a:off x="1376398" y="4464959"/>
            <a:ext cx="1142171" cy="404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1F77E1-04B7-B125-9129-A313E6DB885B}"/>
              </a:ext>
            </a:extLst>
          </p:cNvPr>
          <p:cNvCxnSpPr>
            <a:cxnSpLocks/>
          </p:cNvCxnSpPr>
          <p:nvPr/>
        </p:nvCxnSpPr>
        <p:spPr>
          <a:xfrm>
            <a:off x="1789461" y="5645662"/>
            <a:ext cx="8025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20099B3-2E68-5624-E85A-C7785BD5A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4430" y="135731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DAB79EB-09DF-C8F5-2582-FB8DFF0A1769}"/>
              </a:ext>
            </a:extLst>
          </p:cNvPr>
          <p:cNvSpPr txBox="1"/>
          <p:nvPr/>
        </p:nvSpPr>
        <p:spPr>
          <a:xfrm>
            <a:off x="6025143" y="2289291"/>
            <a:ext cx="1701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Knowledge 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857A2-71B0-BEFF-C2E2-4D285886EECA}"/>
              </a:ext>
            </a:extLst>
          </p:cNvPr>
          <p:cNvCxnSpPr>
            <a:cxnSpLocks/>
          </p:cNvCxnSpPr>
          <p:nvPr/>
        </p:nvCxnSpPr>
        <p:spPr>
          <a:xfrm>
            <a:off x="3439012" y="1862818"/>
            <a:ext cx="34598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694F6E-4703-FE16-4B50-B7690DCBE39D}"/>
              </a:ext>
            </a:extLst>
          </p:cNvPr>
          <p:cNvSpPr/>
          <p:nvPr/>
        </p:nvSpPr>
        <p:spPr>
          <a:xfrm>
            <a:off x="97632" y="6167964"/>
            <a:ext cx="1644252" cy="4407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11CADB-45AB-48F9-145F-09E7A79380E9}"/>
              </a:ext>
            </a:extLst>
          </p:cNvPr>
          <p:cNvSpPr txBox="1"/>
          <p:nvPr/>
        </p:nvSpPr>
        <p:spPr>
          <a:xfrm>
            <a:off x="133937" y="6233068"/>
            <a:ext cx="143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External services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CFF8D3-B6BE-9447-DA1B-4F3EE593202B}"/>
              </a:ext>
            </a:extLst>
          </p:cNvPr>
          <p:cNvCxnSpPr>
            <a:cxnSpLocks/>
          </p:cNvCxnSpPr>
          <p:nvPr/>
        </p:nvCxnSpPr>
        <p:spPr>
          <a:xfrm>
            <a:off x="1805384" y="6305006"/>
            <a:ext cx="8025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B5788C3A-1821-5D06-DBBB-76E2A43420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57859" y="654865"/>
            <a:ext cx="914400" cy="914400"/>
          </a:xfrm>
          <a:prstGeom prst="rect">
            <a:avLst/>
          </a:prstGeom>
        </p:spPr>
      </p:pic>
      <p:pic>
        <p:nvPicPr>
          <p:cNvPr id="50" name="Graphic 49" descr="Document with solid fill">
            <a:extLst>
              <a:ext uri="{FF2B5EF4-FFF2-40B4-BE49-F238E27FC236}">
                <a16:creationId xmlns:a16="http://schemas.microsoft.com/office/drawing/2014/main" id="{1273824A-D728-B2CD-CF0C-778BDDA16D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59459" y="767891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2F4AF73-11BB-0508-9181-65081892F052}"/>
              </a:ext>
            </a:extLst>
          </p:cNvPr>
          <p:cNvSpPr txBox="1"/>
          <p:nvPr/>
        </p:nvSpPr>
        <p:spPr>
          <a:xfrm>
            <a:off x="11001125" y="1645824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Invoices</a:t>
            </a:r>
          </a:p>
        </p:txBody>
      </p:sp>
      <p:pic>
        <p:nvPicPr>
          <p:cNvPr id="53" name="Graphic 52" descr="Help with solid fill">
            <a:extLst>
              <a:ext uri="{FF2B5EF4-FFF2-40B4-BE49-F238E27FC236}">
                <a16:creationId xmlns:a16="http://schemas.microsoft.com/office/drawing/2014/main" id="{17F5F05F-E19D-88A6-9807-144344E6E6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30706" y="1992683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D4913B-251E-56A1-8C96-9F9E9B3E49C9}"/>
              </a:ext>
            </a:extLst>
          </p:cNvPr>
          <p:cNvSpPr txBox="1"/>
          <p:nvPr/>
        </p:nvSpPr>
        <p:spPr>
          <a:xfrm>
            <a:off x="11023097" y="2792670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Queries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9F7569-797D-BB9E-22FD-3E0E7D8A2664}"/>
              </a:ext>
            </a:extLst>
          </p:cNvPr>
          <p:cNvSpPr txBox="1"/>
          <p:nvPr/>
        </p:nvSpPr>
        <p:spPr>
          <a:xfrm>
            <a:off x="4665553" y="1222668"/>
            <a:ext cx="1284647" cy="2769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0101010110</a:t>
            </a:r>
          </a:p>
        </p:txBody>
      </p:sp>
      <p:pic>
        <p:nvPicPr>
          <p:cNvPr id="60" name="Graphic 59" descr="Paper outline">
            <a:extLst>
              <a:ext uri="{FF2B5EF4-FFF2-40B4-BE49-F238E27FC236}">
                <a16:creationId xmlns:a16="http://schemas.microsoft.com/office/drawing/2014/main" id="{1011167F-AEB5-6ED2-9D44-E55C06B88E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55687" y="1041979"/>
            <a:ext cx="555409" cy="555409"/>
          </a:xfrm>
          <a:prstGeom prst="rect">
            <a:avLst/>
          </a:prstGeom>
        </p:spPr>
      </p:pic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33F62A8E-041C-B010-3AFB-C9731E1126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55687" y="1614483"/>
            <a:ext cx="555409" cy="555409"/>
          </a:xfrm>
          <a:prstGeom prst="rect">
            <a:avLst/>
          </a:prstGeom>
        </p:spPr>
      </p:pic>
      <p:pic>
        <p:nvPicPr>
          <p:cNvPr id="62" name="Graphic 61" descr="Paper outline">
            <a:extLst>
              <a:ext uri="{FF2B5EF4-FFF2-40B4-BE49-F238E27FC236}">
                <a16:creationId xmlns:a16="http://schemas.microsoft.com/office/drawing/2014/main" id="{0A84FDA8-2F13-A3AC-9C9C-4DB9BD2B31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77848" y="2185591"/>
            <a:ext cx="555409" cy="55540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1F59CE1-DF8A-BDC8-2F4C-0A2E984F5A9D}"/>
              </a:ext>
            </a:extLst>
          </p:cNvPr>
          <p:cNvSpPr txBox="1"/>
          <p:nvPr/>
        </p:nvSpPr>
        <p:spPr>
          <a:xfrm>
            <a:off x="4665553" y="1769187"/>
            <a:ext cx="1284647" cy="2769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0101010110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07DCF9F-62DC-056C-7A97-368B7C929B82}"/>
              </a:ext>
            </a:extLst>
          </p:cNvPr>
          <p:cNvSpPr txBox="1"/>
          <p:nvPr/>
        </p:nvSpPr>
        <p:spPr>
          <a:xfrm>
            <a:off x="4665553" y="2315706"/>
            <a:ext cx="1284647" cy="2769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0101010110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C91A96D-F623-C7B0-15B3-77CAFE99A328}"/>
              </a:ext>
            </a:extLst>
          </p:cNvPr>
          <p:cNvSpPr txBox="1"/>
          <p:nvPr/>
        </p:nvSpPr>
        <p:spPr>
          <a:xfrm>
            <a:off x="3271744" y="789134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1D3F89-7A22-053D-D1EB-7DCC7B5E2F06}"/>
              </a:ext>
            </a:extLst>
          </p:cNvPr>
          <p:cNvSpPr txBox="1"/>
          <p:nvPr/>
        </p:nvSpPr>
        <p:spPr>
          <a:xfrm>
            <a:off x="4250601" y="763965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OpenAI embeddings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1FC03D0-6A58-0FEF-6398-F2A7BCED9904}"/>
              </a:ext>
            </a:extLst>
          </p:cNvPr>
          <p:cNvCxnSpPr>
            <a:cxnSpLocks/>
          </p:cNvCxnSpPr>
          <p:nvPr/>
        </p:nvCxnSpPr>
        <p:spPr>
          <a:xfrm>
            <a:off x="6001138" y="1311024"/>
            <a:ext cx="487234" cy="3034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F3F34CB1-4365-8ADD-6F1E-FFCE751E23B3}"/>
              </a:ext>
            </a:extLst>
          </p:cNvPr>
          <p:cNvCxnSpPr>
            <a:cxnSpLocks/>
          </p:cNvCxnSpPr>
          <p:nvPr/>
        </p:nvCxnSpPr>
        <p:spPr>
          <a:xfrm flipV="1">
            <a:off x="6030323" y="1907686"/>
            <a:ext cx="465707" cy="65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079463F-7A5C-DC6F-55EC-D5EC4222D091}"/>
              </a:ext>
            </a:extLst>
          </p:cNvPr>
          <p:cNvCxnSpPr>
            <a:cxnSpLocks/>
          </p:cNvCxnSpPr>
          <p:nvPr/>
        </p:nvCxnSpPr>
        <p:spPr>
          <a:xfrm flipV="1">
            <a:off x="6025143" y="2185591"/>
            <a:ext cx="463229" cy="255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D928D41-3E4B-593A-1502-CF2ECFC8ADCF}"/>
              </a:ext>
            </a:extLst>
          </p:cNvPr>
          <p:cNvCxnSpPr>
            <a:cxnSpLocks/>
          </p:cNvCxnSpPr>
          <p:nvPr/>
        </p:nvCxnSpPr>
        <p:spPr>
          <a:xfrm flipV="1">
            <a:off x="4265940" y="1354033"/>
            <a:ext cx="354996" cy="32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CA3B136A-75B8-1A21-8E5E-9B1FA9AF4D5F}"/>
              </a:ext>
            </a:extLst>
          </p:cNvPr>
          <p:cNvCxnSpPr>
            <a:cxnSpLocks/>
          </p:cNvCxnSpPr>
          <p:nvPr/>
        </p:nvCxnSpPr>
        <p:spPr>
          <a:xfrm flipV="1">
            <a:off x="4265940" y="1888208"/>
            <a:ext cx="354996" cy="32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81856CB1-E19A-7528-916B-0EA35378D776}"/>
              </a:ext>
            </a:extLst>
          </p:cNvPr>
          <p:cNvCxnSpPr>
            <a:cxnSpLocks/>
          </p:cNvCxnSpPr>
          <p:nvPr/>
        </p:nvCxnSpPr>
        <p:spPr>
          <a:xfrm flipV="1">
            <a:off x="4265940" y="2459071"/>
            <a:ext cx="354996" cy="32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237E542-43E8-EF39-7F2E-370F1C398852}"/>
              </a:ext>
            </a:extLst>
          </p:cNvPr>
          <p:cNvSpPr/>
          <p:nvPr/>
        </p:nvSpPr>
        <p:spPr>
          <a:xfrm>
            <a:off x="9578202" y="1312406"/>
            <a:ext cx="1103312" cy="1003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C4680BD0-B597-5A15-4946-4C1789CD4F61}"/>
              </a:ext>
            </a:extLst>
          </p:cNvPr>
          <p:cNvCxnSpPr>
            <a:cxnSpLocks/>
          </p:cNvCxnSpPr>
          <p:nvPr/>
        </p:nvCxnSpPr>
        <p:spPr>
          <a:xfrm flipH="1">
            <a:off x="10716529" y="1249943"/>
            <a:ext cx="464551" cy="3624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EB4EE48-9A01-B680-1DB4-A669FDCFA8A5}"/>
              </a:ext>
            </a:extLst>
          </p:cNvPr>
          <p:cNvCxnSpPr>
            <a:cxnSpLocks/>
          </p:cNvCxnSpPr>
          <p:nvPr/>
        </p:nvCxnSpPr>
        <p:spPr>
          <a:xfrm flipH="1" flipV="1">
            <a:off x="10712431" y="2031521"/>
            <a:ext cx="535041" cy="2061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5801AAF9-3907-0EFC-BB0C-58280ACB4D82}"/>
              </a:ext>
            </a:extLst>
          </p:cNvPr>
          <p:cNvCxnSpPr>
            <a:cxnSpLocks/>
          </p:cNvCxnSpPr>
          <p:nvPr/>
        </p:nvCxnSpPr>
        <p:spPr>
          <a:xfrm flipV="1">
            <a:off x="1298777" y="1817259"/>
            <a:ext cx="852284" cy="194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Graphic 1059" descr="Workflow with solid fill">
            <a:extLst>
              <a:ext uri="{FF2B5EF4-FFF2-40B4-BE49-F238E27FC236}">
                <a16:creationId xmlns:a16="http://schemas.microsoft.com/office/drawing/2014/main" id="{9F0A987D-829C-AB50-9BFB-BA92571667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86316" y="1398883"/>
            <a:ext cx="914400" cy="914400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2E7010D7-E1FA-1A52-A970-5B21FA45DBA2}"/>
              </a:ext>
            </a:extLst>
          </p:cNvPr>
          <p:cNvSpPr txBox="1"/>
          <p:nvPr/>
        </p:nvSpPr>
        <p:spPr>
          <a:xfrm>
            <a:off x="7891510" y="2284291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AFD9F8E-9C66-8873-DF03-C1DF92FC36E4}"/>
              </a:ext>
            </a:extLst>
          </p:cNvPr>
          <p:cNvCxnSpPr>
            <a:cxnSpLocks/>
          </p:cNvCxnSpPr>
          <p:nvPr/>
        </p:nvCxnSpPr>
        <p:spPr>
          <a:xfrm flipH="1">
            <a:off x="8934160" y="1862818"/>
            <a:ext cx="451533" cy="15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6D3D1EB5-65A5-D2EA-8995-E6D02F856009}"/>
              </a:ext>
            </a:extLst>
          </p:cNvPr>
          <p:cNvCxnSpPr>
            <a:cxnSpLocks/>
          </p:cNvCxnSpPr>
          <p:nvPr/>
        </p:nvCxnSpPr>
        <p:spPr>
          <a:xfrm flipH="1">
            <a:off x="7308830" y="1888208"/>
            <a:ext cx="653933" cy="164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E7AD7DB0-F047-C993-06B7-254ECCA17C55}"/>
              </a:ext>
            </a:extLst>
          </p:cNvPr>
          <p:cNvCxnSpPr>
            <a:cxnSpLocks/>
            <a:stCxn id="1061" idx="2"/>
          </p:cNvCxnSpPr>
          <p:nvPr/>
        </p:nvCxnSpPr>
        <p:spPr>
          <a:xfrm rot="5400000">
            <a:off x="5251647" y="1246644"/>
            <a:ext cx="1882231" cy="451152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FCFB4BA8-9B21-0378-12CC-A3D12CD0D6F4}"/>
              </a:ext>
            </a:extLst>
          </p:cNvPr>
          <p:cNvCxnSpPr>
            <a:cxnSpLocks/>
            <a:stCxn id="1061" idx="2"/>
          </p:cNvCxnSpPr>
          <p:nvPr/>
        </p:nvCxnSpPr>
        <p:spPr>
          <a:xfrm rot="5400000">
            <a:off x="4490310" y="2015131"/>
            <a:ext cx="3412054" cy="450437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AI - YouTube">
            <a:extLst>
              <a:ext uri="{FF2B5EF4-FFF2-40B4-BE49-F238E27FC236}">
                <a16:creationId xmlns:a16="http://schemas.microsoft.com/office/drawing/2014/main" id="{02A1EE55-27A8-AC0E-4287-D530DB34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95" y="6085067"/>
            <a:ext cx="677093" cy="6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6" descr="LlamaIndex | LinkedIn">
            <a:extLst>
              <a:ext uri="{FF2B5EF4-FFF2-40B4-BE49-F238E27FC236}">
                <a16:creationId xmlns:a16="http://schemas.microsoft.com/office/drawing/2014/main" id="{DCF38998-CEF3-7C99-9AA3-303F8218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287" y="6039498"/>
            <a:ext cx="717490" cy="7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8" descr="LangChain (@LangChainAI) / X">
            <a:extLst>
              <a:ext uri="{FF2B5EF4-FFF2-40B4-BE49-F238E27FC236}">
                <a16:creationId xmlns:a16="http://schemas.microsoft.com/office/drawing/2014/main" id="{B48E4821-49BF-C792-FD52-CAFCDE9E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086" y="6039498"/>
            <a:ext cx="717490" cy="7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10" descr="Chroma DB is an open-source vector ...">
            <a:extLst>
              <a:ext uri="{FF2B5EF4-FFF2-40B4-BE49-F238E27FC236}">
                <a16:creationId xmlns:a16="http://schemas.microsoft.com/office/drawing/2014/main" id="{6B66BEB8-5F4A-1237-8BD4-4FD539F5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73" y="5995946"/>
            <a:ext cx="1084890" cy="76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5D596E21-EDD3-E357-5D40-485D42E5046C}"/>
              </a:ext>
            </a:extLst>
          </p:cNvPr>
          <p:cNvSpPr txBox="1"/>
          <p:nvPr/>
        </p:nvSpPr>
        <p:spPr>
          <a:xfrm>
            <a:off x="8443516" y="3168311"/>
            <a:ext cx="3634580" cy="26776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Tech Stack</a:t>
            </a:r>
          </a:p>
          <a:p>
            <a:pPr algn="ctr"/>
            <a:endParaRPr lang="en-US" sz="1200" b="1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LLM : OpenAI – GPT-4o &amp; GPT-4o-mini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Embedding models : OpenAI text-embedding-3-large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Gen AI frameworks :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200" b="1" dirty="0" err="1"/>
              <a:t>LlamaIndex</a:t>
            </a:r>
            <a:r>
              <a:rPr lang="en-US" sz="1200" b="1" dirty="0"/>
              <a:t> &amp; </a:t>
            </a:r>
            <a:r>
              <a:rPr lang="en-US" sz="1200" b="1" dirty="0" err="1"/>
              <a:t>LlamaIndex</a:t>
            </a:r>
            <a:r>
              <a:rPr lang="en-US" sz="1200" b="1" dirty="0"/>
              <a:t> Workflows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200" b="1" dirty="0" err="1"/>
              <a:t>LangChain</a:t>
            </a:r>
            <a:endParaRPr lang="en-US" sz="1200" b="1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Vector DB : Chroma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Document parsers : </a:t>
            </a:r>
            <a:r>
              <a:rPr lang="en-US" sz="1200" b="1" dirty="0" err="1"/>
              <a:t>LlamaParse</a:t>
            </a:r>
            <a:r>
              <a:rPr lang="en-US" sz="1200" b="1" dirty="0"/>
              <a:t> &amp; </a:t>
            </a:r>
            <a:r>
              <a:rPr lang="en-US" sz="1200" b="1" dirty="0" err="1"/>
              <a:t>Unstructured.io</a:t>
            </a:r>
            <a:endParaRPr lang="en-US" sz="1200" b="1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Coding Assistants : </a:t>
            </a:r>
            <a:r>
              <a:rPr lang="en-US" sz="1200" b="1" dirty="0" err="1"/>
              <a:t>Github</a:t>
            </a:r>
            <a:r>
              <a:rPr lang="en-US" sz="1200" b="1" dirty="0"/>
              <a:t> Copilot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b="1" dirty="0"/>
              <a:t>Observability platform: </a:t>
            </a:r>
            <a:r>
              <a:rPr lang="en-US" sz="1200" b="1" dirty="0" err="1"/>
              <a:t>Arize</a:t>
            </a:r>
            <a:r>
              <a:rPr lang="en-US" sz="1200" b="1" dirty="0"/>
              <a:t> Phoenix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09D500F-7196-DBB9-1BD4-4D113782C430}"/>
              </a:ext>
            </a:extLst>
          </p:cNvPr>
          <p:cNvCxnSpPr>
            <a:cxnSpLocks/>
          </p:cNvCxnSpPr>
          <p:nvPr/>
        </p:nvCxnSpPr>
        <p:spPr>
          <a:xfrm>
            <a:off x="4872492" y="6461132"/>
            <a:ext cx="34598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29FBF812-E0A1-E22D-5222-39D4C497D2FD}"/>
              </a:ext>
            </a:extLst>
          </p:cNvPr>
          <p:cNvSpPr txBox="1"/>
          <p:nvPr/>
        </p:nvSpPr>
        <p:spPr>
          <a:xfrm>
            <a:off x="5039586" y="6333922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implemented</a:t>
            </a:r>
          </a:p>
        </p:txBody>
      </p: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EF764B23-E399-8736-9692-A6CB09318D2E}"/>
              </a:ext>
            </a:extLst>
          </p:cNvPr>
          <p:cNvCxnSpPr>
            <a:cxnSpLocks/>
          </p:cNvCxnSpPr>
          <p:nvPr/>
        </p:nvCxnSpPr>
        <p:spPr>
          <a:xfrm>
            <a:off x="6423182" y="6461132"/>
            <a:ext cx="4063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DAF3DD20-5728-102C-84C5-9A9276F5CD5B}"/>
              </a:ext>
            </a:extLst>
          </p:cNvPr>
          <p:cNvSpPr txBox="1"/>
          <p:nvPr/>
        </p:nvSpPr>
        <p:spPr>
          <a:xfrm>
            <a:off x="6728984" y="6335066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19306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FB9A-8A04-F8E9-67B2-A3B491C9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68D43D-6233-5C98-B21B-C30B53F7CCBA}"/>
              </a:ext>
            </a:extLst>
          </p:cNvPr>
          <p:cNvSpPr/>
          <p:nvPr/>
        </p:nvSpPr>
        <p:spPr>
          <a:xfrm>
            <a:off x="1612009" y="1434741"/>
            <a:ext cx="1644253" cy="398851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2F799BBE-EE5D-B8EC-03DA-EA64FD3A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397" y="1611944"/>
            <a:ext cx="746901" cy="746901"/>
          </a:xfrm>
          <a:prstGeom prst="rect">
            <a:avLst/>
          </a:prstGeom>
        </p:spPr>
      </p:pic>
      <p:pic>
        <p:nvPicPr>
          <p:cNvPr id="7" name="Graphic 6" descr="List with solid fill">
            <a:extLst>
              <a:ext uri="{FF2B5EF4-FFF2-40B4-BE49-F238E27FC236}">
                <a16:creationId xmlns:a16="http://schemas.microsoft.com/office/drawing/2014/main" id="{BBCD7193-26B4-11F2-82B4-A314E5ADD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397" y="2751176"/>
            <a:ext cx="764440" cy="764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BD6FD-0209-E72E-5E3A-CF2E65729839}"/>
              </a:ext>
            </a:extLst>
          </p:cNvPr>
          <p:cNvSpPr txBox="1"/>
          <p:nvPr/>
        </p:nvSpPr>
        <p:spPr>
          <a:xfrm>
            <a:off x="1470721" y="2474177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Contract documents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978A6AB9-FB5B-9F95-6C7C-A015D434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797" y="1764344"/>
            <a:ext cx="762000" cy="762000"/>
          </a:xfrm>
          <a:prstGeom prst="rect">
            <a:avLst/>
          </a:prstGeom>
        </p:spPr>
      </p:pic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CFFF035F-1C1D-0871-7952-9B88A5B2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797" y="2903576"/>
            <a:ext cx="727372" cy="727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7A1556-F421-538E-A997-B2E96AD9A7D4}"/>
              </a:ext>
            </a:extLst>
          </p:cNvPr>
          <p:cNvSpPr txBox="1"/>
          <p:nvPr/>
        </p:nvSpPr>
        <p:spPr>
          <a:xfrm>
            <a:off x="1788683" y="3626648"/>
            <a:ext cx="123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Invoices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79322-4EF7-BE2F-1B71-933ABF6E816C}"/>
              </a:ext>
            </a:extLst>
          </p:cNvPr>
          <p:cNvCxnSpPr>
            <a:cxnSpLocks/>
          </p:cNvCxnSpPr>
          <p:nvPr/>
        </p:nvCxnSpPr>
        <p:spPr>
          <a:xfrm>
            <a:off x="2798169" y="2152352"/>
            <a:ext cx="1093490" cy="47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C83F75-1421-9711-2377-8E07B3358C97}"/>
              </a:ext>
            </a:extLst>
          </p:cNvPr>
          <p:cNvSpPr txBox="1"/>
          <p:nvPr/>
        </p:nvSpPr>
        <p:spPr>
          <a:xfrm>
            <a:off x="177594" y="6549379"/>
            <a:ext cx="143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External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C4E95-B290-1EF0-3BE3-E33FAB25D59D}"/>
              </a:ext>
            </a:extLst>
          </p:cNvPr>
          <p:cNvSpPr txBox="1"/>
          <p:nvPr/>
        </p:nvSpPr>
        <p:spPr>
          <a:xfrm>
            <a:off x="5511014" y="3888950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39BB122-125D-BA9B-EFB0-5AA83CB2F449}"/>
              </a:ext>
            </a:extLst>
          </p:cNvPr>
          <p:cNvSpPr/>
          <p:nvPr/>
        </p:nvSpPr>
        <p:spPr>
          <a:xfrm>
            <a:off x="4048239" y="2724188"/>
            <a:ext cx="1103312" cy="1003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Consumer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C5255A62-9EEA-7601-4583-E0456B6627D8}"/>
              </a:ext>
            </a:extLst>
          </p:cNvPr>
          <p:cNvCxnSpPr>
            <a:cxnSpLocks/>
          </p:cNvCxnSpPr>
          <p:nvPr/>
        </p:nvCxnSpPr>
        <p:spPr>
          <a:xfrm flipV="1">
            <a:off x="2788771" y="3176704"/>
            <a:ext cx="1078504" cy="22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AI - YouTube">
            <a:extLst>
              <a:ext uri="{FF2B5EF4-FFF2-40B4-BE49-F238E27FC236}">
                <a16:creationId xmlns:a16="http://schemas.microsoft.com/office/drawing/2014/main" id="{39D7ECC0-DB19-A0DC-B1AA-8FDFED2E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78" y="2813245"/>
            <a:ext cx="944452" cy="9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8" descr="LangChain (@LangChainAI) / X">
            <a:extLst>
              <a:ext uri="{FF2B5EF4-FFF2-40B4-BE49-F238E27FC236}">
                <a16:creationId xmlns:a16="http://schemas.microsoft.com/office/drawing/2014/main" id="{2C32D4C7-9920-B68A-64B1-29D1F9F4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21" y="2925324"/>
            <a:ext cx="944452" cy="9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structured Secures $25 Million in ...">
            <a:extLst>
              <a:ext uri="{FF2B5EF4-FFF2-40B4-BE49-F238E27FC236}">
                <a16:creationId xmlns:a16="http://schemas.microsoft.com/office/drawing/2014/main" id="{832B9439-2F8D-BC2C-8B01-3A2ADA2A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81" y="4270274"/>
            <a:ext cx="1727987" cy="86399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C217C9AF-23DF-C4D8-0A95-DB7D12CD8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4597" y="392634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C494D-85D8-6050-8BC9-F09B52D9874F}"/>
              </a:ext>
            </a:extLst>
          </p:cNvPr>
          <p:cNvSpPr txBox="1"/>
          <p:nvPr/>
        </p:nvSpPr>
        <p:spPr>
          <a:xfrm>
            <a:off x="1814808" y="4931202"/>
            <a:ext cx="123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recon (excel)</a:t>
            </a:r>
          </a:p>
        </p:txBody>
      </p:sp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248D2A17-E3C4-DDE1-28BB-141ED03E1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6997" y="4078745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219A-BC7A-9E51-DCC8-525CA35CAC02}"/>
              </a:ext>
            </a:extLst>
          </p:cNvPr>
          <p:cNvCxnSpPr>
            <a:cxnSpLocks/>
          </p:cNvCxnSpPr>
          <p:nvPr/>
        </p:nvCxnSpPr>
        <p:spPr>
          <a:xfrm flipV="1">
            <a:off x="3012959" y="3876179"/>
            <a:ext cx="878700" cy="63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ist with solid fill">
            <a:extLst>
              <a:ext uri="{FF2B5EF4-FFF2-40B4-BE49-F238E27FC236}">
                <a16:creationId xmlns:a16="http://schemas.microsoft.com/office/drawing/2014/main" id="{C4737BBC-917A-D706-9B1E-38FF8EBC2A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4552" y="1434741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4B6845-C748-DAB4-C4B4-7DFCD2E113F8}"/>
              </a:ext>
            </a:extLst>
          </p:cNvPr>
          <p:cNvCxnSpPr>
            <a:cxnSpLocks/>
          </p:cNvCxnSpPr>
          <p:nvPr/>
        </p:nvCxnSpPr>
        <p:spPr>
          <a:xfrm>
            <a:off x="4599895" y="3765745"/>
            <a:ext cx="0" cy="37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2B86D1F6-8C7B-C287-C8A6-DA20E59C26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48497" y="2772924"/>
            <a:ext cx="914400" cy="914400"/>
          </a:xfrm>
          <a:prstGeom prst="rect">
            <a:avLst/>
          </a:prstGeom>
        </p:spPr>
      </p:pic>
      <p:pic>
        <p:nvPicPr>
          <p:cNvPr id="1028" name="Graphic 1027" descr="Document outline">
            <a:extLst>
              <a:ext uri="{FF2B5EF4-FFF2-40B4-BE49-F238E27FC236}">
                <a16:creationId xmlns:a16="http://schemas.microsoft.com/office/drawing/2014/main" id="{B71DC6BF-6DF1-0C29-C0F8-951BE7EF0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00897" y="2925324"/>
            <a:ext cx="914400" cy="914400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0FAA299-5228-B5AD-E42E-BC5FACF74BEC}"/>
              </a:ext>
            </a:extLst>
          </p:cNvPr>
          <p:cNvCxnSpPr>
            <a:cxnSpLocks/>
          </p:cNvCxnSpPr>
          <p:nvPr/>
        </p:nvCxnSpPr>
        <p:spPr>
          <a:xfrm>
            <a:off x="5180797" y="3293333"/>
            <a:ext cx="449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0F17EBF-AA4D-C738-E4B9-B583F4B50DF3}"/>
              </a:ext>
            </a:extLst>
          </p:cNvPr>
          <p:cNvCxnSpPr>
            <a:cxnSpLocks/>
          </p:cNvCxnSpPr>
          <p:nvPr/>
        </p:nvCxnSpPr>
        <p:spPr>
          <a:xfrm>
            <a:off x="6462897" y="3355331"/>
            <a:ext cx="449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1A47BAD-2120-D327-E31B-C8186133C567}"/>
              </a:ext>
            </a:extLst>
          </p:cNvPr>
          <p:cNvSpPr txBox="1"/>
          <p:nvPr/>
        </p:nvSpPr>
        <p:spPr>
          <a:xfrm>
            <a:off x="6872658" y="3919070"/>
            <a:ext cx="1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Prompt template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C6EDEDD-2473-136E-6A2A-CF0600EE308E}"/>
              </a:ext>
            </a:extLst>
          </p:cNvPr>
          <p:cNvCxnSpPr>
            <a:cxnSpLocks/>
          </p:cNvCxnSpPr>
          <p:nvPr/>
        </p:nvCxnSpPr>
        <p:spPr>
          <a:xfrm>
            <a:off x="6687770" y="2391359"/>
            <a:ext cx="321732" cy="400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39CB634-7BD8-2232-ED2A-645C59D67F45}"/>
              </a:ext>
            </a:extLst>
          </p:cNvPr>
          <p:cNvSpPr txBox="1"/>
          <p:nvPr/>
        </p:nvSpPr>
        <p:spPr>
          <a:xfrm>
            <a:off x="6084739" y="1219428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prompt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C6E0158D-03CC-B306-4067-65F442D49819}"/>
              </a:ext>
            </a:extLst>
          </p:cNvPr>
          <p:cNvCxnSpPr>
            <a:cxnSpLocks/>
          </p:cNvCxnSpPr>
          <p:nvPr/>
        </p:nvCxnSpPr>
        <p:spPr>
          <a:xfrm>
            <a:off x="8060932" y="3338568"/>
            <a:ext cx="449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9D102A25-173B-5F53-10B5-85042DA49061}"/>
              </a:ext>
            </a:extLst>
          </p:cNvPr>
          <p:cNvSpPr txBox="1"/>
          <p:nvPr/>
        </p:nvSpPr>
        <p:spPr>
          <a:xfrm>
            <a:off x="8425891" y="3701224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GPT-4o</a:t>
            </a:r>
          </a:p>
        </p:txBody>
      </p:sp>
      <p:pic>
        <p:nvPicPr>
          <p:cNvPr id="1048" name="Graphic 1047" descr="Document with solid fill">
            <a:extLst>
              <a:ext uri="{FF2B5EF4-FFF2-40B4-BE49-F238E27FC236}">
                <a16:creationId xmlns:a16="http://schemas.microsoft.com/office/drawing/2014/main" id="{1385EB06-A704-BC73-6ABE-38E64B968D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24238" y="2836133"/>
            <a:ext cx="914400" cy="914400"/>
          </a:xfrm>
          <a:prstGeom prst="rect">
            <a:avLst/>
          </a:prstGeom>
        </p:spPr>
      </p:pic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23A4047-68B7-1E97-BB8B-6D5B47218C20}"/>
              </a:ext>
            </a:extLst>
          </p:cNvPr>
          <p:cNvCxnSpPr>
            <a:cxnSpLocks/>
          </p:cNvCxnSpPr>
          <p:nvPr/>
        </p:nvCxnSpPr>
        <p:spPr>
          <a:xfrm>
            <a:off x="9455130" y="3291702"/>
            <a:ext cx="449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AC5817D-7E3F-889A-89E6-D73C83EB9F94}"/>
              </a:ext>
            </a:extLst>
          </p:cNvPr>
          <p:cNvSpPr txBox="1"/>
          <p:nvPr/>
        </p:nvSpPr>
        <p:spPr>
          <a:xfrm>
            <a:off x="9680003" y="3747272"/>
            <a:ext cx="1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 report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528CBCF2-E5DD-27D0-3800-5314988991E9}"/>
              </a:ext>
            </a:extLst>
          </p:cNvPr>
          <p:cNvCxnSpPr>
            <a:cxnSpLocks/>
          </p:cNvCxnSpPr>
          <p:nvPr/>
        </p:nvCxnSpPr>
        <p:spPr>
          <a:xfrm flipH="1">
            <a:off x="7866840" y="2315020"/>
            <a:ext cx="298418" cy="427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AutoShape 6" descr="Image of USPS.com logo.">
            <a:extLst>
              <a:ext uri="{FF2B5EF4-FFF2-40B4-BE49-F238E27FC236}">
                <a16:creationId xmlns:a16="http://schemas.microsoft.com/office/drawing/2014/main" id="{C805ACA5-D839-496F-2ABB-EE1182C70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5" name="Picture 12" descr="USPS Catches eBay Seller Paying ...">
            <a:extLst>
              <a:ext uri="{FF2B5EF4-FFF2-40B4-BE49-F238E27FC236}">
                <a16:creationId xmlns:a16="http://schemas.microsoft.com/office/drawing/2014/main" id="{B885068B-603A-FFF9-E6D8-E8411D67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97" y="1343489"/>
            <a:ext cx="1114027" cy="8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2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96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Chaminda Wijayasundara</dc:creator>
  <cp:lastModifiedBy>Chaminda Wijayasundara</cp:lastModifiedBy>
  <cp:revision>7</cp:revision>
  <dcterms:created xsi:type="dcterms:W3CDTF">2024-11-10T06:18:58Z</dcterms:created>
  <dcterms:modified xsi:type="dcterms:W3CDTF">2024-11-13T05:46:23Z</dcterms:modified>
</cp:coreProperties>
</file>