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/>
    <p:restoredTop sz="94660"/>
  </p:normalViewPr>
  <p:slideViewPr>
    <p:cSldViewPr snapToGrid="0">
      <p:cViewPr varScale="1">
        <p:scale>
          <a:sx n="137" d="100"/>
          <a:sy n="137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2C25-5533-8DDE-5B7C-95EB86372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F6CBB-C150-8C60-FEC7-0BA89BCB1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8EB51-8E8F-B429-F4C2-5A275CFCC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0401-2D51-814E-9246-9E73C8DAF7AE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F593A-6C85-9495-C0CF-AA8BB8E2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6E42C-3294-CB84-1D0F-C8A903D7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ADDE-4BBA-7841-B4A0-DA8DB239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FF69-FD4D-FA44-3BD7-E147C60DA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C72EB-94C7-D52A-E8C9-B5CC86FA5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B9E66-4045-CE38-FAAC-D513A4F82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0401-2D51-814E-9246-9E73C8DAF7AE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A01E2-5EDD-2D4C-ADD1-B99AC549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BA6B5-A564-E344-C166-E912DFF6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ADDE-4BBA-7841-B4A0-DA8DB239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5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00BC9-5DCC-181E-3D54-95328B696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08FCB-FCF0-0749-79E0-4ED4A28F1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6F0BF-F14C-4193-DE56-02FEEDC1B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0401-2D51-814E-9246-9E73C8DAF7AE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1993A-BC18-E5AA-1680-C5822F03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23291-9F73-B0B6-816B-F581733D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ADDE-4BBA-7841-B4A0-DA8DB239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5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0171-26BE-3668-BFA2-AD2839CB7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ABF80-0342-DDD1-C74C-A343A532A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CE90B-011C-6C0F-20D6-5637B3CA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0401-2D51-814E-9246-9E73C8DAF7AE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4BF7A-FCB9-D7B9-FF20-74AF6F8C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6E4CA-A7DB-2D20-6550-C76234E4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ADDE-4BBA-7841-B4A0-DA8DB239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3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C553-52F0-5F20-5333-F0301055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51856-DAAB-CFC9-4760-7E96D2B9E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86756-89A2-EDB4-F0DB-D9ADBA4D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0401-2D51-814E-9246-9E73C8DAF7AE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63B79-323D-CD34-9C40-EDA14F33F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FDE9D-BD66-2128-F87D-7AB1E53B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ADDE-4BBA-7841-B4A0-DA8DB239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0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B0A0-5677-BB27-45E3-A6DCE102E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2AAA8-0B7F-5BA1-503A-1089F6B6E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8FFB7-3055-AD75-4A62-75D00F00B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46F37-8BA9-D223-2E45-DEC17534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0401-2D51-814E-9246-9E73C8DAF7AE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EB2AB-CC52-951D-23A1-928C3B64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013B5-8127-7CF1-86A1-ADA30C921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ADDE-4BBA-7841-B4A0-DA8DB239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4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3BA9-2AC8-699E-D1A9-5C6BFCC1F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498B8-F8AC-F0A9-5A18-0DB9BE1A6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6388D-18E0-A6E5-4B66-572E7A366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784D1-B0F8-101B-DE4F-DE17B5105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7D7676-04F8-A0A3-2750-CC7DE5A57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9708C-2861-6C6D-A5E1-A721B8F4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0401-2D51-814E-9246-9E73C8DAF7AE}" type="datetimeFigureOut">
              <a:rPr lang="en-US" smtClean="0"/>
              <a:t>1/13/25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224C17-19C1-34FA-1B8B-E3FC61EE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F6B016-02CF-8593-DE9B-7C95E43E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ADDE-4BBA-7841-B4A0-DA8DB239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2BC7D-5C56-3487-D61D-E53CA9F9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633D0B-35FA-D73F-9E05-0B171FF2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0401-2D51-814E-9246-9E73C8DAF7AE}" type="datetimeFigureOut">
              <a:rPr lang="en-US" smtClean="0"/>
              <a:t>1/13/25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1438A-3F02-321C-896A-4FA96A7B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90C87-7773-3071-6429-A89AD1C8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ADDE-4BBA-7841-B4A0-DA8DB239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2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564B7-50B2-5C53-E178-D20C8BB3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0401-2D51-814E-9246-9E73C8DAF7AE}" type="datetimeFigureOut">
              <a:rPr lang="en-US" smtClean="0"/>
              <a:t>1/13/25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912DB9-095F-9479-14A8-C9108BEF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83DB7-D079-620B-CEE6-669FCF8D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ADDE-4BBA-7841-B4A0-DA8DB239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1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A464-ECF7-5D68-898B-DA37C14F9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1ACE1-D00C-FE27-4686-BF119F1EA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F0EF0-10EC-AEDD-45B5-FCF1DB290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2D927-A031-EB9C-3E49-507D67472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0401-2D51-814E-9246-9E73C8DAF7AE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53EAC-2E62-5137-B20E-2B40AE5F5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A17EF-27DF-D03A-7FD4-1CB8312D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ADDE-4BBA-7841-B4A0-DA8DB239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6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7BD4A-13D2-6DE9-BD2D-01C8F214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A6E6D-A666-2387-D32D-C118ECFC4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D4371-93D8-0A9F-4302-C5B201861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3F169-29E9-A724-22F7-35C413BB9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0401-2D51-814E-9246-9E73C8DAF7AE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916E0-C328-6AF6-96B0-E29858CE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0FE7C-9E74-C06A-FBD8-76B831DE5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ADDE-4BBA-7841-B4A0-DA8DB239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3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EFADA-B5F6-C7B1-7F41-7C8A41741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1F99E-E5AF-ECDB-EB65-618BA12E0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97960-9C15-3A6C-761B-F2DCC1423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E70401-2D51-814E-9246-9E73C8DAF7AE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DA522-E34A-B1BB-D884-CF1282D33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59C9E-E458-FEA6-18F2-DF5FE729D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E7ADDE-4BBA-7841-B4A0-DA8DB239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8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Paper outline">
            <a:extLst>
              <a:ext uri="{FF2B5EF4-FFF2-40B4-BE49-F238E27FC236}">
                <a16:creationId xmlns:a16="http://schemas.microsoft.com/office/drawing/2014/main" id="{B1F07124-85A6-8252-B778-5F1062EA2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130" y="893673"/>
            <a:ext cx="914400" cy="914400"/>
          </a:xfrm>
          <a:prstGeom prst="rect">
            <a:avLst/>
          </a:prstGeom>
        </p:spPr>
      </p:pic>
      <p:pic>
        <p:nvPicPr>
          <p:cNvPr id="7" name="Graphic 6" descr="Paper outline">
            <a:extLst>
              <a:ext uri="{FF2B5EF4-FFF2-40B4-BE49-F238E27FC236}">
                <a16:creationId xmlns:a16="http://schemas.microsoft.com/office/drawing/2014/main" id="{02DE9697-1ED3-98F7-1FAD-9E003BBB4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216" y="991644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5A9597-4543-D1A9-5179-E31E89D46A31}"/>
              </a:ext>
            </a:extLst>
          </p:cNvPr>
          <p:cNvSpPr txBox="1"/>
          <p:nvPr/>
        </p:nvSpPr>
        <p:spPr>
          <a:xfrm>
            <a:off x="679730" y="1906044"/>
            <a:ext cx="1393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Insurance policies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4BFF12-06D5-38B3-5989-03FB96B83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508" y="904559"/>
            <a:ext cx="952500" cy="952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03ECBF-3024-3C01-874F-30645BAD38B1}"/>
              </a:ext>
            </a:extLst>
          </p:cNvPr>
          <p:cNvSpPr txBox="1"/>
          <p:nvPr/>
        </p:nvSpPr>
        <p:spPr>
          <a:xfrm>
            <a:off x="2552072" y="1881257"/>
            <a:ext cx="1393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LlamaParse</a:t>
            </a:r>
            <a:endParaRPr lang="en-US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726942-9993-02AF-F48E-5415996A18E0}"/>
              </a:ext>
            </a:extLst>
          </p:cNvPr>
          <p:cNvCxnSpPr/>
          <p:nvPr/>
        </p:nvCxnSpPr>
        <p:spPr>
          <a:xfrm>
            <a:off x="1833616" y="1448844"/>
            <a:ext cx="7184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OpenAI Connector">
            <a:extLst>
              <a:ext uri="{FF2B5EF4-FFF2-40B4-BE49-F238E27FC236}">
                <a16:creationId xmlns:a16="http://schemas.microsoft.com/office/drawing/2014/main" id="{B1C95BB6-2BE2-F5B7-B032-C25F28A74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900" y="991644"/>
            <a:ext cx="890588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F068DF-D490-8399-8C50-C3F820940852}"/>
              </a:ext>
            </a:extLst>
          </p:cNvPr>
          <p:cNvSpPr txBox="1"/>
          <p:nvPr/>
        </p:nvSpPr>
        <p:spPr>
          <a:xfrm>
            <a:off x="4314026" y="1906044"/>
            <a:ext cx="159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OpenAI Embedding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13AD00-3AD3-036A-8C86-86E3E469D1EF}"/>
              </a:ext>
            </a:extLst>
          </p:cNvPr>
          <p:cNvCxnSpPr/>
          <p:nvPr/>
        </p:nvCxnSpPr>
        <p:spPr>
          <a:xfrm>
            <a:off x="3825702" y="1448844"/>
            <a:ext cx="7184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atabase Icon Vector Art, Icons, and ...">
            <a:extLst>
              <a:ext uri="{FF2B5EF4-FFF2-40B4-BE49-F238E27FC236}">
                <a16:creationId xmlns:a16="http://schemas.microsoft.com/office/drawing/2014/main" id="{CAFA5FEE-6D56-E3BD-DA3F-362EA40AC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284" y="942680"/>
            <a:ext cx="1224591" cy="122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8EB742-C1D2-A72B-5D44-D2760E8D8D5F}"/>
              </a:ext>
            </a:extLst>
          </p:cNvPr>
          <p:cNvCxnSpPr/>
          <p:nvPr/>
        </p:nvCxnSpPr>
        <p:spPr>
          <a:xfrm>
            <a:off x="5774924" y="1410744"/>
            <a:ext cx="7184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0C5409-A732-11EC-6BC3-ED3905A0282C}"/>
              </a:ext>
            </a:extLst>
          </p:cNvPr>
          <p:cNvSpPr txBox="1"/>
          <p:nvPr/>
        </p:nvSpPr>
        <p:spPr>
          <a:xfrm>
            <a:off x="6456248" y="2086454"/>
            <a:ext cx="1590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Vector DB - Knowledgebase</a:t>
            </a:r>
          </a:p>
        </p:txBody>
      </p:sp>
      <p:pic>
        <p:nvPicPr>
          <p:cNvPr id="1032" name="Picture 8" descr="Autonomous AI Agents: The Insider's ...">
            <a:extLst>
              <a:ext uri="{FF2B5EF4-FFF2-40B4-BE49-F238E27FC236}">
                <a16:creationId xmlns:a16="http://schemas.microsoft.com/office/drawing/2014/main" id="{1FAF1824-9808-CBAD-398F-4961BD461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598" y="3217569"/>
            <a:ext cx="1348694" cy="134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wnload User, Avatar, User Icon ...">
            <a:extLst>
              <a:ext uri="{FF2B5EF4-FFF2-40B4-BE49-F238E27FC236}">
                <a16:creationId xmlns:a16="http://schemas.microsoft.com/office/drawing/2014/main" id="{BA11B13F-3A4C-D8FD-0CF6-04659F2D0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91" y="3210084"/>
            <a:ext cx="1243693" cy="124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F6BEFA3-F5E7-1764-035F-5DFC86C0896B}"/>
              </a:ext>
            </a:extLst>
          </p:cNvPr>
          <p:cNvSpPr txBox="1"/>
          <p:nvPr/>
        </p:nvSpPr>
        <p:spPr>
          <a:xfrm>
            <a:off x="158751" y="4566263"/>
            <a:ext cx="1393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FFAFCE-A3CE-D7DB-034C-814AA3516902}"/>
              </a:ext>
            </a:extLst>
          </p:cNvPr>
          <p:cNvCxnSpPr/>
          <p:nvPr/>
        </p:nvCxnSpPr>
        <p:spPr>
          <a:xfrm>
            <a:off x="1586142" y="3799272"/>
            <a:ext cx="718456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115EEED-FC75-BA70-6B45-AB4344A0BCE2}"/>
              </a:ext>
            </a:extLst>
          </p:cNvPr>
          <p:cNvSpPr txBox="1"/>
          <p:nvPr/>
        </p:nvSpPr>
        <p:spPr>
          <a:xfrm>
            <a:off x="2091192" y="4446292"/>
            <a:ext cx="1775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Outline Gen / intent identification agent</a:t>
            </a:r>
          </a:p>
        </p:txBody>
      </p:sp>
      <p:pic>
        <p:nvPicPr>
          <p:cNvPr id="21" name="Picture 8" descr="Autonomous AI Agents: The Insider's ...">
            <a:extLst>
              <a:ext uri="{FF2B5EF4-FFF2-40B4-BE49-F238E27FC236}">
                <a16:creationId xmlns:a16="http://schemas.microsoft.com/office/drawing/2014/main" id="{020DB6CC-0365-7388-2B82-E523D0D61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748" y="3210084"/>
            <a:ext cx="1348694" cy="134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5B76A1E-8AA6-7332-1873-1461110DBBD0}"/>
              </a:ext>
            </a:extLst>
          </p:cNvPr>
          <p:cNvSpPr txBox="1"/>
          <p:nvPr/>
        </p:nvSpPr>
        <p:spPr>
          <a:xfrm>
            <a:off x="4214473" y="4473929"/>
            <a:ext cx="1775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Question generation agent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F5240D-3C50-0EF0-81D5-F8E071307C61}"/>
              </a:ext>
            </a:extLst>
          </p:cNvPr>
          <p:cNvCxnSpPr/>
          <p:nvPr/>
        </p:nvCxnSpPr>
        <p:spPr>
          <a:xfrm>
            <a:off x="3631520" y="3794281"/>
            <a:ext cx="718456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472F0D2-BD41-31CD-3BEC-260C336C3B53}"/>
              </a:ext>
            </a:extLst>
          </p:cNvPr>
          <p:cNvSpPr txBox="1"/>
          <p:nvPr/>
        </p:nvSpPr>
        <p:spPr>
          <a:xfrm>
            <a:off x="1285648" y="3515840"/>
            <a:ext cx="1393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query</a:t>
            </a:r>
          </a:p>
        </p:txBody>
      </p:sp>
      <p:pic>
        <p:nvPicPr>
          <p:cNvPr id="25" name="Picture 4" descr="OpenAI Connector">
            <a:extLst>
              <a:ext uri="{FF2B5EF4-FFF2-40B4-BE49-F238E27FC236}">
                <a16:creationId xmlns:a16="http://schemas.microsoft.com/office/drawing/2014/main" id="{FB8CEBEB-2EF8-C169-F1D0-5402BE647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916" y="5459530"/>
            <a:ext cx="890588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0813A95-7E70-B591-F6A0-C907280FAFF9}"/>
              </a:ext>
            </a:extLst>
          </p:cNvPr>
          <p:cNvSpPr txBox="1"/>
          <p:nvPr/>
        </p:nvSpPr>
        <p:spPr>
          <a:xfrm>
            <a:off x="4327870" y="6337904"/>
            <a:ext cx="159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GPT-4o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7AE4830-7B53-4780-D22F-46155AC33AA1}"/>
              </a:ext>
            </a:extLst>
          </p:cNvPr>
          <p:cNvCxnSpPr>
            <a:cxnSpLocks/>
          </p:cNvCxnSpPr>
          <p:nvPr/>
        </p:nvCxnSpPr>
        <p:spPr>
          <a:xfrm>
            <a:off x="5036344" y="4935594"/>
            <a:ext cx="0" cy="474373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3452018-2CE7-ACC9-1569-3F14E04FC4DA}"/>
              </a:ext>
            </a:extLst>
          </p:cNvPr>
          <p:cNvSpPr/>
          <p:nvPr/>
        </p:nvSpPr>
        <p:spPr>
          <a:xfrm>
            <a:off x="4384221" y="3272471"/>
            <a:ext cx="1317171" cy="113693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8" descr="Autonomous AI Agents: The Insider's ...">
            <a:extLst>
              <a:ext uri="{FF2B5EF4-FFF2-40B4-BE49-F238E27FC236}">
                <a16:creationId xmlns:a16="http://schemas.microsoft.com/office/drawing/2014/main" id="{9701E1FC-83E5-BDD9-54BF-457D4857D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756" y="3203221"/>
            <a:ext cx="1348694" cy="134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0CD06FF-7F99-3828-769D-1A57B5DA98A3}"/>
              </a:ext>
            </a:extLst>
          </p:cNvPr>
          <p:cNvSpPr txBox="1"/>
          <p:nvPr/>
        </p:nvSpPr>
        <p:spPr>
          <a:xfrm>
            <a:off x="6363663" y="4335429"/>
            <a:ext cx="1775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Retrieval agent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627F621-E325-B381-291F-A26C8A65EA4D}"/>
              </a:ext>
            </a:extLst>
          </p:cNvPr>
          <p:cNvCxnSpPr/>
          <p:nvPr/>
        </p:nvCxnSpPr>
        <p:spPr>
          <a:xfrm>
            <a:off x="5829300" y="3799272"/>
            <a:ext cx="718456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3101C8-375A-11A3-7316-05FB19843EF8}"/>
              </a:ext>
            </a:extLst>
          </p:cNvPr>
          <p:cNvCxnSpPr>
            <a:cxnSpLocks/>
          </p:cNvCxnSpPr>
          <p:nvPr/>
        </p:nvCxnSpPr>
        <p:spPr>
          <a:xfrm flipV="1">
            <a:off x="7216203" y="2548119"/>
            <a:ext cx="0" cy="724352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5D60A13-5C89-78D2-527B-FD603B2F2A1B}"/>
              </a:ext>
            </a:extLst>
          </p:cNvPr>
          <p:cNvSpPr txBox="1"/>
          <p:nvPr/>
        </p:nvSpPr>
        <p:spPr>
          <a:xfrm>
            <a:off x="3243544" y="3515840"/>
            <a:ext cx="1393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outline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3E3790-7216-6A39-967A-F37656AE4996}"/>
              </a:ext>
            </a:extLst>
          </p:cNvPr>
          <p:cNvSpPr txBox="1"/>
          <p:nvPr/>
        </p:nvSpPr>
        <p:spPr>
          <a:xfrm>
            <a:off x="5568332" y="3482746"/>
            <a:ext cx="1393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questions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7E6554-2E24-86D0-4C2F-72DC88C7EE13}"/>
              </a:ext>
            </a:extLst>
          </p:cNvPr>
          <p:cNvSpPr txBox="1"/>
          <p:nvPr/>
        </p:nvSpPr>
        <p:spPr>
          <a:xfrm>
            <a:off x="6363663" y="2763732"/>
            <a:ext cx="1643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Questions &amp; content</a:t>
            </a:r>
          </a:p>
        </p:txBody>
      </p:sp>
      <p:pic>
        <p:nvPicPr>
          <p:cNvPr id="44" name="Picture 8" descr="Autonomous AI Agents: The Insider's ...">
            <a:extLst>
              <a:ext uri="{FF2B5EF4-FFF2-40B4-BE49-F238E27FC236}">
                <a16:creationId xmlns:a16="http://schemas.microsoft.com/office/drawing/2014/main" id="{5839C95A-E614-67DE-BA54-B14B2AB5A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465" y="3214125"/>
            <a:ext cx="1348694" cy="134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A30C75A-CC91-42E8-70B9-4401CA9FD294}"/>
              </a:ext>
            </a:extLst>
          </p:cNvPr>
          <p:cNvSpPr txBox="1"/>
          <p:nvPr/>
        </p:nvSpPr>
        <p:spPr>
          <a:xfrm>
            <a:off x="8399059" y="4335430"/>
            <a:ext cx="1775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Content generation agent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6949DE-C41C-BF2D-EFB6-44497F24C629}"/>
              </a:ext>
            </a:extLst>
          </p:cNvPr>
          <p:cNvCxnSpPr/>
          <p:nvPr/>
        </p:nvCxnSpPr>
        <p:spPr>
          <a:xfrm>
            <a:off x="7894009" y="3799272"/>
            <a:ext cx="718456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8" descr="Autonomous AI Agents: The Insider's ...">
            <a:extLst>
              <a:ext uri="{FF2B5EF4-FFF2-40B4-BE49-F238E27FC236}">
                <a16:creationId xmlns:a16="http://schemas.microsoft.com/office/drawing/2014/main" id="{A822AC2A-3BC5-E91C-9331-21902B4A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9615" y="3217569"/>
            <a:ext cx="1348694" cy="134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10F6A68-FD31-05E6-8352-DC9FB3E9BC58}"/>
              </a:ext>
            </a:extLst>
          </p:cNvPr>
          <p:cNvSpPr txBox="1"/>
          <p:nvPr/>
        </p:nvSpPr>
        <p:spPr>
          <a:xfrm>
            <a:off x="10588168" y="4409409"/>
            <a:ext cx="1531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Cretic agent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EB2FB4B-8750-73F2-E9B1-E02565F0B9A7}"/>
              </a:ext>
            </a:extLst>
          </p:cNvPr>
          <p:cNvCxnSpPr/>
          <p:nvPr/>
        </p:nvCxnSpPr>
        <p:spPr>
          <a:xfrm>
            <a:off x="9961159" y="3816334"/>
            <a:ext cx="718456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4" descr="OpenAI Connector">
            <a:extLst>
              <a:ext uri="{FF2B5EF4-FFF2-40B4-BE49-F238E27FC236}">
                <a16:creationId xmlns:a16="http://schemas.microsoft.com/office/drawing/2014/main" id="{F94A0727-5E45-AFD5-A59F-BC8B2C54E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103" y="5333252"/>
            <a:ext cx="890588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16321CD6-5983-7B79-50B3-3067614FAB1C}"/>
              </a:ext>
            </a:extLst>
          </p:cNvPr>
          <p:cNvSpPr txBox="1"/>
          <p:nvPr/>
        </p:nvSpPr>
        <p:spPr>
          <a:xfrm>
            <a:off x="8584229" y="6211690"/>
            <a:ext cx="159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GPT-4o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1309AB0-03DB-5CC9-15CC-92ED21576BF9}"/>
              </a:ext>
            </a:extLst>
          </p:cNvPr>
          <p:cNvCxnSpPr>
            <a:cxnSpLocks/>
          </p:cNvCxnSpPr>
          <p:nvPr/>
        </p:nvCxnSpPr>
        <p:spPr>
          <a:xfrm>
            <a:off x="9358585" y="4809380"/>
            <a:ext cx="0" cy="474373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D11F72A-FAF7-D735-85CB-59804A16AFFD}"/>
              </a:ext>
            </a:extLst>
          </p:cNvPr>
          <p:cNvSpPr/>
          <p:nvPr/>
        </p:nvSpPr>
        <p:spPr>
          <a:xfrm>
            <a:off x="8612465" y="3272471"/>
            <a:ext cx="1317171" cy="113693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7" name="Elbow Connector 1026">
            <a:extLst>
              <a:ext uri="{FF2B5EF4-FFF2-40B4-BE49-F238E27FC236}">
                <a16:creationId xmlns:a16="http://schemas.microsoft.com/office/drawing/2014/main" id="{FB4F402D-4B1C-0863-5241-A33BAD34568C}"/>
              </a:ext>
            </a:extLst>
          </p:cNvPr>
          <p:cNvCxnSpPr>
            <a:cxnSpLocks/>
          </p:cNvCxnSpPr>
          <p:nvPr/>
        </p:nvCxnSpPr>
        <p:spPr>
          <a:xfrm rot="5400000" flipH="1">
            <a:off x="8121854" y="1465187"/>
            <a:ext cx="212479" cy="6251736"/>
          </a:xfrm>
          <a:prstGeom prst="bentConnector5">
            <a:avLst>
              <a:gd name="adj1" fmla="val -107587"/>
              <a:gd name="adj2" fmla="val 49025"/>
              <a:gd name="adj3" fmla="val -110051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1B6A8B00-3A33-B375-9E7E-BF6425B75CA1}"/>
              </a:ext>
            </a:extLst>
          </p:cNvPr>
          <p:cNvSpPr txBox="1"/>
          <p:nvPr/>
        </p:nvSpPr>
        <p:spPr>
          <a:xfrm>
            <a:off x="4342832" y="2993410"/>
            <a:ext cx="1393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C000"/>
                </a:solidFill>
              </a:rPr>
              <a:t>loop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682858E9-75AB-DF78-6F65-41A911C8E998}"/>
              </a:ext>
            </a:extLst>
          </p:cNvPr>
          <p:cNvSpPr txBox="1"/>
          <p:nvPr/>
        </p:nvSpPr>
        <p:spPr>
          <a:xfrm>
            <a:off x="8543834" y="2993410"/>
            <a:ext cx="1393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C000"/>
                </a:solidFill>
              </a:rPr>
              <a:t>loop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A410263F-F1D6-C647-2BFD-6627B6660B14}"/>
              </a:ext>
            </a:extLst>
          </p:cNvPr>
          <p:cNvSpPr txBox="1"/>
          <p:nvPr/>
        </p:nvSpPr>
        <p:spPr>
          <a:xfrm>
            <a:off x="7269926" y="3285383"/>
            <a:ext cx="1643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Questions </a:t>
            </a:r>
          </a:p>
          <a:p>
            <a:pPr algn="ctr"/>
            <a:r>
              <a:rPr lang="en-US" sz="1200" dirty="0"/>
              <a:t>&amp; content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0F0823-A737-C3B3-D637-A64F809D700A}"/>
              </a:ext>
            </a:extLst>
          </p:cNvPr>
          <p:cNvSpPr txBox="1"/>
          <p:nvPr/>
        </p:nvSpPr>
        <p:spPr>
          <a:xfrm>
            <a:off x="233592" y="149790"/>
            <a:ext cx="11794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Agentic Policy Document Workflow </a:t>
            </a:r>
          </a:p>
        </p:txBody>
      </p:sp>
    </p:spTree>
    <p:extLst>
      <p:ext uri="{BB962C8B-B14F-4D97-AF65-F5344CB8AC3E}">
        <p14:creationId xmlns:p14="http://schemas.microsoft.com/office/powerpoint/2010/main" val="331728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BE3DC-79A0-1116-9FA6-E248D02DC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648EB6-2177-C3D9-28A3-D71266C6D8C3}"/>
              </a:ext>
            </a:extLst>
          </p:cNvPr>
          <p:cNvSpPr txBox="1"/>
          <p:nvPr/>
        </p:nvSpPr>
        <p:spPr>
          <a:xfrm>
            <a:off x="198641" y="28720"/>
            <a:ext cx="11794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GB" sz="2400" b="1" i="0" dirty="0">
                <a:solidFill>
                  <a:srgbClr val="000000"/>
                </a:solidFill>
                <a:effectLst/>
              </a:rPr>
              <a:t>Emerging </a:t>
            </a:r>
            <a:r>
              <a:rPr lang="en-GB" sz="2400" b="1" dirty="0">
                <a:solidFill>
                  <a:srgbClr val="000000"/>
                </a:solidFill>
              </a:rPr>
              <a:t>Agentic </a:t>
            </a:r>
            <a:r>
              <a:rPr lang="en-GB" sz="2400" b="1" i="0" dirty="0">
                <a:solidFill>
                  <a:srgbClr val="000000"/>
                </a:solidFill>
                <a:effectLst/>
              </a:rPr>
              <a:t>Architectures of LLM Applications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948BDF-73D7-0591-E5C9-1B71956B36AC}"/>
              </a:ext>
            </a:extLst>
          </p:cNvPr>
          <p:cNvSpPr/>
          <p:nvPr/>
        </p:nvSpPr>
        <p:spPr>
          <a:xfrm>
            <a:off x="3879691" y="682863"/>
            <a:ext cx="2687216" cy="72778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 Interface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(conventional web, </a:t>
            </a:r>
            <a:r>
              <a:rPr lang="en-US" sz="1200" dirty="0" err="1">
                <a:solidFill>
                  <a:schemeClr val="tx1"/>
                </a:solidFill>
              </a:rPr>
              <a:t>Streamlit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A868CA-519A-6A5B-2CEE-64E1E799421A}"/>
              </a:ext>
            </a:extLst>
          </p:cNvPr>
          <p:cNvSpPr/>
          <p:nvPr/>
        </p:nvSpPr>
        <p:spPr>
          <a:xfrm>
            <a:off x="3682711" y="1886511"/>
            <a:ext cx="3051112" cy="24321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Agent Runtime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8CF1AA-DF09-9B75-A694-957C0F9E886A}"/>
              </a:ext>
            </a:extLst>
          </p:cNvPr>
          <p:cNvSpPr/>
          <p:nvPr/>
        </p:nvSpPr>
        <p:spPr>
          <a:xfrm>
            <a:off x="3879691" y="2263622"/>
            <a:ext cx="2687216" cy="19151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Brain / Orchestration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2" name="Picture 2" descr="LlamaIndex | LinkedIn">
            <a:extLst>
              <a:ext uri="{FF2B5EF4-FFF2-40B4-BE49-F238E27FC236}">
                <a16:creationId xmlns:a16="http://schemas.microsoft.com/office/drawing/2014/main" id="{5FE5F9D1-4D9A-2BDA-31A5-DD69EBD9E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042" y="2616890"/>
            <a:ext cx="595086" cy="595086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Exceptional Agent Framework ...">
            <a:extLst>
              <a:ext uri="{FF2B5EF4-FFF2-40B4-BE49-F238E27FC236}">
                <a16:creationId xmlns:a16="http://schemas.microsoft.com/office/drawing/2014/main" id="{E9B26877-A438-C185-458B-2EBCC2CBB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165" y="2733652"/>
            <a:ext cx="1791847" cy="361561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CrewAI — Core Concepts. In this ...">
            <a:extLst>
              <a:ext uri="{FF2B5EF4-FFF2-40B4-BE49-F238E27FC236}">
                <a16:creationId xmlns:a16="http://schemas.microsoft.com/office/drawing/2014/main" id="{E1A1822D-8EFA-AA15-8668-DC6B3D834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121" y="3395987"/>
            <a:ext cx="1018092" cy="572038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LF AI &amp; Data Landscape">
            <a:extLst>
              <a:ext uri="{FF2B5EF4-FFF2-40B4-BE49-F238E27FC236}">
                <a16:creationId xmlns:a16="http://schemas.microsoft.com/office/drawing/2014/main" id="{B9087A03-E5EB-04CA-7566-C126908FE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306" y="3395987"/>
            <a:ext cx="1460370" cy="572038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3D39CB03-F76B-4A55-E3C8-ED2F2AC21823}"/>
              </a:ext>
            </a:extLst>
          </p:cNvPr>
          <p:cNvSpPr/>
          <p:nvPr/>
        </p:nvSpPr>
        <p:spPr>
          <a:xfrm>
            <a:off x="7623340" y="1886511"/>
            <a:ext cx="1732384" cy="24321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LLM Ops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B96F57-89E4-D2B9-E404-4C9148BA8A33}"/>
              </a:ext>
            </a:extLst>
          </p:cNvPr>
          <p:cNvSpPr/>
          <p:nvPr/>
        </p:nvSpPr>
        <p:spPr>
          <a:xfrm>
            <a:off x="7755524" y="2341378"/>
            <a:ext cx="1468016" cy="9602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Prompt versioning &amp; management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8CBBBCB-F803-2E59-F285-8F89C55808D0}"/>
              </a:ext>
            </a:extLst>
          </p:cNvPr>
          <p:cNvSpPr/>
          <p:nvPr/>
        </p:nvSpPr>
        <p:spPr>
          <a:xfrm>
            <a:off x="7755524" y="3451138"/>
            <a:ext cx="1468016" cy="7180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Logging &amp; monitoring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C9ACB1A-CAC8-A221-7150-24ED74EA4153}"/>
              </a:ext>
            </a:extLst>
          </p:cNvPr>
          <p:cNvCxnSpPr>
            <a:cxnSpLocks/>
          </p:cNvCxnSpPr>
          <p:nvPr/>
        </p:nvCxnSpPr>
        <p:spPr>
          <a:xfrm>
            <a:off x="5245335" y="1454193"/>
            <a:ext cx="0" cy="345233"/>
          </a:xfrm>
          <a:prstGeom prst="straightConnector1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56B1A3A-A0A1-C08D-2A3F-7479A5206F1A}"/>
              </a:ext>
            </a:extLst>
          </p:cNvPr>
          <p:cNvCxnSpPr>
            <a:cxnSpLocks/>
          </p:cNvCxnSpPr>
          <p:nvPr/>
        </p:nvCxnSpPr>
        <p:spPr>
          <a:xfrm>
            <a:off x="6834649" y="3102601"/>
            <a:ext cx="686054" cy="0"/>
          </a:xfrm>
          <a:prstGeom prst="straightConnector1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E8BC474-1412-1427-2BE7-01212DB36750}"/>
              </a:ext>
            </a:extLst>
          </p:cNvPr>
          <p:cNvSpPr/>
          <p:nvPr/>
        </p:nvSpPr>
        <p:spPr>
          <a:xfrm>
            <a:off x="1032817" y="2342154"/>
            <a:ext cx="1732384" cy="1626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Information Retravel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(Vector DBs,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GraphDBs</a:t>
            </a:r>
            <a:r>
              <a:rPr lang="en-US" sz="12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Full text, Lexical,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No-SQL DBs)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6149D6-3B19-369E-0C9E-5BBC9709E9D0}"/>
              </a:ext>
            </a:extLst>
          </p:cNvPr>
          <p:cNvSpPr txBox="1"/>
          <p:nvPr/>
        </p:nvSpPr>
        <p:spPr>
          <a:xfrm>
            <a:off x="1207913" y="2065155"/>
            <a:ext cx="1393372" cy="276999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C73831-59E0-146E-F162-21895BF84FE0}"/>
              </a:ext>
            </a:extLst>
          </p:cNvPr>
          <p:cNvCxnSpPr>
            <a:cxnSpLocks/>
          </p:cNvCxnSpPr>
          <p:nvPr/>
        </p:nvCxnSpPr>
        <p:spPr>
          <a:xfrm>
            <a:off x="2909571" y="3035732"/>
            <a:ext cx="686054" cy="0"/>
          </a:xfrm>
          <a:prstGeom prst="straightConnector1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77B18EB4-9DD2-C931-9315-A66094302A81}"/>
              </a:ext>
            </a:extLst>
          </p:cNvPr>
          <p:cNvSpPr/>
          <p:nvPr/>
        </p:nvSpPr>
        <p:spPr>
          <a:xfrm>
            <a:off x="566290" y="992327"/>
            <a:ext cx="2488160" cy="72778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Tools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D7A0F40A-FB49-6B6A-1441-7B94E72A9CEF}"/>
              </a:ext>
            </a:extLst>
          </p:cNvPr>
          <p:cNvSpPr/>
          <p:nvPr/>
        </p:nvSpPr>
        <p:spPr>
          <a:xfrm>
            <a:off x="748233" y="1078734"/>
            <a:ext cx="569168" cy="5372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APIs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1D229D2-C44E-59CA-D8EE-CA2F93F41A16}"/>
              </a:ext>
            </a:extLst>
          </p:cNvPr>
          <p:cNvSpPr/>
          <p:nvPr/>
        </p:nvSpPr>
        <p:spPr>
          <a:xfrm>
            <a:off x="1415372" y="1078732"/>
            <a:ext cx="802433" cy="5372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Other agents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696AEAE-1646-8AE3-D2EE-87C658D84376}"/>
              </a:ext>
            </a:extLst>
          </p:cNvPr>
          <p:cNvSpPr/>
          <p:nvPr/>
        </p:nvSpPr>
        <p:spPr>
          <a:xfrm>
            <a:off x="2316701" y="1078733"/>
            <a:ext cx="670064" cy="5372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Google search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38" name="Curved Connector 1037">
            <a:extLst>
              <a:ext uri="{FF2B5EF4-FFF2-40B4-BE49-F238E27FC236}">
                <a16:creationId xmlns:a16="http://schemas.microsoft.com/office/drawing/2014/main" id="{F34402AB-7B44-F00F-8D93-B9A05FCCAE7D}"/>
              </a:ext>
            </a:extLst>
          </p:cNvPr>
          <p:cNvCxnSpPr/>
          <p:nvPr/>
        </p:nvCxnSpPr>
        <p:spPr>
          <a:xfrm>
            <a:off x="3160198" y="1454193"/>
            <a:ext cx="435427" cy="432318"/>
          </a:xfrm>
          <a:prstGeom prst="curvedConnector3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A618A1E-AE2B-2135-C0EA-48BE34586DBB}"/>
              </a:ext>
            </a:extLst>
          </p:cNvPr>
          <p:cNvSpPr/>
          <p:nvPr/>
        </p:nvSpPr>
        <p:spPr>
          <a:xfrm>
            <a:off x="566290" y="4351352"/>
            <a:ext cx="2488160" cy="72778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Guardrails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Nemo, </a:t>
            </a:r>
            <a:r>
              <a:rPr lang="en-US" sz="1200" dirty="0" err="1">
                <a:solidFill>
                  <a:schemeClr val="tx1"/>
                </a:solidFill>
              </a:rPr>
              <a:t>Guardrails.ai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ABD7159-0091-4D76-E2D2-512ADFFC4880}"/>
              </a:ext>
            </a:extLst>
          </p:cNvPr>
          <p:cNvSpPr/>
          <p:nvPr/>
        </p:nvSpPr>
        <p:spPr>
          <a:xfrm>
            <a:off x="3928121" y="4783149"/>
            <a:ext cx="2488160" cy="2998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LLM proxy (</a:t>
            </a:r>
            <a:r>
              <a:rPr lang="en-US" sz="1200" dirty="0" err="1">
                <a:solidFill>
                  <a:schemeClr val="tx1"/>
                </a:solidFill>
              </a:rPr>
              <a:t>LiteLLM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AB0D4D1B-9965-0147-946B-BFD145F59341}"/>
              </a:ext>
            </a:extLst>
          </p:cNvPr>
          <p:cNvCxnSpPr>
            <a:cxnSpLocks/>
          </p:cNvCxnSpPr>
          <p:nvPr/>
        </p:nvCxnSpPr>
        <p:spPr>
          <a:xfrm>
            <a:off x="5245335" y="4370012"/>
            <a:ext cx="0" cy="345233"/>
          </a:xfrm>
          <a:prstGeom prst="straightConnector1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8836D985-284F-57C9-7332-A25C5FC72A3E}"/>
              </a:ext>
            </a:extLst>
          </p:cNvPr>
          <p:cNvSpPr/>
          <p:nvPr/>
        </p:nvSpPr>
        <p:spPr>
          <a:xfrm>
            <a:off x="3682710" y="5527395"/>
            <a:ext cx="3051111" cy="104930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LLMs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Reasoning LLMs: o1, Gemini 2.0 Flash, </a:t>
            </a:r>
            <a:r>
              <a:rPr lang="en-US" sz="1200" dirty="0" err="1">
                <a:solidFill>
                  <a:schemeClr val="tx1"/>
                </a:solidFill>
              </a:rPr>
              <a:t>DeepSeek</a:t>
            </a:r>
            <a:r>
              <a:rPr lang="en-US" sz="1200" dirty="0">
                <a:solidFill>
                  <a:schemeClr val="tx1"/>
                </a:solidFill>
              </a:rPr>
              <a:t> 3.0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Traditional LLMs : GPT-4o, Claude 3.5 Sonnet, Llama 3.3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9018A9DD-99A3-F533-9CB3-72CFD51D9CC8}"/>
              </a:ext>
            </a:extLst>
          </p:cNvPr>
          <p:cNvCxnSpPr>
            <a:cxnSpLocks/>
          </p:cNvCxnSpPr>
          <p:nvPr/>
        </p:nvCxnSpPr>
        <p:spPr>
          <a:xfrm>
            <a:off x="5243526" y="5116462"/>
            <a:ext cx="0" cy="345233"/>
          </a:xfrm>
          <a:prstGeom prst="straightConnector1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Curved Connector 1045">
            <a:extLst>
              <a:ext uri="{FF2B5EF4-FFF2-40B4-BE49-F238E27FC236}">
                <a16:creationId xmlns:a16="http://schemas.microsoft.com/office/drawing/2014/main" id="{6DD71986-BCAB-13DC-8DB3-15C747D6F64C}"/>
              </a:ext>
            </a:extLst>
          </p:cNvPr>
          <p:cNvCxnSpPr>
            <a:cxnSpLocks/>
          </p:cNvCxnSpPr>
          <p:nvPr/>
        </p:nvCxnSpPr>
        <p:spPr>
          <a:xfrm>
            <a:off x="3160198" y="4641311"/>
            <a:ext cx="719493" cy="291775"/>
          </a:xfrm>
          <a:prstGeom prst="curvedConnector3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9" name="Curved Connector 1048">
            <a:extLst>
              <a:ext uri="{FF2B5EF4-FFF2-40B4-BE49-F238E27FC236}">
                <a16:creationId xmlns:a16="http://schemas.microsoft.com/office/drawing/2014/main" id="{F9BAA72A-974C-A7A3-04F2-2051FD4DD09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64713" y="4311306"/>
            <a:ext cx="1055990" cy="621780"/>
          </a:xfrm>
          <a:prstGeom prst="curvedConnector3">
            <a:avLst>
              <a:gd name="adj1" fmla="val 50000"/>
            </a:avLst>
          </a:prstGeom>
          <a:ln w="9525"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66D5232E-ECDA-4F85-F0E1-B5B9BD932978}"/>
              </a:ext>
            </a:extLst>
          </p:cNvPr>
          <p:cNvSpPr/>
          <p:nvPr/>
        </p:nvSpPr>
        <p:spPr>
          <a:xfrm>
            <a:off x="7456425" y="5557656"/>
            <a:ext cx="3798597" cy="10363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AE234B09-9C8D-F7E4-62DB-EB3CD9173DDA}"/>
              </a:ext>
            </a:extLst>
          </p:cNvPr>
          <p:cNvSpPr txBox="1"/>
          <p:nvPr/>
        </p:nvSpPr>
        <p:spPr>
          <a:xfrm>
            <a:off x="7456425" y="5274178"/>
            <a:ext cx="3798595" cy="276999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Model Factory &amp; LLM Ops</a:t>
            </a: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0A4A92FB-1781-DD3D-AF51-B8761E0EC074}"/>
              </a:ext>
            </a:extLst>
          </p:cNvPr>
          <p:cNvSpPr/>
          <p:nvPr/>
        </p:nvSpPr>
        <p:spPr>
          <a:xfrm>
            <a:off x="7578134" y="5807184"/>
            <a:ext cx="1101828" cy="5372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Fine tuning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847BA50D-1970-7220-2A1A-7ACD69EE609E}"/>
              </a:ext>
            </a:extLst>
          </p:cNvPr>
          <p:cNvSpPr/>
          <p:nvPr/>
        </p:nvSpPr>
        <p:spPr>
          <a:xfrm>
            <a:off x="8801670" y="5807184"/>
            <a:ext cx="1101828" cy="5372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Dataset management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446ADD18-11C4-F09F-18BD-082370950BDF}"/>
              </a:ext>
            </a:extLst>
          </p:cNvPr>
          <p:cNvSpPr/>
          <p:nvPr/>
        </p:nvSpPr>
        <p:spPr>
          <a:xfrm>
            <a:off x="10025206" y="5807184"/>
            <a:ext cx="1101828" cy="5372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Experiment tracking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64" name="Curved Connector 1063">
            <a:extLst>
              <a:ext uri="{FF2B5EF4-FFF2-40B4-BE49-F238E27FC236}">
                <a16:creationId xmlns:a16="http://schemas.microsoft.com/office/drawing/2014/main" id="{9E567287-C1C7-9334-FEEA-0E7BE6B4D0AC}"/>
              </a:ext>
            </a:extLst>
          </p:cNvPr>
          <p:cNvCxnSpPr>
            <a:cxnSpLocks/>
          </p:cNvCxnSpPr>
          <p:nvPr/>
        </p:nvCxnSpPr>
        <p:spPr>
          <a:xfrm rot="10800000">
            <a:off x="6834649" y="5807185"/>
            <a:ext cx="493788" cy="334607"/>
          </a:xfrm>
          <a:prstGeom prst="curvedConnector3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732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139</Words>
  <Application>Microsoft Macintosh PowerPoint</Application>
  <PresentationFormat>Widescreen</PresentationFormat>
  <Paragraphs>138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Chaminda Wijayasundara</dc:creator>
  <cp:lastModifiedBy>Chaminda Wijayasundara</cp:lastModifiedBy>
  <cp:revision>4</cp:revision>
  <dcterms:created xsi:type="dcterms:W3CDTF">2025-01-12T15:30:46Z</dcterms:created>
  <dcterms:modified xsi:type="dcterms:W3CDTF">2025-01-13T13:54:55Z</dcterms:modified>
</cp:coreProperties>
</file>