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274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75" r:id="rId41"/>
    <p:sldId id="294" r:id="rId42"/>
    <p:sldId id="289" r:id="rId43"/>
    <p:sldId id="290" r:id="rId44"/>
    <p:sldId id="291" r:id="rId45"/>
    <p:sldId id="292" r:id="rId46"/>
    <p:sldId id="307" r:id="rId47"/>
    <p:sldId id="296" r:id="rId48"/>
    <p:sldId id="297" r:id="rId49"/>
    <p:sldId id="298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24" r:id="rId60"/>
    <p:sldId id="325" r:id="rId61"/>
    <p:sldId id="326" r:id="rId62"/>
    <p:sldId id="333" r:id="rId63"/>
    <p:sldId id="334" r:id="rId64"/>
    <p:sldId id="341" r:id="rId65"/>
    <p:sldId id="342" r:id="rId66"/>
    <p:sldId id="343" r:id="rId67"/>
    <p:sldId id="344" r:id="rId68"/>
    <p:sldId id="345" r:id="rId69"/>
    <p:sldId id="335" r:id="rId70"/>
    <p:sldId id="336" r:id="rId71"/>
    <p:sldId id="337" r:id="rId72"/>
    <p:sldId id="338" r:id="rId73"/>
    <p:sldId id="339" r:id="rId74"/>
    <p:sldId id="340" r:id="rId75"/>
    <p:sldId id="327" r:id="rId76"/>
    <p:sldId id="328" r:id="rId77"/>
    <p:sldId id="329" r:id="rId78"/>
    <p:sldId id="330" r:id="rId79"/>
    <p:sldId id="331" r:id="rId80"/>
    <p:sldId id="332" r:id="rId81"/>
    <p:sldId id="300" r:id="rId82"/>
    <p:sldId id="371" r:id="rId83"/>
    <p:sldId id="301" r:id="rId84"/>
    <p:sldId id="302" r:id="rId85"/>
    <p:sldId id="303" r:id="rId86"/>
    <p:sldId id="304" r:id="rId87"/>
    <p:sldId id="305" r:id="rId88"/>
    <p:sldId id="306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72" r:id="rId97"/>
    <p:sldId id="373" r:id="rId98"/>
    <p:sldId id="353" r:id="rId99"/>
    <p:sldId id="364" r:id="rId100"/>
    <p:sldId id="365" r:id="rId101"/>
    <p:sldId id="366" r:id="rId102"/>
    <p:sldId id="367" r:id="rId103"/>
  </p:sldIdLst>
  <p:sldSz cx="18288000" cy="12801600"/>
  <p:notesSz cx="6858000" cy="9144000"/>
  <p:defaultTextStyle>
    <a:defPPr>
      <a:defRPr lang="en-US"/>
    </a:defPPr>
    <a:lvl1pPr marL="0" algn="l" defTabSz="1514246" rtl="0" eaLnBrk="1" latinLnBrk="0" hangingPunct="1">
      <a:defRPr sz="2981" kern="1200">
        <a:solidFill>
          <a:schemeClr val="tx1"/>
        </a:solidFill>
        <a:latin typeface="+mn-lt"/>
        <a:ea typeface="+mn-ea"/>
        <a:cs typeface="+mn-cs"/>
      </a:defRPr>
    </a:lvl1pPr>
    <a:lvl2pPr marL="757123" algn="l" defTabSz="1514246" rtl="0" eaLnBrk="1" latinLnBrk="0" hangingPunct="1">
      <a:defRPr sz="2981" kern="1200">
        <a:solidFill>
          <a:schemeClr val="tx1"/>
        </a:solidFill>
        <a:latin typeface="+mn-lt"/>
        <a:ea typeface="+mn-ea"/>
        <a:cs typeface="+mn-cs"/>
      </a:defRPr>
    </a:lvl2pPr>
    <a:lvl3pPr marL="1514246" algn="l" defTabSz="1514246" rtl="0" eaLnBrk="1" latinLnBrk="0" hangingPunct="1">
      <a:defRPr sz="2981" kern="1200">
        <a:solidFill>
          <a:schemeClr val="tx1"/>
        </a:solidFill>
        <a:latin typeface="+mn-lt"/>
        <a:ea typeface="+mn-ea"/>
        <a:cs typeface="+mn-cs"/>
      </a:defRPr>
    </a:lvl3pPr>
    <a:lvl4pPr marL="2271370" algn="l" defTabSz="1514246" rtl="0" eaLnBrk="1" latinLnBrk="0" hangingPunct="1">
      <a:defRPr sz="2981" kern="1200">
        <a:solidFill>
          <a:schemeClr val="tx1"/>
        </a:solidFill>
        <a:latin typeface="+mn-lt"/>
        <a:ea typeface="+mn-ea"/>
        <a:cs typeface="+mn-cs"/>
      </a:defRPr>
    </a:lvl4pPr>
    <a:lvl5pPr marL="3028493" algn="l" defTabSz="1514246" rtl="0" eaLnBrk="1" latinLnBrk="0" hangingPunct="1">
      <a:defRPr sz="2981" kern="1200">
        <a:solidFill>
          <a:schemeClr val="tx1"/>
        </a:solidFill>
        <a:latin typeface="+mn-lt"/>
        <a:ea typeface="+mn-ea"/>
        <a:cs typeface="+mn-cs"/>
      </a:defRPr>
    </a:lvl5pPr>
    <a:lvl6pPr marL="3785616" algn="l" defTabSz="1514246" rtl="0" eaLnBrk="1" latinLnBrk="0" hangingPunct="1">
      <a:defRPr sz="2981" kern="1200">
        <a:solidFill>
          <a:schemeClr val="tx1"/>
        </a:solidFill>
        <a:latin typeface="+mn-lt"/>
        <a:ea typeface="+mn-ea"/>
        <a:cs typeface="+mn-cs"/>
      </a:defRPr>
    </a:lvl6pPr>
    <a:lvl7pPr marL="4542739" algn="l" defTabSz="1514246" rtl="0" eaLnBrk="1" latinLnBrk="0" hangingPunct="1">
      <a:defRPr sz="2981" kern="1200">
        <a:solidFill>
          <a:schemeClr val="tx1"/>
        </a:solidFill>
        <a:latin typeface="+mn-lt"/>
        <a:ea typeface="+mn-ea"/>
        <a:cs typeface="+mn-cs"/>
      </a:defRPr>
    </a:lvl7pPr>
    <a:lvl8pPr marL="5299862" algn="l" defTabSz="1514246" rtl="0" eaLnBrk="1" latinLnBrk="0" hangingPunct="1">
      <a:defRPr sz="2981" kern="1200">
        <a:solidFill>
          <a:schemeClr val="tx1"/>
        </a:solidFill>
        <a:latin typeface="+mn-lt"/>
        <a:ea typeface="+mn-ea"/>
        <a:cs typeface="+mn-cs"/>
      </a:defRPr>
    </a:lvl8pPr>
    <a:lvl9pPr marL="6056986" algn="l" defTabSz="1514246" rtl="0" eaLnBrk="1" latinLnBrk="0" hangingPunct="1">
      <a:defRPr sz="29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ble of Contents" id="{055F908D-5D9E-4B7C-B937-2FA5C53304CD}">
          <p14:sldIdLst>
            <p14:sldId id="276"/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I Need to Start My Research or Pick a Topic" id="{88311B1A-0598-4C22-B789-ACCF9C12D6C6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Start Research subpages" id="{B23D10C2-B5DA-4FA7-989E-B8EED092C5E4}">
          <p14:sldIdLst>
            <p14:sldId id="317"/>
            <p14:sldId id="318"/>
            <p14:sldId id="319"/>
            <p14:sldId id="320"/>
            <p14:sldId id="321"/>
            <p14:sldId id="322"/>
            <p14:sldId id="323"/>
          </p14:sldIdLst>
        </p14:section>
        <p14:section name="Find Sources for My Research" id="{DB0370AF-7012-4E52-82DE-4DA0AC95D50A}">
          <p14:sldIdLst>
            <p14:sldId id="274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I Am Looking for Articles" id="{0ECEAF77-0345-45E9-A48D-F025C7B025D5}">
          <p14:sldIdLst>
            <p14:sldId id="275"/>
            <p14:sldId id="294"/>
            <p14:sldId id="289"/>
            <p14:sldId id="290"/>
            <p14:sldId id="291"/>
            <p14:sldId id="292"/>
            <p14:sldId id="307"/>
            <p14:sldId id="296"/>
            <p14:sldId id="297"/>
            <p14:sldId id="298"/>
            <p14:sldId id="308"/>
          </p14:sldIdLst>
        </p14:section>
        <p14:section name="I Am Looking for Books" id="{4EBE3B05-2463-4390-A83D-B35822EDD1AD}">
          <p14:sldIdLst>
            <p14:sldId id="309"/>
            <p14:sldId id="310"/>
            <p14:sldId id="311"/>
            <p14:sldId id="312"/>
            <p14:sldId id="313"/>
          </p14:sldIdLst>
        </p14:section>
        <p14:section name="Looking for Journals" id="{B5291F4B-5B6F-4576-BD73-A48A9EB4A23B}">
          <p14:sldIdLst>
            <p14:sldId id="314"/>
            <p14:sldId id="315"/>
            <p14:sldId id="316"/>
            <p14:sldId id="324"/>
            <p14:sldId id="325"/>
          </p14:sldIdLst>
        </p14:section>
        <p14:section name="I Am Looking for Others" id="{A5138CCE-1534-430D-AAE2-CDF6ED888C6A}">
          <p14:sldIdLst>
            <p14:sldId id="326"/>
            <p14:sldId id="333"/>
          </p14:sldIdLst>
        </p14:section>
        <p14:section name="I am Looking for a Specific Item" id="{CBA04831-AD14-4304-BABD-D0B952B84517}">
          <p14:sldIdLst>
            <p14:sldId id="334"/>
            <p14:sldId id="341"/>
            <p14:sldId id="342"/>
            <p14:sldId id="343"/>
            <p14:sldId id="344"/>
            <p14:sldId id="345"/>
            <p14:sldId id="335"/>
            <p14:sldId id="336"/>
            <p14:sldId id="337"/>
          </p14:sldIdLst>
        </p14:section>
        <p14:section name="Articles" id="{AF1B03E6-1DF8-40DD-A646-4B517AD0317A}">
          <p14:sldIdLst>
            <p14:sldId id="338"/>
            <p14:sldId id="339"/>
            <p14:sldId id="340"/>
            <p14:sldId id="327"/>
            <p14:sldId id="328"/>
            <p14:sldId id="329"/>
            <p14:sldId id="330"/>
          </p14:sldIdLst>
        </p14:section>
        <p14:section name="Books" id="{BE1492DA-EF5F-4CC6-814A-4BD8D71212EB}">
          <p14:sldIdLst>
            <p14:sldId id="331"/>
            <p14:sldId id="332"/>
            <p14:sldId id="300"/>
            <p14:sldId id="371"/>
          </p14:sldIdLst>
        </p14:section>
        <p14:section name="Are these Sources Good for My Research?" id="{0CA47119-FBEA-459B-AFFA-6DD9897F506B}">
          <p14:sldIdLst>
            <p14:sldId id="301"/>
            <p14:sldId id="302"/>
            <p14:sldId id="303"/>
            <p14:sldId id="304"/>
            <p14:sldId id="305"/>
          </p14:sldIdLst>
        </p14:section>
        <p14:section name="I Need Help Citing or Using Sources" id="{37C8BA4A-4660-4DC4-A458-6788260920B3}">
          <p14:sldIdLst>
            <p14:sldId id="306"/>
            <p14:sldId id="346"/>
            <p14:sldId id="347"/>
            <p14:sldId id="348"/>
            <p14:sldId id="349"/>
            <p14:sldId id="350"/>
            <p14:sldId id="351"/>
            <p14:sldId id="352"/>
            <p14:sldId id="372"/>
            <p14:sldId id="373"/>
          </p14:sldIdLst>
        </p14:section>
        <p14:section name="Printing, Login, or Access Issues" id="{A348E4EC-2DDA-403F-B881-51EC3E46E3AB}">
          <p14:sldIdLst>
            <p14:sldId id="353"/>
            <p14:sldId id="364"/>
            <p14:sldId id="365"/>
            <p14:sldId id="366"/>
            <p14:sldId id="36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032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4A"/>
    <a:srgbClr val="780000"/>
    <a:srgbClr val="CCCCCC"/>
    <a:srgbClr val="E3E4C2"/>
    <a:srgbClr val="E3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>
      <p:cViewPr varScale="1">
        <p:scale>
          <a:sx n="51" d="100"/>
          <a:sy n="51" d="100"/>
        </p:scale>
        <p:origin x="-1224" y="-112"/>
      </p:cViewPr>
      <p:guideLst>
        <p:guide orient="horz" pos="4032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printerSettings" Target="printerSettings/printerSettings1.bin"/><Relationship Id="rId105" Type="http://schemas.openxmlformats.org/officeDocument/2006/relationships/presProps" Target="presProps.xml"/><Relationship Id="rId106" Type="http://schemas.openxmlformats.org/officeDocument/2006/relationships/viewProps" Target="viewProps.xml"/><Relationship Id="rId10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095078"/>
            <a:ext cx="155448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723804"/>
            <a:ext cx="137160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EE68-CCA2-4699-980A-D00B91BC481E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A0D9-3161-4D1A-81C8-320DA9AD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50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EE68-CCA2-4699-980A-D00B91BC481E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A0D9-3161-4D1A-81C8-320DA9AD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3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681567"/>
            <a:ext cx="3943350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681567"/>
            <a:ext cx="11601450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EE68-CCA2-4699-980A-D00B91BC481E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A0D9-3161-4D1A-81C8-320DA9AD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EE68-CCA2-4699-980A-D00B91BC481E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A0D9-3161-4D1A-81C8-320DA9AD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4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191514"/>
            <a:ext cx="1577340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8567000"/>
            <a:ext cx="1577340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/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EE68-CCA2-4699-980A-D00B91BC481E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A0D9-3161-4D1A-81C8-320DA9AD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8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407833"/>
            <a:ext cx="777240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407833"/>
            <a:ext cx="777240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EE68-CCA2-4699-980A-D00B91BC481E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A0D9-3161-4D1A-81C8-320DA9AD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6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1570"/>
            <a:ext cx="15773400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138171"/>
            <a:ext cx="7736680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4676140"/>
            <a:ext cx="7736680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138171"/>
            <a:ext cx="7774782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4676140"/>
            <a:ext cx="7774782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EE68-CCA2-4699-980A-D00B91BC481E}" type="datetimeFigureOut">
              <a:rPr lang="en-US" smtClean="0"/>
              <a:t>6/30/17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A0D9-3161-4D1A-81C8-320DA9AD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3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EE68-CCA2-4699-980A-D00B91BC481E}" type="datetimeFigureOut">
              <a:rPr lang="en-US" smtClean="0"/>
              <a:t>6/30/17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A0D9-3161-4D1A-81C8-320DA9AD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8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EE68-CCA2-4699-980A-D00B91BC481E}" type="datetimeFigureOut">
              <a:rPr lang="en-US" smtClean="0"/>
              <a:t>6/30/17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A0D9-3161-4D1A-81C8-320DA9AD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843196"/>
            <a:ext cx="925830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EE68-CCA2-4699-980A-D00B91BC481E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A0D9-3161-4D1A-81C8-320DA9AD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5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843196"/>
            <a:ext cx="925830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EE68-CCA2-4699-980A-D00B91BC481E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A0D9-3161-4D1A-81C8-320DA9AD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4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81570"/>
            <a:ext cx="157734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407833"/>
            <a:ext cx="157734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7EE68-CCA2-4699-980A-D00B91BC481E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1865189"/>
            <a:ext cx="6172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FA0D9-3161-4D1A-81C8-320DA9AD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1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need to </a:t>
            </a:r>
            <a:r>
              <a:rPr lang="en-US" sz="17561" b="1" dirty="0">
                <a:solidFill>
                  <a:srgbClr val="780000"/>
                </a:solidFill>
              </a:rPr>
              <a:t>start my research or pick a topic</a:t>
            </a: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64900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need </a:t>
            </a:r>
            <a:r>
              <a:rPr lang="en-US" sz="17561" dirty="0" smtClean="0">
                <a:solidFill>
                  <a:srgbClr val="780000"/>
                </a:solidFill>
              </a:rPr>
              <a:t>help</a:t>
            </a:r>
            <a:r>
              <a:rPr lang="en-US" sz="17561" b="1" dirty="0" smtClean="0">
                <a:solidFill>
                  <a:srgbClr val="780000"/>
                </a:solidFill>
              </a:rPr>
              <a:t> choosing a topic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263513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</a:t>
            </a:r>
            <a:r>
              <a:rPr lang="en-US" sz="17561" dirty="0" smtClean="0">
                <a:solidFill>
                  <a:srgbClr val="780000"/>
                </a:solidFill>
              </a:rPr>
              <a:t>am having trouble </a:t>
            </a:r>
            <a:r>
              <a:rPr lang="en-US" sz="17561" b="1" dirty="0" smtClean="0">
                <a:solidFill>
                  <a:srgbClr val="780000"/>
                </a:solidFill>
              </a:rPr>
              <a:t>accessing a resource or item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1215623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</a:t>
            </a:r>
            <a:r>
              <a:rPr lang="en-US" sz="17561" dirty="0" smtClean="0">
                <a:solidFill>
                  <a:srgbClr val="780000"/>
                </a:solidFill>
              </a:rPr>
              <a:t>am </a:t>
            </a:r>
            <a:r>
              <a:rPr lang="en-US" sz="17561" b="1" dirty="0" smtClean="0">
                <a:solidFill>
                  <a:srgbClr val="780000"/>
                </a:solidFill>
              </a:rPr>
              <a:t>not a current student </a:t>
            </a:r>
            <a:r>
              <a:rPr lang="en-US" sz="17561" dirty="0" smtClean="0">
                <a:solidFill>
                  <a:srgbClr val="780000"/>
                </a:solidFill>
              </a:rPr>
              <a:t>and want to use the library</a:t>
            </a:r>
            <a:endParaRPr lang="en-US" sz="1756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398088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need </a:t>
            </a:r>
            <a:r>
              <a:rPr lang="en-US" sz="17561" dirty="0" smtClean="0">
                <a:solidFill>
                  <a:srgbClr val="780000"/>
                </a:solidFill>
              </a:rPr>
              <a:t>help </a:t>
            </a:r>
            <a:r>
              <a:rPr lang="en-US" sz="17561" b="1" dirty="0" smtClean="0">
                <a:solidFill>
                  <a:srgbClr val="780000"/>
                </a:solidFill>
              </a:rPr>
              <a:t>logging in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108326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need </a:t>
            </a:r>
            <a:r>
              <a:rPr lang="en-US" sz="17561" dirty="0" smtClean="0">
                <a:solidFill>
                  <a:srgbClr val="780000"/>
                </a:solidFill>
              </a:rPr>
              <a:t>help to </a:t>
            </a:r>
            <a:r>
              <a:rPr lang="en-US" sz="17561" b="1" dirty="0" smtClean="0">
                <a:solidFill>
                  <a:srgbClr val="780000"/>
                </a:solidFill>
              </a:rPr>
              <a:t>understand my assignment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413900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</a:t>
            </a:r>
            <a:r>
              <a:rPr lang="en-US" sz="17561" dirty="0" smtClean="0">
                <a:solidFill>
                  <a:srgbClr val="780000"/>
                </a:solidFill>
              </a:rPr>
              <a:t>want to learn </a:t>
            </a:r>
            <a:r>
              <a:rPr lang="en-US" sz="17561" b="1" dirty="0" smtClean="0">
                <a:solidFill>
                  <a:srgbClr val="780000"/>
                </a:solidFill>
              </a:rPr>
              <a:t>more about a possible </a:t>
            </a:r>
            <a:r>
              <a:rPr lang="en-US" sz="17561" b="1" dirty="0">
                <a:solidFill>
                  <a:srgbClr val="780000"/>
                </a:solidFill>
              </a:rPr>
              <a:t>topic</a:t>
            </a: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833369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need to </a:t>
            </a:r>
            <a:r>
              <a:rPr lang="en-US" sz="17561" b="1" dirty="0" smtClean="0">
                <a:solidFill>
                  <a:srgbClr val="780000"/>
                </a:solidFill>
              </a:rPr>
              <a:t>turn my topic into a research </a:t>
            </a:r>
            <a:br>
              <a:rPr lang="en-US" sz="17561" b="1" dirty="0" smtClean="0">
                <a:solidFill>
                  <a:srgbClr val="780000"/>
                </a:solidFill>
              </a:rPr>
            </a:br>
            <a:r>
              <a:rPr lang="en-US" sz="17561" b="1" dirty="0" smtClean="0">
                <a:solidFill>
                  <a:srgbClr val="780000"/>
                </a:solidFill>
              </a:rPr>
              <a:t>question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3186801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</a:t>
            </a:r>
            <a:r>
              <a:rPr lang="en-US" sz="17561" dirty="0" smtClean="0">
                <a:solidFill>
                  <a:srgbClr val="780000"/>
                </a:solidFill>
              </a:rPr>
              <a:t>am not sure </a:t>
            </a:r>
            <a:r>
              <a:rPr lang="en-US" sz="17561" b="1" dirty="0" smtClean="0">
                <a:solidFill>
                  <a:srgbClr val="780000"/>
                </a:solidFill>
              </a:rPr>
              <a:t>what types of sources I need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1032641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</a:t>
            </a:r>
            <a:r>
              <a:rPr lang="en-US" sz="17561" dirty="0" smtClean="0">
                <a:solidFill>
                  <a:srgbClr val="780000"/>
                </a:solidFill>
              </a:rPr>
              <a:t>am not sure </a:t>
            </a:r>
            <a:r>
              <a:rPr lang="en-US" sz="17561" b="1" dirty="0" smtClean="0">
                <a:solidFill>
                  <a:srgbClr val="780000"/>
                </a:solidFill>
              </a:rPr>
              <a:t>where to search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1438540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need </a:t>
            </a:r>
            <a:r>
              <a:rPr lang="en-US" sz="17561" dirty="0" smtClean="0">
                <a:solidFill>
                  <a:srgbClr val="780000"/>
                </a:solidFill>
              </a:rPr>
              <a:t>help </a:t>
            </a:r>
            <a:r>
              <a:rPr lang="en-US" sz="17561" b="1" dirty="0" smtClean="0">
                <a:solidFill>
                  <a:srgbClr val="780000"/>
                </a:solidFill>
              </a:rPr>
              <a:t>searching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3331406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need </a:t>
            </a:r>
            <a:r>
              <a:rPr lang="en-US" sz="17561" dirty="0" smtClean="0">
                <a:solidFill>
                  <a:srgbClr val="780000"/>
                </a:solidFill>
              </a:rPr>
              <a:t>to select </a:t>
            </a:r>
            <a:r>
              <a:rPr lang="en-US" sz="17561" b="1" dirty="0" smtClean="0">
                <a:solidFill>
                  <a:srgbClr val="780000"/>
                </a:solidFill>
              </a:rPr>
              <a:t>terms or keywords to search with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721941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</a:t>
            </a:r>
            <a:r>
              <a:rPr lang="en-US" sz="17561" dirty="0" smtClean="0">
                <a:solidFill>
                  <a:srgbClr val="780000"/>
                </a:solidFill>
              </a:rPr>
              <a:t>searched and </a:t>
            </a:r>
            <a:r>
              <a:rPr lang="en-US" sz="17561" b="1" dirty="0" smtClean="0">
                <a:solidFill>
                  <a:srgbClr val="780000"/>
                </a:solidFill>
              </a:rPr>
              <a:t>found too much or too little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1862488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These do not </a:t>
            </a:r>
            <a:r>
              <a:rPr lang="en-US" sz="17561" b="1" dirty="0" smtClean="0">
                <a:solidFill>
                  <a:srgbClr val="780000"/>
                </a:solidFill>
              </a:rPr>
              <a:t>describe my need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4813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need to </a:t>
            </a:r>
            <a:r>
              <a:rPr lang="en-US" sz="17561" b="1" dirty="0">
                <a:solidFill>
                  <a:srgbClr val="780000"/>
                </a:solidFill>
              </a:rPr>
              <a:t>start my research or pick a topic</a:t>
            </a: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3408898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I am not sure </a:t>
            </a:r>
            <a:r>
              <a:rPr lang="en-US" sz="17561" b="1" dirty="0" smtClean="0">
                <a:solidFill>
                  <a:srgbClr val="780000"/>
                </a:solidFill>
              </a:rPr>
              <a:t>where to search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285135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need </a:t>
            </a:r>
            <a:r>
              <a:rPr lang="en-US" sz="17561" b="1" dirty="0">
                <a:solidFill>
                  <a:srgbClr val="780000"/>
                </a:solidFill>
              </a:rPr>
              <a:t>search tips</a:t>
            </a: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346568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searched and </a:t>
            </a:r>
            <a:r>
              <a:rPr lang="en-US" sz="17561" b="1" dirty="0">
                <a:solidFill>
                  <a:srgbClr val="780000"/>
                </a:solidFill>
              </a:rPr>
              <a:t>found too much or too little</a:t>
            </a: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176811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The library </a:t>
            </a:r>
            <a:r>
              <a:rPr lang="en-US" sz="17561" b="1" dirty="0">
                <a:solidFill>
                  <a:srgbClr val="780000"/>
                </a:solidFill>
              </a:rPr>
              <a:t>does not have the item I need</a:t>
            </a: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371964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I do not know which items </a:t>
            </a:r>
            <a:r>
              <a:rPr lang="en-US" sz="17561" b="1" dirty="0" smtClean="0">
                <a:solidFill>
                  <a:srgbClr val="780000"/>
                </a:solidFill>
              </a:rPr>
              <a:t>are</a:t>
            </a:r>
            <a:r>
              <a:rPr lang="en-US" sz="17561" dirty="0" smtClean="0">
                <a:solidFill>
                  <a:srgbClr val="780000"/>
                </a:solidFill>
              </a:rPr>
              <a:t> </a:t>
            </a:r>
            <a:r>
              <a:rPr lang="en-US" sz="17561" b="1" dirty="0" smtClean="0">
                <a:solidFill>
                  <a:srgbClr val="780000"/>
                </a:solidFill>
              </a:rPr>
              <a:t>relevant to my topic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4160569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Using what you’ve found to </a:t>
            </a:r>
            <a:r>
              <a:rPr lang="en-US" sz="17561" b="1" dirty="0" smtClean="0">
                <a:solidFill>
                  <a:srgbClr val="780000"/>
                </a:solidFill>
              </a:rPr>
              <a:t>find more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391544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These do not </a:t>
            </a:r>
            <a:r>
              <a:rPr lang="en-US" sz="17561" b="1" dirty="0" smtClean="0">
                <a:solidFill>
                  <a:srgbClr val="780000"/>
                </a:solidFill>
              </a:rPr>
              <a:t>describe my need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406490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</a:t>
            </a:r>
            <a:r>
              <a:rPr lang="en-US" sz="17561" dirty="0" smtClean="0">
                <a:solidFill>
                  <a:srgbClr val="780000"/>
                </a:solidFill>
              </a:rPr>
              <a:t>am looking for </a:t>
            </a:r>
            <a:r>
              <a:rPr lang="en-US" sz="17561" b="1" dirty="0" smtClean="0">
                <a:solidFill>
                  <a:srgbClr val="780000"/>
                </a:solidFill>
              </a:rPr>
              <a:t>articles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1180230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</a:t>
            </a:r>
            <a:r>
              <a:rPr lang="en-US" sz="17561" dirty="0" smtClean="0">
                <a:solidFill>
                  <a:srgbClr val="780000"/>
                </a:solidFill>
              </a:rPr>
              <a:t>am looking for</a:t>
            </a:r>
            <a:r>
              <a:rPr lang="en-US" sz="17561" b="1" dirty="0" smtClean="0">
                <a:solidFill>
                  <a:srgbClr val="780000"/>
                </a:solidFill>
              </a:rPr>
              <a:t> books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4265826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</a:t>
            </a:r>
            <a:r>
              <a:rPr lang="en-US" sz="17561" dirty="0" smtClean="0">
                <a:solidFill>
                  <a:srgbClr val="780000"/>
                </a:solidFill>
              </a:rPr>
              <a:t>am looking for </a:t>
            </a:r>
            <a:r>
              <a:rPr lang="en-US" sz="17561" b="1" dirty="0" smtClean="0">
                <a:solidFill>
                  <a:srgbClr val="780000"/>
                </a:solidFill>
              </a:rPr>
              <a:t>journals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202793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need to </a:t>
            </a:r>
            <a:r>
              <a:rPr lang="en-US" sz="17561" b="1" dirty="0" smtClean="0">
                <a:solidFill>
                  <a:srgbClr val="780000"/>
                </a:solidFill>
              </a:rPr>
              <a:t>find sources for my research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1917877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</a:t>
            </a:r>
            <a:r>
              <a:rPr lang="en-US" sz="17561" dirty="0" smtClean="0">
                <a:solidFill>
                  <a:srgbClr val="780000"/>
                </a:solidFill>
              </a:rPr>
              <a:t>am looking for </a:t>
            </a:r>
            <a:r>
              <a:rPr lang="en-US" sz="17561" b="1" dirty="0" smtClean="0">
                <a:solidFill>
                  <a:srgbClr val="780000"/>
                </a:solidFill>
              </a:rPr>
              <a:t>primary sources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5935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</a:t>
            </a:r>
            <a:r>
              <a:rPr lang="en-US" sz="17561" dirty="0" smtClean="0">
                <a:solidFill>
                  <a:srgbClr val="780000"/>
                </a:solidFill>
              </a:rPr>
              <a:t>am looking for </a:t>
            </a:r>
            <a:r>
              <a:rPr lang="en-US" sz="17561" b="1" dirty="0" smtClean="0">
                <a:solidFill>
                  <a:srgbClr val="780000"/>
                </a:solidFill>
              </a:rPr>
              <a:t>statistics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287806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</a:t>
            </a:r>
            <a:r>
              <a:rPr lang="en-US" sz="17561" dirty="0" smtClean="0">
                <a:solidFill>
                  <a:srgbClr val="780000"/>
                </a:solidFill>
              </a:rPr>
              <a:t>need </a:t>
            </a:r>
            <a:r>
              <a:rPr lang="en-US" sz="17561" b="1" dirty="0" smtClean="0">
                <a:solidFill>
                  <a:srgbClr val="780000"/>
                </a:solidFill>
              </a:rPr>
              <a:t>company or industry information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460696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</a:t>
            </a:r>
            <a:r>
              <a:rPr lang="en-US" sz="17561" dirty="0" smtClean="0">
                <a:solidFill>
                  <a:srgbClr val="780000"/>
                </a:solidFill>
              </a:rPr>
              <a:t>need help </a:t>
            </a:r>
            <a:r>
              <a:rPr lang="en-US" sz="17561" b="1" dirty="0" smtClean="0">
                <a:solidFill>
                  <a:srgbClr val="780000"/>
                </a:solidFill>
              </a:rPr>
              <a:t>searching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3457114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The library </a:t>
            </a:r>
            <a:r>
              <a:rPr lang="en-US" sz="17561" b="1" dirty="0" smtClean="0">
                <a:solidFill>
                  <a:srgbClr val="780000"/>
                </a:solidFill>
              </a:rPr>
              <a:t>does not have the item I need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3049968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</a:t>
            </a:r>
            <a:r>
              <a:rPr lang="en-US" sz="17561" dirty="0" smtClean="0">
                <a:solidFill>
                  <a:srgbClr val="780000"/>
                </a:solidFill>
              </a:rPr>
              <a:t>need items in </a:t>
            </a:r>
            <a:r>
              <a:rPr lang="en-US" sz="17561" b="1" dirty="0" smtClean="0">
                <a:solidFill>
                  <a:srgbClr val="780000"/>
                </a:solidFill>
              </a:rPr>
              <a:t>languages other than English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2220643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</a:t>
            </a:r>
            <a:r>
              <a:rPr lang="en-US" sz="17561" dirty="0" smtClean="0">
                <a:solidFill>
                  <a:srgbClr val="780000"/>
                </a:solidFill>
              </a:rPr>
              <a:t>am looking for</a:t>
            </a:r>
            <a:r>
              <a:rPr lang="en-US" sz="17561" b="1" dirty="0" smtClean="0">
                <a:solidFill>
                  <a:srgbClr val="780000"/>
                </a:solidFill>
              </a:rPr>
              <a:t> maps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2950231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</a:t>
            </a:r>
            <a:r>
              <a:rPr lang="en-US" sz="17561" dirty="0" smtClean="0">
                <a:solidFill>
                  <a:srgbClr val="780000"/>
                </a:solidFill>
              </a:rPr>
              <a:t>am not sure </a:t>
            </a:r>
            <a:r>
              <a:rPr lang="en-US" sz="17561" b="1" dirty="0" smtClean="0">
                <a:solidFill>
                  <a:srgbClr val="780000"/>
                </a:solidFill>
              </a:rPr>
              <a:t>what types of sources I need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101194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</a:t>
            </a:r>
            <a:r>
              <a:rPr lang="en-US" sz="17561" dirty="0" smtClean="0">
                <a:solidFill>
                  <a:srgbClr val="780000"/>
                </a:solidFill>
              </a:rPr>
              <a:t>need help in my </a:t>
            </a:r>
            <a:r>
              <a:rPr lang="en-US" sz="17561" b="1" dirty="0" smtClean="0">
                <a:solidFill>
                  <a:srgbClr val="780000"/>
                </a:solidFill>
              </a:rPr>
              <a:t>subject area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4263319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These do not </a:t>
            </a:r>
            <a:r>
              <a:rPr lang="en-US" sz="17561" b="1" dirty="0" smtClean="0">
                <a:solidFill>
                  <a:srgbClr val="780000"/>
                </a:solidFill>
              </a:rPr>
              <a:t>describe my need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5581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I’m looking for a </a:t>
            </a:r>
            <a:r>
              <a:rPr lang="en-US" sz="17561" b="1" dirty="0" smtClean="0">
                <a:solidFill>
                  <a:srgbClr val="780000"/>
                </a:solidFill>
              </a:rPr>
              <a:t>specific item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427554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</a:t>
            </a:r>
            <a:r>
              <a:rPr lang="en-US" sz="17561" dirty="0" smtClean="0">
                <a:solidFill>
                  <a:srgbClr val="780000"/>
                </a:solidFill>
              </a:rPr>
              <a:t>am looking for </a:t>
            </a:r>
            <a:r>
              <a:rPr lang="en-US" sz="17561" b="1" dirty="0" smtClean="0">
                <a:solidFill>
                  <a:srgbClr val="780000"/>
                </a:solidFill>
              </a:rPr>
              <a:t>peer-reviewed articles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95882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</a:t>
            </a:r>
            <a:r>
              <a:rPr lang="en-US" sz="17561" dirty="0" smtClean="0">
                <a:solidFill>
                  <a:srgbClr val="780000"/>
                </a:solidFill>
              </a:rPr>
              <a:t>am looking for </a:t>
            </a:r>
            <a:r>
              <a:rPr lang="en-US" sz="17561" b="1" dirty="0" smtClean="0">
                <a:solidFill>
                  <a:srgbClr val="780000"/>
                </a:solidFill>
              </a:rPr>
              <a:t>newspaper articles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150531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</a:t>
            </a:r>
            <a:r>
              <a:rPr lang="en-US" sz="17561" dirty="0" smtClean="0">
                <a:solidFill>
                  <a:srgbClr val="780000"/>
                </a:solidFill>
              </a:rPr>
              <a:t>am not sure </a:t>
            </a:r>
            <a:r>
              <a:rPr lang="en-US" sz="17561" b="1" dirty="0" smtClean="0">
                <a:solidFill>
                  <a:srgbClr val="780000"/>
                </a:solidFill>
              </a:rPr>
              <a:t>where to search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3495620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need </a:t>
            </a:r>
            <a:r>
              <a:rPr lang="en-US" sz="17561" dirty="0" smtClean="0">
                <a:solidFill>
                  <a:srgbClr val="780000"/>
                </a:solidFill>
              </a:rPr>
              <a:t>to select </a:t>
            </a:r>
            <a:r>
              <a:rPr lang="en-US" sz="17561" b="1" dirty="0" smtClean="0">
                <a:solidFill>
                  <a:srgbClr val="780000"/>
                </a:solidFill>
              </a:rPr>
              <a:t>terms or keywords to search with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2271435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need </a:t>
            </a:r>
            <a:r>
              <a:rPr lang="en-US" sz="17561" b="1" dirty="0" smtClean="0">
                <a:solidFill>
                  <a:srgbClr val="780000"/>
                </a:solidFill>
              </a:rPr>
              <a:t>search tips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129769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I searched and </a:t>
            </a:r>
            <a:r>
              <a:rPr lang="en-US" sz="17561" b="1" dirty="0" smtClean="0">
                <a:solidFill>
                  <a:srgbClr val="780000"/>
                </a:solidFill>
              </a:rPr>
              <a:t>found too much or too little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359083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I should only </a:t>
            </a:r>
            <a:r>
              <a:rPr lang="en-US" sz="17561" b="1" dirty="0" smtClean="0">
                <a:solidFill>
                  <a:srgbClr val="780000"/>
                </a:solidFill>
              </a:rPr>
              <a:t>use print or non-internet sources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256749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</a:t>
            </a:r>
            <a:r>
              <a:rPr lang="en-US" sz="17561" dirty="0" smtClean="0">
                <a:solidFill>
                  <a:srgbClr val="780000"/>
                </a:solidFill>
              </a:rPr>
              <a:t>want </a:t>
            </a:r>
            <a:r>
              <a:rPr lang="en-US" sz="17561" dirty="0">
                <a:solidFill>
                  <a:srgbClr val="780000"/>
                </a:solidFill>
              </a:rPr>
              <a:t>to </a:t>
            </a:r>
            <a:r>
              <a:rPr lang="en-US" sz="17561" b="1" dirty="0" smtClean="0">
                <a:solidFill>
                  <a:srgbClr val="780000"/>
                </a:solidFill>
              </a:rPr>
              <a:t>find or browse journals by subject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114045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</a:t>
            </a:r>
            <a:r>
              <a:rPr lang="en-US" sz="17561" dirty="0" smtClean="0">
                <a:solidFill>
                  <a:srgbClr val="780000"/>
                </a:solidFill>
              </a:rPr>
              <a:t>am not sure </a:t>
            </a:r>
            <a:r>
              <a:rPr lang="en-US" sz="17561" b="1" dirty="0" smtClean="0">
                <a:solidFill>
                  <a:srgbClr val="780000"/>
                </a:solidFill>
              </a:rPr>
              <a:t>what types of sources I need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297571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In </a:t>
            </a:r>
            <a:r>
              <a:rPr lang="en-US" sz="17561" b="1" dirty="0" smtClean="0">
                <a:solidFill>
                  <a:srgbClr val="780000"/>
                </a:solidFill>
              </a:rPr>
              <a:t>Google Scholar </a:t>
            </a:r>
            <a:r>
              <a:rPr lang="en-US" sz="17561" dirty="0" smtClean="0">
                <a:solidFill>
                  <a:srgbClr val="780000"/>
                </a:solidFill>
              </a:rPr>
              <a:t>I want to </a:t>
            </a:r>
            <a:r>
              <a:rPr lang="en-US" sz="17561" b="1" dirty="0" smtClean="0">
                <a:solidFill>
                  <a:srgbClr val="780000"/>
                </a:solidFill>
              </a:rPr>
              <a:t>add CWI Library to my “Library Links”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278864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</a:t>
            </a:r>
            <a:r>
              <a:rPr lang="en-US" sz="17561" dirty="0" smtClean="0">
                <a:solidFill>
                  <a:srgbClr val="780000"/>
                </a:solidFill>
              </a:rPr>
              <a:t>have a question </a:t>
            </a:r>
            <a:r>
              <a:rPr lang="en-US" sz="17561" b="1" dirty="0" smtClean="0">
                <a:solidFill>
                  <a:srgbClr val="780000"/>
                </a:solidFill>
              </a:rPr>
              <a:t>about articles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449965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These do not </a:t>
            </a:r>
            <a:r>
              <a:rPr lang="en-US" sz="17561" b="1" dirty="0" smtClean="0">
                <a:solidFill>
                  <a:srgbClr val="780000"/>
                </a:solidFill>
              </a:rPr>
              <a:t>describe my need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2141152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I want to find </a:t>
            </a:r>
            <a:r>
              <a:rPr lang="en-US" sz="17561" b="1" dirty="0" smtClean="0">
                <a:solidFill>
                  <a:srgbClr val="780000"/>
                </a:solidFill>
              </a:rPr>
              <a:t>books on my topic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1049027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I want to browse </a:t>
            </a:r>
            <a:r>
              <a:rPr lang="en-US" sz="17561" b="1" dirty="0" smtClean="0">
                <a:solidFill>
                  <a:srgbClr val="780000"/>
                </a:solidFill>
              </a:rPr>
              <a:t>print books in the library on my topic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1848124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I am looking for </a:t>
            </a:r>
            <a:r>
              <a:rPr lang="en-US" sz="17561" b="1" dirty="0" smtClean="0">
                <a:solidFill>
                  <a:srgbClr val="780000"/>
                </a:solidFill>
              </a:rPr>
              <a:t>primary sources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484854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I only want to </a:t>
            </a:r>
            <a:r>
              <a:rPr lang="en-US" sz="17561" b="1" dirty="0" smtClean="0">
                <a:solidFill>
                  <a:srgbClr val="780000"/>
                </a:solidFill>
              </a:rPr>
              <a:t>find </a:t>
            </a:r>
            <a:r>
              <a:rPr lang="en-US" sz="17561" b="1" dirty="0" err="1" smtClean="0">
                <a:solidFill>
                  <a:srgbClr val="780000"/>
                </a:solidFill>
              </a:rPr>
              <a:t>Ebooks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302985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These do not </a:t>
            </a:r>
            <a:r>
              <a:rPr lang="en-US" sz="17561" b="1" dirty="0" smtClean="0">
                <a:solidFill>
                  <a:srgbClr val="780000"/>
                </a:solidFill>
              </a:rPr>
              <a:t>describe my need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1670358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I am looking for a </a:t>
            </a:r>
            <a:r>
              <a:rPr lang="en-US" sz="17561" b="1" dirty="0" smtClean="0">
                <a:solidFill>
                  <a:srgbClr val="780000"/>
                </a:solidFill>
              </a:rPr>
              <a:t>specific journal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1527374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I want to </a:t>
            </a:r>
            <a:r>
              <a:rPr lang="en-US" sz="17561" b="1" dirty="0" smtClean="0">
                <a:solidFill>
                  <a:srgbClr val="780000"/>
                </a:solidFill>
              </a:rPr>
              <a:t>find or browse journals by subject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406034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I need info about a </a:t>
            </a:r>
            <a:r>
              <a:rPr lang="en-US" sz="17561" b="1" dirty="0" smtClean="0">
                <a:solidFill>
                  <a:srgbClr val="780000"/>
                </a:solidFill>
              </a:rPr>
              <a:t>specific journal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218264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I need to know if a </a:t>
            </a:r>
            <a:r>
              <a:rPr lang="en-US" sz="17561" b="1" dirty="0" smtClean="0">
                <a:solidFill>
                  <a:srgbClr val="780000"/>
                </a:solidFill>
              </a:rPr>
              <a:t>journal is significant in my field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7307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</a:t>
            </a:r>
            <a:r>
              <a:rPr lang="en-US" sz="17561" dirty="0" smtClean="0">
                <a:solidFill>
                  <a:srgbClr val="780000"/>
                </a:solidFill>
              </a:rPr>
              <a:t>have a question </a:t>
            </a:r>
            <a:r>
              <a:rPr lang="en-US" sz="17561" b="1" dirty="0" smtClean="0">
                <a:solidFill>
                  <a:srgbClr val="780000"/>
                </a:solidFill>
              </a:rPr>
              <a:t>about books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1136266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These do not </a:t>
            </a:r>
            <a:r>
              <a:rPr lang="en-US" sz="17561" b="1" dirty="0" smtClean="0">
                <a:solidFill>
                  <a:srgbClr val="780000"/>
                </a:solidFill>
              </a:rPr>
              <a:t>describe my need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426897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I am looking for a </a:t>
            </a:r>
            <a:r>
              <a:rPr lang="en-US" sz="17561" b="1" dirty="0" smtClean="0">
                <a:solidFill>
                  <a:srgbClr val="780000"/>
                </a:solidFill>
              </a:rPr>
              <a:t>thesis or dissertation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1668157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I am looking for</a:t>
            </a:r>
            <a:r>
              <a:rPr lang="en-US" sz="17561" b="1" dirty="0" smtClean="0">
                <a:solidFill>
                  <a:srgbClr val="780000"/>
                </a:solidFill>
              </a:rPr>
              <a:t> maps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187621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I am looking for a </a:t>
            </a:r>
            <a:r>
              <a:rPr lang="en-US" sz="17561" b="1" dirty="0" smtClean="0">
                <a:solidFill>
                  <a:srgbClr val="780000"/>
                </a:solidFill>
              </a:rPr>
              <a:t>specific book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313283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I am looking for a </a:t>
            </a:r>
            <a:r>
              <a:rPr lang="en-US" sz="17561" b="1" dirty="0" smtClean="0">
                <a:solidFill>
                  <a:srgbClr val="780000"/>
                </a:solidFill>
              </a:rPr>
              <a:t>specific article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335051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I am looking for a </a:t>
            </a:r>
            <a:r>
              <a:rPr lang="en-US" sz="17561" b="1" dirty="0" smtClean="0">
                <a:solidFill>
                  <a:srgbClr val="780000"/>
                </a:solidFill>
              </a:rPr>
              <a:t>specific journal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91490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I am looking for a </a:t>
            </a:r>
            <a:r>
              <a:rPr lang="en-US" sz="17561" b="1" dirty="0" smtClean="0">
                <a:solidFill>
                  <a:srgbClr val="780000"/>
                </a:solidFill>
              </a:rPr>
              <a:t>textbook for my class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376142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I need materials </a:t>
            </a:r>
            <a:r>
              <a:rPr lang="en-US" sz="17561" b="1" dirty="0" smtClean="0">
                <a:solidFill>
                  <a:srgbClr val="780000"/>
                </a:solidFill>
              </a:rPr>
              <a:t>my instructor put on reserve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2984589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I have a citation but I </a:t>
            </a:r>
            <a:r>
              <a:rPr lang="en-US" sz="17561" b="1" dirty="0" smtClean="0">
                <a:solidFill>
                  <a:srgbClr val="780000"/>
                </a:solidFill>
              </a:rPr>
              <a:t>don’t know what type it is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366422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I am looking for a </a:t>
            </a:r>
            <a:r>
              <a:rPr lang="en-US" sz="17561" b="1" dirty="0" smtClean="0">
                <a:solidFill>
                  <a:srgbClr val="780000"/>
                </a:solidFill>
              </a:rPr>
              <a:t>specific video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1613561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Are these sources </a:t>
            </a:r>
            <a:r>
              <a:rPr lang="en-US" sz="17561" b="1" dirty="0" smtClean="0">
                <a:solidFill>
                  <a:srgbClr val="780000"/>
                </a:solidFill>
              </a:rPr>
              <a:t>good for my research?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3043882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I want to </a:t>
            </a:r>
            <a:r>
              <a:rPr lang="en-US" sz="17561" b="1" dirty="0" smtClean="0">
                <a:solidFill>
                  <a:srgbClr val="780000"/>
                </a:solidFill>
              </a:rPr>
              <a:t>find or browse journals by subject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66568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The item I need says </a:t>
            </a:r>
            <a:r>
              <a:rPr lang="en-US" sz="17561" b="1" dirty="0" smtClean="0">
                <a:solidFill>
                  <a:srgbClr val="780000"/>
                </a:solidFill>
              </a:rPr>
              <a:t>“Off-Site Storage Stacks”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110026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I am looking for a </a:t>
            </a:r>
            <a:r>
              <a:rPr lang="en-US" sz="17561" b="1" dirty="0" smtClean="0">
                <a:solidFill>
                  <a:srgbClr val="780000"/>
                </a:solidFill>
              </a:rPr>
              <a:t>specific article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3885947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I do </a:t>
            </a:r>
            <a:r>
              <a:rPr lang="en-US" sz="17561" dirty="0" smtClean="0">
                <a:solidFill>
                  <a:srgbClr val="780000"/>
                </a:solidFill>
              </a:rPr>
              <a:t>not </a:t>
            </a:r>
            <a:r>
              <a:rPr lang="en-US" sz="17561" dirty="0" smtClean="0">
                <a:solidFill>
                  <a:srgbClr val="780000"/>
                </a:solidFill>
              </a:rPr>
              <a:t>know if this </a:t>
            </a:r>
            <a:r>
              <a:rPr lang="en-US" sz="17561" b="1" dirty="0" smtClean="0">
                <a:solidFill>
                  <a:srgbClr val="780000"/>
                </a:solidFill>
              </a:rPr>
              <a:t>article is scholarly or peer-reviewed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2919842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I am not sure </a:t>
            </a:r>
            <a:r>
              <a:rPr lang="en-US" sz="17561" b="1" dirty="0" smtClean="0">
                <a:solidFill>
                  <a:srgbClr val="780000"/>
                </a:solidFill>
              </a:rPr>
              <a:t>where to search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4086638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Nothing I found </a:t>
            </a:r>
            <a:r>
              <a:rPr lang="en-US" sz="17561" b="1" dirty="0" smtClean="0">
                <a:solidFill>
                  <a:srgbClr val="780000"/>
                </a:solidFill>
              </a:rPr>
              <a:t>was in full text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38429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I do not know where to find a </a:t>
            </a:r>
            <a:r>
              <a:rPr lang="en-US" sz="17561" b="1" dirty="0" smtClean="0">
                <a:solidFill>
                  <a:srgbClr val="780000"/>
                </a:solidFill>
              </a:rPr>
              <a:t>call number in the library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2033649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A website asked me to </a:t>
            </a:r>
            <a:r>
              <a:rPr lang="en-US" sz="17561" b="1" dirty="0" smtClean="0">
                <a:solidFill>
                  <a:srgbClr val="780000"/>
                </a:solidFill>
              </a:rPr>
              <a:t>pay for an article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528215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I can’t </a:t>
            </a:r>
            <a:r>
              <a:rPr lang="en-US" sz="17561" b="1" dirty="0" smtClean="0">
                <a:solidFill>
                  <a:srgbClr val="780000"/>
                </a:solidFill>
              </a:rPr>
              <a:t>get to campus and need library materials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83730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I do not know whether this </a:t>
            </a:r>
            <a:r>
              <a:rPr lang="en-US" sz="17561" b="1" dirty="0" smtClean="0">
                <a:solidFill>
                  <a:srgbClr val="780000"/>
                </a:solidFill>
              </a:rPr>
              <a:t>book is scholarly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29238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need </a:t>
            </a:r>
            <a:r>
              <a:rPr lang="en-US" sz="17561" dirty="0" smtClean="0">
                <a:solidFill>
                  <a:srgbClr val="780000"/>
                </a:solidFill>
              </a:rPr>
              <a:t>help </a:t>
            </a:r>
            <a:r>
              <a:rPr lang="en-US" sz="17561" b="1" dirty="0" smtClean="0">
                <a:solidFill>
                  <a:srgbClr val="780000"/>
                </a:solidFill>
              </a:rPr>
              <a:t>citing or using sources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290709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 smtClean="0">
                <a:solidFill>
                  <a:srgbClr val="780000"/>
                </a:solidFill>
              </a:rPr>
              <a:t>The book I need is </a:t>
            </a:r>
            <a:r>
              <a:rPr lang="en-US" sz="17561" b="1" dirty="0" smtClean="0">
                <a:solidFill>
                  <a:srgbClr val="780000"/>
                </a:solidFill>
              </a:rPr>
              <a:t>checked out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2226326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need to </a:t>
            </a:r>
            <a:r>
              <a:rPr lang="en-US" sz="17561" b="1" dirty="0" smtClean="0">
                <a:solidFill>
                  <a:srgbClr val="780000"/>
                </a:solidFill>
              </a:rPr>
              <a:t>check out or renew library materials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3727340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need to </a:t>
            </a:r>
            <a:r>
              <a:rPr lang="en-US" sz="17561" b="1" dirty="0" smtClean="0">
                <a:solidFill>
                  <a:srgbClr val="780000"/>
                </a:solidFill>
              </a:rPr>
              <a:t>search for the specific book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153249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</a:t>
            </a:r>
            <a:r>
              <a:rPr lang="en-US" sz="17561" dirty="0" smtClean="0">
                <a:solidFill>
                  <a:srgbClr val="780000"/>
                </a:solidFill>
              </a:rPr>
              <a:t>do not know which </a:t>
            </a:r>
            <a:r>
              <a:rPr lang="en-US" sz="17561" b="1" dirty="0" smtClean="0">
                <a:solidFill>
                  <a:srgbClr val="780000"/>
                </a:solidFill>
              </a:rPr>
              <a:t>sources are appropriate to use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1981460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</a:t>
            </a:r>
            <a:r>
              <a:rPr lang="en-US" sz="17561" dirty="0" smtClean="0">
                <a:solidFill>
                  <a:srgbClr val="780000"/>
                </a:solidFill>
              </a:rPr>
              <a:t>do not know what </a:t>
            </a:r>
            <a:r>
              <a:rPr lang="en-US" sz="17561" b="1" dirty="0" smtClean="0">
                <a:solidFill>
                  <a:srgbClr val="780000"/>
                </a:solidFill>
              </a:rPr>
              <a:t>peer reviewed means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2622515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</a:t>
            </a:r>
            <a:r>
              <a:rPr lang="en-US" sz="17561" dirty="0" smtClean="0">
                <a:solidFill>
                  <a:srgbClr val="780000"/>
                </a:solidFill>
              </a:rPr>
              <a:t>do not know whether a </a:t>
            </a:r>
            <a:r>
              <a:rPr lang="en-US" sz="17561" b="1" dirty="0" smtClean="0">
                <a:solidFill>
                  <a:srgbClr val="780000"/>
                </a:solidFill>
              </a:rPr>
              <a:t>work is significant in my field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94572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need to </a:t>
            </a:r>
            <a:r>
              <a:rPr lang="en-US" sz="17561" dirty="0" smtClean="0">
                <a:solidFill>
                  <a:srgbClr val="780000"/>
                </a:solidFill>
              </a:rPr>
              <a:t>know if a </a:t>
            </a:r>
            <a:r>
              <a:rPr lang="en-US" sz="17561" b="1" dirty="0" smtClean="0">
                <a:solidFill>
                  <a:srgbClr val="780000"/>
                </a:solidFill>
              </a:rPr>
              <a:t>journal is significant in my field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2161316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need </a:t>
            </a:r>
            <a:r>
              <a:rPr lang="en-US" sz="17561" dirty="0" smtClean="0">
                <a:solidFill>
                  <a:srgbClr val="780000"/>
                </a:solidFill>
              </a:rPr>
              <a:t>to know </a:t>
            </a:r>
            <a:r>
              <a:rPr lang="en-US" sz="17561" b="1" dirty="0" smtClean="0">
                <a:solidFill>
                  <a:srgbClr val="780000"/>
                </a:solidFill>
              </a:rPr>
              <a:t>who has cited</a:t>
            </a:r>
            <a:r>
              <a:rPr lang="en-US" sz="17561" dirty="0" smtClean="0">
                <a:solidFill>
                  <a:srgbClr val="780000"/>
                </a:solidFill>
              </a:rPr>
              <a:t> a work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1476141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need </a:t>
            </a:r>
            <a:r>
              <a:rPr lang="en-US" sz="17561" dirty="0" smtClean="0">
                <a:solidFill>
                  <a:srgbClr val="780000"/>
                </a:solidFill>
              </a:rPr>
              <a:t>help </a:t>
            </a:r>
            <a:r>
              <a:rPr lang="en-US" sz="17561" b="1" dirty="0" smtClean="0">
                <a:solidFill>
                  <a:srgbClr val="780000"/>
                </a:solidFill>
              </a:rPr>
              <a:t>citing sources in APA format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1674317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need </a:t>
            </a:r>
            <a:r>
              <a:rPr lang="en-US" sz="17561" dirty="0" smtClean="0">
                <a:solidFill>
                  <a:srgbClr val="780000"/>
                </a:solidFill>
              </a:rPr>
              <a:t>help </a:t>
            </a:r>
            <a:r>
              <a:rPr lang="en-US" sz="17561" b="1" dirty="0" smtClean="0">
                <a:solidFill>
                  <a:srgbClr val="780000"/>
                </a:solidFill>
              </a:rPr>
              <a:t>citing sources in MLA format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1529470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need </a:t>
            </a:r>
            <a:r>
              <a:rPr lang="en-US" sz="17561" dirty="0" smtClean="0">
                <a:solidFill>
                  <a:srgbClr val="780000"/>
                </a:solidFill>
              </a:rPr>
              <a:t>help with </a:t>
            </a:r>
            <a:r>
              <a:rPr lang="en-US" sz="17561" b="1" dirty="0" smtClean="0">
                <a:solidFill>
                  <a:srgbClr val="780000"/>
                </a:solidFill>
              </a:rPr>
              <a:t>printing, login, or access issues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2940830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need </a:t>
            </a:r>
            <a:r>
              <a:rPr lang="en-US" sz="17561" dirty="0" smtClean="0">
                <a:solidFill>
                  <a:srgbClr val="780000"/>
                </a:solidFill>
              </a:rPr>
              <a:t>help </a:t>
            </a:r>
            <a:r>
              <a:rPr lang="en-US" sz="17561" b="1" dirty="0" smtClean="0">
                <a:solidFill>
                  <a:srgbClr val="780000"/>
                </a:solidFill>
              </a:rPr>
              <a:t>citing sources in Chicago format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1180700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need </a:t>
            </a:r>
            <a:r>
              <a:rPr lang="en-US" sz="17561" dirty="0" smtClean="0">
                <a:solidFill>
                  <a:srgbClr val="780000"/>
                </a:solidFill>
              </a:rPr>
              <a:t>help </a:t>
            </a:r>
            <a:r>
              <a:rPr lang="en-US" sz="17561" b="1" dirty="0" smtClean="0">
                <a:solidFill>
                  <a:srgbClr val="780000"/>
                </a:solidFill>
              </a:rPr>
              <a:t>citing sources in CSE format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860966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need </a:t>
            </a:r>
            <a:r>
              <a:rPr lang="en-US" sz="17561" dirty="0" smtClean="0">
                <a:solidFill>
                  <a:srgbClr val="780000"/>
                </a:solidFill>
              </a:rPr>
              <a:t>help </a:t>
            </a:r>
            <a:r>
              <a:rPr lang="en-US" sz="17561" b="1" dirty="0" smtClean="0">
                <a:solidFill>
                  <a:srgbClr val="780000"/>
                </a:solidFill>
              </a:rPr>
              <a:t>integrating sources into my paper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257365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need </a:t>
            </a:r>
            <a:r>
              <a:rPr lang="en-US" sz="17561" dirty="0" smtClean="0">
                <a:solidFill>
                  <a:srgbClr val="780000"/>
                </a:solidFill>
              </a:rPr>
              <a:t>help with </a:t>
            </a:r>
            <a:r>
              <a:rPr lang="en-US" sz="17561" b="1" dirty="0" smtClean="0">
                <a:solidFill>
                  <a:srgbClr val="780000"/>
                </a:solidFill>
              </a:rPr>
              <a:t>quoting and paraphrasing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382358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need </a:t>
            </a:r>
            <a:r>
              <a:rPr lang="en-US" sz="17561" dirty="0" smtClean="0">
                <a:solidFill>
                  <a:srgbClr val="780000"/>
                </a:solidFill>
              </a:rPr>
              <a:t>help </a:t>
            </a:r>
            <a:r>
              <a:rPr lang="en-US" sz="17561" b="1" dirty="0" smtClean="0">
                <a:solidFill>
                  <a:srgbClr val="780000"/>
                </a:solidFill>
              </a:rPr>
              <a:t>avoiding plagiarism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1915029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need </a:t>
            </a:r>
            <a:r>
              <a:rPr lang="en-US" sz="17561" dirty="0" smtClean="0">
                <a:solidFill>
                  <a:srgbClr val="780000"/>
                </a:solidFill>
              </a:rPr>
              <a:t>a tool to help me </a:t>
            </a:r>
            <a:r>
              <a:rPr lang="en-US" sz="17561" b="1" dirty="0" smtClean="0">
                <a:solidFill>
                  <a:srgbClr val="780000"/>
                </a:solidFill>
              </a:rPr>
              <a:t>generate citations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2870656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need </a:t>
            </a:r>
            <a:r>
              <a:rPr lang="en-US" sz="17561" dirty="0" smtClean="0">
                <a:solidFill>
                  <a:srgbClr val="780000"/>
                </a:solidFill>
              </a:rPr>
              <a:t>a tool to </a:t>
            </a:r>
            <a:r>
              <a:rPr lang="en-US" sz="17561" b="1" dirty="0" smtClean="0">
                <a:solidFill>
                  <a:srgbClr val="780000"/>
                </a:solidFill>
              </a:rPr>
              <a:t>generate quick citations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288542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need </a:t>
            </a:r>
            <a:r>
              <a:rPr lang="en-US" sz="17561" dirty="0" smtClean="0">
                <a:solidFill>
                  <a:srgbClr val="780000"/>
                </a:solidFill>
              </a:rPr>
              <a:t>a tool that </a:t>
            </a:r>
            <a:r>
              <a:rPr lang="en-US" sz="17561" b="1" dirty="0" smtClean="0">
                <a:solidFill>
                  <a:srgbClr val="780000"/>
                </a:solidFill>
              </a:rPr>
              <a:t>manages all of my citations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722925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need </a:t>
            </a:r>
            <a:r>
              <a:rPr lang="en-US" sz="17561" dirty="0" smtClean="0">
                <a:solidFill>
                  <a:srgbClr val="780000"/>
                </a:solidFill>
              </a:rPr>
              <a:t>help troubleshooting </a:t>
            </a:r>
            <a:r>
              <a:rPr lang="en-US" sz="17561" b="1" dirty="0" smtClean="0">
                <a:solidFill>
                  <a:srgbClr val="780000"/>
                </a:solidFill>
              </a:rPr>
              <a:t>printing issues</a:t>
            </a:r>
            <a:endParaRPr lang="en-US" sz="17561" b="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1802003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6481501" cy="1005839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7561" dirty="0">
                <a:solidFill>
                  <a:srgbClr val="780000"/>
                </a:solidFill>
              </a:rPr>
              <a:t>I </a:t>
            </a:r>
            <a:r>
              <a:rPr lang="en-US" sz="17561" dirty="0" smtClean="0">
                <a:solidFill>
                  <a:srgbClr val="780000"/>
                </a:solidFill>
              </a:rPr>
              <a:t>want to </a:t>
            </a:r>
            <a:r>
              <a:rPr lang="en-US" sz="17561" b="1" dirty="0" smtClean="0">
                <a:solidFill>
                  <a:srgbClr val="780000"/>
                </a:solidFill>
              </a:rPr>
              <a:t>report a problem </a:t>
            </a:r>
            <a:r>
              <a:rPr lang="en-US" sz="17561" dirty="0" smtClean="0">
                <a:solidFill>
                  <a:srgbClr val="780000"/>
                </a:solidFill>
              </a:rPr>
              <a:t>with a library resource</a:t>
            </a:r>
            <a:endParaRPr lang="en-US" sz="17561" dirty="0">
              <a:solidFill>
                <a:srgbClr val="780000"/>
              </a:solidFill>
            </a:endParaRPr>
          </a:p>
        </p:txBody>
      </p:sp>
      <p:sp>
        <p:nvSpPr>
          <p:cNvPr id="5" name="AutoShape 2" descr="➡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4670285" y="9144000"/>
            <a:ext cx="2725616" cy="32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210" tIns="44605" rIns="89210" bIns="44605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sz="26200" dirty="0">
                <a:solidFill>
                  <a:srgbClr val="780000"/>
                </a:solidFill>
              </a:rPr>
              <a:t>➲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0" cy="914400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8"/>
          </a:p>
        </p:txBody>
      </p:sp>
    </p:spTree>
    <p:extLst>
      <p:ext uri="{BB962C8B-B14F-4D97-AF65-F5344CB8AC3E}">
        <p14:creationId xmlns:p14="http://schemas.microsoft.com/office/powerpoint/2010/main" val="2810148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1450</TotalTime>
  <Words>919</Words>
  <Application>Microsoft Macintosh PowerPoint</Application>
  <PresentationFormat>Custom</PresentationFormat>
  <Paragraphs>204</Paragraphs>
  <Slides>102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3" baseType="lpstr">
      <vt:lpstr>Office Theme</vt:lpstr>
      <vt:lpstr>I need to start my research or pick a topic</vt:lpstr>
      <vt:lpstr>I need to start my research or pick a topic</vt:lpstr>
      <vt:lpstr>I need to find sources for my research</vt:lpstr>
      <vt:lpstr>I’m looking for a specific item</vt:lpstr>
      <vt:lpstr>I have a question about articles</vt:lpstr>
      <vt:lpstr>I have a question about books</vt:lpstr>
      <vt:lpstr>Are these sources good for my research?</vt:lpstr>
      <vt:lpstr>I need help citing or using sources</vt:lpstr>
      <vt:lpstr>I need help with printing, login, or access issues</vt:lpstr>
      <vt:lpstr>I need help choosing a topic</vt:lpstr>
      <vt:lpstr>I need help to understand my assignment</vt:lpstr>
      <vt:lpstr>I want to learn more about a possible topic</vt:lpstr>
      <vt:lpstr>I need to turn my topic into a research  question</vt:lpstr>
      <vt:lpstr>I am not sure what types of sources I need</vt:lpstr>
      <vt:lpstr>I am not sure where to search</vt:lpstr>
      <vt:lpstr>I need help searching</vt:lpstr>
      <vt:lpstr>I need to select terms or keywords to search with</vt:lpstr>
      <vt:lpstr>I searched and found too much or too little</vt:lpstr>
      <vt:lpstr>These do not describe my need</vt:lpstr>
      <vt:lpstr>I am not sure where to search</vt:lpstr>
      <vt:lpstr>I need search tips</vt:lpstr>
      <vt:lpstr>I searched and found too much or too little</vt:lpstr>
      <vt:lpstr>The library does not have the item I need</vt:lpstr>
      <vt:lpstr>I do not know which items are relevant to my topic</vt:lpstr>
      <vt:lpstr>Using what you’ve found to find more</vt:lpstr>
      <vt:lpstr>These do not describe my need</vt:lpstr>
      <vt:lpstr>I am looking for articles</vt:lpstr>
      <vt:lpstr>I am looking for books</vt:lpstr>
      <vt:lpstr>I am looking for journals</vt:lpstr>
      <vt:lpstr>I am looking for primary sources</vt:lpstr>
      <vt:lpstr>I am looking for statistics</vt:lpstr>
      <vt:lpstr>I need company or industry information</vt:lpstr>
      <vt:lpstr>I need help searching</vt:lpstr>
      <vt:lpstr>The library does not have the item I need</vt:lpstr>
      <vt:lpstr>I need items in languages other than English</vt:lpstr>
      <vt:lpstr>I am looking for maps</vt:lpstr>
      <vt:lpstr>I am not sure what types of sources I need</vt:lpstr>
      <vt:lpstr>I need help in my subject area</vt:lpstr>
      <vt:lpstr>These do not describe my need</vt:lpstr>
      <vt:lpstr>I am looking for peer-reviewed articles</vt:lpstr>
      <vt:lpstr>I am looking for newspaper articles</vt:lpstr>
      <vt:lpstr>I am not sure where to search</vt:lpstr>
      <vt:lpstr>I need to select terms or keywords to search with</vt:lpstr>
      <vt:lpstr>I need search tips</vt:lpstr>
      <vt:lpstr>I searched and found too much or too little</vt:lpstr>
      <vt:lpstr>I should only use print or non-internet sources</vt:lpstr>
      <vt:lpstr>I want to find or browse journals by subject</vt:lpstr>
      <vt:lpstr>I am not sure what types of sources I need</vt:lpstr>
      <vt:lpstr>In Google Scholar I want to add CWI Library to my “Library Links”</vt:lpstr>
      <vt:lpstr>These do not describe my need</vt:lpstr>
      <vt:lpstr>I want to find books on my topic</vt:lpstr>
      <vt:lpstr>I want to browse print books in the library on my topic</vt:lpstr>
      <vt:lpstr>I am looking for primary sources</vt:lpstr>
      <vt:lpstr>I only want to find Ebooks</vt:lpstr>
      <vt:lpstr>These do not describe my need</vt:lpstr>
      <vt:lpstr>I am looking for a specific journal</vt:lpstr>
      <vt:lpstr>I want to find or browse journals by subject</vt:lpstr>
      <vt:lpstr>I need info about a specific journal</vt:lpstr>
      <vt:lpstr>I need to know if a journal is significant in my field</vt:lpstr>
      <vt:lpstr>These do not describe my need</vt:lpstr>
      <vt:lpstr>I am looking for a thesis or dissertation</vt:lpstr>
      <vt:lpstr>I am looking for maps</vt:lpstr>
      <vt:lpstr>I am looking for a specific book</vt:lpstr>
      <vt:lpstr>I am looking for a specific article</vt:lpstr>
      <vt:lpstr>I am looking for a specific journal</vt:lpstr>
      <vt:lpstr>I am looking for a textbook for my class</vt:lpstr>
      <vt:lpstr>I need materials my instructor put on reserve</vt:lpstr>
      <vt:lpstr>I have a citation but I don’t know what type it is</vt:lpstr>
      <vt:lpstr>I am looking for a specific video</vt:lpstr>
      <vt:lpstr>I want to find or browse journals by subject</vt:lpstr>
      <vt:lpstr>The item I need says “Off-Site Storage Stacks”</vt:lpstr>
      <vt:lpstr>I am looking for a specific article</vt:lpstr>
      <vt:lpstr>I do not know if this article is scholarly or peer-reviewed</vt:lpstr>
      <vt:lpstr>I am not sure where to search</vt:lpstr>
      <vt:lpstr>Nothing I found was in full text</vt:lpstr>
      <vt:lpstr>I do not know where to find a call number in the library</vt:lpstr>
      <vt:lpstr>A website asked me to pay for an article</vt:lpstr>
      <vt:lpstr>I can’t get to campus and need library materials</vt:lpstr>
      <vt:lpstr>I do not know whether this book is scholarly</vt:lpstr>
      <vt:lpstr>The book I need is checked out</vt:lpstr>
      <vt:lpstr>I need to check out or renew library materials</vt:lpstr>
      <vt:lpstr>I need to search for the specific book</vt:lpstr>
      <vt:lpstr>I do not know which sources are appropriate to use</vt:lpstr>
      <vt:lpstr>I do not know what peer reviewed means</vt:lpstr>
      <vt:lpstr>I do not know whether a work is significant in my field</vt:lpstr>
      <vt:lpstr>I need to know if a journal is significant in my field</vt:lpstr>
      <vt:lpstr>I need to know who has cited a work</vt:lpstr>
      <vt:lpstr>I need help citing sources in APA format</vt:lpstr>
      <vt:lpstr>I need help citing sources in MLA format</vt:lpstr>
      <vt:lpstr>I need help citing sources in Chicago format</vt:lpstr>
      <vt:lpstr>I need help citing sources in CSE format</vt:lpstr>
      <vt:lpstr>I need help integrating sources into my paper</vt:lpstr>
      <vt:lpstr>I need help with quoting and paraphrasing</vt:lpstr>
      <vt:lpstr>I need help avoiding plagiarism</vt:lpstr>
      <vt:lpstr>I need a tool to help me generate citations</vt:lpstr>
      <vt:lpstr>I need a tool to generate quick citations</vt:lpstr>
      <vt:lpstr>I need a tool that manages all of my citations</vt:lpstr>
      <vt:lpstr>I need help troubleshooting printing issues</vt:lpstr>
      <vt:lpstr>I want to report a problem with a library resource</vt:lpstr>
      <vt:lpstr>I am having trouble accessing a resource or item</vt:lpstr>
      <vt:lpstr>I am not a current student and want to use the library</vt:lpstr>
      <vt:lpstr>I need help logging in</vt:lpstr>
    </vt:vector>
  </TitlesOfParts>
  <Company>College of Western 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Randall</dc:creator>
  <cp:lastModifiedBy>Ryan</cp:lastModifiedBy>
  <cp:revision>44</cp:revision>
  <dcterms:created xsi:type="dcterms:W3CDTF">2017-06-28T20:15:15Z</dcterms:created>
  <dcterms:modified xsi:type="dcterms:W3CDTF">2017-06-30T19:24:06Z</dcterms:modified>
</cp:coreProperties>
</file>