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2" r:id="rId4"/>
    <p:sldId id="265" r:id="rId5"/>
    <p:sldId id="258" r:id="rId6"/>
    <p:sldId id="259" r:id="rId7"/>
    <p:sldId id="263" r:id="rId8"/>
    <p:sldId id="260" r:id="rId9"/>
    <p:sldId id="264"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740D2-E230-6A48-B036-1280596BDF1C}" type="datetimeFigureOut">
              <a:rPr lang="en-US" smtClean="0"/>
              <a:t>4/26/15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E6CD-7DB8-AE47-AB46-875AF83ED5CE}" type="slidenum">
              <a:rPr lang="en-US" smtClean="0"/>
              <a:t>‹#›</a:t>
            </a:fld>
            <a:endParaRPr lang="en-US"/>
          </a:p>
        </p:txBody>
      </p:sp>
    </p:spTree>
    <p:extLst>
      <p:ext uri="{BB962C8B-B14F-4D97-AF65-F5344CB8AC3E}">
        <p14:creationId xmlns:p14="http://schemas.microsoft.com/office/powerpoint/2010/main" val="771475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BBE6CD-7DB8-AE47-AB46-875AF83ED5CE}" type="slidenum">
              <a:rPr lang="en-US" smtClean="0"/>
              <a:t>2</a:t>
            </a:fld>
            <a:endParaRPr lang="en-US"/>
          </a:p>
        </p:txBody>
      </p:sp>
    </p:spTree>
    <p:extLst>
      <p:ext uri="{BB962C8B-B14F-4D97-AF65-F5344CB8AC3E}">
        <p14:creationId xmlns:p14="http://schemas.microsoft.com/office/powerpoint/2010/main" val="198919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BBE6CD-7DB8-AE47-AB46-875AF83ED5CE}" type="slidenum">
              <a:rPr lang="en-US" smtClean="0"/>
              <a:t>3</a:t>
            </a:fld>
            <a:endParaRPr lang="en-US"/>
          </a:p>
        </p:txBody>
      </p:sp>
    </p:spTree>
    <p:extLst>
      <p:ext uri="{BB962C8B-B14F-4D97-AF65-F5344CB8AC3E}">
        <p14:creationId xmlns:p14="http://schemas.microsoft.com/office/powerpoint/2010/main" val="155385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4/26/15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4/26/15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4/26/15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4/26/15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4/26/15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mputinginthecore.org/facts-resources" TargetMode="External"/><Relationship Id="rId3" Type="http://schemas.openxmlformats.org/officeDocument/2006/relationships/hyperlink" Target="http://techcrunch.com/2015/02/01/integrate-california-schools-with-computer-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BinaryKids</a:t>
            </a:r>
            <a:endParaRPr lang="en-US" dirty="0"/>
          </a:p>
        </p:txBody>
      </p:sp>
      <p:sp>
        <p:nvSpPr>
          <p:cNvPr id="3" name="Subtitle 2"/>
          <p:cNvSpPr>
            <a:spLocks noGrp="1"/>
          </p:cNvSpPr>
          <p:nvPr>
            <p:ph type="subTitle" idx="1"/>
          </p:nvPr>
        </p:nvSpPr>
        <p:spPr>
          <a:xfrm>
            <a:off x="4800600" y="5562599"/>
            <a:ext cx="4038600" cy="1046478"/>
          </a:xfrm>
        </p:spPr>
        <p:txBody>
          <a:bodyPr>
            <a:normAutofit lnSpcReduction="10000"/>
          </a:bodyPr>
          <a:lstStyle/>
          <a:p>
            <a:r>
              <a:rPr lang="en-US" dirty="0" smtClean="0"/>
              <a:t>Meghan Anand, Chris Wing,</a:t>
            </a:r>
          </a:p>
          <a:p>
            <a:r>
              <a:rPr lang="en-US" dirty="0" smtClean="0"/>
              <a:t>Julia </a:t>
            </a:r>
            <a:r>
              <a:rPr lang="en-US" dirty="0" err="1" smtClean="0"/>
              <a:t>Kieserman</a:t>
            </a:r>
            <a:r>
              <a:rPr lang="en-US" dirty="0" smtClean="0"/>
              <a:t>, </a:t>
            </a:r>
            <a:r>
              <a:rPr lang="en-US" dirty="0" err="1" smtClean="0"/>
              <a:t>De’Ahna</a:t>
            </a:r>
            <a:r>
              <a:rPr lang="en-US" dirty="0" smtClean="0"/>
              <a:t> Johnson</a:t>
            </a:r>
          </a:p>
          <a:p>
            <a:r>
              <a:rPr lang="en-US" dirty="0" smtClean="0"/>
              <a:t>COSC 150</a:t>
            </a:r>
          </a:p>
          <a:p>
            <a:r>
              <a:rPr lang="en-US" dirty="0" smtClean="0"/>
              <a:t>Spring 2015</a:t>
            </a:r>
            <a:endParaRPr lang="en-US" dirty="0"/>
          </a:p>
        </p:txBody>
      </p:sp>
    </p:spTree>
    <p:extLst>
      <p:ext uri="{BB962C8B-B14F-4D97-AF65-F5344CB8AC3E}">
        <p14:creationId xmlns:p14="http://schemas.microsoft.com/office/powerpoint/2010/main" val="261921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8453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pPr fontAlgn="base"/>
            <a:r>
              <a:rPr lang="en-US" dirty="0" smtClean="0"/>
              <a:t>Computer </a:t>
            </a:r>
            <a:r>
              <a:rPr lang="en-US" dirty="0"/>
              <a:t>science courses in K-12 education are fading from the national landscape at the very moment they are needed most. Introductory secondary school computer science courses have decreased in number by 17 percent from 2005. The number of Advanced Placement (AP) Computer Science Courses has similarly decreased by 33 percent.</a:t>
            </a:r>
          </a:p>
          <a:p>
            <a:pPr fontAlgn="base"/>
            <a:r>
              <a:rPr lang="en-US" dirty="0" smtClean="0"/>
              <a:t>Despite </a:t>
            </a:r>
            <a:r>
              <a:rPr lang="en-US" dirty="0"/>
              <a:t>its critical and growing importance, computer science is taught in only a small minority of U.S. schools. There currently are just over 42,000 high schools in the United States. But only 2,100 of them were certified to teach the AP computer science course in 2011, and in fact only 21,139 students took the AP exam.</a:t>
            </a:r>
          </a:p>
          <a:p>
            <a:endParaRPr lang="en-US" dirty="0"/>
          </a:p>
        </p:txBody>
      </p:sp>
    </p:spTree>
    <p:extLst>
      <p:ext uri="{BB962C8B-B14F-4D97-AF65-F5344CB8AC3E}">
        <p14:creationId xmlns:p14="http://schemas.microsoft.com/office/powerpoint/2010/main" val="216073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pPr fontAlgn="base"/>
            <a:r>
              <a:rPr lang="en-US" dirty="0"/>
              <a:t>The percentage of U.S. high school students taking STEM courses has increased over the last 20 years across all STEM disciplines except computer science where it dropped from 25% to 19</a:t>
            </a:r>
            <a:r>
              <a:rPr lang="en-US" dirty="0" smtClean="0"/>
              <a:t>%</a:t>
            </a:r>
          </a:p>
          <a:p>
            <a:pPr fontAlgn="base"/>
            <a:r>
              <a:rPr lang="en-US" dirty="0"/>
              <a:t>Nearly all college computer science majors (98%) reported being exposed to CS prior to college, compared to less than half of non-CS majors (45%). Exposure varies from reading about CS, after school programs, camps, or classes</a:t>
            </a:r>
            <a:r>
              <a:rPr lang="en-US" dirty="0" smtClean="0"/>
              <a:t>.</a:t>
            </a:r>
          </a:p>
          <a:p>
            <a:r>
              <a:rPr lang="en-US" dirty="0" smtClean="0"/>
              <a:t>By </a:t>
            </a:r>
            <a:r>
              <a:rPr lang="en-US" dirty="0"/>
              <a:t>2020, the United States will have more than 1 million vacant programming/computing jobs with only 400,000 computer science graduates available to fill them. </a:t>
            </a:r>
          </a:p>
          <a:p>
            <a:endParaRPr lang="en-US" dirty="0"/>
          </a:p>
        </p:txBody>
      </p:sp>
    </p:spTree>
    <p:extLst>
      <p:ext uri="{BB962C8B-B14F-4D97-AF65-F5344CB8AC3E}">
        <p14:creationId xmlns:p14="http://schemas.microsoft.com/office/powerpoint/2010/main" val="163374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591682" y="763092"/>
            <a:ext cx="7333225" cy="5548807"/>
          </a:xfrm>
          <a:prstGeom prst="rect">
            <a:avLst/>
          </a:prstGeom>
        </p:spPr>
      </p:pic>
    </p:spTree>
    <p:extLst>
      <p:ext uri="{BB962C8B-B14F-4D97-AF65-F5344CB8AC3E}">
        <p14:creationId xmlns:p14="http://schemas.microsoft.com/office/powerpoint/2010/main" val="81298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normAutofit/>
          </a:bodyPr>
          <a:lstStyle/>
          <a:p>
            <a:r>
              <a:rPr lang="en-US" dirty="0" smtClean="0"/>
              <a:t>Teach middle school-aged children about binary numbers and their importance to computing/electronics</a:t>
            </a:r>
          </a:p>
          <a:p>
            <a:r>
              <a:rPr lang="en-US" dirty="0" smtClean="0"/>
              <a:t>Introduce them to conversions between binary and decimal numbers with interactive tutorials and practice problems</a:t>
            </a:r>
          </a:p>
          <a:p>
            <a:r>
              <a:rPr lang="en-US" dirty="0" smtClean="0"/>
              <a:t>Allow them to apply their skills with a multi-level game</a:t>
            </a:r>
          </a:p>
          <a:p>
            <a:r>
              <a:rPr lang="en-US" dirty="0" smtClean="0"/>
              <a:t>Suitable for in-class math instruction or at-home enrichment</a:t>
            </a:r>
          </a:p>
          <a:p>
            <a:r>
              <a:rPr lang="en-US" dirty="0" smtClean="0"/>
              <a:t>Concept learning and skills learning</a:t>
            </a:r>
          </a:p>
          <a:p>
            <a:endParaRPr lang="en-US" dirty="0"/>
          </a:p>
        </p:txBody>
      </p:sp>
    </p:spTree>
    <p:extLst>
      <p:ext uri="{BB962C8B-B14F-4D97-AF65-F5344CB8AC3E}">
        <p14:creationId xmlns:p14="http://schemas.microsoft.com/office/powerpoint/2010/main" val="93194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BinaryKids</a:t>
            </a:r>
            <a:endParaRPr lang="en-US" dirty="0"/>
          </a:p>
        </p:txBody>
      </p:sp>
      <p:sp>
        <p:nvSpPr>
          <p:cNvPr id="3" name="Content Placeholder 2"/>
          <p:cNvSpPr>
            <a:spLocks noGrp="1"/>
          </p:cNvSpPr>
          <p:nvPr>
            <p:ph idx="1"/>
          </p:nvPr>
        </p:nvSpPr>
        <p:spPr/>
        <p:txBody>
          <a:bodyPr/>
          <a:lstStyle/>
          <a:p>
            <a:r>
              <a:rPr lang="en-US" dirty="0" smtClean="0"/>
              <a:t>Learning module on binary numbers and their importance to computing</a:t>
            </a:r>
          </a:p>
          <a:p>
            <a:r>
              <a:rPr lang="en-US" dirty="0" smtClean="0"/>
              <a:t>Learning module on relationship between binary numbers and decimal numbers</a:t>
            </a:r>
          </a:p>
          <a:p>
            <a:r>
              <a:rPr lang="en-US" dirty="0" smtClean="0"/>
              <a:t>Interactive learning module on how to convert from decimal to decimal numbers</a:t>
            </a:r>
          </a:p>
          <a:p>
            <a:r>
              <a:rPr lang="en-US" dirty="0"/>
              <a:t>Interactive learning module on how to convert </a:t>
            </a:r>
            <a:r>
              <a:rPr lang="en-US" dirty="0" smtClean="0"/>
              <a:t>from </a:t>
            </a:r>
            <a:r>
              <a:rPr lang="en-US" dirty="0"/>
              <a:t>binary </a:t>
            </a:r>
            <a:r>
              <a:rPr lang="en-US" dirty="0" smtClean="0"/>
              <a:t>to </a:t>
            </a:r>
            <a:r>
              <a:rPr lang="en-US" dirty="0"/>
              <a:t>decimal </a:t>
            </a:r>
            <a:r>
              <a:rPr lang="en-US" dirty="0" smtClean="0"/>
              <a:t>numbers</a:t>
            </a:r>
          </a:p>
          <a:p>
            <a:r>
              <a:rPr lang="en-US" dirty="0" smtClean="0"/>
              <a:t>Game (needs name)</a:t>
            </a:r>
            <a:endParaRPr lang="en-US" dirty="0"/>
          </a:p>
          <a:p>
            <a:endParaRPr lang="en-US" dirty="0" smtClean="0"/>
          </a:p>
          <a:p>
            <a:endParaRPr lang="en-US" dirty="0"/>
          </a:p>
        </p:txBody>
      </p:sp>
    </p:spTree>
    <p:extLst>
      <p:ext uri="{BB962C8B-B14F-4D97-AF65-F5344CB8AC3E}">
        <p14:creationId xmlns:p14="http://schemas.microsoft.com/office/powerpoint/2010/main" val="38187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Audience</a:t>
            </a:r>
            <a:endParaRPr lang="en-US" dirty="0"/>
          </a:p>
        </p:txBody>
      </p:sp>
      <p:sp>
        <p:nvSpPr>
          <p:cNvPr id="3" name="Content Placeholder 2"/>
          <p:cNvSpPr>
            <a:spLocks noGrp="1"/>
          </p:cNvSpPr>
          <p:nvPr>
            <p:ph idx="1"/>
          </p:nvPr>
        </p:nvSpPr>
        <p:spPr/>
        <p:txBody>
          <a:bodyPr/>
          <a:lstStyle/>
          <a:p>
            <a:r>
              <a:rPr lang="en-US" dirty="0" smtClean="0"/>
              <a:t>Middle school aged students </a:t>
            </a:r>
          </a:p>
          <a:p>
            <a:r>
              <a:rPr lang="en-US" dirty="0" smtClean="0"/>
              <a:t>Basic math and algebraic knowledge</a:t>
            </a:r>
          </a:p>
          <a:p>
            <a:r>
              <a:rPr lang="en-US" dirty="0" smtClean="0"/>
              <a:t>Basic computer knowledge</a:t>
            </a:r>
          </a:p>
          <a:p>
            <a:r>
              <a:rPr lang="en-US" dirty="0" smtClean="0"/>
              <a:t>Lesson could be integrated to algebra (I or II) units on exponents or logarithms </a:t>
            </a:r>
          </a:p>
          <a:p>
            <a:endParaRPr lang="en-US" dirty="0"/>
          </a:p>
        </p:txBody>
      </p:sp>
    </p:spTree>
    <p:extLst>
      <p:ext uri="{BB962C8B-B14F-4D97-AF65-F5344CB8AC3E}">
        <p14:creationId xmlns:p14="http://schemas.microsoft.com/office/powerpoint/2010/main" val="27705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BinaryKids</a:t>
            </a:r>
            <a:r>
              <a:rPr lang="en-US" dirty="0" smtClean="0"/>
              <a:t> Design Principles</a:t>
            </a:r>
            <a:endParaRPr lang="en-US" dirty="0"/>
          </a:p>
        </p:txBody>
      </p:sp>
      <p:sp>
        <p:nvSpPr>
          <p:cNvPr id="3" name="Content Placeholder 2"/>
          <p:cNvSpPr>
            <a:spLocks noGrp="1"/>
          </p:cNvSpPr>
          <p:nvPr>
            <p:ph idx="1"/>
          </p:nvPr>
        </p:nvSpPr>
        <p:spPr/>
        <p:txBody>
          <a:bodyPr/>
          <a:lstStyle/>
          <a:p>
            <a:r>
              <a:rPr lang="en-US" dirty="0" smtClean="0"/>
              <a:t>MVC (controller class extends applet)</a:t>
            </a:r>
          </a:p>
          <a:p>
            <a:pPr lvl="1"/>
            <a:r>
              <a:rPr lang="en-US" dirty="0" smtClean="0"/>
              <a:t>Model</a:t>
            </a:r>
          </a:p>
          <a:p>
            <a:pPr lvl="1"/>
            <a:r>
              <a:rPr lang="en-US" dirty="0" smtClean="0"/>
              <a:t>View: different </a:t>
            </a:r>
            <a:r>
              <a:rPr lang="en-US" dirty="0" err="1" smtClean="0"/>
              <a:t>Jpanels</a:t>
            </a:r>
            <a:endParaRPr lang="en-US" dirty="0" smtClean="0"/>
          </a:p>
          <a:p>
            <a:pPr lvl="1"/>
            <a:r>
              <a:rPr lang="en-US" dirty="0" smtClean="0"/>
              <a:t>Controller: controller class handles page navigation and communication between views</a:t>
            </a:r>
          </a:p>
          <a:p>
            <a:r>
              <a:rPr lang="en-US" dirty="0" smtClean="0"/>
              <a:t>Interfaces for learning modules, practice problems</a:t>
            </a:r>
          </a:p>
          <a:p>
            <a:r>
              <a:rPr lang="en-US" dirty="0" smtClean="0"/>
              <a:t>Animations done using timers, action listeners</a:t>
            </a:r>
          </a:p>
          <a:p>
            <a:r>
              <a:rPr lang="en-US" dirty="0" smtClean="0"/>
              <a:t>Separate package for game and tutorials</a:t>
            </a:r>
          </a:p>
          <a:p>
            <a:endParaRPr lang="en-US" dirty="0" smtClean="0"/>
          </a:p>
          <a:p>
            <a:endParaRPr lang="en-US" dirty="0"/>
          </a:p>
        </p:txBody>
      </p:sp>
    </p:spTree>
    <p:extLst>
      <p:ext uri="{BB962C8B-B14F-4D97-AF65-F5344CB8AC3E}">
        <p14:creationId xmlns:p14="http://schemas.microsoft.com/office/powerpoint/2010/main" val="13951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a:xfrm>
            <a:off x="498474" y="1399740"/>
            <a:ext cx="7556313" cy="4726424"/>
          </a:xfrm>
        </p:spPr>
        <p:txBody>
          <a:bodyPr>
            <a:normAutofit fontScale="85000" lnSpcReduction="20000"/>
          </a:bodyPr>
          <a:lstStyle/>
          <a:p>
            <a:pPr marL="0" indent="0" defTabSz="457200">
              <a:spcBef>
                <a:spcPts val="0"/>
              </a:spcBef>
              <a:buClrTx/>
              <a:buSzTx/>
              <a:buNone/>
              <a:defRPr/>
            </a:pPr>
            <a:r>
              <a:rPr lang="en-US" dirty="0"/>
              <a:t> </a:t>
            </a:r>
            <a:r>
              <a:rPr lang="en-US" u="sng" dirty="0">
                <a:hlinkClick r:id="rId2"/>
              </a:rPr>
              <a:t>http://www.computinginthecore.org/facts-resources</a:t>
            </a:r>
            <a:endParaRPr lang="en-US" dirty="0"/>
          </a:p>
          <a:p>
            <a:pPr marL="0" indent="0">
              <a:buNone/>
            </a:pPr>
            <a:r>
              <a:rPr lang="en-US" dirty="0"/>
              <a:t>2009 NAEP High School Transcript </a:t>
            </a:r>
            <a:r>
              <a:rPr lang="en-US" dirty="0" smtClean="0"/>
              <a:t>Study</a:t>
            </a:r>
          </a:p>
          <a:p>
            <a:pPr marL="0" indent="0">
              <a:buNone/>
            </a:pPr>
            <a:endParaRPr lang="en-US" dirty="0"/>
          </a:p>
          <a:p>
            <a:pPr marL="0" indent="0" defTabSz="457200">
              <a:spcBef>
                <a:spcPts val="0"/>
              </a:spcBef>
              <a:buClrTx/>
              <a:buSzTx/>
              <a:buNone/>
              <a:defRPr/>
            </a:pPr>
            <a:r>
              <a:rPr lang="en-US" dirty="0"/>
              <a:t>Source: A National Talent Strategy: Ideas for Securing U.S. Competitiveness and Economic </a:t>
            </a:r>
            <a:r>
              <a:rPr lang="en-US" dirty="0" smtClean="0"/>
              <a:t>Growth</a:t>
            </a:r>
          </a:p>
          <a:p>
            <a:pPr marL="0" indent="0" defTabSz="457200">
              <a:spcBef>
                <a:spcPts val="0"/>
              </a:spcBef>
              <a:buClrTx/>
              <a:buSzTx/>
              <a:buNone/>
              <a:defRPr/>
            </a:pPr>
            <a:endParaRPr lang="en-US" dirty="0"/>
          </a:p>
          <a:p>
            <a:pPr marL="0" indent="0" defTabSz="457200">
              <a:spcBef>
                <a:spcPts val="0"/>
              </a:spcBef>
              <a:buClrTx/>
              <a:buSzTx/>
              <a:buNone/>
              <a:defRPr/>
            </a:pPr>
            <a:r>
              <a:rPr lang="en-US" dirty="0" err="1" smtClean="0"/>
              <a:t>TechCrunch</a:t>
            </a:r>
            <a:r>
              <a:rPr lang="en-US" dirty="0" smtClean="0"/>
              <a:t> </a:t>
            </a:r>
            <a:r>
              <a:rPr lang="en-US" dirty="0"/>
              <a:t>“Closing the Computer Science Gap, From Classroom to Career.” </a:t>
            </a:r>
            <a:r>
              <a:rPr lang="en-US" dirty="0">
                <a:hlinkClick r:id="rId3"/>
              </a:rPr>
              <a:t>http://techcrunch.com/2015/02/01/integrate-california-schools-with-computer-science</a:t>
            </a:r>
            <a:r>
              <a:rPr lang="en-US" dirty="0" smtClean="0">
                <a:hlinkClick r:id="rId3"/>
              </a:rPr>
              <a:t>/</a:t>
            </a:r>
            <a:endParaRPr lang="en-US" dirty="0" smtClean="0"/>
          </a:p>
          <a:p>
            <a:pPr marL="0" indent="0">
              <a:buNone/>
            </a:pPr>
            <a:r>
              <a:rPr lang="en-US" dirty="0" smtClean="0"/>
              <a:t>Source</a:t>
            </a:r>
            <a:r>
              <a:rPr lang="en-US" dirty="0"/>
              <a:t>: COLLEGE BOARD, IS AP EXAM PARTICIPATION AND PERFORMANCE RELATED TO CHOICE OF COLLEGE MAJOR? (RESEARCH REPORT 2011-06, 2011), available at</a:t>
            </a:r>
            <a:br>
              <a:rPr lang="en-US" dirty="0"/>
            </a:br>
            <a:r>
              <a:rPr lang="en-US" dirty="0"/>
              <a:t>http://</a:t>
            </a:r>
            <a:r>
              <a:rPr lang="en-US" dirty="0" err="1"/>
              <a:t>professionals.collegeboard.com</a:t>
            </a:r>
            <a:r>
              <a:rPr lang="en-US" dirty="0"/>
              <a:t>/</a:t>
            </a:r>
            <a:r>
              <a:rPr lang="en-US" dirty="0" err="1"/>
              <a:t>profdownload</a:t>
            </a:r>
            <a:r>
              <a:rPr lang="en-US" dirty="0"/>
              <a:t>/</a:t>
            </a:r>
            <a:r>
              <a:rPr lang="en-US" dirty="0" err="1"/>
              <a:t>pdf</a:t>
            </a:r>
            <a:r>
              <a:rPr lang="en-US" dirty="0"/>
              <a:t>/RR2011-6.pdf. Google, Survey Results of U.S. Employees (2010) (unpublished)</a:t>
            </a:r>
            <a:r>
              <a:rPr lang="en-US" dirty="0" smtClean="0"/>
              <a:t>.</a:t>
            </a:r>
          </a:p>
          <a:p>
            <a:pPr marL="0" indent="0">
              <a:buNone/>
            </a:pPr>
            <a:r>
              <a:rPr lang="en-US" dirty="0"/>
              <a:t>http://</a:t>
            </a:r>
            <a:r>
              <a:rPr lang="en-US" dirty="0" err="1"/>
              <a:t>www.exploringcs.org</a:t>
            </a:r>
            <a:r>
              <a:rPr lang="en-US" dirty="0"/>
              <a:t>/resources/</a:t>
            </a:r>
            <a:r>
              <a:rPr lang="en-US" dirty="0" err="1"/>
              <a:t>cs</a:t>
            </a:r>
            <a:r>
              <a:rPr lang="en-US" dirty="0"/>
              <a:t>-statistics</a:t>
            </a:r>
            <a:endParaRPr lang="en-US" dirty="0"/>
          </a:p>
          <a:p>
            <a:pPr marL="0" indent="0">
              <a:buNone/>
            </a:pPr>
            <a:endParaRPr lang="en-US" dirty="0"/>
          </a:p>
          <a:p>
            <a:pPr marL="0" indent="0" defTabSz="457200">
              <a:spcBef>
                <a:spcPts val="0"/>
              </a:spcBef>
              <a:buClrTx/>
              <a:buSzTx/>
              <a:buNone/>
              <a:defRPr/>
            </a:pPr>
            <a:endParaRPr lang="en-US" dirty="0"/>
          </a:p>
          <a:p>
            <a:pPr marL="0" indent="0" defTabSz="457200">
              <a:spcBef>
                <a:spcPts val="0"/>
              </a:spcBef>
              <a:buClrTx/>
              <a:buSzTx/>
              <a:buNone/>
              <a:defRPr/>
            </a:pPr>
            <a:endParaRPr lang="en-US" dirty="0"/>
          </a:p>
          <a:p>
            <a:endParaRPr lang="en-US" dirty="0"/>
          </a:p>
          <a:p>
            <a:endParaRPr lang="en-US" dirty="0"/>
          </a:p>
        </p:txBody>
      </p:sp>
    </p:spTree>
    <p:extLst>
      <p:ext uri="{BB962C8B-B14F-4D97-AF65-F5344CB8AC3E}">
        <p14:creationId xmlns:p14="http://schemas.microsoft.com/office/powerpoint/2010/main" val="373958160"/>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TotalTime>
  <Words>443</Words>
  <Application>Microsoft Macintosh PowerPoint</Application>
  <PresentationFormat>On-screen Show (4:3)</PresentationFormat>
  <Paragraphs>52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BinaryKids</vt:lpstr>
      <vt:lpstr>The Problem</vt:lpstr>
      <vt:lpstr>The Problem</vt:lpstr>
      <vt:lpstr>PowerPoint Presentation</vt:lpstr>
      <vt:lpstr>The Solution</vt:lpstr>
      <vt:lpstr>BinaryKids</vt:lpstr>
      <vt:lpstr>The Audience</vt:lpstr>
      <vt:lpstr>BinaryKids Design Principles</vt:lpstr>
      <vt:lpstr>Sources</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BinaryKids</dc:title>
  <dc:creator>Meghan Anand</dc:creator>
  <cp:lastModifiedBy>Meghan Anand</cp:lastModifiedBy>
  <cp:revision>4</cp:revision>
  <dcterms:created xsi:type="dcterms:W3CDTF">2015-04-27T00:08:37Z</dcterms:created>
  <dcterms:modified xsi:type="dcterms:W3CDTF">2015-04-27T00:42:50Z</dcterms:modified>
</cp:coreProperties>
</file>