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7"/>
  </p:notesMasterIdLst>
  <p:sldIdLst>
    <p:sldId id="256" r:id="rId2"/>
    <p:sldId id="261" r:id="rId3"/>
    <p:sldId id="290" r:id="rId4"/>
    <p:sldId id="291" r:id="rId5"/>
    <p:sldId id="287" r:id="rId6"/>
    <p:sldId id="306" r:id="rId7"/>
    <p:sldId id="324" r:id="rId8"/>
    <p:sldId id="309" r:id="rId9"/>
    <p:sldId id="314" r:id="rId10"/>
    <p:sldId id="319" r:id="rId11"/>
    <p:sldId id="310" r:id="rId12"/>
    <p:sldId id="316" r:id="rId13"/>
    <p:sldId id="312" r:id="rId14"/>
    <p:sldId id="317" r:id="rId15"/>
    <p:sldId id="307" r:id="rId16"/>
    <p:sldId id="320" r:id="rId17"/>
    <p:sldId id="321" r:id="rId18"/>
    <p:sldId id="325" r:id="rId19"/>
    <p:sldId id="323" r:id="rId20"/>
    <p:sldId id="270" r:id="rId21"/>
    <p:sldId id="273" r:id="rId22"/>
    <p:sldId id="326" r:id="rId23"/>
    <p:sldId id="293" r:id="rId24"/>
    <p:sldId id="329" r:id="rId25"/>
    <p:sldId id="330" r:id="rId26"/>
    <p:sldId id="331" r:id="rId27"/>
    <p:sldId id="288" r:id="rId28"/>
    <p:sldId id="298" r:id="rId29"/>
    <p:sldId id="302" r:id="rId30"/>
    <p:sldId id="332" r:id="rId31"/>
    <p:sldId id="274" r:id="rId32"/>
    <p:sldId id="299" r:id="rId33"/>
    <p:sldId id="334" r:id="rId34"/>
    <p:sldId id="333" r:id="rId35"/>
    <p:sldId id="282" r:id="rId36"/>
    <p:sldId id="264" r:id="rId37"/>
    <p:sldId id="265" r:id="rId38"/>
    <p:sldId id="353" r:id="rId39"/>
    <p:sldId id="262" r:id="rId40"/>
    <p:sldId id="359" r:id="rId41"/>
    <p:sldId id="358" r:id="rId42"/>
    <p:sldId id="308" r:id="rId43"/>
    <p:sldId id="354" r:id="rId44"/>
    <p:sldId id="356" r:id="rId45"/>
    <p:sldId id="357" r:id="rId46"/>
    <p:sldId id="360" r:id="rId47"/>
    <p:sldId id="275" r:id="rId48"/>
    <p:sldId id="277" r:id="rId49"/>
    <p:sldId id="276" r:id="rId50"/>
    <p:sldId id="283" r:id="rId51"/>
    <p:sldId id="284" r:id="rId52"/>
    <p:sldId id="361" r:id="rId53"/>
    <p:sldId id="352" r:id="rId54"/>
    <p:sldId id="362" r:id="rId55"/>
    <p:sldId id="279" r:id="rId56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6537C4-D75C-47C2-B3C2-6DA5A2FE6F44}">
          <p14:sldIdLst>
            <p14:sldId id="256"/>
            <p14:sldId id="261"/>
            <p14:sldId id="290"/>
            <p14:sldId id="291"/>
            <p14:sldId id="287"/>
            <p14:sldId id="306"/>
            <p14:sldId id="324"/>
          </p14:sldIdLst>
        </p14:section>
        <p14:section name="Untitled Section" id="{84E313AB-238D-4F33-B7CF-7F09C63335C0}">
          <p14:sldIdLst>
            <p14:sldId id="309"/>
            <p14:sldId id="314"/>
            <p14:sldId id="319"/>
            <p14:sldId id="310"/>
            <p14:sldId id="316"/>
            <p14:sldId id="312"/>
            <p14:sldId id="317"/>
            <p14:sldId id="307"/>
            <p14:sldId id="320"/>
            <p14:sldId id="321"/>
            <p14:sldId id="325"/>
            <p14:sldId id="323"/>
            <p14:sldId id="270"/>
            <p14:sldId id="273"/>
            <p14:sldId id="326"/>
            <p14:sldId id="293"/>
            <p14:sldId id="329"/>
            <p14:sldId id="330"/>
            <p14:sldId id="331"/>
            <p14:sldId id="288"/>
            <p14:sldId id="298"/>
            <p14:sldId id="302"/>
            <p14:sldId id="332"/>
            <p14:sldId id="274"/>
            <p14:sldId id="299"/>
            <p14:sldId id="334"/>
            <p14:sldId id="333"/>
            <p14:sldId id="282"/>
            <p14:sldId id="264"/>
            <p14:sldId id="265"/>
            <p14:sldId id="353"/>
            <p14:sldId id="262"/>
            <p14:sldId id="359"/>
            <p14:sldId id="358"/>
            <p14:sldId id="308"/>
            <p14:sldId id="354"/>
            <p14:sldId id="356"/>
            <p14:sldId id="357"/>
            <p14:sldId id="360"/>
            <p14:sldId id="275"/>
            <p14:sldId id="277"/>
            <p14:sldId id="276"/>
            <p14:sldId id="283"/>
            <p14:sldId id="284"/>
            <p14:sldId id="361"/>
            <p14:sldId id="352"/>
            <p14:sldId id="362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21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CE70955-0D2F-4460-B53B-DBABB25F4B55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CFF45042-36AB-4D05-8EEA-3C7CE2641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Get a hard copy 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8A6-9EA0-4D33-B68F-910B80FD76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1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104A125-B05B-4EE6-9A0A-41262AD617F0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389C31E-3A7A-4829-8204-5444B106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E45-221E-4B93-AA3B-536CEB3A384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16E5-9A72-4834-9A1C-1B180567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1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E45-221E-4B93-AA3B-536CEB3A384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16E5-9A72-4834-9A1C-1B180567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E45-221E-4B93-AA3B-536CEB3A384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16E5-9A72-4834-9A1C-1B180567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4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E45-221E-4B93-AA3B-536CEB3A384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16E5-9A72-4834-9A1C-1B180567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5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E45-221E-4B93-AA3B-536CEB3A384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16E5-9A72-4834-9A1C-1B180567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7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E45-221E-4B93-AA3B-536CEB3A384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16E5-9A72-4834-9A1C-1B180567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7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E45-221E-4B93-AA3B-536CEB3A384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16E5-9A72-4834-9A1C-1B180567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7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E45-221E-4B93-AA3B-536CEB3A384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16E5-9A72-4834-9A1C-1B180567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1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E45-221E-4B93-AA3B-536CEB3A384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2E316E5-9A72-4834-9A1C-1B180567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9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B7EAE45-221E-4B93-AA3B-536CEB3A384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2E316E5-9A72-4834-9A1C-1B180567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04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B7EAE45-221E-4B93-AA3B-536CEB3A384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2E316E5-9A72-4834-9A1C-1B180567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winsorconsulting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lchemy.cs.washington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.stanford.edu/class/cs224w/" TargetMode="External"/><Relationship Id="rId4" Type="http://schemas.openxmlformats.org/officeDocument/2006/relationships/hyperlink" Target="https://www.coursera.org/specializations/probabilistic-graphical-models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41C0-1EB4-4E1F-93DD-15486228E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Autofit/>
          </a:bodyPr>
          <a:lstStyle/>
          <a:p>
            <a:r>
              <a:rPr lang="en-US" sz="6600" dirty="0"/>
              <a:t>Markov Logic Networks</a:t>
            </a:r>
            <a:br>
              <a:rPr lang="en-US" sz="6600" dirty="0"/>
            </a:br>
            <a:r>
              <a:rPr lang="en-US" sz="6600" dirty="0"/>
              <a:t>An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A6F46-8F30-4903-ACF4-10E058F04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029" y="3085533"/>
            <a:ext cx="9144000" cy="2977809"/>
          </a:xfrm>
        </p:spPr>
        <p:txBody>
          <a:bodyPr>
            <a:normAutofit/>
          </a:bodyPr>
          <a:lstStyle/>
          <a:p>
            <a:r>
              <a:rPr lang="en-US" sz="1800" dirty="0"/>
              <a:t>Prepared by</a:t>
            </a:r>
          </a:p>
          <a:p>
            <a:r>
              <a:rPr lang="en-US" sz="1800" dirty="0"/>
              <a:t>Chris Winsor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6/9/2022</a:t>
            </a:r>
          </a:p>
        </p:txBody>
      </p:sp>
    </p:spTree>
    <p:extLst>
      <p:ext uri="{BB962C8B-B14F-4D97-AF65-F5344CB8AC3E}">
        <p14:creationId xmlns:p14="http://schemas.microsoft.com/office/powerpoint/2010/main" val="3974377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0B37E-4DEE-1424-03AA-FF0F637D0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601" y="1655582"/>
            <a:ext cx="10347007" cy="4365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Objects: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Relations: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Functions: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9C3FE-978C-C900-E1F1-2F11B30B8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506" y="1148895"/>
            <a:ext cx="5311645" cy="3837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C50C4D-E2D0-F2DC-E9D2-04C7EF05269D}"/>
              </a:ext>
            </a:extLst>
          </p:cNvPr>
          <p:cNvSpPr txBox="1"/>
          <p:nvPr/>
        </p:nvSpPr>
        <p:spPr>
          <a:xfrm>
            <a:off x="9629192" y="6328216"/>
            <a:ext cx="237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Genesereth and Nilsson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88AF7E-C490-D321-FAC3-A5F27FA8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424141"/>
            <a:ext cx="10655935" cy="1231442"/>
          </a:xfrm>
        </p:spPr>
        <p:txBody>
          <a:bodyPr>
            <a:normAutofit/>
          </a:bodyPr>
          <a:lstStyle/>
          <a:p>
            <a:r>
              <a:rPr lang="en-US" dirty="0"/>
              <a:t>Example: Blocks World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858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3EBE-331E-6FF1-D602-04F365FF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13" y="252785"/>
            <a:ext cx="10515600" cy="1325563"/>
          </a:xfrm>
        </p:spPr>
        <p:txBody>
          <a:bodyPr/>
          <a:lstStyle/>
          <a:p>
            <a:r>
              <a:rPr lang="en-US" dirty="0"/>
              <a:t>Example: Blocks World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9EF0C-1369-1D22-7D3D-B9ACC08040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8392" y="1450308"/>
                <a:ext cx="10347007" cy="436558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u="sng" dirty="0"/>
                  <a:t>Objects</a:t>
                </a:r>
                <a:r>
                  <a:rPr lang="en-US" sz="2000" dirty="0"/>
                  <a:t> = { a, b, c, d, e }</a:t>
                </a:r>
              </a:p>
              <a:p>
                <a:pPr marL="0" indent="0">
                  <a:buNone/>
                </a:pPr>
                <a:endParaRPr lang="en-US" sz="2000" u="sng" dirty="0"/>
              </a:p>
              <a:p>
                <a:pPr marL="0" indent="0">
                  <a:buNone/>
                </a:pPr>
                <a:r>
                  <a:rPr lang="en-US" sz="2000" u="sng" dirty="0"/>
                  <a:t>Relations</a:t>
                </a:r>
                <a:r>
                  <a:rPr lang="en-US" sz="2000" dirty="0"/>
                  <a:t>	</a:t>
                </a:r>
                <a:r>
                  <a:rPr lang="en-US" sz="2000" u="sng" dirty="0"/>
                  <a:t>Holds if</a:t>
                </a:r>
              </a:p>
              <a:p>
                <a:pPr marL="0" indent="0">
                  <a:buNone/>
                </a:pPr>
                <a:r>
                  <a:rPr lang="en-US" sz="2000" dirty="0"/>
                  <a:t>On(x, y)		x is directly on top of y</a:t>
                </a:r>
              </a:p>
              <a:p>
                <a:pPr marL="0" indent="0">
                  <a:buNone/>
                </a:pPr>
                <a:r>
                  <a:rPr lang="en-US" sz="2000" dirty="0"/>
                  <a:t>Above(x, y)	x is above y</a:t>
                </a:r>
              </a:p>
              <a:p>
                <a:pPr marL="0" indent="0">
                  <a:buNone/>
                </a:pPr>
                <a:r>
                  <a:rPr lang="en-US" sz="2000" dirty="0"/>
                  <a:t>Clear(x)		no blocks are above x</a:t>
                </a:r>
              </a:p>
              <a:p>
                <a:pPr marL="0" indent="0">
                  <a:buNone/>
                </a:pPr>
                <a:r>
                  <a:rPr lang="en-US" sz="2000" dirty="0"/>
                  <a:t>Table(x)		block x is directly on the table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u="sng" dirty="0"/>
                  <a:t>Functions</a:t>
                </a:r>
                <a:r>
                  <a:rPr lang="en-US" sz="2000" dirty="0"/>
                  <a:t>	</a:t>
                </a:r>
                <a:r>
                  <a:rPr lang="en-US" sz="2000" u="sng" dirty="0"/>
                  <a:t>Maps to</a:t>
                </a:r>
              </a:p>
              <a:p>
                <a:pPr marL="0" indent="0">
                  <a:buNone/>
                </a:pPr>
                <a:r>
                  <a:rPr lang="en-US" sz="2000" dirty="0"/>
                  <a:t>Hat(x)		the object directly above x (if any)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Conceptualization: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𝑏𝑙𝑜𝑐𝑘𝑠𝑤𝑜𝑟𝑙𝑑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h𝑎𝑡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𝑎𝑏𝑜𝑣𝑒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𝑐𝑙𝑒𝑎𝑟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𝑡𝑎𝑏𝑙𝑒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9EF0C-1369-1D22-7D3D-B9ACC0804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8392" y="1450308"/>
                <a:ext cx="10347007" cy="4365587"/>
              </a:xfrm>
              <a:blipFill>
                <a:blip r:embed="rId2"/>
                <a:stretch>
                  <a:fillRect l="-648" t="-1536" b="-12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5651EC6-CD13-DB16-8677-07C953AD35C4}"/>
              </a:ext>
            </a:extLst>
          </p:cNvPr>
          <p:cNvSpPr txBox="1"/>
          <p:nvPr/>
        </p:nvSpPr>
        <p:spPr>
          <a:xfrm>
            <a:off x="9629192" y="6328216"/>
            <a:ext cx="237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Genesereth and Nilsson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C1039-9E09-F3F4-8976-6E7DC8625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571" y="1148895"/>
            <a:ext cx="3490580" cy="252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2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AFD7-1E90-AFD6-A818-CB38EDF6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Calculus</a:t>
            </a:r>
            <a:br>
              <a:rPr lang="en-US" dirty="0"/>
            </a:br>
            <a:r>
              <a:rPr lang="en-US" sz="3200" i="1" dirty="0"/>
              <a:t>Knowledge Expressed as Sentences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C115A-DB60-C83A-577A-337CA7D56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523312"/>
            <a:ext cx="752145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121EAC-8C94-B795-66D8-3709FED8D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35" y="4473992"/>
            <a:ext cx="6729987" cy="11709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58E4C-9402-4145-45FE-DFB30133C708}"/>
              </a:ext>
            </a:extLst>
          </p:cNvPr>
          <p:cNvSpPr txBox="1"/>
          <p:nvPr/>
        </p:nvSpPr>
        <p:spPr>
          <a:xfrm>
            <a:off x="8641273" y="2747029"/>
            <a:ext cx="197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Confucius is not 100 years old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9225D-166E-9157-B8B9-9B69FB9F8929}"/>
              </a:ext>
            </a:extLst>
          </p:cNvPr>
          <p:cNvSpPr txBox="1"/>
          <p:nvPr/>
        </p:nvSpPr>
        <p:spPr>
          <a:xfrm>
            <a:off x="8573975" y="4413157"/>
            <a:ext cx="248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George is at home, then George is sick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E256B-8B48-E974-EB24-42561492D323}"/>
              </a:ext>
            </a:extLst>
          </p:cNvPr>
          <p:cNvSpPr txBox="1"/>
          <p:nvPr/>
        </p:nvSpPr>
        <p:spPr>
          <a:xfrm>
            <a:off x="9629192" y="6328216"/>
            <a:ext cx="237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Genesereth and Nilsson</a:t>
            </a:r>
          </a:p>
        </p:txBody>
      </p:sp>
    </p:spTree>
    <p:extLst>
      <p:ext uri="{BB962C8B-B14F-4D97-AF65-F5344CB8AC3E}">
        <p14:creationId xmlns:p14="http://schemas.microsoft.com/office/powerpoint/2010/main" val="206641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6739-3034-6BA0-5D35-CABC46A1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Calculus</a:t>
            </a:r>
            <a:br>
              <a:rPr lang="en-US" sz="4400" dirty="0"/>
            </a:br>
            <a:r>
              <a:rPr lang="en-US" sz="3200" dirty="0"/>
              <a:t>Logical Operators and Quantifiers...</a:t>
            </a:r>
            <a:endParaRPr lang="en-US" sz="4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19CCCF-8CAB-A9EE-05C8-0F141DF3235C}"/>
              </a:ext>
            </a:extLst>
          </p:cNvPr>
          <p:cNvSpPr txBox="1"/>
          <p:nvPr/>
        </p:nvSpPr>
        <p:spPr>
          <a:xfrm>
            <a:off x="3529763" y="2368068"/>
            <a:ext cx="47903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Negation</a:t>
            </a:r>
          </a:p>
          <a:p>
            <a:endParaRPr lang="en-US" dirty="0"/>
          </a:p>
          <a:p>
            <a:r>
              <a:rPr lang="en-US" dirty="0"/>
              <a:t>Conjunction, Disjunction</a:t>
            </a:r>
          </a:p>
          <a:p>
            <a:endParaRPr lang="en-US" dirty="0"/>
          </a:p>
          <a:p>
            <a:r>
              <a:rPr lang="en-US" dirty="0"/>
              <a:t>Implication</a:t>
            </a:r>
          </a:p>
          <a:p>
            <a:endParaRPr lang="en-US" dirty="0"/>
          </a:p>
          <a:p>
            <a:r>
              <a:rPr lang="en-US" dirty="0"/>
              <a:t>Equivalence</a:t>
            </a:r>
          </a:p>
          <a:p>
            <a:endParaRPr lang="en-US" dirty="0"/>
          </a:p>
          <a:p>
            <a:r>
              <a:rPr lang="en-US" dirty="0"/>
              <a:t>Universal Quantifier (“for all...”)</a:t>
            </a:r>
          </a:p>
          <a:p>
            <a:endParaRPr lang="en-US" dirty="0"/>
          </a:p>
          <a:p>
            <a:r>
              <a:rPr lang="en-US" dirty="0"/>
              <a:t>Existential Quantifier (“there exists...”)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B31AA7-9ACF-C556-9377-5165C1E59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467" y="2224621"/>
            <a:ext cx="1223296" cy="32827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FCEEC3C-9FC9-C155-5B38-5C7FDEC9BD8F}"/>
              </a:ext>
            </a:extLst>
          </p:cNvPr>
          <p:cNvSpPr txBox="1"/>
          <p:nvPr/>
        </p:nvSpPr>
        <p:spPr>
          <a:xfrm>
            <a:off x="9629192" y="6328216"/>
            <a:ext cx="237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Genesereth and Nilsson</a:t>
            </a:r>
          </a:p>
        </p:txBody>
      </p:sp>
    </p:spTree>
    <p:extLst>
      <p:ext uri="{BB962C8B-B14F-4D97-AF65-F5344CB8AC3E}">
        <p14:creationId xmlns:p14="http://schemas.microsoft.com/office/powerpoint/2010/main" val="56711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8F6-7927-8C6A-E6FD-A95FDF94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E08D7-CDD7-79F1-1C70-BD6E60888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16" y="1888001"/>
            <a:ext cx="6176101" cy="2143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F6CB26-EDCA-5930-D41A-738ED9D4404D}"/>
              </a:ext>
            </a:extLst>
          </p:cNvPr>
          <p:cNvSpPr txBox="1"/>
          <p:nvPr/>
        </p:nvSpPr>
        <p:spPr>
          <a:xfrm>
            <a:off x="7399801" y="2448309"/>
            <a:ext cx="214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apples in the world are red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2CB726-BE9B-A3BE-C199-92079E2F3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954" y="4443143"/>
            <a:ext cx="4817131" cy="12863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6921FC-75C4-4400-B863-A23A4A750634}"/>
              </a:ext>
            </a:extLst>
          </p:cNvPr>
          <p:cNvSpPr txBox="1"/>
          <p:nvPr/>
        </p:nvSpPr>
        <p:spPr>
          <a:xfrm>
            <a:off x="7399801" y="4556345"/>
            <a:ext cx="2852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exists at least one red apple in the world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547B37-DC60-89EF-3C45-03B9A3F374AD}"/>
              </a:ext>
            </a:extLst>
          </p:cNvPr>
          <p:cNvSpPr txBox="1"/>
          <p:nvPr/>
        </p:nvSpPr>
        <p:spPr>
          <a:xfrm>
            <a:off x="9629192" y="6328216"/>
            <a:ext cx="237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Genesereth and Nilsson</a:t>
            </a:r>
          </a:p>
        </p:txBody>
      </p:sp>
    </p:spTree>
    <p:extLst>
      <p:ext uri="{BB962C8B-B14F-4D97-AF65-F5344CB8AC3E}">
        <p14:creationId xmlns:p14="http://schemas.microsoft.com/office/powerpoint/2010/main" val="340651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541A-6113-6276-7E72-F34AFA99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Inference in a Declarative Representation</a:t>
            </a:r>
            <a:br>
              <a:rPr lang="en-US" sz="4400" dirty="0"/>
            </a:br>
            <a:r>
              <a:rPr lang="en-US" sz="3600" dirty="0"/>
              <a:t>(an example)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A6D3A-0FF1-416F-868C-2115F34A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14" y="2353738"/>
            <a:ext cx="4892644" cy="3778470"/>
          </a:xfrm>
        </p:spPr>
        <p:txBody>
          <a:bodyPr/>
          <a:lstStyle/>
          <a:p>
            <a:r>
              <a:rPr lang="en-US" dirty="0"/>
              <a:t>We know that horses are faster than dogs</a:t>
            </a:r>
          </a:p>
          <a:p>
            <a:r>
              <a:rPr lang="en-US" dirty="0"/>
              <a:t>There is a greyhound that is faster than every rabbit</a:t>
            </a:r>
          </a:p>
          <a:p>
            <a:r>
              <a:rPr lang="en-US" dirty="0"/>
              <a:t>Harry is a horse and Ralph is a rabbit</a:t>
            </a:r>
          </a:p>
          <a:p>
            <a:endParaRPr lang="en-US" dirty="0"/>
          </a:p>
          <a:p>
            <a:r>
              <a:rPr lang="en-US" dirty="0"/>
              <a:t>Is Harry faster than Ralph?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4FD99-F894-0FA0-770D-96165BE11D8E}"/>
              </a:ext>
            </a:extLst>
          </p:cNvPr>
          <p:cNvSpPr txBox="1"/>
          <p:nvPr/>
        </p:nvSpPr>
        <p:spPr>
          <a:xfrm>
            <a:off x="9629192" y="6328216"/>
            <a:ext cx="237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Genesereth and Nilsson</a:t>
            </a:r>
          </a:p>
        </p:txBody>
      </p:sp>
    </p:spTree>
    <p:extLst>
      <p:ext uri="{BB962C8B-B14F-4D97-AF65-F5344CB8AC3E}">
        <p14:creationId xmlns:p14="http://schemas.microsoft.com/office/powerpoint/2010/main" val="93685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DADA-344B-5993-739A-905D739C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05208"/>
          </a:xfrm>
        </p:spPr>
        <p:txBody>
          <a:bodyPr>
            <a:normAutofit/>
          </a:bodyPr>
          <a:lstStyle/>
          <a:p>
            <a:r>
              <a:rPr lang="en-US" sz="4000" dirty="0"/>
              <a:t>Inference in a Declarative Representation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475378-CFC3-BE8F-DBCB-7D264EBFE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370" y="1999163"/>
            <a:ext cx="7140167" cy="2801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CCF852-5B8A-D1A0-82B5-91CA0DE6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700" y="5155485"/>
            <a:ext cx="3365492" cy="6494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B325D3-266B-810E-028B-853C69F50031}"/>
              </a:ext>
            </a:extLst>
          </p:cNvPr>
          <p:cNvSpPr txBox="1"/>
          <p:nvPr/>
        </p:nvSpPr>
        <p:spPr>
          <a:xfrm>
            <a:off x="5185789" y="5295560"/>
            <a:ext cx="143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Derive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8060B-B429-FBC9-8970-8BC8E16289A9}"/>
              </a:ext>
            </a:extLst>
          </p:cNvPr>
          <p:cNvSpPr txBox="1"/>
          <p:nvPr/>
        </p:nvSpPr>
        <p:spPr>
          <a:xfrm>
            <a:off x="9629192" y="6328216"/>
            <a:ext cx="237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Genesereth and Nilsson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4F73EA-E44F-C058-1761-F0A860EDC147}"/>
              </a:ext>
            </a:extLst>
          </p:cNvPr>
          <p:cNvSpPr txBox="1">
            <a:spLocks/>
          </p:cNvSpPr>
          <p:nvPr/>
        </p:nvSpPr>
        <p:spPr>
          <a:xfrm>
            <a:off x="408463" y="1999163"/>
            <a:ext cx="4221596" cy="3948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Horses are faster than dogs</a:t>
            </a:r>
          </a:p>
          <a:p>
            <a:r>
              <a:rPr lang="en-US" dirty="0"/>
              <a:t>There is a greyhound that is faster than every rabbit</a:t>
            </a:r>
          </a:p>
          <a:p>
            <a:r>
              <a:rPr lang="en-US" dirty="0"/>
              <a:t>Harry is a horse and Ralph is a rabbit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Is Harry faster than Ralph?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9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E78C-5BA6-D3BC-44F4-8238BA0F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44" y="232922"/>
            <a:ext cx="10211719" cy="1639945"/>
          </a:xfrm>
        </p:spPr>
        <p:txBody>
          <a:bodyPr>
            <a:normAutofit/>
          </a:bodyPr>
          <a:lstStyle/>
          <a:p>
            <a:r>
              <a:rPr lang="en-US" sz="4400" dirty="0"/>
              <a:t>and the answer is...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EC7AA-AA71-D559-1462-434D7CA2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659" y="1462397"/>
            <a:ext cx="4678955" cy="4810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B9126A-EE7A-50E5-7BA5-7B065AA91A98}"/>
              </a:ext>
            </a:extLst>
          </p:cNvPr>
          <p:cNvSpPr txBox="1"/>
          <p:nvPr/>
        </p:nvSpPr>
        <p:spPr>
          <a:xfrm>
            <a:off x="9629192" y="6328216"/>
            <a:ext cx="237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Genesereth and Nilsson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2D8A3-60DB-E571-2D68-E46F88122FCE}"/>
              </a:ext>
            </a:extLst>
          </p:cNvPr>
          <p:cNvSpPr txBox="1"/>
          <p:nvPr/>
        </p:nvSpPr>
        <p:spPr>
          <a:xfrm>
            <a:off x="2587848" y="1943820"/>
            <a:ext cx="2530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Harry is indeed faster than Ralph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2F9146-38E0-F356-4B00-7803E7C49A3E}"/>
              </a:ext>
            </a:extLst>
          </p:cNvPr>
          <p:cNvCxnSpPr>
            <a:cxnSpLocks/>
          </p:cNvCxnSpPr>
          <p:nvPr/>
        </p:nvCxnSpPr>
        <p:spPr>
          <a:xfrm>
            <a:off x="4002833" y="2444620"/>
            <a:ext cx="2381826" cy="3694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20271B-A757-8789-BC0E-746BB280B8B1}"/>
              </a:ext>
            </a:extLst>
          </p:cNvPr>
          <p:cNvSpPr txBox="1"/>
          <p:nvPr/>
        </p:nvSpPr>
        <p:spPr>
          <a:xfrm>
            <a:off x="779832" y="4211266"/>
            <a:ext cx="42660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i="1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Inference uses only standard rules of deduction – nothing specific to the domain.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764388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E78C-5BA6-D3BC-44F4-8238BA0F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01" y="431678"/>
            <a:ext cx="10211719" cy="1030719"/>
          </a:xfrm>
        </p:spPr>
        <p:txBody>
          <a:bodyPr>
            <a:normAutofit/>
          </a:bodyPr>
          <a:lstStyle/>
          <a:p>
            <a:r>
              <a:rPr lang="en-US" sz="4400" dirty="0"/>
              <a:t>but there’s more...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EC7AA-AA71-D559-1462-434D7CA2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612" y="1462397"/>
            <a:ext cx="4019002" cy="41319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20271B-A757-8789-BC0E-746BB280B8B1}"/>
              </a:ext>
            </a:extLst>
          </p:cNvPr>
          <p:cNvSpPr txBox="1"/>
          <p:nvPr/>
        </p:nvSpPr>
        <p:spPr>
          <a:xfrm>
            <a:off x="853308" y="1546373"/>
            <a:ext cx="570300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Ask any question...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all horses faster than all rabbits?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there any horse that is slower than Greg?</a:t>
            </a:r>
          </a:p>
          <a:p>
            <a:endParaRPr lang="en-US" sz="2000" dirty="0"/>
          </a:p>
          <a:p>
            <a:r>
              <a:rPr lang="en-US" sz="2000" dirty="0"/>
              <a:t>Add knowledge, extend the domain...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turtles are slower than dogs, can we conclude all turtles are slower than rabbits?</a:t>
            </a:r>
          </a:p>
          <a:p>
            <a:endParaRPr lang="en-US" sz="2000" dirty="0"/>
          </a:p>
          <a:p>
            <a:r>
              <a:rPr lang="en-US" sz="2000" dirty="0"/>
              <a:t>Represent </a:t>
            </a:r>
            <a:r>
              <a:rPr lang="en-US" sz="2000" i="1" dirty="0"/>
              <a:t>partial knowledge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Waldo is faster than Ralph and slower than Greg. (We don’t know what animal Waldo is, but we can add this partial knowledge to the Knowledgebase)</a:t>
            </a:r>
          </a:p>
        </p:txBody>
      </p:sp>
    </p:spTree>
    <p:extLst>
      <p:ext uri="{BB962C8B-B14F-4D97-AF65-F5344CB8AC3E}">
        <p14:creationId xmlns:p14="http://schemas.microsoft.com/office/powerpoint/2010/main" val="1535997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E78C-5BA6-D3BC-44F4-8238BA0F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44" y="232922"/>
            <a:ext cx="10211719" cy="1639945"/>
          </a:xfrm>
        </p:spPr>
        <p:txBody>
          <a:bodyPr>
            <a:normAutofit/>
          </a:bodyPr>
          <a:lstStyle/>
          <a:p>
            <a:r>
              <a:rPr lang="en-US" sz="4400" dirty="0"/>
              <a:t>Declarative Representation + Logical Reasoning</a:t>
            </a:r>
            <a:br>
              <a:rPr lang="en-US" dirty="0"/>
            </a:br>
            <a:r>
              <a:rPr lang="en-US" sz="3100" dirty="0"/>
              <a:t>In Summary: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66D93A-89C8-C18D-B264-8499FB5E5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44" y="2141537"/>
            <a:ext cx="6272170" cy="367984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A Conceptualization establishes the domain of interest (objects, functions, relations)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Rules of inference are domain independent (no custom code)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New knowledge can be added to the model easily (as a new sentence)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Any domain-related question can be asked of the model – its not purpose-built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EC7AA-AA71-D559-1462-434D7CA2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212" y="1614550"/>
            <a:ext cx="3202695" cy="329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6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7F83-F776-2517-52FC-5D1EBE6C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B9DB-21C6-748B-CEAA-B9A5B041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029"/>
            <a:ext cx="10809514" cy="4369934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Motivation and Overview</a:t>
            </a:r>
          </a:p>
          <a:p>
            <a:pPr lvl="1"/>
            <a:r>
              <a:rPr lang="en-US" sz="2800" dirty="0"/>
              <a:t>Declarative Representation and First Order Languages</a:t>
            </a:r>
          </a:p>
          <a:p>
            <a:pPr lvl="1"/>
            <a:r>
              <a:rPr lang="en-US" sz="2800" dirty="0"/>
              <a:t>Probabilistic Representation and Graphs</a:t>
            </a:r>
          </a:p>
          <a:p>
            <a:pPr lvl="1"/>
            <a:r>
              <a:rPr lang="en-US" sz="2800" dirty="0"/>
              <a:t>Markov Logic Networks</a:t>
            </a:r>
          </a:p>
          <a:p>
            <a:pPr lvl="1"/>
            <a:r>
              <a:rPr lang="en-US" sz="2800" dirty="0"/>
              <a:t>Examples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4034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8829-6C2F-FD2C-9F52-D3CD57FF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416766"/>
            <a:ext cx="11186433" cy="1658198"/>
          </a:xfrm>
        </p:spPr>
        <p:txBody>
          <a:bodyPr/>
          <a:lstStyle/>
          <a:p>
            <a:r>
              <a:rPr lang="en-US" dirty="0"/>
              <a:t>Declarative vs Procedural Representation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07A0CC-768E-508C-4C42-65C21CC98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135871"/>
              </p:ext>
            </p:extLst>
          </p:nvPr>
        </p:nvGraphicFramePr>
        <p:xfrm>
          <a:off x="723899" y="2074964"/>
          <a:ext cx="9105901" cy="2708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097">
                  <a:extLst>
                    <a:ext uri="{9D8B030D-6E8A-4147-A177-3AD203B41FA5}">
                      <a16:colId xmlns:a16="http://schemas.microsoft.com/office/drawing/2014/main" val="933992508"/>
                    </a:ext>
                  </a:extLst>
                </a:gridCol>
                <a:gridCol w="2301845">
                  <a:extLst>
                    <a:ext uri="{9D8B030D-6E8A-4147-A177-3AD203B41FA5}">
                      <a16:colId xmlns:a16="http://schemas.microsoft.com/office/drawing/2014/main" val="1653266469"/>
                    </a:ext>
                  </a:extLst>
                </a:gridCol>
                <a:gridCol w="2911959">
                  <a:extLst>
                    <a:ext uri="{9D8B030D-6E8A-4147-A177-3AD203B41FA5}">
                      <a16:colId xmlns:a16="http://schemas.microsoft.com/office/drawing/2014/main" val="1513027567"/>
                    </a:ext>
                  </a:extLst>
                </a:gridCol>
              </a:tblGrid>
              <a:tr h="391464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Procedural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Declarative / FOL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426540"/>
                  </a:ext>
                </a:extLst>
              </a:tr>
              <a:tr h="965253">
                <a:tc>
                  <a:txBody>
                    <a:bodyPr/>
                    <a:lstStyle/>
                    <a:p>
                      <a:r>
                        <a:rPr lang="en-US" dirty="0"/>
                        <a:t>Deriving facts from other 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Domain-specific 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Entirely domain independent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82838"/>
                  </a:ext>
                </a:extLst>
              </a:tr>
              <a:tr h="675677">
                <a:tc>
                  <a:txBody>
                    <a:bodyPr/>
                    <a:lstStyle/>
                    <a:p>
                      <a:r>
                        <a:rPr lang="en-US" dirty="0"/>
                        <a:t>Adding new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 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sentence to KB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97317"/>
                  </a:ext>
                </a:extLst>
              </a:tr>
              <a:tr h="675677">
                <a:tc>
                  <a:txBody>
                    <a:bodyPr/>
                    <a:lstStyle/>
                    <a:p>
                      <a:r>
                        <a:rPr lang="en-US" dirty="0"/>
                        <a:t>Adding partial knowledge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(stoplight #4 is not green)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Re-code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sentence to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78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707C8E-BA9D-4FC7-D7E1-CE71052DCFD8}"/>
              </a:ext>
            </a:extLst>
          </p:cNvPr>
          <p:cNvSpPr txBox="1"/>
          <p:nvPr/>
        </p:nvSpPr>
        <p:spPr>
          <a:xfrm>
            <a:off x="9511862" y="6354375"/>
            <a:ext cx="255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Reference: Russell, Norvig Chapter 8</a:t>
            </a:r>
          </a:p>
        </p:txBody>
      </p:sp>
    </p:spTree>
    <p:extLst>
      <p:ext uri="{BB962C8B-B14F-4D97-AF65-F5344CB8AC3E}">
        <p14:creationId xmlns:p14="http://schemas.microsoft.com/office/powerpoint/2010/main" val="195146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D10C-8020-596B-93DF-19921F10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w/ FOL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A1B2B5-2A40-A890-53EA-0B4E30D1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49" y="1903135"/>
            <a:ext cx="5747285" cy="3051729"/>
          </a:xfrm>
        </p:spPr>
        <p:txBody>
          <a:bodyPr>
            <a:normAutofit/>
          </a:bodyPr>
          <a:lstStyle/>
          <a:p>
            <a:r>
              <a:rPr lang="en-US" dirty="0"/>
              <a:t>Sensors are unreliable...</a:t>
            </a:r>
          </a:p>
          <a:p>
            <a:r>
              <a:rPr lang="en-US" dirty="0"/>
              <a:t>Data is messy...</a:t>
            </a:r>
          </a:p>
          <a:p>
            <a:r>
              <a:rPr lang="en-US" dirty="0"/>
              <a:t>A rule may not hold for all cases.</a:t>
            </a:r>
          </a:p>
          <a:p>
            <a:r>
              <a:rPr lang="en-US" dirty="0"/>
              <a:t>One bad observation can spoil a model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356080-A3BE-E8B6-6C80-2725D290D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144" y="5081104"/>
            <a:ext cx="4331745" cy="7440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F50693-B9BC-D349-E471-13ADEE32B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62" y="1903135"/>
            <a:ext cx="3949522" cy="22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43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D229-E62C-CEEF-9C4C-EB4B105C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539" y="2461418"/>
            <a:ext cx="8171345" cy="1325563"/>
          </a:xfrm>
        </p:spPr>
        <p:txBody>
          <a:bodyPr>
            <a:normAutofit/>
          </a:bodyPr>
          <a:lstStyle/>
          <a:p>
            <a:r>
              <a:rPr lang="en-US" dirty="0"/>
              <a:t>Probabilistic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051317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3A20555-302A-FC27-7FA5-EF96E6322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483" y="1398946"/>
            <a:ext cx="6257925" cy="3362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C905F6-8E16-410D-9DFE-6836A263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92" y="37775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Probabilistic Graphical Models (PGMs)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4F2D70-FC65-4726-986D-BA3B947505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5661" y="1690688"/>
                <a:ext cx="5252665" cy="50324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PGM is a graph data structure consisting of Nodes, Edges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Graphs may be:</a:t>
                </a:r>
              </a:p>
              <a:p>
                <a:pPr lvl="1"/>
                <a:r>
                  <a:rPr lang="en-US" dirty="0"/>
                  <a:t>Directed, undirected</a:t>
                </a:r>
              </a:p>
              <a:p>
                <a:pPr lvl="1"/>
                <a:r>
                  <a:rPr lang="en-US" dirty="0"/>
                  <a:t>Cyclic, acyclic</a:t>
                </a:r>
              </a:p>
              <a:p>
                <a:pPr lvl="1"/>
                <a:r>
                  <a:rPr lang="en-US" dirty="0"/>
                  <a:t>Have attributes on nodes, edges or groups of nodes</a:t>
                </a:r>
              </a:p>
              <a:p>
                <a:r>
                  <a:rPr lang="en-US" dirty="0"/>
                  <a:t>Graphs succinctly represent many real-world problems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4F2D70-FC65-4726-986D-BA3B947505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661" y="1690688"/>
                <a:ext cx="5252665" cy="5032416"/>
              </a:xfrm>
              <a:blipFill>
                <a:blip r:embed="rId3"/>
                <a:stretch>
                  <a:fillRect l="-1858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F9D701B-0CF7-0D45-0B9B-7E3A2DC8D0BD}"/>
              </a:ext>
            </a:extLst>
          </p:cNvPr>
          <p:cNvSpPr txBox="1"/>
          <p:nvPr/>
        </p:nvSpPr>
        <p:spPr>
          <a:xfrm>
            <a:off x="6750623" y="4761271"/>
            <a:ext cx="356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Medical Diagnosis (directed, acyclic)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48E2F6-7B68-1367-43FB-A85E9F2688D8}"/>
              </a:ext>
            </a:extLst>
          </p:cNvPr>
          <p:cNvSpPr txBox="1"/>
          <p:nvPr/>
        </p:nvSpPr>
        <p:spPr>
          <a:xfrm>
            <a:off x="6500893" y="5250668"/>
            <a:ext cx="46862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/>
              <a:t>Jau-Huei</a:t>
            </a:r>
            <a:r>
              <a:rPr lang="en-US" sz="1100" dirty="0"/>
              <a:t> Lin, Peter J. </a:t>
            </a:r>
            <a:r>
              <a:rPr lang="en-US" sz="1100" dirty="0" err="1"/>
              <a:t>Haug</a:t>
            </a:r>
            <a:r>
              <a:rPr lang="en-US" sz="1100" dirty="0"/>
              <a:t>, Exploiting missing clinical data in Bayesian network modeling for predicting medical problems, Journal of Biomedical Informatics, Volume 41, Issue 1, 2008, Pages 1-14, ISSN 1532-0464, https://doi.org/10.1016/j.jbi.2007.06.001.</a:t>
            </a:r>
          </a:p>
        </p:txBody>
      </p:sp>
    </p:spTree>
    <p:extLst>
      <p:ext uri="{BB962C8B-B14F-4D97-AF65-F5344CB8AC3E}">
        <p14:creationId xmlns:p14="http://schemas.microsoft.com/office/powerpoint/2010/main" val="3948048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C2A564-4211-D9AC-5359-4FA21B297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59" y="1055898"/>
            <a:ext cx="8480555" cy="515848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902D4CB-9C08-080B-D41D-9DBE0B65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26496"/>
          </a:xfrm>
        </p:spPr>
        <p:txBody>
          <a:bodyPr/>
          <a:lstStyle/>
          <a:p>
            <a:r>
              <a:rPr lang="en-US" sz="4400" dirty="0"/>
              <a:t>Graphs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CAD382-AFE2-9F93-B7A3-690EC8A54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954" y="6316717"/>
            <a:ext cx="4293136" cy="36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06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AABF-B619-8A5C-AA85-C3FC0FBA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80924"/>
          </a:xfrm>
        </p:spPr>
        <p:txBody>
          <a:bodyPr/>
          <a:lstStyle/>
          <a:p>
            <a:r>
              <a:rPr lang="en-US" dirty="0"/>
              <a:t>Graphs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688806-3478-63C5-4F12-D46DC356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1" y="1213271"/>
            <a:ext cx="8492121" cy="50824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9C22E-0BCC-FDC0-E956-FE9588F3B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310" y="6367123"/>
            <a:ext cx="3706780" cy="3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30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520500-C3E8-079A-12C4-7A0CC4F7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59" y="1132309"/>
            <a:ext cx="8431958" cy="5193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02D69E-F573-9472-8EB0-63CC8936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02696"/>
          </a:xfrm>
        </p:spPr>
        <p:txBody>
          <a:bodyPr/>
          <a:lstStyle/>
          <a:p>
            <a:r>
              <a:rPr lang="en-US" dirty="0"/>
              <a:t>Graphs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A4A041-5E32-C180-DEE7-9F4126E9E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310" y="6367123"/>
            <a:ext cx="3706780" cy="3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39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7F42-9F7B-44E5-FA31-6AD2A334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Markov Network</a:t>
            </a:r>
            <a:br>
              <a:rPr lang="en-US" sz="4000" dirty="0"/>
            </a:br>
            <a:r>
              <a:rPr lang="en-US" sz="2800" dirty="0"/>
              <a:t>A Graph representing a Joint Probability Distribution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D83E02-965E-7FA6-331E-8FF83CC20F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3555" y="2014943"/>
                <a:ext cx="860438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Markov Network is:</a:t>
                </a:r>
              </a:p>
              <a:p>
                <a:pPr lvl="1"/>
                <a:r>
                  <a:rPr lang="en-US" dirty="0"/>
                  <a:t>An Undirected Cyclic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 set of potential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- one for each “clique” (set of fully-connected nodes)</a:t>
                </a:r>
              </a:p>
              <a:p>
                <a:endParaRPr lang="en-US" dirty="0"/>
              </a:p>
              <a:p>
                <a:r>
                  <a:rPr lang="en-US" dirty="0"/>
                  <a:t>With above constraints the graph represents a Joint Probability Distribution</a:t>
                </a:r>
              </a:p>
              <a:p>
                <a:pPr lvl="1"/>
                <a:r>
                  <a:rPr lang="en-US" dirty="0"/>
                  <a:t>Each node in the graph is a random variable</a:t>
                </a:r>
              </a:p>
              <a:p>
                <a:pPr lvl="1"/>
                <a:r>
                  <a:rPr lang="en-US" dirty="0"/>
                  <a:t>Each potential function expresses the relation between the random variables in the clique</a:t>
                </a:r>
              </a:p>
              <a:p>
                <a:endParaRPr lang="en-US" dirty="0"/>
              </a:p>
              <a:p>
                <a:r>
                  <a:rPr lang="en-US" dirty="0"/>
                  <a:t>The representation is complete, consistent </a:t>
                </a:r>
                <a:r>
                  <a:rPr lang="en-US" sz="1700" dirty="0"/>
                  <a:t>(Pearl 1988)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D83E02-965E-7FA6-331E-8FF83CC20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3555" y="2014943"/>
                <a:ext cx="8604380" cy="4351338"/>
              </a:xfrm>
              <a:blipFill>
                <a:blip r:embed="rId2"/>
                <a:stretch>
                  <a:fillRect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C896E31-AF9D-F54C-E010-3DB249C21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935" y="365125"/>
            <a:ext cx="2314575" cy="2171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C1C29-5DE3-1D05-A4BA-5DE2C2119ECF}"/>
              </a:ext>
            </a:extLst>
          </p:cNvPr>
          <p:cNvSpPr txBox="1"/>
          <p:nvPr/>
        </p:nvSpPr>
        <p:spPr>
          <a:xfrm>
            <a:off x="9657183" y="2622312"/>
            <a:ext cx="125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Judea Pearl</a:t>
            </a:r>
          </a:p>
        </p:txBody>
      </p:sp>
    </p:spTree>
    <p:extLst>
      <p:ext uri="{BB962C8B-B14F-4D97-AF65-F5344CB8AC3E}">
        <p14:creationId xmlns:p14="http://schemas.microsoft.com/office/powerpoint/2010/main" val="1399798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37F8-692F-4BE7-84D4-C10F4DAE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</a:t>
            </a:r>
            <a:br>
              <a:rPr lang="en-US" dirty="0"/>
            </a:br>
            <a:r>
              <a:rPr lang="en-US" sz="3200" dirty="0"/>
              <a:t>a fully connected subgraph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7E8852-954F-4966-ABD9-E2878E69C0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49653"/>
                <a:ext cx="4819022" cy="41273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In the example:</a:t>
                </a:r>
              </a:p>
              <a:p>
                <a:r>
                  <a:rPr lang="en-US" sz="2400" dirty="0"/>
                  <a:t>12 cliques of 1</a:t>
                </a:r>
              </a:p>
              <a:p>
                <a:r>
                  <a:rPr lang="en-US" sz="2400" dirty="0"/>
                  <a:t>13 cliques of 2</a:t>
                </a:r>
              </a:p>
              <a:p>
                <a:r>
                  <a:rPr lang="en-US" sz="2400" dirty="0"/>
                  <a:t>5 cliques of 3</a:t>
                </a:r>
              </a:p>
              <a:p>
                <a:r>
                  <a:rPr lang="en-US" sz="2400" dirty="0"/>
                  <a:t>1 clique of 4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Represent using 31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∈(1..31)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7E8852-954F-4966-ABD9-E2878E69C0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49653"/>
                <a:ext cx="4819022" cy="4127309"/>
              </a:xfrm>
              <a:blipFill>
                <a:blip r:embed="rId2"/>
                <a:stretch>
                  <a:fillRect l="-2025" t="-2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338B4D-1710-48AB-A23E-57769F12B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361" y="1937640"/>
            <a:ext cx="6741268" cy="4127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CB8631-EDC7-7858-A6BF-3F04B6117EB3}"/>
                  </a:ext>
                </a:extLst>
              </p:cNvPr>
              <p:cNvSpPr txBox="1"/>
              <p:nvPr/>
            </p:nvSpPr>
            <p:spPr>
              <a:xfrm>
                <a:off x="3499637" y="6288978"/>
                <a:ext cx="586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a complete and consistent expression of relationships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CB8631-EDC7-7858-A6BF-3F04B6117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637" y="6288978"/>
                <a:ext cx="5862374" cy="369332"/>
              </a:xfrm>
              <a:prstGeom prst="rect">
                <a:avLst/>
              </a:prstGeom>
              <a:blipFill>
                <a:blip r:embed="rId4"/>
                <a:stretch>
                  <a:fillRect l="-31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461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15EAE3-1EB2-8A26-21D8-CC3D060AE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09" y="280363"/>
            <a:ext cx="8587192" cy="62972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7248AF-5FE0-2F66-A78B-EA73C37BB796}"/>
              </a:ext>
            </a:extLst>
          </p:cNvPr>
          <p:cNvSpPr txBox="1"/>
          <p:nvPr/>
        </p:nvSpPr>
        <p:spPr>
          <a:xfrm>
            <a:off x="7744408" y="6422961"/>
            <a:ext cx="4291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http://alchemy.cs.washington.edu/alchemy1.html</a:t>
            </a:r>
          </a:p>
        </p:txBody>
      </p:sp>
    </p:spTree>
    <p:extLst>
      <p:ext uri="{BB962C8B-B14F-4D97-AF65-F5344CB8AC3E}">
        <p14:creationId xmlns:p14="http://schemas.microsoft.com/office/powerpoint/2010/main" val="176072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1EA0-D21D-4E33-B6DB-34E0B5B7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68086"/>
            <a:ext cx="10772775" cy="1077685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93C06-32BD-444F-8404-2E17B83DC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4355" cy="4351338"/>
          </a:xfrm>
        </p:spPr>
        <p:txBody>
          <a:bodyPr>
            <a:normAutofit/>
          </a:bodyPr>
          <a:lstStyle/>
          <a:p>
            <a:r>
              <a:rPr lang="en-US" sz="2600" dirty="0"/>
              <a:t>PhD Student at University of Massachusetts, Lowell</a:t>
            </a:r>
          </a:p>
          <a:p>
            <a:pPr lvl="1"/>
            <a:r>
              <a:rPr lang="en-US" sz="2200" dirty="0"/>
              <a:t>Statistical Relational Learning</a:t>
            </a:r>
          </a:p>
          <a:p>
            <a:pPr lvl="1"/>
            <a:r>
              <a:rPr lang="en-US" sz="2200" dirty="0"/>
              <a:t>Probabilistic Graphical Models</a:t>
            </a:r>
          </a:p>
          <a:p>
            <a:pPr lvl="1"/>
            <a:r>
              <a:rPr lang="en-US" sz="2200" dirty="0"/>
              <a:t>Markov Logic Networks</a:t>
            </a:r>
          </a:p>
          <a:p>
            <a:pPr lvl="1"/>
            <a:endParaRPr lang="en-US" dirty="0"/>
          </a:p>
          <a:p>
            <a:r>
              <a:rPr lang="en-US" sz="2600" dirty="0"/>
              <a:t>Consultant at </a:t>
            </a:r>
            <a:r>
              <a:rPr lang="en-US" dirty="0">
                <a:hlinkClick r:id="rId2"/>
              </a:rPr>
              <a:t>www.cwinsorconsulting.com</a:t>
            </a:r>
            <a:endParaRPr lang="en-US" dirty="0"/>
          </a:p>
          <a:p>
            <a:pPr lvl="1"/>
            <a:r>
              <a:rPr lang="en-US" sz="2200" dirty="0"/>
              <a:t>Proof-of-Concepts, Benchmarking, Algorithms</a:t>
            </a:r>
          </a:p>
          <a:p>
            <a:pPr lvl="1"/>
            <a:endParaRPr lang="en-US" sz="2000" dirty="0"/>
          </a:p>
          <a:p>
            <a:r>
              <a:rPr lang="en-US" sz="2600" dirty="0"/>
              <a:t>Software Engineer at Rapid Micro Biosystems in Lowell, MA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10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CE67-84CA-FA44-FA30-E3AA1A29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Markov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9729-FC7E-CBCC-29A0-268955682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Markov network is based on probability theory - peer accepted in scientific communities and regulatory institutions</a:t>
            </a:r>
          </a:p>
          <a:p>
            <a:r>
              <a:rPr lang="en-US" dirty="0"/>
              <a:t>Structure of an MLN graph can have intuitive meaning - help in understanding the domain.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“Probabilistic models are liberating.  Instead of a rigid formalism that needs to enumerate every possibility and exception we can sweep these under the probabilistic rug as something unusual happened”</a:t>
            </a:r>
            <a:r>
              <a:rPr lang="en-US" sz="2200" i="1" dirty="0"/>
              <a:t> </a:t>
            </a:r>
            <a:r>
              <a:rPr lang="en-US" sz="1800" i="1" dirty="0"/>
              <a:t>(1)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53ECA-C76B-1796-5459-A650BF4858DE}"/>
              </a:ext>
            </a:extLst>
          </p:cNvPr>
          <p:cNvSpPr txBox="1"/>
          <p:nvPr/>
        </p:nvSpPr>
        <p:spPr>
          <a:xfrm>
            <a:off x="9525000" y="6422961"/>
            <a:ext cx="2511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(1) </a:t>
            </a:r>
            <a:r>
              <a:rPr lang="en-US" sz="1400" dirty="0" err="1"/>
              <a:t>Coller</a:t>
            </a:r>
            <a:r>
              <a:rPr lang="en-US" sz="1400" dirty="0"/>
              <a:t>, Friedman 2009</a:t>
            </a:r>
          </a:p>
        </p:txBody>
      </p:sp>
    </p:spTree>
    <p:extLst>
      <p:ext uri="{BB962C8B-B14F-4D97-AF65-F5344CB8AC3E}">
        <p14:creationId xmlns:p14="http://schemas.microsoft.com/office/powerpoint/2010/main" val="419184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4E26-C270-CD5B-B14B-41009D85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</a:t>
            </a:r>
            <a:r>
              <a:rPr lang="en-US" b="1" i="1" u="sng" dirty="0"/>
              <a:t>Logic</a:t>
            </a:r>
            <a:r>
              <a:rPr lang="en-US" dirty="0"/>
              <a:t> Networks</a:t>
            </a:r>
            <a:br>
              <a:rPr lang="en-US" dirty="0"/>
            </a:br>
            <a:r>
              <a:rPr lang="en-US" sz="3600" dirty="0"/>
              <a:t>Combine FOL + Markov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ABE64-300E-F020-CBEE-B39A749A0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4661"/>
            <a:ext cx="4228322" cy="4091138"/>
          </a:xfrm>
        </p:spPr>
        <p:txBody>
          <a:bodyPr/>
          <a:lstStyle/>
          <a:p>
            <a:r>
              <a:rPr lang="en-US" dirty="0"/>
              <a:t>MLN “softens” the constraints of the FOL.  Each formula has a ‘weight’.  The fewer constraints a world violates the more probable it is.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492D6-5162-CBCC-1DD6-30D2E7AE9E40}"/>
              </a:ext>
            </a:extLst>
          </p:cNvPr>
          <p:cNvSpPr txBox="1"/>
          <p:nvPr/>
        </p:nvSpPr>
        <p:spPr>
          <a:xfrm>
            <a:off x="6295246" y="6395799"/>
            <a:ext cx="44349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https://homes.cs.washington.edu/~pedrod/papers/mlj05.pdf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8A940-FF59-2AE7-814E-60449FF0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091" y="2304660"/>
            <a:ext cx="6629828" cy="3138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D6D1DB-D1C7-5710-B39B-207E2FD3427B}"/>
              </a:ext>
            </a:extLst>
          </p:cNvPr>
          <p:cNvSpPr txBox="1"/>
          <p:nvPr/>
        </p:nvSpPr>
        <p:spPr>
          <a:xfrm>
            <a:off x="6295246" y="5934134"/>
            <a:ext cx="5348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333333"/>
                </a:solidFill>
                <a:effectLst/>
                <a:latin typeface="-apple-system"/>
              </a:rPr>
              <a:t>Richardson, M., Domingos, P. Markov logic networks. </a:t>
            </a:r>
            <a:r>
              <a:rPr lang="en-US" sz="1200" b="0" i="1" dirty="0">
                <a:solidFill>
                  <a:srgbClr val="333333"/>
                </a:solidFill>
                <a:effectLst/>
                <a:latin typeface="-apple-system"/>
              </a:rPr>
              <a:t>Mach Learn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-apple-system"/>
              </a:rPr>
              <a:t>62, 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-apple-system"/>
              </a:rPr>
              <a:t>107–136 (2006). https://doi.org/10.1007/s10994-006-5833-1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9669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C81D-BAAB-4EB4-A036-479BDBB9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46268" cy="1819935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B19BE-7C04-FC7F-7971-106B6A6BC3E0}"/>
              </a:ext>
            </a:extLst>
          </p:cNvPr>
          <p:cNvSpPr txBox="1"/>
          <p:nvPr/>
        </p:nvSpPr>
        <p:spPr>
          <a:xfrm>
            <a:off x="7279574" y="6550223"/>
            <a:ext cx="49124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https://homes.cs.washington.edu/~pedrod/papers/mlj05.pdf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3EF0E-A720-40DF-7207-6274F345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986" y="347658"/>
            <a:ext cx="7877175" cy="2085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53BB7F-A7C1-0174-9315-2FD81BBCC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744" y="2682207"/>
            <a:ext cx="5860512" cy="389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4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D116-B4AE-B338-156A-9257984D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943" y="2545176"/>
            <a:ext cx="4849316" cy="1325563"/>
          </a:xfrm>
        </p:spPr>
        <p:txBody>
          <a:bodyPr/>
          <a:lstStyle/>
          <a:p>
            <a:pPr algn="ctr"/>
            <a:r>
              <a:rPr lang="en-US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662057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A743-B2F9-C53D-7CCC-141BB88F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Alchemy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67A2-D8EA-F1BD-31B7-27CA18F3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7656"/>
            <a:ext cx="10691648" cy="42924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tool for MLN research by University of Washington (Domingos et al.)</a:t>
            </a:r>
          </a:p>
          <a:p>
            <a:r>
              <a:rPr lang="en-US" dirty="0"/>
              <a:t>Intended for: </a:t>
            </a:r>
          </a:p>
          <a:p>
            <a:pPr lvl="1"/>
            <a:r>
              <a:rPr lang="en-US" dirty="0"/>
              <a:t>Tutorials and Learning about MLN</a:t>
            </a:r>
          </a:p>
          <a:p>
            <a:pPr lvl="1"/>
            <a:r>
              <a:rPr lang="en-US" dirty="0"/>
              <a:t>Experimenting with Algorithms</a:t>
            </a:r>
          </a:p>
          <a:p>
            <a:pPr lvl="2"/>
            <a:r>
              <a:rPr lang="en-US" dirty="0"/>
              <a:t>Structure Learning</a:t>
            </a:r>
          </a:p>
          <a:p>
            <a:pPr lvl="2"/>
            <a:r>
              <a:rPr lang="en-US" dirty="0"/>
              <a:t>Weight learning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endParaRPr lang="en-US" dirty="0"/>
          </a:p>
          <a:p>
            <a:r>
              <a:rPr lang="en-US" dirty="0"/>
              <a:t>Version 1.0 </a:t>
            </a:r>
            <a:r>
              <a:rPr lang="en-US" dirty="0">
                <a:sym typeface="Wingdings" panose="05000000000000000000" pitchFamily="2" charset="2"/>
              </a:rPr>
              <a:t> Initial version</a:t>
            </a:r>
            <a:endParaRPr lang="en-US" dirty="0"/>
          </a:p>
          <a:p>
            <a:r>
              <a:rPr lang="en-US" dirty="0"/>
              <a:t>Version 2.0 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Lifted Inference</a:t>
            </a:r>
          </a:p>
          <a:p>
            <a:r>
              <a:rPr lang="en-US" dirty="0"/>
              <a:t>Light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“Tractable MLN” </a:t>
            </a:r>
          </a:p>
        </p:txBody>
      </p:sp>
    </p:spTree>
    <p:extLst>
      <p:ext uri="{BB962C8B-B14F-4D97-AF65-F5344CB8AC3E}">
        <p14:creationId xmlns:p14="http://schemas.microsoft.com/office/powerpoint/2010/main" val="349446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14B9-02C8-ABFC-BD60-F8A3B865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>
            <a:normAutofit/>
          </a:bodyPr>
          <a:lstStyle/>
          <a:p>
            <a:r>
              <a:rPr lang="en-US" dirty="0"/>
              <a:t>Example 1: Social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019F6-38CF-8F2B-8D02-29FF5753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149" y="1759403"/>
            <a:ext cx="7737907" cy="2311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4A9D0F-3D13-E101-021A-2E197F36EF32}"/>
              </a:ext>
            </a:extLst>
          </p:cNvPr>
          <p:cNvSpPr txBox="1"/>
          <p:nvPr/>
        </p:nvSpPr>
        <p:spPr>
          <a:xfrm>
            <a:off x="8262257" y="6215875"/>
            <a:ext cx="33092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Domingos, Lowd, 2009 Appendix 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9200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19DF-6A23-A214-BECE-D80ED3BC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5" y="185419"/>
            <a:ext cx="10363199" cy="1658198"/>
          </a:xfrm>
        </p:spPr>
        <p:txBody>
          <a:bodyPr>
            <a:normAutofit/>
          </a:bodyPr>
          <a:lstStyle/>
          <a:p>
            <a:r>
              <a:rPr lang="en-US" sz="4000" dirty="0"/>
              <a:t>.</a:t>
            </a:r>
            <a:r>
              <a:rPr lang="en-US" sz="4000" dirty="0" err="1"/>
              <a:t>mln</a:t>
            </a:r>
            <a:r>
              <a:rPr lang="en-US" sz="4000" dirty="0"/>
              <a:t> file establishes the model </a:t>
            </a:r>
            <a:br>
              <a:rPr lang="en-US" sz="4000" dirty="0"/>
            </a:br>
            <a:r>
              <a:rPr lang="en-US" sz="2800" dirty="0"/>
              <a:t>predicates, functions, first-order formulas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352452-936C-7CCD-B437-981B8F94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30" y="1619568"/>
            <a:ext cx="8409212" cy="50530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2ADD61-6FF1-1F16-6C7C-541CA951F40D}"/>
              </a:ext>
            </a:extLst>
          </p:cNvPr>
          <p:cNvSpPr txBox="1"/>
          <p:nvPr/>
        </p:nvSpPr>
        <p:spPr>
          <a:xfrm>
            <a:off x="9346090" y="198450"/>
            <a:ext cx="1953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Elicitation from Knowledge Expert</a:t>
            </a:r>
          </a:p>
        </p:txBody>
      </p:sp>
    </p:spTree>
    <p:extLst>
      <p:ext uri="{BB962C8B-B14F-4D97-AF65-F5344CB8AC3E}">
        <p14:creationId xmlns:p14="http://schemas.microsoft.com/office/powerpoint/2010/main" val="1166432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3CCC-1B2C-7522-10C6-73148D07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2"/>
            <a:ext cx="3403147" cy="1808239"/>
          </a:xfrm>
        </p:spPr>
        <p:txBody>
          <a:bodyPr/>
          <a:lstStyle/>
          <a:p>
            <a:r>
              <a:rPr lang="en-US" sz="3200" dirty="0"/>
              <a:t>.</a:t>
            </a:r>
            <a:r>
              <a:rPr lang="en-US" sz="4000" dirty="0" err="1"/>
              <a:t>db</a:t>
            </a:r>
            <a:r>
              <a:rPr lang="en-US" sz="4000" dirty="0"/>
              <a:t> file grounds the model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587FCB-3CBD-5EF8-6804-DC2A2B247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29" y="499533"/>
            <a:ext cx="5658529" cy="621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38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E740-A68D-50A0-33EE-1FFE9B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19" y="2011680"/>
            <a:ext cx="2586719" cy="2787953"/>
          </a:xfrm>
        </p:spPr>
        <p:txBody>
          <a:bodyPr/>
          <a:lstStyle/>
          <a:p>
            <a:r>
              <a:rPr lang="en-US" dirty="0"/>
              <a:t>Weight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D2C89-4E43-2238-9886-E4E6CAFCF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1" y="260045"/>
            <a:ext cx="9694654" cy="1427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1B6783-3AAC-E9D9-5580-5426C698C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714" y="1851180"/>
            <a:ext cx="7312861" cy="48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56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3452-F777-8330-722A-1931E943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1" y="322465"/>
            <a:ext cx="5498249" cy="1049803"/>
          </a:xfrm>
        </p:spPr>
        <p:txBody>
          <a:bodyPr>
            <a:normAutofit/>
          </a:bodyPr>
          <a:lstStyle/>
          <a:p>
            <a:r>
              <a:rPr lang="en-US" sz="4800" dirty="0"/>
              <a:t>Inference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83604-9813-075A-45FD-B927B818B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945" y="3011830"/>
            <a:ext cx="3896405" cy="3523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385BB9-D738-9002-9F85-91606F84C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17" y="1372268"/>
            <a:ext cx="11751129" cy="12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E3DB51-0653-EE5C-8589-B6D9DF250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557" y="4359343"/>
            <a:ext cx="3938330" cy="169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6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D5ED-6C74-4011-9190-096F803B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6598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F857-0B6D-4BBE-A948-3DE263F0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32" y="1519880"/>
            <a:ext cx="10950147" cy="5145989"/>
          </a:xfrm>
        </p:spPr>
        <p:txBody>
          <a:bodyPr>
            <a:normAutofit fontScale="92500" lnSpcReduction="20000"/>
          </a:bodyPr>
          <a:lstStyle/>
          <a:p>
            <a:r>
              <a:rPr lang="en-US" sz="1400" b="0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Richardson, Matthew, and Pedro Domingos. "Markov logic networks." Machine learning 62.1 (2006): 107-136.</a:t>
            </a:r>
          </a:p>
          <a:p>
            <a:r>
              <a:rPr lang="en-US" sz="1400" b="0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Domingos, Pedro, and Daniel Lowd. "Markov logic: An interface layer for artificial intelligence." Synthesis lectures on artificial intelligence and machine learning 3.1 (2009): 1-155.</a:t>
            </a:r>
            <a:endParaRPr lang="en-US" sz="1400" b="0" dirty="0"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Judea Pearl. 1988. Probabilistic Reasoning in Intelligent Systems: Networks of Plausible Inference. Morgan Kaufmann Publishers Inc., San Francisco, CA, USA.</a:t>
            </a:r>
          </a:p>
          <a:p>
            <a:r>
              <a:rPr lang="en-US" sz="1400" b="0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Koller, Daphne, and Nir Friedman. Probabilistic graphical models: principles and techniques. MIT press, 2009.</a:t>
            </a:r>
          </a:p>
          <a:p>
            <a:r>
              <a:rPr lang="en-US" sz="1400" b="0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Russell, Stuart, and Peter Norvig. "Artificial intelligence: a modern approach." (2002).</a:t>
            </a:r>
          </a:p>
          <a:p>
            <a:r>
              <a:rPr lang="en-US" sz="1400" b="0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Neapolitan, Richard E. Learning </a:t>
            </a:r>
            <a:r>
              <a:rPr lang="en-US" sz="1400" b="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bayesian</a:t>
            </a:r>
            <a:r>
              <a:rPr lang="en-US" sz="1400" b="0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networks. Vol. 38. Upper Saddle River: Pearson Prentice Hall, 2004.</a:t>
            </a:r>
          </a:p>
          <a:p>
            <a:r>
              <a:rPr lang="en-US" sz="1400" b="0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Kolmogorov, A. N. "Foundations of the Theory of Probability, trans." Nathan Morrison (1956). Chelsea, New York (1933).</a:t>
            </a:r>
            <a:endParaRPr lang="en-US" sz="1400" dirty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Genesereth, Michael R., and Nils J. Nilsson. Logical foundations of artificial intelligence. Morgan Kaufmann, 2012.</a:t>
            </a:r>
          </a:p>
          <a:p>
            <a:r>
              <a:rPr lang="en-US" sz="1400" b="0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Friedman, Nir, et al. "Learning probabilistic relational models." IJCAI. Vol. 99. 1999.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URLs: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Alchemy: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http://alchemy.cs.washington.edu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Coursera PGM: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https://www.coursera.org/specializations/probabilistic-graphical-models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Stanford ML with Graphs: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https://web.stanford.edu/class/cs224w/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6506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3452-F777-8330-722A-1931E943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1" y="322465"/>
            <a:ext cx="5498249" cy="1049803"/>
          </a:xfrm>
        </p:spPr>
        <p:txBody>
          <a:bodyPr>
            <a:normAutofit/>
          </a:bodyPr>
          <a:lstStyle/>
          <a:p>
            <a:r>
              <a:rPr lang="en-US" sz="4800" dirty="0"/>
              <a:t>Inference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8B277-4727-E2C7-CE70-D345BE875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611754"/>
            <a:ext cx="11013326" cy="13165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3FE83B-64DF-7F6C-4ADC-E0D6DB82F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109" y="3654494"/>
            <a:ext cx="3635148" cy="216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34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1171-60FD-22E4-6F8D-AA6CC011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(example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1E334-1F43-47D4-E473-84BD5763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362200"/>
            <a:ext cx="10753725" cy="3415665"/>
          </a:xfrm>
        </p:spPr>
        <p:txBody>
          <a:bodyPr/>
          <a:lstStyle/>
          <a:p>
            <a:r>
              <a:rPr lang="en-US" dirty="0"/>
              <a:t>No Data Required.  Elicitation from Knowledge Expert is a valid and good starting point.</a:t>
            </a:r>
          </a:p>
          <a:p>
            <a:r>
              <a:rPr lang="en-US" dirty="0"/>
              <a:t>Model is transferrable.  Structure from and weights from group (Anna, Bob, Chris) is applied to the (Katherine, Ivan, John) group. </a:t>
            </a:r>
          </a:p>
          <a:p>
            <a:r>
              <a:rPr lang="en-US" dirty="0"/>
              <a:t>Query is not pre-defined – can query on any predicate</a:t>
            </a:r>
          </a:p>
          <a:p>
            <a:r>
              <a:rPr lang="en-US" dirty="0"/>
              <a:t>Structure succinct – expressed in just a few lines</a:t>
            </a:r>
          </a:p>
        </p:txBody>
      </p:sp>
    </p:spTree>
    <p:extLst>
      <p:ext uri="{BB962C8B-B14F-4D97-AF65-F5344CB8AC3E}">
        <p14:creationId xmlns:p14="http://schemas.microsoft.com/office/powerpoint/2010/main" val="2109805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F2CA-F281-FC4D-5739-12099B9D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1950"/>
            <a:ext cx="10515600" cy="1325563"/>
          </a:xfrm>
        </p:spPr>
        <p:txBody>
          <a:bodyPr/>
          <a:lstStyle/>
          <a:p>
            <a:r>
              <a:rPr lang="en-US" dirty="0"/>
              <a:t>Example 2: University Students</a:t>
            </a:r>
            <a:br>
              <a:rPr lang="en-US" dirty="0"/>
            </a:br>
            <a:r>
              <a:rPr lang="en-US" sz="3600" dirty="0"/>
              <a:t>Learning Structure from Data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83D862-CCED-E393-16A3-5C8C8ADB1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24743"/>
            <a:ext cx="9122229" cy="4342584"/>
          </a:xfrm>
        </p:spPr>
        <p:txBody>
          <a:bodyPr>
            <a:normAutofit/>
          </a:bodyPr>
          <a:lstStyle/>
          <a:p>
            <a:r>
              <a:rPr lang="en-US" dirty="0"/>
              <a:t>The previous model came from Knowledge Expert.  If we want structure from data...</a:t>
            </a:r>
          </a:p>
          <a:p>
            <a:endParaRPr lang="en-US" dirty="0"/>
          </a:p>
          <a:p>
            <a:r>
              <a:rPr lang="en-US" dirty="0"/>
              <a:t>“University” database is:</a:t>
            </a:r>
          </a:p>
          <a:p>
            <a:pPr lvl="1"/>
            <a:r>
              <a:rPr lang="en-US" dirty="0"/>
              <a:t>Students, Professors, “</a:t>
            </a:r>
            <a:r>
              <a:rPr lang="en-US" dirty="0" err="1"/>
              <a:t>AdvisedBy</a:t>
            </a:r>
            <a:r>
              <a:rPr lang="en-US" dirty="0"/>
              <a:t>” relationship.</a:t>
            </a:r>
          </a:p>
          <a:p>
            <a:pPr lvl="1"/>
            <a:r>
              <a:rPr lang="en-US" dirty="0"/>
              <a:t>Publication Title (identifies student and professor)</a:t>
            </a:r>
          </a:p>
          <a:p>
            <a:pPr lvl="1"/>
            <a:r>
              <a:rPr lang="en-US" dirty="0"/>
              <a:t>Faculty members have “position”, student has “phase”</a:t>
            </a:r>
          </a:p>
          <a:p>
            <a:endParaRPr lang="en-US" dirty="0"/>
          </a:p>
          <a:p>
            <a:r>
              <a:rPr lang="en-US" dirty="0"/>
              <a:t>Start with empty .</a:t>
            </a:r>
            <a:r>
              <a:rPr lang="en-US" dirty="0" err="1"/>
              <a:t>mln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79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F2CA-F281-FC4D-5739-12099B9D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19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2: University Students</a:t>
            </a:r>
            <a:br>
              <a:rPr lang="en-US" dirty="0"/>
            </a:br>
            <a:r>
              <a:rPr lang="en-US" sz="4400" dirty="0"/>
              <a:t>The Data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5C5CAA-841E-90F3-AB9A-1293B776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57" y="1617513"/>
            <a:ext cx="8572499" cy="516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01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F2CA-F281-FC4D-5739-12099B9D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19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2: University Students</a:t>
            </a:r>
            <a:br>
              <a:rPr lang="en-US" dirty="0"/>
            </a:br>
            <a:r>
              <a:rPr lang="en-US" sz="4400" dirty="0"/>
              <a:t>The Data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F2E17-86CE-94F6-9B26-44206E2DB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853292"/>
            <a:ext cx="3338513" cy="2108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9A0BC-0371-4B05-9E6D-DDE8C557E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4433887"/>
            <a:ext cx="7730922" cy="9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98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F2CA-F281-FC4D-5739-12099B9D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19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2: University Students</a:t>
            </a:r>
            <a:br>
              <a:rPr lang="en-US" dirty="0"/>
            </a:br>
            <a:r>
              <a:rPr lang="en-US" sz="4400" dirty="0"/>
              <a:t>The Structure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4AC33-17B9-1EEC-D2CC-B91DB3CB4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09" y="1802570"/>
            <a:ext cx="9784896" cy="40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611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1171-60FD-22E4-6F8D-AA6CC011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(example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1E334-1F43-47D4-E473-84BD5763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362200"/>
            <a:ext cx="10753725" cy="3415665"/>
          </a:xfrm>
        </p:spPr>
        <p:txBody>
          <a:bodyPr/>
          <a:lstStyle/>
          <a:p>
            <a:r>
              <a:rPr lang="en-US" dirty="0"/>
              <a:t>Structure from Data</a:t>
            </a:r>
          </a:p>
          <a:p>
            <a:r>
              <a:rPr lang="en-US" dirty="0"/>
              <a:t>Model expressed in CNF form – marginally human readable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37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E28B-7FC8-FBF0-DF8D-4CA29EF4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Logistic Regression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76FF6-7012-73A4-03CA-75B71E247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37" y="1759990"/>
            <a:ext cx="10160505" cy="47328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17CD9-22DA-3451-6C86-37BC3B121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58" y="1941798"/>
            <a:ext cx="4888041" cy="3304759"/>
          </a:xfrm>
        </p:spPr>
        <p:txBody>
          <a:bodyPr>
            <a:normAutofit/>
          </a:bodyPr>
          <a:lstStyle/>
          <a:p>
            <a:r>
              <a:rPr lang="en-US" sz="2400" dirty="0"/>
              <a:t>Maps attributes (numeric or ordinal) to nominal (categorical). </a:t>
            </a:r>
          </a:p>
          <a:p>
            <a:r>
              <a:rPr lang="en-US" sz="2400" dirty="0"/>
              <a:t>Output sums to 1.0 and is between 0 and 1.0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E94A2-A2A6-3651-8D9F-D754EAA2FF8C}"/>
              </a:ext>
            </a:extLst>
          </p:cNvPr>
          <p:cNvSpPr txBox="1"/>
          <p:nvPr/>
        </p:nvSpPr>
        <p:spPr>
          <a:xfrm>
            <a:off x="10010899" y="92278"/>
            <a:ext cx="19194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3718349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1B15-4E2B-BCE4-1D4B-ED222D3E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30" y="27971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Example 3: UCI “voting-records”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64B8B-1D14-555C-3783-0A0CD12AD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67" y="1690688"/>
            <a:ext cx="3931985" cy="3285536"/>
          </a:xfrm>
        </p:spPr>
        <p:txBody>
          <a:bodyPr>
            <a:normAutofit/>
          </a:bodyPr>
          <a:lstStyle/>
          <a:p>
            <a:r>
              <a:rPr lang="en-US" sz="2400" dirty="0"/>
              <a:t>Yea/Nay votes for 232 congresspersons on 16 topics</a:t>
            </a:r>
          </a:p>
          <a:p>
            <a:r>
              <a:rPr lang="en-US" sz="2400" dirty="0"/>
              <a:t>Class to be determined is “Republican” or “Democrat”</a:t>
            </a:r>
          </a:p>
          <a:p>
            <a:r>
              <a:rPr lang="en-US" sz="2400" dirty="0"/>
              <a:t>Each vote is a binary predictor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3BFC2-CCBF-5390-2E92-CFCE7DC2E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733" y="1454150"/>
            <a:ext cx="6600825" cy="5038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822719-0213-1A0D-E0DE-8277FA7AC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8" y="5022470"/>
            <a:ext cx="4161395" cy="1325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7CB4FB-FB39-B713-AD7B-FDC67B5EE10A}"/>
              </a:ext>
            </a:extLst>
          </p:cNvPr>
          <p:cNvSpPr txBox="1"/>
          <p:nvPr/>
        </p:nvSpPr>
        <p:spPr>
          <a:xfrm>
            <a:off x="10010899" y="92278"/>
            <a:ext cx="19194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201428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AF9C-A460-AA89-4B22-7144E422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3:</a:t>
            </a:r>
            <a:br>
              <a:rPr lang="en-US" sz="4000" dirty="0"/>
            </a:br>
            <a:r>
              <a:rPr lang="en-US" sz="3200" dirty="0"/>
              <a:t>Step 1: Attributes become Grounding Predicates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2F501-DE96-A57E-634E-27F63C801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282" y="1720755"/>
            <a:ext cx="6145967" cy="2026786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In MLN each vote becomes a grounding predicate</a:t>
            </a:r>
          </a:p>
          <a:p>
            <a:r>
              <a:rPr lang="en-US" i="1" dirty="0"/>
              <a:t>Congressperson 190 voted against </a:t>
            </a:r>
            <a:r>
              <a:rPr lang="en-US" i="1" dirty="0" err="1"/>
              <a:t>WaterProjectCostSharing</a:t>
            </a:r>
            <a:endParaRPr lang="en-US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C52A9D-ADA9-46F4-1B8C-4AC2A12A6F83}"/>
              </a:ext>
            </a:extLst>
          </p:cNvPr>
          <p:cNvSpPr txBox="1">
            <a:spLocks/>
          </p:cNvSpPr>
          <p:nvPr/>
        </p:nvSpPr>
        <p:spPr>
          <a:xfrm>
            <a:off x="379751" y="1720755"/>
            <a:ext cx="4772962" cy="2026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en-US" dirty="0"/>
              <a:t>As received: standard table format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0828DA-17B6-023A-A673-23888681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71" y="3116861"/>
            <a:ext cx="4524375" cy="1733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FC570E-925B-AC57-745A-4A006B18D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587" y="3807588"/>
            <a:ext cx="4162425" cy="2314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870082-97BF-FF66-F40E-6F1F23F334B4}"/>
              </a:ext>
            </a:extLst>
          </p:cNvPr>
          <p:cNvSpPr txBox="1"/>
          <p:nvPr/>
        </p:nvSpPr>
        <p:spPr>
          <a:xfrm>
            <a:off x="10010899" y="92278"/>
            <a:ext cx="19194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60DCD-D65E-147E-08D6-8517BF255F97}"/>
              </a:ext>
            </a:extLst>
          </p:cNvPr>
          <p:cNvSpPr txBox="1"/>
          <p:nvPr/>
        </p:nvSpPr>
        <p:spPr>
          <a:xfrm>
            <a:off x="1534886" y="6455229"/>
            <a:ext cx="1704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common_sm_ui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common_sm_ui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 err="1"/>
              <a:t>common_sm_ui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4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37AF-3FAC-4B13-0841-A3C31973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40" y="543076"/>
            <a:ext cx="6853918" cy="1658198"/>
          </a:xfrm>
        </p:spPr>
        <p:txBody>
          <a:bodyPr/>
          <a:lstStyle/>
          <a:p>
            <a:r>
              <a:rPr lang="en-US" sz="4800" dirty="0"/>
              <a:t>Markov Logic Networks</a:t>
            </a:r>
            <a:br>
              <a:rPr lang="en-US" dirty="0"/>
            </a:br>
            <a:r>
              <a:rPr lang="en-US" sz="3200" dirty="0"/>
              <a:t>What are they?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853E9-632B-0D06-968C-D1B5745A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25486"/>
            <a:ext cx="5127170" cy="3789438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</a:rPr>
              <a:t>A probabilistic logic which applies the ideas of a Markov Network to first-order logic, enabling uncertain inference. </a:t>
            </a:r>
            <a:r>
              <a:rPr lang="en-US" sz="1800" i="0" dirty="0">
                <a:effectLst/>
              </a:rPr>
              <a:t>(source: Wikipedia)</a:t>
            </a:r>
          </a:p>
          <a:p>
            <a:r>
              <a:rPr lang="en-US" dirty="0"/>
              <a:t>Research led by</a:t>
            </a:r>
            <a:r>
              <a:rPr lang="en-US" i="0" dirty="0">
                <a:effectLst/>
              </a:rPr>
              <a:t> Pedro Domingos, Matt Richardson at University of Washington (f</a:t>
            </a:r>
            <a:r>
              <a:rPr lang="en-US" dirty="0"/>
              <a:t>irst published in 2006)</a:t>
            </a:r>
            <a:endParaRPr lang="en-US" i="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A46743-0103-014B-DBAF-AC38B6DE6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008" y="795431"/>
            <a:ext cx="5025815" cy="580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368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3D6F-20AE-1BA9-35E4-DDBEFE27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</a:t>
            </a:r>
            <a:br>
              <a:rPr lang="en-US" dirty="0"/>
            </a:br>
            <a:r>
              <a:rPr lang="en-US" sz="3600" dirty="0"/>
              <a:t>Learn Weights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3818E-BFD2-EE2E-E4FC-2AFF0F5B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354716"/>
            <a:ext cx="10001639" cy="2554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B2119A-AAED-9E11-E9B2-BF8F112DCA04}"/>
              </a:ext>
            </a:extLst>
          </p:cNvPr>
          <p:cNvSpPr txBox="1"/>
          <p:nvPr/>
        </p:nvSpPr>
        <p:spPr>
          <a:xfrm>
            <a:off x="10010899" y="92278"/>
            <a:ext cx="19194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825714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91EB-5B16-1A15-0E6C-FFF208EB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</a:t>
            </a:r>
            <a:br>
              <a:rPr lang="en-US" dirty="0"/>
            </a:br>
            <a:r>
              <a:rPr lang="en-US" sz="3600" dirty="0"/>
              <a:t>Inference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9ACD8-8F53-2A07-CA7E-8AEB6F253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10" y="1633958"/>
            <a:ext cx="8243148" cy="5131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B595EF-EA35-16F8-11DF-46847FD671E1}"/>
              </a:ext>
            </a:extLst>
          </p:cNvPr>
          <p:cNvSpPr txBox="1"/>
          <p:nvPr/>
        </p:nvSpPr>
        <p:spPr>
          <a:xfrm>
            <a:off x="10010899" y="92278"/>
            <a:ext cx="19194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3857090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1171-60FD-22E4-6F8D-AA6CC011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(example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1E334-1F43-47D4-E473-84BD5763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362200"/>
            <a:ext cx="10753725" cy="34156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Common machine learning design patterns can be implemented in MLN using recipe.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401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3F97C0-D047-B2E9-8FA5-EB9D1C692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69495"/>
              </p:ext>
            </p:extLst>
          </p:nvPr>
        </p:nvGraphicFramePr>
        <p:xfrm>
          <a:off x="402772" y="352397"/>
          <a:ext cx="11201025" cy="6056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382">
                  <a:extLst>
                    <a:ext uri="{9D8B030D-6E8A-4147-A177-3AD203B41FA5}">
                      <a16:colId xmlns:a16="http://schemas.microsoft.com/office/drawing/2014/main" val="2856219207"/>
                    </a:ext>
                  </a:extLst>
                </a:gridCol>
                <a:gridCol w="1226010">
                  <a:extLst>
                    <a:ext uri="{9D8B030D-6E8A-4147-A177-3AD203B41FA5}">
                      <a16:colId xmlns:a16="http://schemas.microsoft.com/office/drawing/2014/main" val="1230651521"/>
                    </a:ext>
                  </a:extLst>
                </a:gridCol>
                <a:gridCol w="4148731">
                  <a:extLst>
                    <a:ext uri="{9D8B030D-6E8A-4147-A177-3AD203B41FA5}">
                      <a16:colId xmlns:a16="http://schemas.microsoft.com/office/drawing/2014/main" val="546042863"/>
                    </a:ext>
                  </a:extLst>
                </a:gridCol>
                <a:gridCol w="1313582">
                  <a:extLst>
                    <a:ext uri="{9D8B030D-6E8A-4147-A177-3AD203B41FA5}">
                      <a16:colId xmlns:a16="http://schemas.microsoft.com/office/drawing/2014/main" val="2022111272"/>
                    </a:ext>
                  </a:extLst>
                </a:gridCol>
                <a:gridCol w="914895">
                  <a:extLst>
                    <a:ext uri="{9D8B030D-6E8A-4147-A177-3AD203B41FA5}">
                      <a16:colId xmlns:a16="http://schemas.microsoft.com/office/drawing/2014/main" val="116918562"/>
                    </a:ext>
                  </a:extLst>
                </a:gridCol>
                <a:gridCol w="1066425">
                  <a:extLst>
                    <a:ext uri="{9D8B030D-6E8A-4147-A177-3AD203B41FA5}">
                      <a16:colId xmlns:a16="http://schemas.microsoft.com/office/drawing/2014/main" val="1845348316"/>
                    </a:ext>
                  </a:extLst>
                </a:gridCol>
              </a:tblGrid>
              <a:tr h="919291">
                <a:tc>
                  <a:txBody>
                    <a:bodyPr/>
                    <a:lstStyle/>
                    <a:p>
                      <a:r>
                        <a:rPr lang="en-US" sz="1600" dirty="0"/>
                        <a:t>Example (# from tutorial)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Predicates and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Ground- </a:t>
                      </a:r>
                      <a:r>
                        <a:rPr lang="en-US" sz="1600" dirty="0" err="1"/>
                        <a:t>ings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Run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70250"/>
                  </a:ext>
                </a:extLst>
              </a:tr>
              <a:tr h="405052">
                <a:tc>
                  <a:txBody>
                    <a:bodyPr/>
                    <a:lstStyle/>
                    <a:p>
                      <a:r>
                        <a:rPr lang="en-US" sz="1600" dirty="0"/>
                        <a:t>1 – Social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Basic </a:t>
                      </a:r>
                      <a:r>
                        <a:rPr lang="en-US" sz="1600" dirty="0" err="1"/>
                        <a:t>learnstruct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learnweights</a:t>
                      </a:r>
                      <a:r>
                        <a:rPr lang="en-US" sz="1600" dirty="0"/>
                        <a:t>, 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hand crafted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115830"/>
                  </a:ext>
                </a:extLst>
              </a:tr>
              <a:tr h="405052">
                <a:tc>
                  <a:txBody>
                    <a:bodyPr/>
                    <a:lstStyle/>
                    <a:p>
                      <a:r>
                        <a:rPr lang="en-US" sz="1600" dirty="0"/>
                        <a:t>2 – Student/Advisor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Structure and weights from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From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770614"/>
                  </a:ext>
                </a:extLst>
              </a:tr>
              <a:tr h="669215">
                <a:tc>
                  <a:txBody>
                    <a:bodyPr/>
                    <a:lstStyle/>
                    <a:p>
                      <a:r>
                        <a:rPr lang="en-US" sz="1600" dirty="0"/>
                        <a:t>3 –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Logistic Regression (numeric/ordinal to nominal)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hand crafted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981933"/>
                  </a:ext>
                </a:extLst>
              </a:tr>
              <a:tr h="374526">
                <a:tc>
                  <a:txBody>
                    <a:bodyPr/>
                    <a:lstStyle/>
                    <a:p>
                      <a:r>
                        <a:rPr lang="en-US" sz="1600" dirty="0"/>
                        <a:t>5.1 – Text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WebKB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Classification by bag-of-words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788944"/>
                  </a:ext>
                </a:extLst>
              </a:tr>
              <a:tr h="919291">
                <a:tc>
                  <a:txBody>
                    <a:bodyPr/>
                    <a:lstStyle/>
                    <a:p>
                      <a:r>
                        <a:rPr lang="en-US" sz="1600" dirty="0"/>
                        <a:t>6 – Entity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Matching items across image frames,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 basic</a:t>
                      </a:r>
                    </a:p>
                    <a:p>
                      <a:r>
                        <a:rPr lang="en-US" sz="1600" dirty="0"/>
                        <a:t>28 sentence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19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hours learning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21 hours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347426"/>
                  </a:ext>
                </a:extLst>
              </a:tr>
              <a:tr h="374526">
                <a:tc>
                  <a:txBody>
                    <a:bodyPr/>
                    <a:lstStyle/>
                    <a:p>
                      <a:r>
                        <a:rPr lang="en-US" sz="1600" dirty="0"/>
                        <a:t>7 – Hidden Markov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Sequential pattern (toy dataset)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1hr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54352"/>
                  </a:ext>
                </a:extLst>
              </a:tr>
              <a:tr h="646909">
                <a:tc>
                  <a:txBody>
                    <a:bodyPr/>
                    <a:lstStyle/>
                    <a:p>
                      <a:r>
                        <a:rPr lang="en-US" sz="1600" dirty="0"/>
                        <a:t>9.1 - NLP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Dogs and 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Grammar and lexicon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453581"/>
                  </a:ext>
                </a:extLst>
              </a:tr>
              <a:tr h="374526">
                <a:tc>
                  <a:txBody>
                    <a:bodyPr/>
                    <a:lstStyle/>
                    <a:p>
                      <a:r>
                        <a:rPr lang="en-US" sz="1600" dirty="0"/>
                        <a:t>10 – Bayes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Bayesian/PGM to MLN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701194"/>
                  </a:ext>
                </a:extLst>
              </a:tr>
              <a:tr h="646909">
                <a:tc>
                  <a:txBody>
                    <a:bodyPr/>
                    <a:lstStyle/>
                    <a:p>
                      <a:r>
                        <a:rPr lang="en-US" sz="1600" dirty="0"/>
                        <a:t>11 - 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Robot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Numeric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57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918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FED5-B147-03AF-6144-2CA9309B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71130-9A42-A8FE-5C6C-ED0609BC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Markov Logic Networks combine the logic of a First Order Language with the probabilistic representation of a Markov Network.</a:t>
            </a:r>
          </a:p>
          <a:p>
            <a:endParaRPr lang="en-US" dirty="0"/>
          </a:p>
          <a:p>
            <a:pPr lvl="1"/>
            <a:r>
              <a:rPr lang="en-US" dirty="0"/>
              <a:t>Structure can be established from data or knowledge expert</a:t>
            </a:r>
          </a:p>
          <a:p>
            <a:pPr lvl="1"/>
            <a:r>
              <a:rPr lang="en-US" dirty="0"/>
              <a:t>Knowledgebase is flexible - can be easily updated or extended</a:t>
            </a:r>
          </a:p>
          <a:p>
            <a:pPr lvl="1"/>
            <a:r>
              <a:rPr lang="en-US" dirty="0"/>
              <a:t>Allows representing partial knowledge</a:t>
            </a:r>
          </a:p>
          <a:p>
            <a:pPr lvl="1"/>
            <a:r>
              <a:rPr lang="en-US" dirty="0"/>
              <a:t>Inference from rules engine</a:t>
            </a:r>
          </a:p>
          <a:p>
            <a:pPr lvl="1"/>
            <a:r>
              <a:rPr lang="en-US" dirty="0"/>
              <a:t>Inference accepts any question (not purpose-built)</a:t>
            </a:r>
          </a:p>
          <a:p>
            <a:pPr lvl="1"/>
            <a:r>
              <a:rPr lang="en-US" dirty="0"/>
              <a:t>Succinctly represents complicated relationships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067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DF0C-C84C-003E-FF20-8E3D80C6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297" y="2512469"/>
            <a:ext cx="4226169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788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F290-8DD1-08AB-F4AB-F7570110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and Motivation</a:t>
            </a:r>
            <a:br>
              <a:rPr lang="en-US" dirty="0"/>
            </a:br>
            <a:r>
              <a:rPr lang="en-US" sz="3200" dirty="0"/>
              <a:t>Logic + Probability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C68B-4422-2D4D-BB62-C9CE6EDED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119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First-order Language:</a:t>
            </a:r>
          </a:p>
          <a:p>
            <a:pPr lvl="1"/>
            <a:r>
              <a:rPr lang="en-US" dirty="0"/>
              <a:t>A formal language for representing logical (True/False) knowledge</a:t>
            </a:r>
          </a:p>
          <a:p>
            <a:pPr lvl="1"/>
            <a:r>
              <a:rPr lang="en-US" dirty="0"/>
              <a:t>Rules and algorithms for inference (deriving new facts from existing facts)</a:t>
            </a:r>
          </a:p>
          <a:p>
            <a:pPr lvl="1"/>
            <a:endParaRPr lang="en-US" dirty="0"/>
          </a:p>
          <a:p>
            <a:r>
              <a:rPr lang="en-US" dirty="0"/>
              <a:t>Probabilistic Graphical Model:</a:t>
            </a:r>
          </a:p>
          <a:p>
            <a:pPr lvl="1"/>
            <a:r>
              <a:rPr lang="en-US" dirty="0"/>
              <a:t>Graph for representing uncertainty and probabilistic relations</a:t>
            </a:r>
          </a:p>
          <a:p>
            <a:pPr lvl="1"/>
            <a:r>
              <a:rPr lang="en-US" dirty="0"/>
              <a:t>Algorithms for learning and inference in the face of uncertainty.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Motivation:</a:t>
            </a:r>
          </a:p>
          <a:p>
            <a:pPr marL="256032" lvl="1" indent="0">
              <a:buNone/>
            </a:pPr>
            <a:r>
              <a:rPr lang="en-US" dirty="0"/>
              <a:t>Combine power of FOL with flexibility of Probabilistic Representation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5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C600-7BEF-1D79-6F33-369D08B6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07" y="249269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Declarative Knowledge</a:t>
            </a:r>
            <a:br>
              <a:rPr lang="en-US" dirty="0"/>
            </a:br>
            <a:r>
              <a:rPr lang="en-US" sz="4000" dirty="0"/>
              <a:t>and First Order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1FEE-4A81-2FC6-DD21-224FDAEC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Knowledge</a:t>
            </a:r>
            <a:br>
              <a:rPr lang="en-US" dirty="0"/>
            </a:br>
            <a:r>
              <a:rPr lang="en-US" sz="3200" i="1" dirty="0"/>
              <a:t>Conceptualization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B376A-BBDC-92D5-C5A8-9425D501B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conceptualization is the objects and relationships that define the domain of interest</a:t>
            </a:r>
          </a:p>
          <a:p>
            <a:pPr lvl="1"/>
            <a:r>
              <a:rPr lang="en-US" dirty="0"/>
              <a:t>A set of Objects</a:t>
            </a:r>
          </a:p>
          <a:p>
            <a:pPr lvl="1"/>
            <a:r>
              <a:rPr lang="en-US" dirty="0"/>
              <a:t>A set of Relations</a:t>
            </a:r>
          </a:p>
          <a:p>
            <a:pPr lvl="1"/>
            <a:r>
              <a:rPr lang="en-US" dirty="0"/>
              <a:t>A set of Functions</a:t>
            </a:r>
          </a:p>
          <a:p>
            <a:pPr lvl="1"/>
            <a:endParaRPr lang="en-US" dirty="0"/>
          </a:p>
          <a:p>
            <a:r>
              <a:rPr lang="en-US" dirty="0"/>
              <a:t>Objects are things (Confucius, the sun, the number 2, justice)</a:t>
            </a:r>
          </a:p>
          <a:p>
            <a:r>
              <a:rPr lang="en-US" dirty="0"/>
              <a:t>Relations take in Object/s and evaluate to True/False</a:t>
            </a:r>
          </a:p>
          <a:p>
            <a:r>
              <a:rPr lang="en-US" dirty="0"/>
              <a:t>Functions take in Object/s and evaluate to an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i="1" dirty="0"/>
              <a:t>Formally a conceptualization is the triple: ({objects}, {relations}, {functions})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92AD1-3E54-58FF-054E-1F9BEB682DA6}"/>
              </a:ext>
            </a:extLst>
          </p:cNvPr>
          <p:cNvSpPr txBox="1"/>
          <p:nvPr/>
        </p:nvSpPr>
        <p:spPr>
          <a:xfrm>
            <a:off x="9629192" y="6328216"/>
            <a:ext cx="237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Genesereth and Nilsson</a:t>
            </a:r>
          </a:p>
        </p:txBody>
      </p:sp>
    </p:spTree>
    <p:extLst>
      <p:ext uri="{BB962C8B-B14F-4D97-AF65-F5344CB8AC3E}">
        <p14:creationId xmlns:p14="http://schemas.microsoft.com/office/powerpoint/2010/main" val="424850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EA9F16-ABD4-7E89-C2E0-71A74D28C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230" y="1588911"/>
            <a:ext cx="5823334" cy="42066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C9572-5F0E-8309-ADA7-38B8302F6570}"/>
              </a:ext>
            </a:extLst>
          </p:cNvPr>
          <p:cNvSpPr txBox="1"/>
          <p:nvPr/>
        </p:nvSpPr>
        <p:spPr>
          <a:xfrm>
            <a:off x="9629192" y="6328216"/>
            <a:ext cx="237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Reference: Genesereth and Nilsson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EFFE78-DEAD-12C0-DFFA-E7E6DC96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424140"/>
            <a:ext cx="10655935" cy="1448203"/>
          </a:xfrm>
        </p:spPr>
        <p:txBody>
          <a:bodyPr>
            <a:normAutofit/>
          </a:bodyPr>
          <a:lstStyle/>
          <a:p>
            <a:r>
              <a:rPr lang="en-US" dirty="0"/>
              <a:t>Example: Blocks World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1648368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13386</TotalTime>
  <Words>2179</Words>
  <Application>Microsoft Office PowerPoint</Application>
  <PresentationFormat>Widescreen</PresentationFormat>
  <Paragraphs>353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-apple-system</vt:lpstr>
      <vt:lpstr>Arial</vt:lpstr>
      <vt:lpstr>Calibri</vt:lpstr>
      <vt:lpstr>Calibri Light</vt:lpstr>
      <vt:lpstr>Cambria Math</vt:lpstr>
      <vt:lpstr>Consolas</vt:lpstr>
      <vt:lpstr>Courier New</vt:lpstr>
      <vt:lpstr>Metropolitan</vt:lpstr>
      <vt:lpstr>Markov Logic Networks An Introduction</vt:lpstr>
      <vt:lpstr>Agenda</vt:lpstr>
      <vt:lpstr>About Me</vt:lpstr>
      <vt:lpstr>References</vt:lpstr>
      <vt:lpstr>Markov Logic Networks What are they?</vt:lpstr>
      <vt:lpstr>Terminology and Motivation Logic + Probability</vt:lpstr>
      <vt:lpstr>Declarative Knowledge and First Order Language</vt:lpstr>
      <vt:lpstr>Declarative Knowledge Conceptualization</vt:lpstr>
      <vt:lpstr>Example: Blocks World</vt:lpstr>
      <vt:lpstr>Example: Blocks World</vt:lpstr>
      <vt:lpstr>Example: Blocks World</vt:lpstr>
      <vt:lpstr>Predicate Calculus Knowledge Expressed as Sentences</vt:lpstr>
      <vt:lpstr>Predicate Calculus Logical Operators and Quantifiers...</vt:lpstr>
      <vt:lpstr>More examples</vt:lpstr>
      <vt:lpstr>Inference in a Declarative Representation (an example)</vt:lpstr>
      <vt:lpstr>Inference in a Declarative Representation</vt:lpstr>
      <vt:lpstr>and the answer is...</vt:lpstr>
      <vt:lpstr>but there’s more...</vt:lpstr>
      <vt:lpstr>Declarative Representation + Logical Reasoning In Summary:</vt:lpstr>
      <vt:lpstr>Declarative vs Procedural Representation</vt:lpstr>
      <vt:lpstr>The problem w/ FOL</vt:lpstr>
      <vt:lpstr>Probabilistic Representation</vt:lpstr>
      <vt:lpstr>Probabilistic Graphical Models (PGMs)</vt:lpstr>
      <vt:lpstr>Graphs</vt:lpstr>
      <vt:lpstr>Graphs</vt:lpstr>
      <vt:lpstr>Graphs</vt:lpstr>
      <vt:lpstr>Markov Network A Graph representing a Joint Probability Distribution</vt:lpstr>
      <vt:lpstr>Clique a fully connected subgraph</vt:lpstr>
      <vt:lpstr>PowerPoint Presentation</vt:lpstr>
      <vt:lpstr>Features of Markov Networks</vt:lpstr>
      <vt:lpstr>Markov Logic Networks Combine FOL + Markov Network</vt:lpstr>
      <vt:lpstr>Example</vt:lpstr>
      <vt:lpstr>Exercises</vt:lpstr>
      <vt:lpstr>Alchemy</vt:lpstr>
      <vt:lpstr>Example 1: Social Network</vt:lpstr>
      <vt:lpstr>.mln file establishes the model  predicates, functions, first-order formulas</vt:lpstr>
      <vt:lpstr>.db file grounds the model </vt:lpstr>
      <vt:lpstr>Weight learning</vt:lpstr>
      <vt:lpstr>Inference</vt:lpstr>
      <vt:lpstr>Inference</vt:lpstr>
      <vt:lpstr>Key Points (example 1)</vt:lpstr>
      <vt:lpstr>Example 2: University Students Learning Structure from Data</vt:lpstr>
      <vt:lpstr>Example 2: University Students The Data</vt:lpstr>
      <vt:lpstr>Example 2: University Students The Data</vt:lpstr>
      <vt:lpstr>Example 2: University Students The Structure</vt:lpstr>
      <vt:lpstr>Key Points (example 2)</vt:lpstr>
      <vt:lpstr>Example 3: Logistic Regression</vt:lpstr>
      <vt:lpstr>Example 3: UCI “voting-records” Dataset</vt:lpstr>
      <vt:lpstr>Example 3: Step 1: Attributes become Grounding Predicates</vt:lpstr>
      <vt:lpstr>Example 3: Learn Weights</vt:lpstr>
      <vt:lpstr>Example 3:  Inference</vt:lpstr>
      <vt:lpstr>Key Points (example 3)</vt:lpstr>
      <vt:lpstr>PowerPoint Presentation</vt:lpstr>
      <vt:lpstr>In 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Alchemy Exercises</dc:title>
  <dc:creator>Chris Winsor</dc:creator>
  <cp:lastModifiedBy>Chris Winsor</cp:lastModifiedBy>
  <cp:revision>169</cp:revision>
  <cp:lastPrinted>2022-06-07T12:43:46Z</cp:lastPrinted>
  <dcterms:created xsi:type="dcterms:W3CDTF">2022-03-31T10:15:04Z</dcterms:created>
  <dcterms:modified xsi:type="dcterms:W3CDTF">2022-06-14T00:09:30Z</dcterms:modified>
</cp:coreProperties>
</file>