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0" r:id="rId6"/>
    <p:sldId id="265" r:id="rId7"/>
    <p:sldId id="275" r:id="rId8"/>
    <p:sldId id="264" r:id="rId9"/>
    <p:sldId id="263" r:id="rId10"/>
    <p:sldId id="266" r:id="rId11"/>
    <p:sldId id="268" r:id="rId12"/>
    <p:sldId id="267" r:id="rId13"/>
    <p:sldId id="269" r:id="rId14"/>
    <p:sldId id="272" r:id="rId15"/>
    <p:sldId id="274" r:id="rId16"/>
    <p:sldId id="273" r:id="rId17"/>
    <p:sldId id="270" r:id="rId18"/>
    <p:sldId id="261" r:id="rId19"/>
    <p:sldId id="259"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04F9B86-A9F7-4381-9EAE-22FEEEFF35C2}">
          <p14:sldIdLst>
            <p14:sldId id="256"/>
            <p14:sldId id="257"/>
            <p14:sldId id="258"/>
            <p14:sldId id="271"/>
            <p14:sldId id="260"/>
            <p14:sldId id="265"/>
            <p14:sldId id="275"/>
            <p14:sldId id="264"/>
            <p14:sldId id="263"/>
            <p14:sldId id="266"/>
            <p14:sldId id="268"/>
            <p14:sldId id="267"/>
            <p14:sldId id="269"/>
            <p14:sldId id="272"/>
            <p14:sldId id="274"/>
            <p14:sldId id="273"/>
            <p14:sldId id="270"/>
            <p14:sldId id="261"/>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0"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995C-FBD4-46B9-94AA-B5C6F8F32C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DF98E-3ABF-4603-B866-80F357347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CA970-C0A0-4ADA-8089-45EE4B23DBA7}"/>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B3041E7F-5C40-4A71-A8FE-559BA7CBA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D4BCD-13EE-4552-99B5-29FDB18FB24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506987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145F-8853-4F6A-905F-282A85F02F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F6667-ED74-43A5-96B9-437A1A70F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F0AD1-A8D8-4490-A810-381A11D6B6BC}"/>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D4565175-FA88-429B-A8DD-B5DD9F397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9D04A-201C-4950-B220-F6DAE13DD07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05529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7485B-D63D-4BD8-B7C9-3E8B1DC70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DFCE81-1D9D-4D84-867D-F45FD47F23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22D74-E8FC-45D2-9AEC-88CC5F8CD28C}"/>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FD4AAEB6-34B7-443E-9BC9-7A4693745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C22AB-9C52-4D1E-834B-7AC23EE3D528}"/>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74597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CC2F-E26C-4BF4-B3F2-864C129442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62946-13C5-419D-BF06-E1B9A43988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835F-3C3F-4935-8673-C070D98E7939}"/>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49138167-3CB3-41E0-964A-431AFF855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CCDF0-FEAD-4477-8AB5-A6235BD5C6FB}"/>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9798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0E3A-86CE-453A-8814-71CB8BDB6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B07CA-2234-4FA4-8C53-BC4F98239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FAAD0-280B-489A-8ACF-C46307F19211}"/>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23A76182-BF15-43C2-A6AB-28A5604FE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10822-9670-4F3C-B356-2F7F38B5FB5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336123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983-846C-4C72-9FCB-05A133A33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B8099-38FD-4DE5-A550-0C43ACF05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0B8980-D7F3-48BF-BCD5-7B795B87C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26B70D-2A2E-41AD-BA26-D94E711A07E6}"/>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6" name="Footer Placeholder 5">
            <a:extLst>
              <a:ext uri="{FF2B5EF4-FFF2-40B4-BE49-F238E27FC236}">
                <a16:creationId xmlns:a16="http://schemas.microsoft.com/office/drawing/2014/main" id="{0A6925EB-B83B-457B-8C75-66A12C7BE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AC68B-D9CC-4644-B63A-09053396EB10}"/>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56099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F754A-5BF3-45F9-B636-0F6D5570A4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B82264-9552-43C7-A1D1-902F7F0A4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DCB26-92E7-431E-B903-01FA6E98F5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42FE6-63D7-42E4-972D-FAB9FAFBA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816D59-976B-48E9-B1C2-78827F019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26206-EEBC-44CF-9610-D192A4793C95}"/>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8" name="Footer Placeholder 7">
            <a:extLst>
              <a:ext uri="{FF2B5EF4-FFF2-40B4-BE49-F238E27FC236}">
                <a16:creationId xmlns:a16="http://schemas.microsoft.com/office/drawing/2014/main" id="{212FF637-CEDF-43B9-8D4A-D6B336C068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3BD30A-30D2-4070-9914-D4CD2821C8F5}"/>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261746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1343A-A662-490D-99DB-3BC2A6D56E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EC27E7-76BD-4D9F-A2BE-9947F7D4B1F8}"/>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4" name="Footer Placeholder 3">
            <a:extLst>
              <a:ext uri="{FF2B5EF4-FFF2-40B4-BE49-F238E27FC236}">
                <a16:creationId xmlns:a16="http://schemas.microsoft.com/office/drawing/2014/main" id="{FFD037BC-A593-4194-97DD-72C5CE8960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68B45E-B6FA-43D0-AEDC-E029514BE79E}"/>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6450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A72BB-F084-4D54-9CEA-DD6B502A58F2}"/>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3" name="Footer Placeholder 2">
            <a:extLst>
              <a:ext uri="{FF2B5EF4-FFF2-40B4-BE49-F238E27FC236}">
                <a16:creationId xmlns:a16="http://schemas.microsoft.com/office/drawing/2014/main" id="{2A8E76A6-F909-4156-81AE-9F8A66BCF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16F40A-56FC-4398-A92A-7DEC289A67DC}"/>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232894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3BCD-9ABA-4356-8542-786D9D38F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4D50CD-F207-47EE-9544-A2CE45433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A641CF-DB81-4BA2-9693-F02462F39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AC6F3-18DD-44F8-A7A6-ECD6D8914355}"/>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6" name="Footer Placeholder 5">
            <a:extLst>
              <a:ext uri="{FF2B5EF4-FFF2-40B4-BE49-F238E27FC236}">
                <a16:creationId xmlns:a16="http://schemas.microsoft.com/office/drawing/2014/main" id="{1E89DB1B-BC11-4188-9183-12CF4D0961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7C567-617F-4086-B3E7-21E0B51C5162}"/>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68174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4653-A96B-44D7-A30A-B14BAB868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28D780-FFFB-487E-AA45-6DDF37B66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6FC59-D55A-4D1B-9853-987BD00D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B47DA-A73B-4627-B803-17BE7458DDFA}"/>
              </a:ext>
            </a:extLst>
          </p:cNvPr>
          <p:cNvSpPr>
            <a:spLocks noGrp="1"/>
          </p:cNvSpPr>
          <p:nvPr>
            <p:ph type="dt" sz="half" idx="10"/>
          </p:nvPr>
        </p:nvSpPr>
        <p:spPr/>
        <p:txBody>
          <a:bodyPr/>
          <a:lstStyle/>
          <a:p>
            <a:fld id="{0502B20F-1090-4D19-84B6-9037509FF2B7}" type="datetimeFigureOut">
              <a:rPr lang="en-US" smtClean="0"/>
              <a:t>2/26/2020</a:t>
            </a:fld>
            <a:endParaRPr lang="en-US"/>
          </a:p>
        </p:txBody>
      </p:sp>
      <p:sp>
        <p:nvSpPr>
          <p:cNvPr id="6" name="Footer Placeholder 5">
            <a:extLst>
              <a:ext uri="{FF2B5EF4-FFF2-40B4-BE49-F238E27FC236}">
                <a16:creationId xmlns:a16="http://schemas.microsoft.com/office/drawing/2014/main" id="{55881D4D-32F3-4156-B681-477174F2F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3781F-7A9A-4EA1-944D-512CE98778DB}"/>
              </a:ext>
            </a:extLst>
          </p:cNvPr>
          <p:cNvSpPr>
            <a:spLocks noGrp="1"/>
          </p:cNvSpPr>
          <p:nvPr>
            <p:ph type="sldNum" sz="quarter" idx="12"/>
          </p:nvPr>
        </p:nvSpPr>
        <p:spPr/>
        <p:txBody>
          <a:bodyPr/>
          <a:lstStyle/>
          <a:p>
            <a:fld id="{15468DF0-469F-415E-AACB-95E2784A7020}" type="slidenum">
              <a:rPr lang="en-US" smtClean="0"/>
              <a:t>‹#›</a:t>
            </a:fld>
            <a:endParaRPr lang="en-US"/>
          </a:p>
        </p:txBody>
      </p:sp>
    </p:spTree>
    <p:extLst>
      <p:ext uri="{BB962C8B-B14F-4D97-AF65-F5344CB8AC3E}">
        <p14:creationId xmlns:p14="http://schemas.microsoft.com/office/powerpoint/2010/main" val="186558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87DA78-A01F-42C3-A300-E1934BFDD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D4061C-06EF-4C8E-9494-80541A7B9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5A88-4526-4043-9BE6-31AC270FC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2B20F-1090-4D19-84B6-9037509FF2B7}" type="datetimeFigureOut">
              <a:rPr lang="en-US" smtClean="0"/>
              <a:t>2/26/2020</a:t>
            </a:fld>
            <a:endParaRPr lang="en-US"/>
          </a:p>
        </p:txBody>
      </p:sp>
      <p:sp>
        <p:nvSpPr>
          <p:cNvPr id="5" name="Footer Placeholder 4">
            <a:extLst>
              <a:ext uri="{FF2B5EF4-FFF2-40B4-BE49-F238E27FC236}">
                <a16:creationId xmlns:a16="http://schemas.microsoft.com/office/drawing/2014/main" id="{65F62055-D23C-47DC-83F3-0F66F47A9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9FD30A-E39E-4A4A-ABB3-9D977E295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468DF0-469F-415E-AACB-95E2784A7020}" type="slidenum">
              <a:rPr lang="en-US" smtClean="0"/>
              <a:t>‹#›</a:t>
            </a:fld>
            <a:endParaRPr lang="en-US"/>
          </a:p>
        </p:txBody>
      </p:sp>
    </p:spTree>
    <p:extLst>
      <p:ext uri="{BB962C8B-B14F-4D97-AF65-F5344CB8AC3E}">
        <p14:creationId xmlns:p14="http://schemas.microsoft.com/office/powerpoint/2010/main" val="1125556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2_pluralsigh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djangoproject.com/en/3.0/intro/tutorial01/" TargetMode="External"/><Relationship Id="rId2" Type="http://schemas.openxmlformats.org/officeDocument/2006/relationships/hyperlink" Target="https://app.pluralsight.com/" TargetMode="External"/><Relationship Id="rId1" Type="http://schemas.openxmlformats.org/officeDocument/2006/relationships/slideLayout" Target="../slideLayouts/slideLayout2.xml"/><Relationship Id="rId5" Type="http://schemas.openxmlformats.org/officeDocument/2006/relationships/hyperlink" Target="https://app.pluralsight.com/course-player?clipId=e5482b13-c204-4d52-89ec-94a1099592b0" TargetMode="External"/><Relationship Id="rId4" Type="http://schemas.openxmlformats.org/officeDocument/2006/relationships/hyperlink" Target="https://mherman.org/blog/postgresql-and-nodej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winsor/django_102_pluralsigh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x.x.x.x:959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64D24-540A-48C0-91EC-A15063FB153D}"/>
              </a:ext>
            </a:extLst>
          </p:cNvPr>
          <p:cNvSpPr>
            <a:spLocks noGrp="1"/>
          </p:cNvSpPr>
          <p:nvPr>
            <p:ph type="ctrTitle"/>
          </p:nvPr>
        </p:nvSpPr>
        <p:spPr>
          <a:xfrm>
            <a:off x="1524000" y="700332"/>
            <a:ext cx="9144000" cy="2728668"/>
          </a:xfrm>
        </p:spPr>
        <p:txBody>
          <a:bodyPr>
            <a:normAutofit fontScale="90000"/>
          </a:bodyPr>
          <a:lstStyle/>
          <a:p>
            <a:r>
              <a:rPr lang="en-US" dirty="0"/>
              <a:t>Django</a:t>
            </a:r>
            <a:br>
              <a:rPr lang="en-US" dirty="0"/>
            </a:br>
            <a:br>
              <a:rPr lang="en-US" dirty="0"/>
            </a:br>
            <a:r>
              <a:rPr lang="en-US" sz="3600" dirty="0"/>
              <a:t>Python backend for Web Applications</a:t>
            </a:r>
            <a:br>
              <a:rPr lang="en-US" dirty="0"/>
            </a:br>
            <a:endParaRPr lang="en-US" dirty="0"/>
          </a:p>
        </p:txBody>
      </p:sp>
      <p:sp>
        <p:nvSpPr>
          <p:cNvPr id="3" name="Subtitle 2">
            <a:extLst>
              <a:ext uri="{FF2B5EF4-FFF2-40B4-BE49-F238E27FC236}">
                <a16:creationId xmlns:a16="http://schemas.microsoft.com/office/drawing/2014/main" id="{39E77825-6804-470D-AD87-2B931FE34AE0}"/>
              </a:ext>
            </a:extLst>
          </p:cNvPr>
          <p:cNvSpPr>
            <a:spLocks noGrp="1"/>
          </p:cNvSpPr>
          <p:nvPr>
            <p:ph type="subTitle" idx="1"/>
          </p:nvPr>
        </p:nvSpPr>
        <p:spPr>
          <a:xfrm>
            <a:off x="1664677" y="3598985"/>
            <a:ext cx="9003323" cy="1658815"/>
          </a:xfrm>
        </p:spPr>
        <p:txBody>
          <a:bodyPr>
            <a:normAutofit fontScale="77500" lnSpcReduction="20000"/>
          </a:bodyPr>
          <a:lstStyle/>
          <a:p>
            <a:r>
              <a:rPr lang="en-US" dirty="0"/>
              <a:t>Chris Winsor</a:t>
            </a:r>
          </a:p>
          <a:p>
            <a:r>
              <a:rPr lang="en-US" dirty="0"/>
              <a:t>2/26/2020</a:t>
            </a:r>
          </a:p>
          <a:p>
            <a:endParaRPr lang="en-US" dirty="0"/>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https://github.com/cwinsor/django_102_pluralsight</a:t>
            </a:r>
            <a:endParaRPr lang="en-US" dirty="0"/>
          </a:p>
        </p:txBody>
      </p:sp>
    </p:spTree>
    <p:extLst>
      <p:ext uri="{BB962C8B-B14F-4D97-AF65-F5344CB8AC3E}">
        <p14:creationId xmlns:p14="http://schemas.microsoft.com/office/powerpoint/2010/main" val="3589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71FB-ACEA-4089-9386-2524C758BD46}"/>
              </a:ext>
            </a:extLst>
          </p:cNvPr>
          <p:cNvSpPr>
            <a:spLocks noGrp="1"/>
          </p:cNvSpPr>
          <p:nvPr>
            <p:ph type="title"/>
          </p:nvPr>
        </p:nvSpPr>
        <p:spPr>
          <a:xfrm>
            <a:off x="1061156" y="365126"/>
            <a:ext cx="10292644" cy="966964"/>
          </a:xfrm>
        </p:spPr>
        <p:txBody>
          <a:bodyPr/>
          <a:lstStyle/>
          <a:p>
            <a:r>
              <a:rPr lang="en-US" dirty="0"/>
              <a:t>View</a:t>
            </a:r>
          </a:p>
        </p:txBody>
      </p:sp>
      <p:sp>
        <p:nvSpPr>
          <p:cNvPr id="6" name="Content Placeholder 2">
            <a:extLst>
              <a:ext uri="{FF2B5EF4-FFF2-40B4-BE49-F238E27FC236}">
                <a16:creationId xmlns:a16="http://schemas.microsoft.com/office/drawing/2014/main" id="{3B631ABF-B560-42B3-945D-A1F83962A5D9}"/>
              </a:ext>
            </a:extLst>
          </p:cNvPr>
          <p:cNvSpPr>
            <a:spLocks noGrp="1"/>
          </p:cNvSpPr>
          <p:nvPr>
            <p:ph idx="1"/>
          </p:nvPr>
        </p:nvSpPr>
        <p:spPr>
          <a:xfrm>
            <a:off x="327378" y="1529996"/>
            <a:ext cx="4007555" cy="4566004"/>
          </a:xfrm>
        </p:spPr>
        <p:txBody>
          <a:bodyPr>
            <a:normAutofit fontScale="92500" lnSpcReduction="20000"/>
          </a:bodyPr>
          <a:lstStyle/>
          <a:p>
            <a:pPr marL="0" indent="0">
              <a:buNone/>
            </a:pPr>
            <a:r>
              <a:rPr lang="en-US" dirty="0"/>
              <a:t>Receive request</a:t>
            </a:r>
          </a:p>
          <a:p>
            <a:endParaRPr lang="en-US" dirty="0"/>
          </a:p>
          <a:p>
            <a:pPr marL="0" indent="0">
              <a:buNone/>
            </a:pPr>
            <a:r>
              <a:rPr lang="en-US" dirty="0"/>
              <a:t>If GET:</a:t>
            </a:r>
          </a:p>
          <a:p>
            <a:pPr marL="457200" lvl="1" indent="0">
              <a:buNone/>
            </a:pPr>
            <a:r>
              <a:rPr lang="en-US" sz="2000" dirty="0"/>
              <a:t>Create a blank form and return it</a:t>
            </a:r>
            <a:endParaRPr lang="en-US" sz="1600" dirty="0"/>
          </a:p>
          <a:p>
            <a:endParaRPr lang="en-US" dirty="0"/>
          </a:p>
          <a:p>
            <a:pPr marL="0" indent="0">
              <a:buNone/>
            </a:pPr>
            <a:r>
              <a:rPr lang="en-US" dirty="0"/>
              <a:t>If POST:</a:t>
            </a:r>
          </a:p>
          <a:p>
            <a:pPr marL="457200" lvl="1" indent="0">
              <a:buNone/>
            </a:pPr>
            <a:r>
              <a:rPr lang="en-US" sz="2000" dirty="0"/>
              <a:t>Create a form using data from the POST (i.e. validate the data)</a:t>
            </a:r>
          </a:p>
          <a:p>
            <a:pPr marL="457200" lvl="1" indent="0">
              <a:buNone/>
            </a:pPr>
            <a:endParaRPr lang="en-US" sz="2000" dirty="0"/>
          </a:p>
          <a:p>
            <a:pPr marL="457200" lvl="1" indent="0">
              <a:buNone/>
            </a:pPr>
            <a:r>
              <a:rPr lang="en-US" sz="2000" dirty="0"/>
              <a:t>If valid – save to DB and redirect to </a:t>
            </a:r>
            <a:r>
              <a:rPr lang="en-US" sz="2000" dirty="0" err="1"/>
              <a:t>player_home</a:t>
            </a:r>
            <a:r>
              <a:rPr lang="en-US" sz="2000" dirty="0"/>
              <a:t> page</a:t>
            </a:r>
          </a:p>
          <a:p>
            <a:pPr marL="457200" lvl="1" indent="0">
              <a:buNone/>
            </a:pPr>
            <a:endParaRPr lang="en-US" sz="2000" dirty="0"/>
          </a:p>
          <a:p>
            <a:pPr marL="457200" lvl="1" indent="0">
              <a:buNone/>
            </a:pPr>
            <a:r>
              <a:rPr lang="en-US" sz="2000" dirty="0"/>
              <a:t>If not valid – send form back to user (with errors)</a:t>
            </a:r>
          </a:p>
        </p:txBody>
      </p:sp>
      <p:pic>
        <p:nvPicPr>
          <p:cNvPr id="8" name="Picture 7">
            <a:extLst>
              <a:ext uri="{FF2B5EF4-FFF2-40B4-BE49-F238E27FC236}">
                <a16:creationId xmlns:a16="http://schemas.microsoft.com/office/drawing/2014/main" id="{9C248E4E-1512-4E81-88B4-C64DC453A8E6}"/>
              </a:ext>
            </a:extLst>
          </p:cNvPr>
          <p:cNvPicPr>
            <a:picLocks noChangeAspect="1"/>
          </p:cNvPicPr>
          <p:nvPr/>
        </p:nvPicPr>
        <p:blipFill>
          <a:blip r:embed="rId2"/>
          <a:stretch>
            <a:fillRect/>
          </a:stretch>
        </p:blipFill>
        <p:spPr>
          <a:xfrm>
            <a:off x="4460982" y="1529996"/>
            <a:ext cx="7403640" cy="4962879"/>
          </a:xfrm>
          <a:prstGeom prst="rect">
            <a:avLst/>
          </a:prstGeom>
        </p:spPr>
      </p:pic>
    </p:spTree>
    <p:extLst>
      <p:ext uri="{BB962C8B-B14F-4D97-AF65-F5344CB8AC3E}">
        <p14:creationId xmlns:p14="http://schemas.microsoft.com/office/powerpoint/2010/main" val="3033193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E9AD-4D00-4A97-BD00-7FF647328E8E}"/>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0EB48D0-F3C3-4A57-865B-4102EDA96D77}"/>
              </a:ext>
            </a:extLst>
          </p:cNvPr>
          <p:cNvSpPr>
            <a:spLocks noGrp="1"/>
          </p:cNvSpPr>
          <p:nvPr>
            <p:ph idx="1"/>
          </p:nvPr>
        </p:nvSpPr>
        <p:spPr>
          <a:xfrm>
            <a:off x="251178" y="1611666"/>
            <a:ext cx="10515600" cy="4351338"/>
          </a:xfrm>
        </p:spPr>
        <p:txBody>
          <a:bodyPr>
            <a:normAutofit fontScale="85000" lnSpcReduction="20000"/>
          </a:bodyPr>
          <a:lstStyle/>
          <a:p>
            <a:r>
              <a:rPr lang="en-US" dirty="0"/>
              <a:t>Game(</a:t>
            </a:r>
            <a:r>
              <a:rPr lang="en-US" dirty="0" err="1"/>
              <a:t>models.Model</a:t>
            </a:r>
            <a:r>
              <a:rPr lang="en-US" dirty="0"/>
              <a:t>)</a:t>
            </a:r>
          </a:p>
          <a:p>
            <a:pPr lvl="1"/>
            <a:r>
              <a:rPr lang="en-US" dirty="0" err="1"/>
              <a:t>firstPlayer</a:t>
            </a:r>
            <a:r>
              <a:rPr lang="en-US" dirty="0"/>
              <a:t> = </a:t>
            </a:r>
            <a:r>
              <a:rPr lang="en-US" dirty="0" err="1"/>
              <a:t>models.ForeignKey</a:t>
            </a:r>
            <a:r>
              <a:rPr lang="en-US" dirty="0"/>
              <a:t>(User)</a:t>
            </a:r>
          </a:p>
          <a:p>
            <a:pPr lvl="1"/>
            <a:r>
              <a:rPr lang="en-US" dirty="0" err="1"/>
              <a:t>startTime</a:t>
            </a:r>
            <a:r>
              <a:rPr lang="en-US" dirty="0"/>
              <a:t> = </a:t>
            </a:r>
            <a:r>
              <a:rPr lang="en-US" dirty="0" err="1"/>
              <a:t>models.DateTimeField</a:t>
            </a:r>
            <a:r>
              <a:rPr lang="en-US" dirty="0"/>
              <a:t>()</a:t>
            </a:r>
          </a:p>
          <a:p>
            <a:pPr lvl="1"/>
            <a:r>
              <a:rPr lang="en-US" dirty="0"/>
              <a:t>status = </a:t>
            </a:r>
            <a:r>
              <a:rPr lang="en-US" dirty="0" err="1"/>
              <a:t>models.CharField</a:t>
            </a:r>
            <a:r>
              <a:rPr lang="en-US" dirty="0"/>
              <a:t>()</a:t>
            </a:r>
          </a:p>
          <a:p>
            <a:pPr lvl="1"/>
            <a:endParaRPr lang="en-US" dirty="0"/>
          </a:p>
          <a:p>
            <a:r>
              <a:rPr lang="en-US" dirty="0"/>
              <a:t>Move(</a:t>
            </a:r>
            <a:r>
              <a:rPr lang="en-US" dirty="0" err="1"/>
              <a:t>models.Model</a:t>
            </a:r>
            <a:r>
              <a:rPr lang="en-US" dirty="0"/>
              <a:t>)</a:t>
            </a:r>
          </a:p>
          <a:p>
            <a:pPr lvl="1"/>
            <a:r>
              <a:rPr lang="en-US" dirty="0"/>
              <a:t>x, y = </a:t>
            </a:r>
            <a:r>
              <a:rPr lang="en-US" dirty="0" err="1"/>
              <a:t>models.IntegerField</a:t>
            </a:r>
            <a:r>
              <a:rPr lang="en-US" dirty="0"/>
              <a:t>()</a:t>
            </a:r>
          </a:p>
          <a:p>
            <a:pPr lvl="1"/>
            <a:r>
              <a:rPr lang="en-US" dirty="0"/>
              <a:t>game = </a:t>
            </a:r>
            <a:r>
              <a:rPr lang="en-US" dirty="0" err="1"/>
              <a:t>models.ForeignKey</a:t>
            </a:r>
            <a:r>
              <a:rPr lang="en-US" dirty="0"/>
              <a:t>(Game)</a:t>
            </a:r>
          </a:p>
          <a:p>
            <a:pPr lvl="1"/>
            <a:endParaRPr lang="en-US" dirty="0"/>
          </a:p>
          <a:p>
            <a:r>
              <a:rPr lang="en-US" dirty="0"/>
              <a:t>Invitation(</a:t>
            </a:r>
            <a:r>
              <a:rPr lang="en-US" dirty="0" err="1"/>
              <a:t>models.Model</a:t>
            </a:r>
            <a:r>
              <a:rPr lang="en-US" dirty="0"/>
              <a:t>)</a:t>
            </a:r>
          </a:p>
          <a:p>
            <a:pPr lvl="1"/>
            <a:r>
              <a:rPr lang="en-US" dirty="0" err="1"/>
              <a:t>from_user</a:t>
            </a:r>
            <a:r>
              <a:rPr lang="en-US" dirty="0"/>
              <a:t> = </a:t>
            </a:r>
            <a:r>
              <a:rPr lang="en-US" dirty="0" err="1"/>
              <a:t>models.ForeignKey</a:t>
            </a:r>
            <a:r>
              <a:rPr lang="en-US" dirty="0"/>
              <a:t>(User)</a:t>
            </a:r>
          </a:p>
          <a:p>
            <a:pPr lvl="1"/>
            <a:r>
              <a:rPr lang="en-US" dirty="0" err="1"/>
              <a:t>to_user</a:t>
            </a:r>
            <a:r>
              <a:rPr lang="en-US" dirty="0"/>
              <a:t> = </a:t>
            </a:r>
            <a:r>
              <a:rPr lang="en-US" dirty="0" err="1"/>
              <a:t>models.ForeignKey</a:t>
            </a:r>
            <a:r>
              <a:rPr lang="en-US" dirty="0"/>
              <a:t>(User)</a:t>
            </a:r>
          </a:p>
          <a:p>
            <a:pPr lvl="1"/>
            <a:r>
              <a:rPr lang="en-US" dirty="0"/>
              <a:t>message = </a:t>
            </a:r>
            <a:r>
              <a:rPr lang="en-US" dirty="0" err="1"/>
              <a:t>models.CharField</a:t>
            </a:r>
            <a:r>
              <a:rPr lang="en-US" dirty="0"/>
              <a:t>()</a:t>
            </a:r>
          </a:p>
          <a:p>
            <a:pPr lvl="1"/>
            <a:r>
              <a:rPr lang="en-US" dirty="0" err="1"/>
              <a:t>time_to_play</a:t>
            </a:r>
            <a:r>
              <a:rPr lang="en-US" dirty="0"/>
              <a:t> = </a:t>
            </a:r>
            <a:r>
              <a:rPr lang="en-US" dirty="0" err="1"/>
              <a:t>models.DateTime</a:t>
            </a:r>
            <a:r>
              <a:rPr lang="en-US" dirty="0"/>
              <a:t>()</a:t>
            </a:r>
          </a:p>
          <a:p>
            <a:pPr lvl="1"/>
            <a:endParaRPr lang="en-US" dirty="0"/>
          </a:p>
          <a:p>
            <a:pPr marL="0" indent="0">
              <a:buNone/>
            </a:pPr>
            <a:endParaRPr lang="en-US" dirty="0"/>
          </a:p>
          <a:p>
            <a:pPr lvl="1"/>
            <a:endParaRPr lang="en-US" dirty="0"/>
          </a:p>
        </p:txBody>
      </p:sp>
      <p:pic>
        <p:nvPicPr>
          <p:cNvPr id="6" name="Picture 5">
            <a:extLst>
              <a:ext uri="{FF2B5EF4-FFF2-40B4-BE49-F238E27FC236}">
                <a16:creationId xmlns:a16="http://schemas.microsoft.com/office/drawing/2014/main" id="{34AAC40E-2B2D-4082-B9B8-B2BDB0F3C8F5}"/>
              </a:ext>
            </a:extLst>
          </p:cNvPr>
          <p:cNvPicPr>
            <a:picLocks noChangeAspect="1"/>
          </p:cNvPicPr>
          <p:nvPr/>
        </p:nvPicPr>
        <p:blipFill>
          <a:blip r:embed="rId2"/>
          <a:stretch>
            <a:fillRect/>
          </a:stretch>
        </p:blipFill>
        <p:spPr>
          <a:xfrm>
            <a:off x="5283200" y="234723"/>
            <a:ext cx="6798679" cy="6587321"/>
          </a:xfrm>
          <a:prstGeom prst="rect">
            <a:avLst/>
          </a:prstGeom>
        </p:spPr>
      </p:pic>
    </p:spTree>
    <p:extLst>
      <p:ext uri="{BB962C8B-B14F-4D97-AF65-F5344CB8AC3E}">
        <p14:creationId xmlns:p14="http://schemas.microsoft.com/office/powerpoint/2010/main" val="295020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5CFE-DE42-4F00-8C77-31976AAC4D88}"/>
              </a:ext>
            </a:extLst>
          </p:cNvPr>
          <p:cNvSpPr>
            <a:spLocks noGrp="1"/>
          </p:cNvSpPr>
          <p:nvPr>
            <p:ph type="title"/>
          </p:nvPr>
        </p:nvSpPr>
        <p:spPr/>
        <p:txBody>
          <a:bodyPr/>
          <a:lstStyle/>
          <a:p>
            <a:r>
              <a:rPr lang="en-US" dirty="0"/>
              <a:t>Desired Schema</a:t>
            </a:r>
          </a:p>
        </p:txBody>
      </p:sp>
      <p:pic>
        <p:nvPicPr>
          <p:cNvPr id="4" name="Picture 3">
            <a:extLst>
              <a:ext uri="{FF2B5EF4-FFF2-40B4-BE49-F238E27FC236}">
                <a16:creationId xmlns:a16="http://schemas.microsoft.com/office/drawing/2014/main" id="{AE511004-5B2E-4B16-9EDD-6C2B1022F93F}"/>
              </a:ext>
            </a:extLst>
          </p:cNvPr>
          <p:cNvPicPr>
            <a:picLocks noChangeAspect="1"/>
          </p:cNvPicPr>
          <p:nvPr/>
        </p:nvPicPr>
        <p:blipFill>
          <a:blip r:embed="rId2"/>
          <a:stretch>
            <a:fillRect/>
          </a:stretch>
        </p:blipFill>
        <p:spPr>
          <a:xfrm>
            <a:off x="1264552" y="1652587"/>
            <a:ext cx="8517623" cy="4104746"/>
          </a:xfrm>
          <a:prstGeom prst="rect">
            <a:avLst/>
          </a:prstGeom>
        </p:spPr>
      </p:pic>
    </p:spTree>
    <p:extLst>
      <p:ext uri="{BB962C8B-B14F-4D97-AF65-F5344CB8AC3E}">
        <p14:creationId xmlns:p14="http://schemas.microsoft.com/office/powerpoint/2010/main" val="226593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4288-A3D9-4769-9C72-F34ABA02DFFE}"/>
              </a:ext>
            </a:extLst>
          </p:cNvPr>
          <p:cNvSpPr>
            <a:spLocks noGrp="1"/>
          </p:cNvSpPr>
          <p:nvPr>
            <p:ph type="title"/>
          </p:nvPr>
        </p:nvSpPr>
        <p:spPr/>
        <p:txBody>
          <a:bodyPr>
            <a:normAutofit/>
          </a:bodyPr>
          <a:lstStyle/>
          <a:p>
            <a:r>
              <a:rPr lang="en-US" dirty="0"/>
              <a:t>Models: The Schema Delivered</a:t>
            </a:r>
            <a:br>
              <a:rPr lang="en-US" dirty="0"/>
            </a:br>
            <a:r>
              <a:rPr lang="en-US" sz="2000" dirty="0"/>
              <a:t>(and migrating an existing schema) (and providing an API for Views) (and abstracts </a:t>
            </a:r>
            <a:r>
              <a:rPr lang="en-US" sz="2000" dirty="0" err="1"/>
              <a:t>db</a:t>
            </a:r>
            <a:r>
              <a:rPr lang="en-US" sz="2000" dirty="0"/>
              <a:t>-specifics)</a:t>
            </a:r>
            <a:endParaRPr lang="en-US" dirty="0"/>
          </a:p>
        </p:txBody>
      </p:sp>
      <p:sp>
        <p:nvSpPr>
          <p:cNvPr id="3" name="Content Placeholder 2">
            <a:extLst>
              <a:ext uri="{FF2B5EF4-FFF2-40B4-BE49-F238E27FC236}">
                <a16:creationId xmlns:a16="http://schemas.microsoft.com/office/drawing/2014/main" id="{74B87D7A-4620-4451-9F3E-F42C538ECCF4}"/>
              </a:ext>
            </a:extLst>
          </p:cNvPr>
          <p:cNvSpPr>
            <a:spLocks noGrp="1"/>
          </p:cNvSpPr>
          <p:nvPr>
            <p:ph idx="1"/>
          </p:nvPr>
        </p:nvSpPr>
        <p:spPr>
          <a:xfrm>
            <a:off x="476955" y="1882599"/>
            <a:ext cx="3970867" cy="4486275"/>
          </a:xfrm>
        </p:spPr>
        <p:txBody>
          <a:bodyPr>
            <a:normAutofit fontScale="92500" lnSpcReduction="20000"/>
          </a:bodyPr>
          <a:lstStyle/>
          <a:p>
            <a:r>
              <a:rPr lang="en-US" dirty="0"/>
              <a:t>The Model is everything needed to create database tables</a:t>
            </a:r>
          </a:p>
          <a:p>
            <a:r>
              <a:rPr lang="en-US" dirty="0"/>
              <a:t>Django creates “migrations” which implement the tables.</a:t>
            </a:r>
          </a:p>
          <a:p>
            <a:r>
              <a:rPr lang="en-US" dirty="0"/>
              <a:t>This works for both initial and UPDATES to existing schema</a:t>
            </a:r>
          </a:p>
          <a:p>
            <a:r>
              <a:rPr lang="en-US" dirty="0"/>
              <a:t>Model also provides an API for the View (as we will see)</a:t>
            </a:r>
          </a:p>
          <a:p>
            <a:r>
              <a:rPr lang="en-US" dirty="0"/>
              <a:t>Is database independent</a:t>
            </a:r>
          </a:p>
        </p:txBody>
      </p:sp>
      <p:pic>
        <p:nvPicPr>
          <p:cNvPr id="5" name="Picture 4">
            <a:extLst>
              <a:ext uri="{FF2B5EF4-FFF2-40B4-BE49-F238E27FC236}">
                <a16:creationId xmlns:a16="http://schemas.microsoft.com/office/drawing/2014/main" id="{3329D009-9C17-41E7-B60C-0971501E62D1}"/>
              </a:ext>
            </a:extLst>
          </p:cNvPr>
          <p:cNvPicPr>
            <a:picLocks noChangeAspect="1"/>
          </p:cNvPicPr>
          <p:nvPr/>
        </p:nvPicPr>
        <p:blipFill>
          <a:blip r:embed="rId2"/>
          <a:stretch>
            <a:fillRect/>
          </a:stretch>
        </p:blipFill>
        <p:spPr>
          <a:xfrm>
            <a:off x="4809066" y="1919111"/>
            <a:ext cx="7290193" cy="4815946"/>
          </a:xfrm>
          <a:prstGeom prst="rect">
            <a:avLst/>
          </a:prstGeom>
        </p:spPr>
      </p:pic>
    </p:spTree>
    <p:extLst>
      <p:ext uri="{BB962C8B-B14F-4D97-AF65-F5344CB8AC3E}">
        <p14:creationId xmlns:p14="http://schemas.microsoft.com/office/powerpoint/2010/main" val="392833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CDB0-1C40-456F-B053-16DA751641AE}"/>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D07E3A30-965C-4BFB-9760-152323B3B6CA}"/>
              </a:ext>
            </a:extLst>
          </p:cNvPr>
          <p:cNvSpPr>
            <a:spLocks noGrp="1"/>
          </p:cNvSpPr>
          <p:nvPr>
            <p:ph idx="1"/>
          </p:nvPr>
        </p:nvSpPr>
        <p:spPr>
          <a:xfrm>
            <a:off x="428978" y="1690688"/>
            <a:ext cx="3183351" cy="4770132"/>
          </a:xfrm>
        </p:spPr>
        <p:txBody>
          <a:bodyPr>
            <a:normAutofit/>
          </a:bodyPr>
          <a:lstStyle/>
          <a:p>
            <a:r>
              <a:rPr lang="en-US" sz="2000" dirty="0"/>
              <a:t>Template is the structure to render the page.</a:t>
            </a:r>
          </a:p>
          <a:p>
            <a:r>
              <a:rPr lang="en-US" sz="2000" dirty="0"/>
              <a:t>HTML + Bootstrap markup</a:t>
            </a:r>
          </a:p>
          <a:p>
            <a:r>
              <a:rPr lang="en-US" sz="2000" dirty="0"/>
              <a:t>Extend “base.html” (the author got this from Initializr.com)</a:t>
            </a:r>
          </a:p>
          <a:p>
            <a:r>
              <a:rPr lang="en-US" sz="2000" dirty="0"/>
              <a:t>“crispy” is CSS</a:t>
            </a:r>
          </a:p>
          <a:p>
            <a:r>
              <a:rPr lang="en-US" sz="2000" dirty="0"/>
              <a:t>Form comes from View and knows how to render its elements.</a:t>
            </a:r>
          </a:p>
        </p:txBody>
      </p:sp>
      <p:pic>
        <p:nvPicPr>
          <p:cNvPr id="5" name="Picture 4">
            <a:extLst>
              <a:ext uri="{FF2B5EF4-FFF2-40B4-BE49-F238E27FC236}">
                <a16:creationId xmlns:a16="http://schemas.microsoft.com/office/drawing/2014/main" id="{61CDA518-B18E-49EB-9E3F-8508B0C0F9F5}"/>
              </a:ext>
            </a:extLst>
          </p:cNvPr>
          <p:cNvPicPr>
            <a:picLocks noChangeAspect="1"/>
          </p:cNvPicPr>
          <p:nvPr/>
        </p:nvPicPr>
        <p:blipFill>
          <a:blip r:embed="rId2"/>
          <a:stretch>
            <a:fillRect/>
          </a:stretch>
        </p:blipFill>
        <p:spPr>
          <a:xfrm>
            <a:off x="4031296" y="1027906"/>
            <a:ext cx="8065278" cy="4657243"/>
          </a:xfrm>
          <a:prstGeom prst="rect">
            <a:avLst/>
          </a:prstGeom>
        </p:spPr>
      </p:pic>
    </p:spTree>
    <p:extLst>
      <p:ext uri="{BB962C8B-B14F-4D97-AF65-F5344CB8AC3E}">
        <p14:creationId xmlns:p14="http://schemas.microsoft.com/office/powerpoint/2010/main" val="266862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5941-5C3A-4FF8-938D-3323D27FC27B}"/>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E05635DE-BE58-48FD-8C6D-E5D127158D68}"/>
              </a:ext>
            </a:extLst>
          </p:cNvPr>
          <p:cNvSpPr>
            <a:spLocks noGrp="1"/>
          </p:cNvSpPr>
          <p:nvPr>
            <p:ph idx="1"/>
          </p:nvPr>
        </p:nvSpPr>
        <p:spPr/>
        <p:txBody>
          <a:bodyPr>
            <a:normAutofit fontScale="92500"/>
          </a:bodyPr>
          <a:lstStyle/>
          <a:p>
            <a:r>
              <a:rPr lang="en-US" dirty="0"/>
              <a:t>Django is Python + DB backend (can you say ML language and models...)</a:t>
            </a:r>
          </a:p>
          <a:p>
            <a:r>
              <a:rPr lang="en-US" dirty="0"/>
              <a:t>User Authentication w/ forms</a:t>
            </a:r>
          </a:p>
          <a:p>
            <a:r>
              <a:rPr lang="en-US" dirty="0"/>
              <a:t>/admin to view/edit project or user DB tables</a:t>
            </a:r>
          </a:p>
          <a:p>
            <a:r>
              <a:rPr lang="en-US" dirty="0"/>
              <a:t>Migrations</a:t>
            </a:r>
          </a:p>
          <a:p>
            <a:r>
              <a:rPr lang="en-US" dirty="0"/>
              <a:t>Apache/PostgreSQL for production (starter DB/WS provided)</a:t>
            </a:r>
          </a:p>
          <a:p>
            <a:r>
              <a:rPr lang="en-US" dirty="0"/>
              <a:t>Crispy forms</a:t>
            </a:r>
          </a:p>
          <a:p>
            <a:pPr marL="0" indent="0">
              <a:buNone/>
            </a:pPr>
            <a:endParaRPr lang="en-US" dirty="0"/>
          </a:p>
          <a:p>
            <a:pPr marL="0" indent="0">
              <a:buNone/>
            </a:pPr>
            <a:r>
              <a:rPr lang="en-US" dirty="0"/>
              <a:t>In summary – Django is production ready Python backend, perfect for exposing ML and data science via web applications.</a:t>
            </a:r>
          </a:p>
        </p:txBody>
      </p:sp>
    </p:spTree>
    <p:extLst>
      <p:ext uri="{BB962C8B-B14F-4D97-AF65-F5344CB8AC3E}">
        <p14:creationId xmlns:p14="http://schemas.microsoft.com/office/powerpoint/2010/main" val="208761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12D82-7D07-4D28-B03F-7E0703ED43C6}"/>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9FE9F0A1-47E2-45A5-9919-6CFCDE67B0A4}"/>
              </a:ext>
            </a:extLst>
          </p:cNvPr>
          <p:cNvSpPr>
            <a:spLocks noGrp="1"/>
          </p:cNvSpPr>
          <p:nvPr>
            <p:ph idx="1"/>
          </p:nvPr>
        </p:nvSpPr>
        <p:spPr>
          <a:xfrm>
            <a:off x="838200" y="1406480"/>
            <a:ext cx="10515600" cy="5229211"/>
          </a:xfrm>
        </p:spPr>
        <p:txBody>
          <a:bodyPr>
            <a:normAutofit fontScale="62500" lnSpcReduction="20000"/>
          </a:bodyPr>
          <a:lstStyle/>
          <a:p>
            <a:pPr marL="0" indent="0">
              <a:buNone/>
            </a:pPr>
            <a:r>
              <a:rPr lang="en-US" dirty="0" err="1"/>
              <a:t>PLaSTiCC</a:t>
            </a:r>
            <a:r>
              <a:rPr lang="en-US" dirty="0"/>
              <a:t> database...</a:t>
            </a:r>
          </a:p>
          <a:p>
            <a:r>
              <a:rPr lang="en-US" dirty="0"/>
              <a:t>2 tables</a:t>
            </a:r>
          </a:p>
          <a:p>
            <a:r>
              <a:rPr lang="en-US" dirty="0"/>
              <a:t>Maybe a dozen or so attributes</a:t>
            </a:r>
          </a:p>
          <a:p>
            <a:r>
              <a:rPr lang="en-US" dirty="0"/>
              <a:t>Make a List View Page, Detail View Page</a:t>
            </a:r>
          </a:p>
          <a:p>
            <a:r>
              <a:rPr lang="en-US" dirty="0"/>
              <a:t>How hard can it be!</a:t>
            </a:r>
          </a:p>
          <a:p>
            <a:endParaRPr lang="en-US" dirty="0"/>
          </a:p>
          <a:p>
            <a:pPr marL="0" indent="0">
              <a:buNone/>
            </a:pPr>
            <a:r>
              <a:rPr lang="en-US" dirty="0"/>
              <a:t>THEN:</a:t>
            </a:r>
          </a:p>
          <a:p>
            <a:r>
              <a:rPr lang="en-US" dirty="0"/>
              <a:t>Plug in (Python) predictive model from Kaggle from B. Trotta or Kyle Boone</a:t>
            </a:r>
          </a:p>
          <a:p>
            <a:r>
              <a:rPr lang="en-US" dirty="0"/>
              <a:t>Make a game of it ...</a:t>
            </a:r>
          </a:p>
          <a:p>
            <a:pPr marL="0" indent="0">
              <a:buNone/>
            </a:pPr>
            <a:endParaRPr lang="en-US" dirty="0"/>
          </a:p>
          <a:p>
            <a:pPr marL="0" indent="0">
              <a:buNone/>
            </a:pPr>
            <a:r>
              <a:rPr lang="en-US" dirty="0"/>
              <a:t>SO:</a:t>
            </a:r>
          </a:p>
          <a:p>
            <a:r>
              <a:rPr lang="en-US" dirty="0"/>
              <a:t>Pick a star from the (List View) of stars</a:t>
            </a:r>
          </a:p>
          <a:p>
            <a:r>
              <a:rPr lang="en-US" dirty="0"/>
              <a:t>Display detail view (macro data + timeseries data) in tabular form (bonus points for a chart)</a:t>
            </a:r>
          </a:p>
          <a:p>
            <a:r>
              <a:rPr lang="en-US" dirty="0"/>
              <a:t>Have user make a prediction</a:t>
            </a:r>
          </a:p>
          <a:p>
            <a:r>
              <a:rPr lang="en-US" dirty="0"/>
              <a:t>Push button to reveal predictive model, and actual result.</a:t>
            </a:r>
          </a:p>
          <a:p>
            <a:r>
              <a:rPr lang="en-US" dirty="0"/>
              <a:t>Keep score</a:t>
            </a:r>
          </a:p>
        </p:txBody>
      </p:sp>
    </p:spTree>
    <p:extLst>
      <p:ext uri="{BB962C8B-B14F-4D97-AF65-F5344CB8AC3E}">
        <p14:creationId xmlns:p14="http://schemas.microsoft.com/office/powerpoint/2010/main" val="111431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F9D5-F184-4B22-B8A4-0AFA9AA65B3D}"/>
              </a:ext>
            </a:extLst>
          </p:cNvPr>
          <p:cNvSpPr>
            <a:spLocks noGrp="1"/>
          </p:cNvSpPr>
          <p:nvPr>
            <p:ph type="title"/>
          </p:nvPr>
        </p:nvSpPr>
        <p:spPr>
          <a:xfrm>
            <a:off x="4404048" y="2766218"/>
            <a:ext cx="2967135" cy="1325563"/>
          </a:xfrm>
        </p:spPr>
        <p:txBody>
          <a:bodyPr/>
          <a:lstStyle/>
          <a:p>
            <a:r>
              <a:rPr lang="en-US" dirty="0"/>
              <a:t>Thank You</a:t>
            </a:r>
          </a:p>
        </p:txBody>
      </p:sp>
    </p:spTree>
    <p:extLst>
      <p:ext uri="{BB962C8B-B14F-4D97-AF65-F5344CB8AC3E}">
        <p14:creationId xmlns:p14="http://schemas.microsoft.com/office/powerpoint/2010/main" val="217240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B6A3-70AA-4880-9F0E-048FB4ED66EF}"/>
              </a:ext>
            </a:extLst>
          </p:cNvPr>
          <p:cNvSpPr>
            <a:spLocks noGrp="1"/>
          </p:cNvSpPr>
          <p:nvPr>
            <p:ph type="title"/>
          </p:nvPr>
        </p:nvSpPr>
        <p:spPr/>
        <p:txBody>
          <a:bodyPr/>
          <a:lstStyle/>
          <a:p>
            <a:r>
              <a:rPr lang="en-US" dirty="0"/>
              <a:t>Code Structure and Walkthrough ...</a:t>
            </a:r>
          </a:p>
        </p:txBody>
      </p:sp>
      <p:pic>
        <p:nvPicPr>
          <p:cNvPr id="4" name="Picture 3">
            <a:extLst>
              <a:ext uri="{FF2B5EF4-FFF2-40B4-BE49-F238E27FC236}">
                <a16:creationId xmlns:a16="http://schemas.microsoft.com/office/drawing/2014/main" id="{6E5BE0BA-D9EF-4A27-8423-704C81FE1136}"/>
              </a:ext>
            </a:extLst>
          </p:cNvPr>
          <p:cNvPicPr>
            <a:picLocks noChangeAspect="1"/>
          </p:cNvPicPr>
          <p:nvPr/>
        </p:nvPicPr>
        <p:blipFill>
          <a:blip r:embed="rId2"/>
          <a:stretch>
            <a:fillRect/>
          </a:stretch>
        </p:blipFill>
        <p:spPr>
          <a:xfrm>
            <a:off x="1085849" y="1690688"/>
            <a:ext cx="9629485" cy="4476017"/>
          </a:xfrm>
          <a:prstGeom prst="rect">
            <a:avLst/>
          </a:prstGeom>
        </p:spPr>
      </p:pic>
    </p:spTree>
    <p:extLst>
      <p:ext uri="{BB962C8B-B14F-4D97-AF65-F5344CB8AC3E}">
        <p14:creationId xmlns:p14="http://schemas.microsoft.com/office/powerpoint/2010/main" val="422178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0977-6876-4E2A-8AE6-895A30E6CA0E}"/>
              </a:ext>
            </a:extLst>
          </p:cNvPr>
          <p:cNvSpPr>
            <a:spLocks noGrp="1"/>
          </p:cNvSpPr>
          <p:nvPr>
            <p:ph type="title"/>
          </p:nvPr>
        </p:nvSpPr>
        <p:spPr/>
        <p:txBody>
          <a:bodyPr/>
          <a:lstStyle/>
          <a:p>
            <a:r>
              <a:rPr lang="en-US" dirty="0"/>
              <a:t>Creating Models</a:t>
            </a:r>
          </a:p>
        </p:txBody>
      </p:sp>
      <p:pic>
        <p:nvPicPr>
          <p:cNvPr id="4" name="Picture 3">
            <a:extLst>
              <a:ext uri="{FF2B5EF4-FFF2-40B4-BE49-F238E27FC236}">
                <a16:creationId xmlns:a16="http://schemas.microsoft.com/office/drawing/2014/main" id="{B078F4AA-B697-46FB-AC10-B3EA1CFEA319}"/>
              </a:ext>
            </a:extLst>
          </p:cNvPr>
          <p:cNvPicPr>
            <a:picLocks noChangeAspect="1"/>
          </p:cNvPicPr>
          <p:nvPr/>
        </p:nvPicPr>
        <p:blipFill>
          <a:blip r:embed="rId2"/>
          <a:stretch>
            <a:fillRect/>
          </a:stretch>
        </p:blipFill>
        <p:spPr>
          <a:xfrm>
            <a:off x="1802056" y="1690688"/>
            <a:ext cx="7743825" cy="3190875"/>
          </a:xfrm>
          <a:prstGeom prst="rect">
            <a:avLst/>
          </a:prstGeom>
        </p:spPr>
      </p:pic>
      <p:sp>
        <p:nvSpPr>
          <p:cNvPr id="6" name="Rectangle 1">
            <a:extLst>
              <a:ext uri="{FF2B5EF4-FFF2-40B4-BE49-F238E27FC236}">
                <a16:creationId xmlns:a16="http://schemas.microsoft.com/office/drawing/2014/main" id="{534EBB61-F146-49C4-B1A0-6DBFFF27AFC2}"/>
              </a:ext>
            </a:extLst>
          </p:cNvPr>
          <p:cNvSpPr>
            <a:spLocks noChangeArrowheads="1"/>
          </p:cNvSpPr>
          <p:nvPr/>
        </p:nvSpPr>
        <p:spPr bwMode="auto">
          <a:xfrm>
            <a:off x="1582615" y="5141612"/>
            <a:ext cx="9577754"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C3C26"/>
                </a:solidFill>
                <a:effectLst/>
                <a:latin typeface="Roboto"/>
              </a:rPr>
              <a:t> With </a:t>
            </a:r>
            <a:r>
              <a:rPr lang="en-US" altLang="en-US" sz="1400" dirty="0">
                <a:solidFill>
                  <a:srgbClr val="0C3C26"/>
                </a:solidFill>
                <a:latin typeface="Roboto"/>
              </a:rPr>
              <a:t>this</a:t>
            </a:r>
            <a:r>
              <a:rPr kumimoji="0" lang="en-US" altLang="en-US" sz="1400" b="0" i="0" u="none" strike="noStrike" cap="none" normalizeH="0" baseline="0" dirty="0">
                <a:ln>
                  <a:noFill/>
                </a:ln>
                <a:solidFill>
                  <a:srgbClr val="0C3C26"/>
                </a:solidFill>
                <a:effectLst/>
                <a:latin typeface="Roboto"/>
              </a:rPr>
              <a:t>, Django is able to:</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C3C26"/>
                </a:solidFill>
                <a:effectLst/>
                <a:latin typeface="Roboto"/>
              </a:rPr>
              <a:t> Create a database schema (</a:t>
            </a:r>
            <a:r>
              <a:rPr kumimoji="0" lang="en-US" altLang="en-US" sz="1400" b="1" i="0" u="none" strike="noStrike" cap="none" normalizeH="0" baseline="0" dirty="0">
                <a:ln>
                  <a:noFill/>
                </a:ln>
                <a:solidFill>
                  <a:srgbClr val="0C4B33"/>
                </a:solidFill>
                <a:effectLst/>
                <a:latin typeface="Fira Mono"/>
              </a:rPr>
              <a:t>CREATE TABLE</a:t>
            </a:r>
            <a:r>
              <a:rPr kumimoji="0" lang="en-US" altLang="en-US" sz="1400" b="0" i="0" u="none" strike="noStrike" cap="none" normalizeH="0" baseline="0" dirty="0">
                <a:ln>
                  <a:noFill/>
                </a:ln>
                <a:solidFill>
                  <a:srgbClr val="0C3C26"/>
                </a:solidFill>
                <a:effectLst/>
                <a:latin typeface="Roboto"/>
              </a:rPr>
              <a:t> statements) for this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C3C26"/>
                </a:solidFill>
                <a:effectLst/>
                <a:latin typeface="Roboto"/>
              </a:rPr>
              <a:t> Create a Python database-access API for accessing </a:t>
            </a:r>
            <a:r>
              <a:rPr kumimoji="0" lang="en-US" altLang="en-US" sz="1400" b="1" i="0" u="none" strike="noStrike" cap="none" normalizeH="0" baseline="0" dirty="0">
                <a:ln>
                  <a:noFill/>
                </a:ln>
                <a:solidFill>
                  <a:srgbClr val="0C4B33"/>
                </a:solidFill>
                <a:effectLst/>
                <a:latin typeface="Fira Mono"/>
              </a:rPr>
              <a:t>Question</a:t>
            </a:r>
            <a:r>
              <a:rPr kumimoji="0" lang="en-US" altLang="en-US" sz="1400" b="0" i="0" u="none" strike="noStrike" cap="none" normalizeH="0" baseline="0" dirty="0">
                <a:ln>
                  <a:noFill/>
                </a:ln>
                <a:solidFill>
                  <a:srgbClr val="0C3C26"/>
                </a:solidFill>
                <a:effectLst/>
                <a:latin typeface="Roboto"/>
              </a:rPr>
              <a:t> and </a:t>
            </a:r>
            <a:r>
              <a:rPr kumimoji="0" lang="en-US" altLang="en-US" sz="1400" b="1" i="0" u="none" strike="noStrike" cap="none" normalizeH="0" baseline="0" dirty="0">
                <a:ln>
                  <a:noFill/>
                </a:ln>
                <a:solidFill>
                  <a:srgbClr val="0C4B33"/>
                </a:solidFill>
                <a:effectLst/>
                <a:latin typeface="Fira Mono"/>
              </a:rPr>
              <a:t>Choice</a:t>
            </a:r>
            <a:r>
              <a:rPr kumimoji="0" lang="en-US" altLang="en-US" sz="1400" b="0" i="0" u="none" strike="noStrike" cap="none" normalizeH="0" baseline="0" dirty="0">
                <a:ln>
                  <a:noFill/>
                </a:ln>
                <a:solidFill>
                  <a:srgbClr val="0C3C26"/>
                </a:solidFill>
                <a:effectLst/>
                <a:latin typeface="Roboto"/>
              </a:rPr>
              <a:t>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B92506E8-1F33-42BC-AB80-AAA205D2ADD4}"/>
              </a:ext>
            </a:extLst>
          </p:cNvPr>
          <p:cNvSpPr>
            <a:spLocks noChangeArrowheads="1"/>
          </p:cNvSpPr>
          <p:nvPr/>
        </p:nvSpPr>
        <p:spPr bwMode="auto">
          <a:xfrm>
            <a:off x="5350212" y="406392"/>
            <a:ext cx="6575399" cy="166199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dirty="0"/>
              <a:t>A model is the single, definitive source of truth about your data. It contains the essential fields and behaviors of the data you’re storing. Django follows the DRY (Don’t Repeat Yourself) Principle.</a:t>
            </a:r>
          </a:p>
          <a:p>
            <a:endParaRPr lang="en-US" sz="1200" dirty="0"/>
          </a:p>
          <a:p>
            <a:r>
              <a:rPr lang="en-US" sz="1200" dirty="0"/>
              <a:t>The goal is to define your data model in one place and automatically derive things from it.</a:t>
            </a:r>
          </a:p>
          <a:p>
            <a:endParaRPr lang="en-US" sz="1200" dirty="0"/>
          </a:p>
          <a:p>
            <a:r>
              <a:rPr lang="en-US" sz="1200" dirty="0"/>
              <a:t>This includes the migrations - migrations are entirely derived from your models file, and are essentially a history that Django can roll through to update your database schema to match your current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8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0F46-C0C6-470C-9FA7-130887E9E6A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5A8CADA-0362-42FC-8C94-07F7338AABF8}"/>
              </a:ext>
            </a:extLst>
          </p:cNvPr>
          <p:cNvSpPr>
            <a:spLocks noGrp="1"/>
          </p:cNvSpPr>
          <p:nvPr>
            <p:ph idx="1"/>
          </p:nvPr>
        </p:nvSpPr>
        <p:spPr>
          <a:xfrm>
            <a:off x="838200" y="1690688"/>
            <a:ext cx="10515600" cy="4486275"/>
          </a:xfrm>
        </p:spPr>
        <p:txBody>
          <a:bodyPr>
            <a:normAutofit fontScale="92500" lnSpcReduction="20000"/>
          </a:bodyPr>
          <a:lstStyle/>
          <a:p>
            <a:pPr marL="0" indent="0">
              <a:buNone/>
            </a:pPr>
            <a:r>
              <a:rPr lang="en-US" sz="2000" dirty="0"/>
              <a:t>Django:</a:t>
            </a:r>
          </a:p>
          <a:p>
            <a:r>
              <a:rPr lang="en-US" sz="2000" dirty="0"/>
              <a:t>"Django Fundamentals“ (</a:t>
            </a:r>
            <a:r>
              <a:rPr lang="en-US" sz="2000" dirty="0" err="1"/>
              <a:t>Reindert</a:t>
            </a:r>
            <a:r>
              <a:rPr lang="en-US" sz="2000" dirty="0"/>
              <a:t>-Jan </a:t>
            </a:r>
            <a:r>
              <a:rPr lang="en-US" sz="2000" dirty="0" err="1"/>
              <a:t>Ekker</a:t>
            </a:r>
            <a:r>
              <a:rPr lang="en-US" sz="2000" dirty="0"/>
              <a:t>) </a:t>
            </a:r>
            <a:r>
              <a:rPr lang="en-US" sz="2000" dirty="0">
                <a:hlinkClick r:id="rId2"/>
              </a:rPr>
              <a:t>https://app.pluralsight.com</a:t>
            </a:r>
            <a:r>
              <a:rPr lang="en-US" sz="2000" dirty="0"/>
              <a:t>  This is the “</a:t>
            </a:r>
            <a:r>
              <a:rPr lang="en-US" sz="2000" dirty="0" err="1"/>
              <a:t>tictactoe</a:t>
            </a:r>
            <a:r>
              <a:rPr lang="en-US" sz="2000" dirty="0"/>
              <a:t>” application – excellent</a:t>
            </a:r>
          </a:p>
          <a:p>
            <a:r>
              <a:rPr lang="en-US" sz="2000" dirty="0"/>
              <a:t>Django Tutorial </a:t>
            </a:r>
            <a:r>
              <a:rPr lang="en-US" sz="2000" dirty="0">
                <a:hlinkClick r:id="rId3"/>
              </a:rPr>
              <a:t>https://docs.djangoproject.com/en/3.0/intro/tutorial01/</a:t>
            </a:r>
            <a:r>
              <a:rPr lang="en-US" sz="2000" dirty="0"/>
              <a:t>  Intro from The Source</a:t>
            </a:r>
          </a:p>
          <a:p>
            <a:pPr marL="0" indent="0">
              <a:buNone/>
            </a:pPr>
            <a:endParaRPr lang="en-US" sz="2000" dirty="0"/>
          </a:p>
          <a:p>
            <a:pPr marL="0" indent="0">
              <a:buNone/>
            </a:pPr>
            <a:r>
              <a:rPr lang="en-US" sz="2000" dirty="0"/>
              <a:t>Node, Postgres, Express:</a:t>
            </a:r>
          </a:p>
          <a:p>
            <a:r>
              <a:rPr lang="en-US" sz="2000" dirty="0"/>
              <a:t>“Build a CRUD single page application with Node, Express, Angular, Postgres” (Michael Herman) </a:t>
            </a:r>
            <a:r>
              <a:rPr lang="en-US" sz="2000" dirty="0">
                <a:solidFill>
                  <a:schemeClr val="accent1"/>
                </a:solidFill>
                <a:hlinkClick r:id="rId4">
                  <a:extLst>
                    <a:ext uri="{A12FA001-AC4F-418D-AE19-62706E023703}">
                      <ahyp:hlinkClr xmlns:ahyp="http://schemas.microsoft.com/office/drawing/2018/hyperlinkcolor" val="tx"/>
                    </a:ext>
                  </a:extLst>
                </a:hlinkClick>
              </a:rPr>
              <a:t>https://mherman.org/blog/postgresql-and-nodejs/</a:t>
            </a:r>
            <a:r>
              <a:rPr lang="en-US" sz="2000" dirty="0">
                <a:solidFill>
                  <a:schemeClr val="accent1"/>
                </a:solidFill>
              </a:rPr>
              <a:t>   </a:t>
            </a:r>
            <a:r>
              <a:rPr lang="en-US" sz="2000" dirty="0"/>
              <a:t>This is an example frontend/backend </a:t>
            </a:r>
            <a:r>
              <a:rPr lang="en-US" sz="2000" dirty="0" err="1"/>
              <a:t>javascript</a:t>
            </a:r>
            <a:r>
              <a:rPr lang="en-US" sz="2000" dirty="0"/>
              <a:t> web app with </a:t>
            </a:r>
            <a:r>
              <a:rPr lang="en-US" sz="2000" dirty="0" err="1"/>
              <a:t>postgres</a:t>
            </a:r>
            <a:r>
              <a:rPr lang="en-US" sz="2000" dirty="0"/>
              <a:t> db.  It uses express web server/routing and (a little) angular on the front-end.  You will use </a:t>
            </a:r>
            <a:r>
              <a:rPr lang="en-US" sz="2000" dirty="0" err="1"/>
              <a:t>npm</a:t>
            </a:r>
            <a:r>
              <a:rPr lang="en-US" sz="2000" dirty="0"/>
              <a:t>, express, node, browser trace/debug features.  You will see </a:t>
            </a:r>
            <a:r>
              <a:rPr lang="en-US" sz="2000" dirty="0" err="1"/>
              <a:t>javascript</a:t>
            </a:r>
            <a:r>
              <a:rPr lang="en-US" sz="2000" dirty="0"/>
              <a:t> used on both client and server.  This is very standard (server-side </a:t>
            </a:r>
            <a:r>
              <a:rPr lang="en-US" sz="2000" dirty="0" err="1"/>
              <a:t>javascript</a:t>
            </a:r>
            <a:r>
              <a:rPr lang="en-US" sz="2000" dirty="0"/>
              <a:t>) architecture.</a:t>
            </a:r>
          </a:p>
          <a:p>
            <a:pPr marL="0" indent="0">
              <a:buNone/>
            </a:pPr>
            <a:endParaRPr lang="en-US" sz="2000" dirty="0"/>
          </a:p>
          <a:p>
            <a:pPr marL="0" indent="0">
              <a:buNone/>
            </a:pPr>
            <a:r>
              <a:rPr lang="en-US" sz="2000" dirty="0"/>
              <a:t>Front-end:</a:t>
            </a:r>
          </a:p>
          <a:p>
            <a:r>
              <a:rPr lang="en-US" sz="2000" dirty="0"/>
              <a:t>“Front-End Web Development Quick Start With HTML5, CSS, and JavaScript” (Shawn Wildermuth) </a:t>
            </a:r>
            <a:r>
              <a:rPr lang="en-US" sz="2000" dirty="0">
                <a:solidFill>
                  <a:schemeClr val="accent1"/>
                </a:solidFill>
                <a:hlinkClick r:id="rId5">
                  <a:extLst>
                    <a:ext uri="{A12FA001-AC4F-418D-AE19-62706E023703}">
                      <ahyp:hlinkClr xmlns:ahyp="http://schemas.microsoft.com/office/drawing/2018/hyperlinkcolor" val="tx"/>
                    </a:ext>
                  </a:extLst>
                </a:hlinkClick>
              </a:rPr>
              <a:t>https://app.pluralsight.com/course-player?clipId=e5482b13-c204-4d52-89ec-94a1099592b0</a:t>
            </a:r>
            <a:r>
              <a:rPr lang="en-US" sz="2000" dirty="0">
                <a:solidFill>
                  <a:schemeClr val="accent1"/>
                </a:solidFill>
              </a:rPr>
              <a:t>  </a:t>
            </a:r>
            <a:r>
              <a:rPr lang="en-US" sz="2000" dirty="0"/>
              <a:t>Beginner HTML5, CSS, JavaScript – excellent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3040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1350-C49E-4973-BE29-37D700E9D82A}"/>
              </a:ext>
            </a:extLst>
          </p:cNvPr>
          <p:cNvSpPr>
            <a:spLocks noGrp="1"/>
          </p:cNvSpPr>
          <p:nvPr>
            <p:ph type="title"/>
          </p:nvPr>
        </p:nvSpPr>
        <p:spPr>
          <a:xfrm>
            <a:off x="838200" y="365125"/>
            <a:ext cx="10515600" cy="900967"/>
          </a:xfrm>
        </p:spPr>
        <p:txBody>
          <a:bodyPr/>
          <a:lstStyle/>
          <a:p>
            <a:r>
              <a:rPr lang="en-US" dirty="0"/>
              <a:t>Explore the app...</a:t>
            </a:r>
          </a:p>
        </p:txBody>
      </p:sp>
      <p:pic>
        <p:nvPicPr>
          <p:cNvPr id="5" name="Picture 4">
            <a:extLst>
              <a:ext uri="{FF2B5EF4-FFF2-40B4-BE49-F238E27FC236}">
                <a16:creationId xmlns:a16="http://schemas.microsoft.com/office/drawing/2014/main" id="{F2915A8C-5815-45C7-8A08-0B13735D89F3}"/>
              </a:ext>
            </a:extLst>
          </p:cNvPr>
          <p:cNvPicPr>
            <a:picLocks noChangeAspect="1"/>
          </p:cNvPicPr>
          <p:nvPr/>
        </p:nvPicPr>
        <p:blipFill>
          <a:blip r:embed="rId2"/>
          <a:stretch>
            <a:fillRect/>
          </a:stretch>
        </p:blipFill>
        <p:spPr>
          <a:xfrm>
            <a:off x="1995487" y="1481137"/>
            <a:ext cx="8201025" cy="4810125"/>
          </a:xfrm>
          <a:prstGeom prst="rect">
            <a:avLst/>
          </a:prstGeom>
        </p:spPr>
      </p:pic>
    </p:spTree>
    <p:extLst>
      <p:ext uri="{BB962C8B-B14F-4D97-AF65-F5344CB8AC3E}">
        <p14:creationId xmlns:p14="http://schemas.microsoft.com/office/powerpoint/2010/main" val="374453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4DEA-BAD9-44E5-A71F-224549BFCD80}"/>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989661A5-750E-4EEC-A249-0604B400D816}"/>
              </a:ext>
            </a:extLst>
          </p:cNvPr>
          <p:cNvSpPr>
            <a:spLocks noGrp="1"/>
          </p:cNvSpPr>
          <p:nvPr>
            <p:ph idx="1"/>
          </p:nvPr>
        </p:nvSpPr>
        <p:spPr/>
        <p:txBody>
          <a:bodyPr>
            <a:normAutofit/>
          </a:bodyPr>
          <a:lstStyle/>
          <a:p>
            <a:r>
              <a:rPr lang="en-US" sz="3000" dirty="0"/>
              <a:t>Server-side </a:t>
            </a:r>
            <a:r>
              <a:rPr lang="en-US" sz="3000" dirty="0" err="1"/>
              <a:t>Javascript</a:t>
            </a:r>
            <a:r>
              <a:rPr lang="en-US" sz="3000" dirty="0"/>
              <a:t> </a:t>
            </a:r>
          </a:p>
          <a:p>
            <a:pPr lvl="1"/>
            <a:r>
              <a:rPr lang="en-US" sz="2600" dirty="0"/>
              <a:t>More common than server-side Python</a:t>
            </a:r>
          </a:p>
          <a:p>
            <a:pPr lvl="1"/>
            <a:r>
              <a:rPr lang="en-US" sz="2600" dirty="0"/>
              <a:t>Many </a:t>
            </a:r>
            <a:r>
              <a:rPr lang="en-US" sz="2600" dirty="0" err="1"/>
              <a:t>many</a:t>
            </a:r>
            <a:r>
              <a:rPr lang="en-US" sz="2600" dirty="0"/>
              <a:t> libraries</a:t>
            </a:r>
          </a:p>
          <a:p>
            <a:pPr lvl="1"/>
            <a:r>
              <a:rPr lang="en-US" sz="2600" dirty="0"/>
              <a:t>And certainly can hook into Python on the back-end</a:t>
            </a:r>
          </a:p>
          <a:p>
            <a:pPr marL="457200" lvl="1" indent="0">
              <a:buNone/>
            </a:pPr>
            <a:endParaRPr lang="en-US" sz="3000" dirty="0"/>
          </a:p>
          <a:p>
            <a:r>
              <a:rPr lang="en-US" sz="3000" dirty="0"/>
              <a:t>Flask</a:t>
            </a:r>
          </a:p>
          <a:p>
            <a:pPr lvl="1"/>
            <a:r>
              <a:rPr lang="en-US" sz="2600" dirty="0"/>
              <a:t>Server-side Python – light</a:t>
            </a:r>
          </a:p>
        </p:txBody>
      </p:sp>
    </p:spTree>
    <p:extLst>
      <p:ext uri="{BB962C8B-B14F-4D97-AF65-F5344CB8AC3E}">
        <p14:creationId xmlns:p14="http://schemas.microsoft.com/office/powerpoint/2010/main" val="16137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BD43-5259-4D50-9CB2-A21284C2E515}"/>
              </a:ext>
            </a:extLst>
          </p:cNvPr>
          <p:cNvSpPr>
            <a:spLocks noGrp="1"/>
          </p:cNvSpPr>
          <p:nvPr>
            <p:ph type="title"/>
          </p:nvPr>
        </p:nvSpPr>
        <p:spPr/>
        <p:txBody>
          <a:bodyPr/>
          <a:lstStyle/>
          <a:p>
            <a:r>
              <a:rPr lang="en-US" dirty="0"/>
              <a:t>Why Django?</a:t>
            </a:r>
          </a:p>
        </p:txBody>
      </p:sp>
      <p:sp>
        <p:nvSpPr>
          <p:cNvPr id="3" name="Content Placeholder 2">
            <a:extLst>
              <a:ext uri="{FF2B5EF4-FFF2-40B4-BE49-F238E27FC236}">
                <a16:creationId xmlns:a16="http://schemas.microsoft.com/office/drawing/2014/main" id="{FC9FC123-EC15-41E0-90B6-E88E059AEA65}"/>
              </a:ext>
            </a:extLst>
          </p:cNvPr>
          <p:cNvSpPr>
            <a:spLocks noGrp="1"/>
          </p:cNvSpPr>
          <p:nvPr>
            <p:ph idx="1"/>
          </p:nvPr>
        </p:nvSpPr>
        <p:spPr>
          <a:xfrm>
            <a:off x="726233" y="2463281"/>
            <a:ext cx="10515600" cy="3816317"/>
          </a:xfrm>
        </p:spPr>
        <p:txBody>
          <a:bodyPr>
            <a:normAutofit/>
          </a:bodyPr>
          <a:lstStyle/>
          <a:p>
            <a:pPr lvl="1"/>
            <a:r>
              <a:rPr lang="en-US" sz="3200" dirty="0"/>
              <a:t>Python is the language of Machine Learning</a:t>
            </a:r>
          </a:p>
          <a:p>
            <a:pPr lvl="1"/>
            <a:r>
              <a:rPr lang="en-US" sz="3200" dirty="0"/>
              <a:t>ONE language on the server, not two</a:t>
            </a:r>
          </a:p>
          <a:p>
            <a:pPr lvl="1"/>
            <a:r>
              <a:rPr lang="en-US" sz="3200" dirty="0"/>
              <a:t>Is robust and suitable for commercial sites (vs Flask)</a:t>
            </a:r>
          </a:p>
          <a:p>
            <a:pPr lvl="1"/>
            <a:r>
              <a:rPr lang="en-US" sz="3200" dirty="0"/>
              <a:t>Well documented, well structured (DRY principle)</a:t>
            </a:r>
          </a:p>
          <a:p>
            <a:pPr lvl="1"/>
            <a:r>
              <a:rPr lang="en-US" sz="3200" i="1" dirty="0"/>
              <a:t>Python is fun!</a:t>
            </a:r>
            <a:endParaRPr lang="en-US" sz="2800" dirty="0"/>
          </a:p>
        </p:txBody>
      </p:sp>
    </p:spTree>
    <p:extLst>
      <p:ext uri="{BB962C8B-B14F-4D97-AF65-F5344CB8AC3E}">
        <p14:creationId xmlns:p14="http://schemas.microsoft.com/office/powerpoint/2010/main" val="20611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898E-B4D6-4A95-B879-6E48C7C476F6}"/>
              </a:ext>
            </a:extLst>
          </p:cNvPr>
          <p:cNvSpPr>
            <a:spLocks noGrp="1"/>
          </p:cNvSpPr>
          <p:nvPr>
            <p:ph type="title"/>
          </p:nvPr>
        </p:nvSpPr>
        <p:spPr/>
        <p:txBody>
          <a:bodyPr>
            <a:normAutofit/>
          </a:bodyPr>
          <a:lstStyle/>
          <a:p>
            <a:r>
              <a:rPr lang="en-US" dirty="0"/>
              <a:t>Setup</a:t>
            </a:r>
            <a:br>
              <a:rPr lang="en-US" dirty="0"/>
            </a:br>
            <a:r>
              <a:rPr lang="en-US" sz="2200" dirty="0"/>
              <a:t>(hint - you’ve seen this before)</a:t>
            </a:r>
            <a:br>
              <a:rPr lang="en-US" sz="2200" dirty="0"/>
            </a:br>
            <a:r>
              <a:rPr lang="en-US" sz="2200" dirty="0"/>
              <a:t>Visual Studio Code, setup script, </a:t>
            </a:r>
            <a:r>
              <a:rPr lang="en-US" sz="2200" dirty="0" err="1"/>
              <a:t>virtualenv+pip</a:t>
            </a:r>
            <a:r>
              <a:rPr lang="en-US" sz="2200" dirty="0"/>
              <a:t> for modules</a:t>
            </a:r>
            <a:endParaRPr lang="en-US" dirty="0"/>
          </a:p>
        </p:txBody>
      </p:sp>
      <p:sp>
        <p:nvSpPr>
          <p:cNvPr id="3" name="Content Placeholder 2">
            <a:extLst>
              <a:ext uri="{FF2B5EF4-FFF2-40B4-BE49-F238E27FC236}">
                <a16:creationId xmlns:a16="http://schemas.microsoft.com/office/drawing/2014/main" id="{4EACA109-AD63-4B64-9465-E0DD45EBB14E}"/>
              </a:ext>
            </a:extLst>
          </p:cNvPr>
          <p:cNvSpPr>
            <a:spLocks noGrp="1"/>
          </p:cNvSpPr>
          <p:nvPr>
            <p:ph idx="1"/>
          </p:nvPr>
        </p:nvSpPr>
        <p:spPr>
          <a:xfrm>
            <a:off x="636864" y="1993405"/>
            <a:ext cx="10515600" cy="4351338"/>
          </a:xfrm>
        </p:spPr>
        <p:txBody>
          <a:bodyPr>
            <a:normAutofit fontScale="62500" lnSpcReduction="20000"/>
          </a:bodyPr>
          <a:lstStyle/>
          <a:p>
            <a:r>
              <a:rPr lang="en-US" dirty="0"/>
              <a:t> </a:t>
            </a:r>
            <a:r>
              <a:rPr lang="en-US" dirty="0" err="1"/>
              <a:t>mkdir</a:t>
            </a:r>
            <a:r>
              <a:rPr lang="en-US" dirty="0"/>
              <a:t> </a:t>
            </a:r>
            <a:r>
              <a:rPr lang="en-US" dirty="0" err="1"/>
              <a:t>myfolder</a:t>
            </a:r>
            <a:r>
              <a:rPr lang="en-US" dirty="0"/>
              <a:t>; cd </a:t>
            </a:r>
            <a:r>
              <a:rPr lang="en-US" dirty="0" err="1"/>
              <a:t>myfolder</a:t>
            </a:r>
            <a:endParaRPr lang="en-US" dirty="0"/>
          </a:p>
          <a:p>
            <a:r>
              <a:rPr lang="en-US" dirty="0"/>
              <a:t> git clone </a:t>
            </a:r>
            <a:r>
              <a:rPr lang="en-US" dirty="0">
                <a:hlinkClick r:id="rId2"/>
              </a:rPr>
              <a:t>https://github.com/cwinsor/django_102_pluralsight</a:t>
            </a:r>
            <a:endParaRPr lang="en-US" dirty="0"/>
          </a:p>
          <a:p>
            <a:r>
              <a:rPr lang="en-US" dirty="0"/>
              <a:t> cd django_102_pluralsight\project</a:t>
            </a:r>
          </a:p>
          <a:p>
            <a:r>
              <a:rPr lang="en-US" dirty="0"/>
              <a:t> ./setup.ps1</a:t>
            </a:r>
          </a:p>
          <a:p>
            <a:endParaRPr lang="en-US" dirty="0"/>
          </a:p>
          <a:p>
            <a:r>
              <a:rPr lang="en-US" dirty="0"/>
              <a:t>to start visual studio code:</a:t>
            </a:r>
          </a:p>
          <a:p>
            <a:r>
              <a:rPr lang="en-US" dirty="0"/>
              <a:t>cd .\</a:t>
            </a:r>
            <a:r>
              <a:rPr lang="en-US" dirty="0" err="1"/>
              <a:t>tictactoe</a:t>
            </a:r>
            <a:r>
              <a:rPr lang="en-US" dirty="0"/>
              <a:t>; code -n .</a:t>
            </a:r>
          </a:p>
          <a:p>
            <a:endParaRPr lang="en-US" dirty="0"/>
          </a:p>
          <a:p>
            <a:r>
              <a:rPr lang="en-US" dirty="0"/>
              <a:t>to run the application:</a:t>
            </a:r>
          </a:p>
          <a:p>
            <a:r>
              <a:rPr lang="en-US" dirty="0"/>
              <a:t>cd </a:t>
            </a:r>
            <a:r>
              <a:rPr lang="en-US" dirty="0" err="1"/>
              <a:t>tictactoe</a:t>
            </a:r>
            <a:r>
              <a:rPr lang="en-US" dirty="0"/>
              <a:t>; python manage.py </a:t>
            </a:r>
            <a:r>
              <a:rPr lang="en-US" dirty="0" err="1"/>
              <a:t>runserver</a:t>
            </a:r>
            <a:endParaRPr lang="en-US" dirty="0"/>
          </a:p>
          <a:p>
            <a:r>
              <a:rPr lang="en-US" dirty="0"/>
              <a:t>URLs are:</a:t>
            </a:r>
          </a:p>
          <a:p>
            <a:r>
              <a:rPr lang="en-US" dirty="0"/>
              <a:t>  http://127.0.0.1:8000 (user login)</a:t>
            </a:r>
          </a:p>
          <a:p>
            <a:r>
              <a:rPr lang="en-US" dirty="0"/>
              <a:t>  http://127.0.0.1:8000/admin/ (admin login)</a:t>
            </a:r>
          </a:p>
        </p:txBody>
      </p:sp>
    </p:spTree>
    <p:extLst>
      <p:ext uri="{BB962C8B-B14F-4D97-AF65-F5344CB8AC3E}">
        <p14:creationId xmlns:p14="http://schemas.microsoft.com/office/powerpoint/2010/main" val="105074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C75A-EEC5-42D5-8262-E1A409AE405D}"/>
              </a:ext>
            </a:extLst>
          </p:cNvPr>
          <p:cNvSpPr>
            <a:spLocks noGrp="1"/>
          </p:cNvSpPr>
          <p:nvPr>
            <p:ph type="title"/>
          </p:nvPr>
        </p:nvSpPr>
        <p:spPr/>
        <p:txBody>
          <a:bodyPr/>
          <a:lstStyle/>
          <a:p>
            <a:r>
              <a:rPr lang="en-US" dirty="0"/>
              <a:t>Explore the app...</a:t>
            </a:r>
          </a:p>
        </p:txBody>
      </p:sp>
      <p:pic>
        <p:nvPicPr>
          <p:cNvPr id="4" name="Picture 3">
            <a:extLst>
              <a:ext uri="{FF2B5EF4-FFF2-40B4-BE49-F238E27FC236}">
                <a16:creationId xmlns:a16="http://schemas.microsoft.com/office/drawing/2014/main" id="{A92A5D8B-BC50-417B-AF42-3062E25E881E}"/>
              </a:ext>
            </a:extLst>
          </p:cNvPr>
          <p:cNvPicPr>
            <a:picLocks noChangeAspect="1"/>
          </p:cNvPicPr>
          <p:nvPr/>
        </p:nvPicPr>
        <p:blipFill>
          <a:blip r:embed="rId2"/>
          <a:stretch>
            <a:fillRect/>
          </a:stretch>
        </p:blipFill>
        <p:spPr>
          <a:xfrm>
            <a:off x="2065093" y="1520825"/>
            <a:ext cx="7686675" cy="4972050"/>
          </a:xfrm>
          <a:prstGeom prst="rect">
            <a:avLst/>
          </a:prstGeom>
        </p:spPr>
      </p:pic>
    </p:spTree>
    <p:extLst>
      <p:ext uri="{BB962C8B-B14F-4D97-AF65-F5344CB8AC3E}">
        <p14:creationId xmlns:p14="http://schemas.microsoft.com/office/powerpoint/2010/main" val="187858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54D2-25F5-479F-8B28-7A2899723364}"/>
              </a:ext>
            </a:extLst>
          </p:cNvPr>
          <p:cNvSpPr>
            <a:spLocks noGrp="1"/>
          </p:cNvSpPr>
          <p:nvPr>
            <p:ph type="title"/>
          </p:nvPr>
        </p:nvSpPr>
        <p:spPr/>
        <p:txBody>
          <a:bodyPr/>
          <a:lstStyle/>
          <a:p>
            <a:r>
              <a:rPr lang="en-US" dirty="0"/>
              <a:t>Explore the app...</a:t>
            </a:r>
          </a:p>
        </p:txBody>
      </p:sp>
      <p:sp>
        <p:nvSpPr>
          <p:cNvPr id="3" name="Content Placeholder 2">
            <a:extLst>
              <a:ext uri="{FF2B5EF4-FFF2-40B4-BE49-F238E27FC236}">
                <a16:creationId xmlns:a16="http://schemas.microsoft.com/office/drawing/2014/main" id="{69297A70-665E-4C1B-B761-CA82652EDC98}"/>
              </a:ext>
            </a:extLst>
          </p:cNvPr>
          <p:cNvSpPr>
            <a:spLocks noGrp="1"/>
          </p:cNvSpPr>
          <p:nvPr>
            <p:ph idx="1"/>
          </p:nvPr>
        </p:nvSpPr>
        <p:spPr/>
        <p:txBody>
          <a:bodyPr/>
          <a:lstStyle/>
          <a:p>
            <a:r>
              <a:rPr lang="en-US" dirty="0">
                <a:hlinkClick r:id="rId2"/>
              </a:rPr>
              <a:t>http://x.x.x.x:9595</a:t>
            </a:r>
            <a:endParaRPr lang="en-US" dirty="0"/>
          </a:p>
          <a:p>
            <a:endParaRPr lang="en-US" dirty="0"/>
          </a:p>
          <a:p>
            <a:r>
              <a:rPr lang="en-US" dirty="0" err="1"/>
              <a:t>alice</a:t>
            </a:r>
            <a:r>
              <a:rPr lang="en-US" dirty="0"/>
              <a:t>   </a:t>
            </a:r>
            <a:r>
              <a:rPr lang="en-US" dirty="0" err="1"/>
              <a:t>aabbddcc</a:t>
            </a:r>
            <a:endParaRPr lang="en-US" dirty="0"/>
          </a:p>
          <a:p>
            <a:r>
              <a:rPr lang="en-US" dirty="0"/>
              <a:t>bob    </a:t>
            </a:r>
            <a:r>
              <a:rPr lang="en-US" dirty="0" err="1"/>
              <a:t>aabbddcc</a:t>
            </a:r>
            <a:endParaRPr lang="en-US" dirty="0"/>
          </a:p>
        </p:txBody>
      </p:sp>
    </p:spTree>
    <p:extLst>
      <p:ext uri="{BB962C8B-B14F-4D97-AF65-F5344CB8AC3E}">
        <p14:creationId xmlns:p14="http://schemas.microsoft.com/office/powerpoint/2010/main" val="146769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74AE2E4-D323-4CA1-975E-8812756F5E5B}"/>
              </a:ext>
            </a:extLst>
          </p:cNvPr>
          <p:cNvSpPr/>
          <p:nvPr/>
        </p:nvSpPr>
        <p:spPr>
          <a:xfrm>
            <a:off x="3778898" y="1455575"/>
            <a:ext cx="8024326" cy="5113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DE9BF-AC3A-4D80-B0DD-F708A9630AE7}"/>
              </a:ext>
            </a:extLst>
          </p:cNvPr>
          <p:cNvSpPr>
            <a:spLocks noGrp="1"/>
          </p:cNvSpPr>
          <p:nvPr>
            <p:ph type="title"/>
          </p:nvPr>
        </p:nvSpPr>
        <p:spPr/>
        <p:txBody>
          <a:bodyPr/>
          <a:lstStyle/>
          <a:p>
            <a:r>
              <a:rPr lang="en-US" dirty="0"/>
              <a:t>Model Template View</a:t>
            </a:r>
            <a:br>
              <a:rPr lang="en-US" dirty="0"/>
            </a:br>
            <a:r>
              <a:rPr lang="en-US" sz="2400" dirty="0"/>
              <a:t>Similar to MVC</a:t>
            </a:r>
            <a:endParaRPr lang="en-US" dirty="0"/>
          </a:p>
        </p:txBody>
      </p:sp>
      <p:sp>
        <p:nvSpPr>
          <p:cNvPr id="4" name="Rectangle 3">
            <a:extLst>
              <a:ext uri="{FF2B5EF4-FFF2-40B4-BE49-F238E27FC236}">
                <a16:creationId xmlns:a16="http://schemas.microsoft.com/office/drawing/2014/main" id="{D854C6AA-B4E6-4471-95D0-71412A917D8E}"/>
              </a:ext>
            </a:extLst>
          </p:cNvPr>
          <p:cNvSpPr/>
          <p:nvPr/>
        </p:nvSpPr>
        <p:spPr>
          <a:xfrm>
            <a:off x="8223824" y="1905084"/>
            <a:ext cx="1486252" cy="1262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5" name="Rectangle 4">
            <a:extLst>
              <a:ext uri="{FF2B5EF4-FFF2-40B4-BE49-F238E27FC236}">
                <a16:creationId xmlns:a16="http://schemas.microsoft.com/office/drawing/2014/main" id="{5081B6E1-F37C-4744-B105-E76C8F3D11A2}"/>
              </a:ext>
            </a:extLst>
          </p:cNvPr>
          <p:cNvSpPr/>
          <p:nvPr/>
        </p:nvSpPr>
        <p:spPr>
          <a:xfrm>
            <a:off x="8154096" y="4676773"/>
            <a:ext cx="1486253" cy="1262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Template</a:t>
            </a:r>
          </a:p>
        </p:txBody>
      </p:sp>
      <p:sp>
        <p:nvSpPr>
          <p:cNvPr id="6" name="Rectangle 5">
            <a:extLst>
              <a:ext uri="{FF2B5EF4-FFF2-40B4-BE49-F238E27FC236}">
                <a16:creationId xmlns:a16="http://schemas.microsoft.com/office/drawing/2014/main" id="{63078DE3-E7EF-4229-BBB3-8BB96B7FE839}"/>
              </a:ext>
            </a:extLst>
          </p:cNvPr>
          <p:cNvSpPr/>
          <p:nvPr/>
        </p:nvSpPr>
        <p:spPr>
          <a:xfrm>
            <a:off x="5811953" y="2644150"/>
            <a:ext cx="1648654" cy="167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8" name="TextBox 7">
            <a:extLst>
              <a:ext uri="{FF2B5EF4-FFF2-40B4-BE49-F238E27FC236}">
                <a16:creationId xmlns:a16="http://schemas.microsoft.com/office/drawing/2014/main" id="{BADD074F-BA5B-4397-9566-3D69C37DCFA6}"/>
              </a:ext>
            </a:extLst>
          </p:cNvPr>
          <p:cNvSpPr txBox="1"/>
          <p:nvPr/>
        </p:nvSpPr>
        <p:spPr>
          <a:xfrm>
            <a:off x="8325370" y="3358178"/>
            <a:ext cx="2769412" cy="369332"/>
          </a:xfrm>
          <a:prstGeom prst="rect">
            <a:avLst/>
          </a:prstGeom>
          <a:noFill/>
        </p:spPr>
        <p:txBody>
          <a:bodyPr wrap="none" rtlCol="0">
            <a:spAutoFit/>
          </a:bodyPr>
          <a:lstStyle/>
          <a:p>
            <a:r>
              <a:rPr lang="en-US" dirty="0"/>
              <a:t>Database Tables/Attributes</a:t>
            </a:r>
          </a:p>
        </p:txBody>
      </p:sp>
      <p:sp>
        <p:nvSpPr>
          <p:cNvPr id="9" name="Cylinder 8">
            <a:extLst>
              <a:ext uri="{FF2B5EF4-FFF2-40B4-BE49-F238E27FC236}">
                <a16:creationId xmlns:a16="http://schemas.microsoft.com/office/drawing/2014/main" id="{502E6BD6-A16E-4139-A068-D88E77B1398D}"/>
              </a:ext>
            </a:extLst>
          </p:cNvPr>
          <p:cNvSpPr/>
          <p:nvPr/>
        </p:nvSpPr>
        <p:spPr>
          <a:xfrm>
            <a:off x="10333842" y="2079992"/>
            <a:ext cx="1113475" cy="1203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C0DC72-7A00-461B-B997-107AFB442B19}"/>
              </a:ext>
            </a:extLst>
          </p:cNvPr>
          <p:cNvSpPr txBox="1"/>
          <p:nvPr/>
        </p:nvSpPr>
        <p:spPr>
          <a:xfrm>
            <a:off x="588628" y="2119771"/>
            <a:ext cx="2029915" cy="369332"/>
          </a:xfrm>
          <a:prstGeom prst="rect">
            <a:avLst/>
          </a:prstGeom>
          <a:noFill/>
        </p:spPr>
        <p:txBody>
          <a:bodyPr wrap="none" rtlCol="0">
            <a:spAutoFit/>
          </a:bodyPr>
          <a:lstStyle/>
          <a:p>
            <a:r>
              <a:rPr lang="en-US" dirty="0"/>
              <a:t>Request (GET,POST)</a:t>
            </a:r>
          </a:p>
        </p:txBody>
      </p:sp>
      <p:sp>
        <p:nvSpPr>
          <p:cNvPr id="11" name="TextBox 10">
            <a:extLst>
              <a:ext uri="{FF2B5EF4-FFF2-40B4-BE49-F238E27FC236}">
                <a16:creationId xmlns:a16="http://schemas.microsoft.com/office/drawing/2014/main" id="{50052BDC-B566-480C-83A9-F34E62746F30}"/>
              </a:ext>
            </a:extLst>
          </p:cNvPr>
          <p:cNvSpPr txBox="1"/>
          <p:nvPr/>
        </p:nvSpPr>
        <p:spPr>
          <a:xfrm>
            <a:off x="588628" y="2451511"/>
            <a:ext cx="1081515" cy="369332"/>
          </a:xfrm>
          <a:prstGeom prst="rect">
            <a:avLst/>
          </a:prstGeom>
          <a:noFill/>
        </p:spPr>
        <p:txBody>
          <a:bodyPr wrap="none" rtlCol="0">
            <a:spAutoFit/>
          </a:bodyPr>
          <a:lstStyle/>
          <a:p>
            <a:r>
              <a:rPr lang="en-US" dirty="0"/>
              <a:t>Response</a:t>
            </a:r>
          </a:p>
        </p:txBody>
      </p:sp>
      <p:sp>
        <p:nvSpPr>
          <p:cNvPr id="27" name="Arrow: Right 26">
            <a:extLst>
              <a:ext uri="{FF2B5EF4-FFF2-40B4-BE49-F238E27FC236}">
                <a16:creationId xmlns:a16="http://schemas.microsoft.com/office/drawing/2014/main" id="{8F8A2919-FCE8-4F34-A271-E7E0E5D1F07E}"/>
              </a:ext>
            </a:extLst>
          </p:cNvPr>
          <p:cNvSpPr/>
          <p:nvPr/>
        </p:nvSpPr>
        <p:spPr>
          <a:xfrm rot="789011">
            <a:off x="2584530" y="2416977"/>
            <a:ext cx="2357363"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FAECD54-DDD9-4E6F-99CF-A26CAB1BFE52}"/>
              </a:ext>
            </a:extLst>
          </p:cNvPr>
          <p:cNvSpPr/>
          <p:nvPr/>
        </p:nvSpPr>
        <p:spPr>
          <a:xfrm rot="13306222">
            <a:off x="6929870" y="4654217"/>
            <a:ext cx="1288096"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228F0479-6D66-4422-B5A0-594DBEADFF83}"/>
              </a:ext>
            </a:extLst>
          </p:cNvPr>
          <p:cNvSpPr/>
          <p:nvPr/>
        </p:nvSpPr>
        <p:spPr>
          <a:xfrm rot="11675026">
            <a:off x="1712879" y="2902246"/>
            <a:ext cx="3215843" cy="398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Left-Right 29">
            <a:extLst>
              <a:ext uri="{FF2B5EF4-FFF2-40B4-BE49-F238E27FC236}">
                <a16:creationId xmlns:a16="http://schemas.microsoft.com/office/drawing/2014/main" id="{7000B634-5AB5-4752-94F5-ABFA5AF9B34A}"/>
              </a:ext>
            </a:extLst>
          </p:cNvPr>
          <p:cNvSpPr/>
          <p:nvPr/>
        </p:nvSpPr>
        <p:spPr>
          <a:xfrm rot="19976179">
            <a:off x="7451712" y="2601468"/>
            <a:ext cx="753529" cy="392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92C57E5-9FB5-443D-AA08-1F43C64044E3}"/>
              </a:ext>
            </a:extLst>
          </p:cNvPr>
          <p:cNvCxnSpPr>
            <a:stCxn id="4" idx="3"/>
            <a:endCxn id="9" idx="2"/>
          </p:cNvCxnSpPr>
          <p:nvPr/>
        </p:nvCxnSpPr>
        <p:spPr>
          <a:xfrm>
            <a:off x="9710076" y="2536402"/>
            <a:ext cx="623766" cy="145347"/>
          </a:xfrm>
          <a:prstGeom prst="line">
            <a:avLst/>
          </a:prstGeom>
          <a:ln w="111125"/>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9469E6D-9F51-43C3-916C-8D8C8DDD6709}"/>
              </a:ext>
            </a:extLst>
          </p:cNvPr>
          <p:cNvSpPr txBox="1"/>
          <p:nvPr/>
        </p:nvSpPr>
        <p:spPr>
          <a:xfrm>
            <a:off x="7169919" y="5970600"/>
            <a:ext cx="3594061" cy="369332"/>
          </a:xfrm>
          <a:prstGeom prst="rect">
            <a:avLst/>
          </a:prstGeom>
          <a:noFill/>
        </p:spPr>
        <p:txBody>
          <a:bodyPr wrap="none" rtlCol="0">
            <a:spAutoFit/>
          </a:bodyPr>
          <a:lstStyle/>
          <a:p>
            <a:r>
              <a:rPr lang="en-US" dirty="0"/>
              <a:t>Generates HTML (presentation only)</a:t>
            </a:r>
          </a:p>
        </p:txBody>
      </p:sp>
      <p:sp>
        <p:nvSpPr>
          <p:cNvPr id="34" name="TextBox 33">
            <a:extLst>
              <a:ext uri="{FF2B5EF4-FFF2-40B4-BE49-F238E27FC236}">
                <a16:creationId xmlns:a16="http://schemas.microsoft.com/office/drawing/2014/main" id="{8F99ECCC-1508-4E85-9FC1-ECAD875B908E}"/>
              </a:ext>
            </a:extLst>
          </p:cNvPr>
          <p:cNvSpPr txBox="1"/>
          <p:nvPr/>
        </p:nvSpPr>
        <p:spPr>
          <a:xfrm>
            <a:off x="4828933" y="1658106"/>
            <a:ext cx="2790476" cy="923330"/>
          </a:xfrm>
          <a:prstGeom prst="rect">
            <a:avLst/>
          </a:prstGeom>
          <a:noFill/>
        </p:spPr>
        <p:txBody>
          <a:bodyPr wrap="square" rtlCol="0">
            <a:spAutoFit/>
          </a:bodyPr>
          <a:lstStyle/>
          <a:p>
            <a:pPr algn="ctr"/>
            <a:r>
              <a:rPr lang="en-US" dirty="0"/>
              <a:t>Receives Request,</a:t>
            </a:r>
            <a:br>
              <a:rPr lang="en-US" dirty="0"/>
            </a:br>
            <a:r>
              <a:rPr lang="en-US" dirty="0"/>
              <a:t>talks to Model/Template, send Response</a:t>
            </a:r>
          </a:p>
        </p:txBody>
      </p:sp>
      <p:sp>
        <p:nvSpPr>
          <p:cNvPr id="38" name="Rectangle 37">
            <a:extLst>
              <a:ext uri="{FF2B5EF4-FFF2-40B4-BE49-F238E27FC236}">
                <a16:creationId xmlns:a16="http://schemas.microsoft.com/office/drawing/2014/main" id="{B4D20268-9B57-41B4-AC36-F340003CBF25}"/>
              </a:ext>
            </a:extLst>
          </p:cNvPr>
          <p:cNvSpPr/>
          <p:nvPr/>
        </p:nvSpPr>
        <p:spPr>
          <a:xfrm>
            <a:off x="5050633" y="2625147"/>
            <a:ext cx="668940" cy="167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url</a:t>
            </a:r>
            <a:endParaRPr lang="en-US" sz="1200" dirty="0"/>
          </a:p>
          <a:p>
            <a:pPr algn="ctr"/>
            <a:r>
              <a:rPr lang="en-US" sz="1200" dirty="0"/>
              <a:t>map</a:t>
            </a:r>
          </a:p>
        </p:txBody>
      </p:sp>
    </p:spTree>
    <p:extLst>
      <p:ext uri="{BB962C8B-B14F-4D97-AF65-F5344CB8AC3E}">
        <p14:creationId xmlns:p14="http://schemas.microsoft.com/office/powerpoint/2010/main" val="276599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D0DD-DFDD-4F21-8E6E-C3EAB8584CFA}"/>
              </a:ext>
            </a:extLst>
          </p:cNvPr>
          <p:cNvSpPr>
            <a:spLocks noGrp="1"/>
          </p:cNvSpPr>
          <p:nvPr>
            <p:ph type="title"/>
          </p:nvPr>
        </p:nvSpPr>
        <p:spPr/>
        <p:txBody>
          <a:bodyPr/>
          <a:lstStyle/>
          <a:p>
            <a:r>
              <a:rPr lang="en-US" dirty="0"/>
              <a:t>Mapping URL to View</a:t>
            </a:r>
          </a:p>
        </p:txBody>
      </p:sp>
      <p:pic>
        <p:nvPicPr>
          <p:cNvPr id="7" name="Picture 6">
            <a:extLst>
              <a:ext uri="{FF2B5EF4-FFF2-40B4-BE49-F238E27FC236}">
                <a16:creationId xmlns:a16="http://schemas.microsoft.com/office/drawing/2014/main" id="{2A3EB11C-B165-44AD-ADD5-86448F99359F}"/>
              </a:ext>
            </a:extLst>
          </p:cNvPr>
          <p:cNvPicPr>
            <a:picLocks noChangeAspect="1"/>
          </p:cNvPicPr>
          <p:nvPr/>
        </p:nvPicPr>
        <p:blipFill>
          <a:blip r:embed="rId2"/>
          <a:stretch>
            <a:fillRect/>
          </a:stretch>
        </p:blipFill>
        <p:spPr>
          <a:xfrm>
            <a:off x="838200" y="1389916"/>
            <a:ext cx="10920780" cy="4963991"/>
          </a:xfrm>
          <a:prstGeom prst="rect">
            <a:avLst/>
          </a:prstGeom>
        </p:spPr>
      </p:pic>
    </p:spTree>
    <p:extLst>
      <p:ext uri="{BB962C8B-B14F-4D97-AF65-F5344CB8AC3E}">
        <p14:creationId xmlns:p14="http://schemas.microsoft.com/office/powerpoint/2010/main" val="201048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956</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Fira Mono</vt:lpstr>
      <vt:lpstr>Roboto</vt:lpstr>
      <vt:lpstr>Office Theme</vt:lpstr>
      <vt:lpstr>Django  Python backend for Web Applications </vt:lpstr>
      <vt:lpstr>References...</vt:lpstr>
      <vt:lpstr>Alternatives</vt:lpstr>
      <vt:lpstr>Why Django?</vt:lpstr>
      <vt:lpstr>Setup (hint - you’ve seen this before) Visual Studio Code, setup script, virtualenv+pip for modules</vt:lpstr>
      <vt:lpstr>Explore the app...</vt:lpstr>
      <vt:lpstr>Explore the app...</vt:lpstr>
      <vt:lpstr>Model Template View Similar to MVC</vt:lpstr>
      <vt:lpstr>Mapping URL to View</vt:lpstr>
      <vt:lpstr>View</vt:lpstr>
      <vt:lpstr>Model</vt:lpstr>
      <vt:lpstr>Desired Schema</vt:lpstr>
      <vt:lpstr>Models: The Schema Delivered (and migrating an existing schema) (and providing an API for Views) (and abstracts db-specifics)</vt:lpstr>
      <vt:lpstr>Templates</vt:lpstr>
      <vt:lpstr>In Summary</vt:lpstr>
      <vt:lpstr>Next steps ...</vt:lpstr>
      <vt:lpstr>Thank You</vt:lpstr>
      <vt:lpstr>Code Structure and Walkthrough ...</vt:lpstr>
      <vt:lpstr>Creating Models</vt:lpstr>
      <vt:lpstr>Explore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vs Node.js</dc:title>
  <dc:creator>Chris Winsor</dc:creator>
  <cp:lastModifiedBy>Chris Winsor</cp:lastModifiedBy>
  <cp:revision>63</cp:revision>
  <dcterms:created xsi:type="dcterms:W3CDTF">2020-02-05T09:51:56Z</dcterms:created>
  <dcterms:modified xsi:type="dcterms:W3CDTF">2020-02-26T16:30:37Z</dcterms:modified>
</cp:coreProperties>
</file>