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78" r:id="rId5"/>
    <p:sldId id="270" r:id="rId6"/>
    <p:sldId id="272" r:id="rId7"/>
    <p:sldId id="276" r:id="rId8"/>
    <p:sldId id="275" r:id="rId9"/>
    <p:sldId id="271" r:id="rId10"/>
    <p:sldId id="273" r:id="rId11"/>
    <p:sldId id="263" r:id="rId12"/>
    <p:sldId id="260" r:id="rId13"/>
    <p:sldId id="269" r:id="rId14"/>
    <p:sldId id="262" r:id="rId15"/>
    <p:sldId id="264" r:id="rId16"/>
    <p:sldId id="266" r:id="rId17"/>
    <p:sldId id="277" r:id="rId18"/>
    <p:sldId id="279" r:id="rId19"/>
    <p:sldId id="268" r:id="rId20"/>
    <p:sldId id="274" r:id="rId21"/>
    <p:sldId id="280"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2361-9C6E-423E-AB4B-31C22B3314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9C488C-A9A9-472B-8646-AFA4B34828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2206B9-3F6B-4702-BCD3-60D57D63A12A}"/>
              </a:ext>
            </a:extLst>
          </p:cNvPr>
          <p:cNvSpPr>
            <a:spLocks noGrp="1"/>
          </p:cNvSpPr>
          <p:nvPr>
            <p:ph type="dt" sz="half" idx="10"/>
          </p:nvPr>
        </p:nvSpPr>
        <p:spPr/>
        <p:txBody>
          <a:bodyPr/>
          <a:lstStyle/>
          <a:p>
            <a:fld id="{90B9546A-7969-4B1B-92AE-0EBC43C27576}" type="datetimeFigureOut">
              <a:rPr lang="en-US" smtClean="0"/>
              <a:t>3/15/2020</a:t>
            </a:fld>
            <a:endParaRPr lang="en-US"/>
          </a:p>
        </p:txBody>
      </p:sp>
      <p:sp>
        <p:nvSpPr>
          <p:cNvPr id="5" name="Footer Placeholder 4">
            <a:extLst>
              <a:ext uri="{FF2B5EF4-FFF2-40B4-BE49-F238E27FC236}">
                <a16:creationId xmlns:a16="http://schemas.microsoft.com/office/drawing/2014/main" id="{088A86B6-26A1-48C2-B427-1D7B62A94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1F019-4F2D-434D-9431-C1BBC9B83AFF}"/>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402166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BC1A-72F8-47EA-89F7-995710C86B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E50D11-BBEA-49DA-8B7B-39338FBCEE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37C37-8A3B-453B-82BF-EDF84FD1CFC0}"/>
              </a:ext>
            </a:extLst>
          </p:cNvPr>
          <p:cNvSpPr>
            <a:spLocks noGrp="1"/>
          </p:cNvSpPr>
          <p:nvPr>
            <p:ph type="dt" sz="half" idx="10"/>
          </p:nvPr>
        </p:nvSpPr>
        <p:spPr/>
        <p:txBody>
          <a:bodyPr/>
          <a:lstStyle/>
          <a:p>
            <a:fld id="{90B9546A-7969-4B1B-92AE-0EBC43C27576}" type="datetimeFigureOut">
              <a:rPr lang="en-US" smtClean="0"/>
              <a:t>3/15/2020</a:t>
            </a:fld>
            <a:endParaRPr lang="en-US"/>
          </a:p>
        </p:txBody>
      </p:sp>
      <p:sp>
        <p:nvSpPr>
          <p:cNvPr id="5" name="Footer Placeholder 4">
            <a:extLst>
              <a:ext uri="{FF2B5EF4-FFF2-40B4-BE49-F238E27FC236}">
                <a16:creationId xmlns:a16="http://schemas.microsoft.com/office/drawing/2014/main" id="{C694378E-136A-429C-8F8E-9EC8CC2FA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C4272-78D2-4261-80F7-862B14FBC42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9587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5D4DF-7000-41E6-A536-3260931466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5528AC-49C1-450C-864D-30D997A33C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11519-DF38-49AE-A3DD-03AC1DAF8C17}"/>
              </a:ext>
            </a:extLst>
          </p:cNvPr>
          <p:cNvSpPr>
            <a:spLocks noGrp="1"/>
          </p:cNvSpPr>
          <p:nvPr>
            <p:ph type="dt" sz="half" idx="10"/>
          </p:nvPr>
        </p:nvSpPr>
        <p:spPr/>
        <p:txBody>
          <a:bodyPr/>
          <a:lstStyle/>
          <a:p>
            <a:fld id="{90B9546A-7969-4B1B-92AE-0EBC43C27576}" type="datetimeFigureOut">
              <a:rPr lang="en-US" smtClean="0"/>
              <a:t>3/15/2020</a:t>
            </a:fld>
            <a:endParaRPr lang="en-US"/>
          </a:p>
        </p:txBody>
      </p:sp>
      <p:sp>
        <p:nvSpPr>
          <p:cNvPr id="5" name="Footer Placeholder 4">
            <a:extLst>
              <a:ext uri="{FF2B5EF4-FFF2-40B4-BE49-F238E27FC236}">
                <a16:creationId xmlns:a16="http://schemas.microsoft.com/office/drawing/2014/main" id="{498F2323-FD83-4A41-B9F5-30BB6BEB8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59EC1-834C-45E9-A00B-9B8B4FACEC3F}"/>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10587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B021-916D-42EA-9AC3-3BA3354768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09C4B0-9654-4E74-B9D2-03DC5F4852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D45C3-42AE-499F-8377-0ED62A0C239C}"/>
              </a:ext>
            </a:extLst>
          </p:cNvPr>
          <p:cNvSpPr>
            <a:spLocks noGrp="1"/>
          </p:cNvSpPr>
          <p:nvPr>
            <p:ph type="dt" sz="half" idx="10"/>
          </p:nvPr>
        </p:nvSpPr>
        <p:spPr/>
        <p:txBody>
          <a:bodyPr/>
          <a:lstStyle/>
          <a:p>
            <a:fld id="{90B9546A-7969-4B1B-92AE-0EBC43C27576}" type="datetimeFigureOut">
              <a:rPr lang="en-US" smtClean="0"/>
              <a:t>3/15/2020</a:t>
            </a:fld>
            <a:endParaRPr lang="en-US"/>
          </a:p>
        </p:txBody>
      </p:sp>
      <p:sp>
        <p:nvSpPr>
          <p:cNvPr id="5" name="Footer Placeholder 4">
            <a:extLst>
              <a:ext uri="{FF2B5EF4-FFF2-40B4-BE49-F238E27FC236}">
                <a16:creationId xmlns:a16="http://schemas.microsoft.com/office/drawing/2014/main" id="{41C0F9CA-38A6-441C-8F31-E8A227369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ED21A-8FC8-47D3-8565-56C96359D6F7}"/>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52781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4249-D57F-4B9F-B2A6-BF725844D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DA6FF5-224E-4093-A25C-5DF333A5B7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34F21-B1E1-40D0-B442-96AD3BAD101C}"/>
              </a:ext>
            </a:extLst>
          </p:cNvPr>
          <p:cNvSpPr>
            <a:spLocks noGrp="1"/>
          </p:cNvSpPr>
          <p:nvPr>
            <p:ph type="dt" sz="half" idx="10"/>
          </p:nvPr>
        </p:nvSpPr>
        <p:spPr/>
        <p:txBody>
          <a:bodyPr/>
          <a:lstStyle/>
          <a:p>
            <a:fld id="{90B9546A-7969-4B1B-92AE-0EBC43C27576}" type="datetimeFigureOut">
              <a:rPr lang="en-US" smtClean="0"/>
              <a:t>3/15/2020</a:t>
            </a:fld>
            <a:endParaRPr lang="en-US"/>
          </a:p>
        </p:txBody>
      </p:sp>
      <p:sp>
        <p:nvSpPr>
          <p:cNvPr id="5" name="Footer Placeholder 4">
            <a:extLst>
              <a:ext uri="{FF2B5EF4-FFF2-40B4-BE49-F238E27FC236}">
                <a16:creationId xmlns:a16="http://schemas.microsoft.com/office/drawing/2014/main" id="{3D1F737A-EA75-47F2-9EFA-1E3F28640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9F8B8-877D-42EF-8B29-762F165994C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76625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F9E3-138D-4868-920A-0B5D80DE08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9C5AAA-7A08-4561-8AE3-6FF761BCA2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5BB39-A2BD-4121-94B8-A64F10BAF5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18D360-90F5-472D-B86D-828AAEE9F544}"/>
              </a:ext>
            </a:extLst>
          </p:cNvPr>
          <p:cNvSpPr>
            <a:spLocks noGrp="1"/>
          </p:cNvSpPr>
          <p:nvPr>
            <p:ph type="dt" sz="half" idx="10"/>
          </p:nvPr>
        </p:nvSpPr>
        <p:spPr/>
        <p:txBody>
          <a:bodyPr/>
          <a:lstStyle/>
          <a:p>
            <a:fld id="{90B9546A-7969-4B1B-92AE-0EBC43C27576}" type="datetimeFigureOut">
              <a:rPr lang="en-US" smtClean="0"/>
              <a:t>3/15/2020</a:t>
            </a:fld>
            <a:endParaRPr lang="en-US"/>
          </a:p>
        </p:txBody>
      </p:sp>
      <p:sp>
        <p:nvSpPr>
          <p:cNvPr id="6" name="Footer Placeholder 5">
            <a:extLst>
              <a:ext uri="{FF2B5EF4-FFF2-40B4-BE49-F238E27FC236}">
                <a16:creationId xmlns:a16="http://schemas.microsoft.com/office/drawing/2014/main" id="{6E1A70E7-3B05-483E-B53F-87E7341BD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F41EA-B404-4F6F-A6F3-025F564081E9}"/>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4292888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3253-99DE-4E19-8D4F-5B653D0F06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729ECB-4335-4D77-8E8C-04DFF22F90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E72021-EE39-4AF9-8067-083662BED6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2BA5F5-08EB-4C84-AD11-DC2ED1236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E70D58-AD7E-41CC-804C-46DBD461CA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8B40AE-4B2F-4655-B765-D24A0D30D49B}"/>
              </a:ext>
            </a:extLst>
          </p:cNvPr>
          <p:cNvSpPr>
            <a:spLocks noGrp="1"/>
          </p:cNvSpPr>
          <p:nvPr>
            <p:ph type="dt" sz="half" idx="10"/>
          </p:nvPr>
        </p:nvSpPr>
        <p:spPr/>
        <p:txBody>
          <a:bodyPr/>
          <a:lstStyle/>
          <a:p>
            <a:fld id="{90B9546A-7969-4B1B-92AE-0EBC43C27576}" type="datetimeFigureOut">
              <a:rPr lang="en-US" smtClean="0"/>
              <a:t>3/15/2020</a:t>
            </a:fld>
            <a:endParaRPr lang="en-US"/>
          </a:p>
        </p:txBody>
      </p:sp>
      <p:sp>
        <p:nvSpPr>
          <p:cNvPr id="8" name="Footer Placeholder 7">
            <a:extLst>
              <a:ext uri="{FF2B5EF4-FFF2-40B4-BE49-F238E27FC236}">
                <a16:creationId xmlns:a16="http://schemas.microsoft.com/office/drawing/2014/main" id="{8042E76E-D24E-479C-96BB-6832884808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7ECA74-88A4-46A3-AC6C-DF83D7BD6704}"/>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23135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05B0-2760-41AC-88DE-8C30D6117F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439D2F-54CB-4AA5-8A0E-49C2D5DCEEC8}"/>
              </a:ext>
            </a:extLst>
          </p:cNvPr>
          <p:cNvSpPr>
            <a:spLocks noGrp="1"/>
          </p:cNvSpPr>
          <p:nvPr>
            <p:ph type="dt" sz="half" idx="10"/>
          </p:nvPr>
        </p:nvSpPr>
        <p:spPr/>
        <p:txBody>
          <a:bodyPr/>
          <a:lstStyle/>
          <a:p>
            <a:fld id="{90B9546A-7969-4B1B-92AE-0EBC43C27576}" type="datetimeFigureOut">
              <a:rPr lang="en-US" smtClean="0"/>
              <a:t>3/15/2020</a:t>
            </a:fld>
            <a:endParaRPr lang="en-US"/>
          </a:p>
        </p:txBody>
      </p:sp>
      <p:sp>
        <p:nvSpPr>
          <p:cNvPr id="4" name="Footer Placeholder 3">
            <a:extLst>
              <a:ext uri="{FF2B5EF4-FFF2-40B4-BE49-F238E27FC236}">
                <a16:creationId xmlns:a16="http://schemas.microsoft.com/office/drawing/2014/main" id="{5C308975-F4E4-4D38-97E0-F3C322604C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0280C0-412E-4F43-BB6F-F29BB8B0F591}"/>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5062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A4D8EC-B2B4-4181-93F2-9471EEFDBFDB}"/>
              </a:ext>
            </a:extLst>
          </p:cNvPr>
          <p:cNvSpPr>
            <a:spLocks noGrp="1"/>
          </p:cNvSpPr>
          <p:nvPr>
            <p:ph type="dt" sz="half" idx="10"/>
          </p:nvPr>
        </p:nvSpPr>
        <p:spPr/>
        <p:txBody>
          <a:bodyPr/>
          <a:lstStyle/>
          <a:p>
            <a:fld id="{90B9546A-7969-4B1B-92AE-0EBC43C27576}" type="datetimeFigureOut">
              <a:rPr lang="en-US" smtClean="0"/>
              <a:t>3/15/2020</a:t>
            </a:fld>
            <a:endParaRPr lang="en-US"/>
          </a:p>
        </p:txBody>
      </p:sp>
      <p:sp>
        <p:nvSpPr>
          <p:cNvPr id="3" name="Footer Placeholder 2">
            <a:extLst>
              <a:ext uri="{FF2B5EF4-FFF2-40B4-BE49-F238E27FC236}">
                <a16:creationId xmlns:a16="http://schemas.microsoft.com/office/drawing/2014/main" id="{98790388-0B60-4927-998A-2DC5DBC9D0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93C4C7-35F5-4660-82E1-0DC379C89BA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76402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9A11-ECFE-4E93-AF7B-741B10CBD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A8A5C2-B76F-4D18-A9D2-34B44D1727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F5D0B-8A45-472D-99BE-667541CE5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5C48A-F64C-4E79-96E8-01271FD1A067}"/>
              </a:ext>
            </a:extLst>
          </p:cNvPr>
          <p:cNvSpPr>
            <a:spLocks noGrp="1"/>
          </p:cNvSpPr>
          <p:nvPr>
            <p:ph type="dt" sz="half" idx="10"/>
          </p:nvPr>
        </p:nvSpPr>
        <p:spPr/>
        <p:txBody>
          <a:bodyPr/>
          <a:lstStyle/>
          <a:p>
            <a:fld id="{90B9546A-7969-4B1B-92AE-0EBC43C27576}" type="datetimeFigureOut">
              <a:rPr lang="en-US" smtClean="0"/>
              <a:t>3/15/2020</a:t>
            </a:fld>
            <a:endParaRPr lang="en-US"/>
          </a:p>
        </p:txBody>
      </p:sp>
      <p:sp>
        <p:nvSpPr>
          <p:cNvPr id="6" name="Footer Placeholder 5">
            <a:extLst>
              <a:ext uri="{FF2B5EF4-FFF2-40B4-BE49-F238E27FC236}">
                <a16:creationId xmlns:a16="http://schemas.microsoft.com/office/drawing/2014/main" id="{513FD48E-0F5B-4604-94E4-20F125C08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1EB11-EE2D-46D7-B65F-131E5EAA47D1}"/>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692975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B831-1860-4F98-999A-CAD68D5D56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7D0D37-1EE1-430F-AA1B-AFECC88EE6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CEDF86-E0AE-43B2-A8C6-A9FD007A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FA21A-2C4B-4589-90FA-CC32C294A9BE}"/>
              </a:ext>
            </a:extLst>
          </p:cNvPr>
          <p:cNvSpPr>
            <a:spLocks noGrp="1"/>
          </p:cNvSpPr>
          <p:nvPr>
            <p:ph type="dt" sz="half" idx="10"/>
          </p:nvPr>
        </p:nvSpPr>
        <p:spPr/>
        <p:txBody>
          <a:bodyPr/>
          <a:lstStyle/>
          <a:p>
            <a:fld id="{90B9546A-7969-4B1B-92AE-0EBC43C27576}" type="datetimeFigureOut">
              <a:rPr lang="en-US" smtClean="0"/>
              <a:t>3/15/2020</a:t>
            </a:fld>
            <a:endParaRPr lang="en-US"/>
          </a:p>
        </p:txBody>
      </p:sp>
      <p:sp>
        <p:nvSpPr>
          <p:cNvPr id="6" name="Footer Placeholder 5">
            <a:extLst>
              <a:ext uri="{FF2B5EF4-FFF2-40B4-BE49-F238E27FC236}">
                <a16:creationId xmlns:a16="http://schemas.microsoft.com/office/drawing/2014/main" id="{8AE226F0-6C4B-4870-885D-1BF19F35F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3312FF-4458-4BBB-AA8B-0C7924260A04}"/>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28941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D8F5CB-EA18-4941-BFF0-D472B313DB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78DC6C-95B2-40AB-A211-032BC308FA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2E756-DEC5-47AC-A694-6F76F5B054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9546A-7969-4B1B-92AE-0EBC43C27576}" type="datetimeFigureOut">
              <a:rPr lang="en-US" smtClean="0"/>
              <a:t>3/15/2020</a:t>
            </a:fld>
            <a:endParaRPr lang="en-US"/>
          </a:p>
        </p:txBody>
      </p:sp>
      <p:sp>
        <p:nvSpPr>
          <p:cNvPr id="5" name="Footer Placeholder 4">
            <a:extLst>
              <a:ext uri="{FF2B5EF4-FFF2-40B4-BE49-F238E27FC236}">
                <a16:creationId xmlns:a16="http://schemas.microsoft.com/office/drawing/2014/main" id="{BA25470F-F8D2-4525-8CCD-DCC4E8996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F84BDD-079F-495C-AD56-102B49F17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7DB02-644A-4D08-93C4-A945218050EE}" type="slidenum">
              <a:rPr lang="en-US" smtClean="0"/>
              <a:t>‹#›</a:t>
            </a:fld>
            <a:endParaRPr lang="en-US"/>
          </a:p>
        </p:txBody>
      </p:sp>
    </p:spTree>
    <p:extLst>
      <p:ext uri="{BB962C8B-B14F-4D97-AF65-F5344CB8AC3E}">
        <p14:creationId xmlns:p14="http://schemas.microsoft.com/office/powerpoint/2010/main" val="1388143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winsor/django_103_plasticc_and_u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pp.pluralsight.com/library/courses/ux-design-creating-wireframes/table-of-contents" TargetMode="External"/><Relationship Id="rId2" Type="http://schemas.openxmlformats.org/officeDocument/2006/relationships/hyperlink" Target="https://app.pluralsight.com/library/courses/getting-started-ux-design/table-of-conten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cwinsor/django_102_pluralsight" TargetMode="External"/><Relationship Id="rId2" Type="http://schemas.openxmlformats.org/officeDocument/2006/relationships/hyperlink" Target="https://github.com/cwinsor/django_102_pluralsight/blob/master/django_web_app_framework_intro.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pp.pluralsight.com/library/courses/getting-started-ux-design/table-of-contents" TargetMode="External"/><Relationship Id="rId2" Type="http://schemas.openxmlformats.org/officeDocument/2006/relationships/hyperlink" Target="https://app.pluralsight.com/library/courses/django-fundamentals-update/table-of-contents" TargetMode="External"/><Relationship Id="rId1" Type="http://schemas.openxmlformats.org/officeDocument/2006/relationships/slideLayout" Target="../slideLayouts/slideLayout2.xml"/><Relationship Id="rId6" Type="http://schemas.openxmlformats.org/officeDocument/2006/relationships/hyperlink" Target="https://app.pluralsight.com/course-player?clipId=e5482b13-c204-4d52-89ec-94a1099592b0" TargetMode="External"/><Relationship Id="rId5" Type="http://schemas.openxmlformats.org/officeDocument/2006/relationships/hyperlink" Target="https://mherman.org/blog/postgresql-and-nodejs/" TargetMode="External"/><Relationship Id="rId4" Type="http://schemas.openxmlformats.org/officeDocument/2006/relationships/hyperlink" Target="https://app.pluralsight.com/library/courses/ux-design-creating-wireframes/table-of-content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reativebloq.com/web-design/apis-developers-need-know-121518469" TargetMode="External"/><Relationship Id="rId2" Type="http://schemas.openxmlformats.org/officeDocument/2006/relationships/hyperlink" Target="https://medium.com/@vicbergquist/18-fun-apis-for-your-next-project-8008841c7be9" TargetMode="External"/><Relationship Id="rId1" Type="http://schemas.openxmlformats.org/officeDocument/2006/relationships/slideLayout" Target="../slideLayouts/slideLayout2.xml"/><Relationship Id="rId4" Type="http://schemas.openxmlformats.org/officeDocument/2006/relationships/hyperlink" Target="https://rapidapi.com/collection/cool-ap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3CB7-7E20-4433-9090-819CFB8F93F1}"/>
              </a:ext>
            </a:extLst>
          </p:cNvPr>
          <p:cNvSpPr>
            <a:spLocks noGrp="1"/>
          </p:cNvSpPr>
          <p:nvPr>
            <p:ph type="ctrTitle"/>
          </p:nvPr>
        </p:nvSpPr>
        <p:spPr>
          <a:xfrm>
            <a:off x="1523999" y="1122363"/>
            <a:ext cx="9775971" cy="2387600"/>
          </a:xfrm>
        </p:spPr>
        <p:txBody>
          <a:bodyPr>
            <a:normAutofit/>
          </a:bodyPr>
          <a:lstStyle/>
          <a:p>
            <a:r>
              <a:rPr lang="en-US" sz="3600" dirty="0"/>
              <a:t>Django/Python/Machine Learning</a:t>
            </a:r>
            <a:br>
              <a:rPr lang="en-US" sz="3600" dirty="0"/>
            </a:br>
            <a:r>
              <a:rPr lang="en-US" sz="3600" dirty="0"/>
              <a:t>Web Application (Presentation #2)</a:t>
            </a:r>
            <a:endParaRPr lang="en-US" dirty="0"/>
          </a:p>
        </p:txBody>
      </p:sp>
      <p:sp>
        <p:nvSpPr>
          <p:cNvPr id="3" name="Subtitle 2">
            <a:extLst>
              <a:ext uri="{FF2B5EF4-FFF2-40B4-BE49-F238E27FC236}">
                <a16:creationId xmlns:a16="http://schemas.microsoft.com/office/drawing/2014/main" id="{9A56E5B0-E3D1-4227-8963-C480FFF508DB}"/>
              </a:ext>
            </a:extLst>
          </p:cNvPr>
          <p:cNvSpPr>
            <a:spLocks noGrp="1"/>
          </p:cNvSpPr>
          <p:nvPr>
            <p:ph type="subTitle" idx="1"/>
          </p:nvPr>
        </p:nvSpPr>
        <p:spPr/>
        <p:txBody>
          <a:bodyPr>
            <a:normAutofit fontScale="92500" lnSpcReduction="10000"/>
          </a:bodyPr>
          <a:lstStyle/>
          <a:p>
            <a:r>
              <a:rPr lang="en-US" dirty="0"/>
              <a:t>Chris Winsor</a:t>
            </a:r>
          </a:p>
          <a:p>
            <a:r>
              <a:rPr lang="en-US" dirty="0"/>
              <a:t>3/11/2020</a:t>
            </a:r>
          </a:p>
          <a:p>
            <a:r>
              <a:rPr lang="en-US" dirty="0"/>
              <a:t>Prepared for </a:t>
            </a:r>
            <a:r>
              <a:rPr lang="en-US" dirty="0" err="1"/>
              <a:t>Metrowest</a:t>
            </a:r>
            <a:r>
              <a:rPr lang="en-US" dirty="0"/>
              <a:t> Boston Developers Machine Learning Group</a:t>
            </a:r>
          </a:p>
          <a:p>
            <a:r>
              <a:rPr lang="en-US" dirty="0"/>
              <a:t>Available from </a:t>
            </a:r>
            <a:r>
              <a:rPr lang="en-US" dirty="0">
                <a:hlinkClick r:id="rId2"/>
              </a:rPr>
              <a:t>https://github.com/cwinsor/django_103_plasticc_and_ux</a:t>
            </a:r>
            <a:endParaRPr lang="en-US" dirty="0"/>
          </a:p>
        </p:txBody>
      </p:sp>
    </p:spTree>
    <p:extLst>
      <p:ext uri="{BB962C8B-B14F-4D97-AF65-F5344CB8AC3E}">
        <p14:creationId xmlns:p14="http://schemas.microsoft.com/office/powerpoint/2010/main" val="1393767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1754-80A7-4B9F-883B-3AAF9F54CCC9}"/>
              </a:ext>
            </a:extLst>
          </p:cNvPr>
          <p:cNvSpPr>
            <a:spLocks noGrp="1"/>
          </p:cNvSpPr>
          <p:nvPr>
            <p:ph type="title"/>
          </p:nvPr>
        </p:nvSpPr>
        <p:spPr/>
        <p:txBody>
          <a:bodyPr/>
          <a:lstStyle/>
          <a:p>
            <a:r>
              <a:rPr lang="en-US" dirty="0"/>
              <a:t>But we digress</a:t>
            </a:r>
          </a:p>
        </p:txBody>
      </p:sp>
      <p:sp>
        <p:nvSpPr>
          <p:cNvPr id="3" name="Content Placeholder 2">
            <a:extLst>
              <a:ext uri="{FF2B5EF4-FFF2-40B4-BE49-F238E27FC236}">
                <a16:creationId xmlns:a16="http://schemas.microsoft.com/office/drawing/2014/main" id="{CF6781B9-C056-496F-B85D-7C26916C51E8}"/>
              </a:ext>
            </a:extLst>
          </p:cNvPr>
          <p:cNvSpPr>
            <a:spLocks noGrp="1"/>
          </p:cNvSpPr>
          <p:nvPr>
            <p:ph idx="1"/>
          </p:nvPr>
        </p:nvSpPr>
        <p:spPr/>
        <p:txBody>
          <a:bodyPr/>
          <a:lstStyle/>
          <a:p>
            <a:r>
              <a:rPr lang="en-US" dirty="0"/>
              <a:t>One step at a time...</a:t>
            </a:r>
          </a:p>
        </p:txBody>
      </p:sp>
    </p:spTree>
    <p:extLst>
      <p:ext uri="{BB962C8B-B14F-4D97-AF65-F5344CB8AC3E}">
        <p14:creationId xmlns:p14="http://schemas.microsoft.com/office/powerpoint/2010/main" val="136571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C3FD-FED2-4865-992B-07094D2C8A0E}"/>
              </a:ext>
            </a:extLst>
          </p:cNvPr>
          <p:cNvSpPr>
            <a:spLocks noGrp="1"/>
          </p:cNvSpPr>
          <p:nvPr>
            <p:ph type="title"/>
          </p:nvPr>
        </p:nvSpPr>
        <p:spPr/>
        <p:txBody>
          <a:bodyPr/>
          <a:lstStyle/>
          <a:p>
            <a:r>
              <a:rPr lang="en-US" dirty="0"/>
              <a:t>“Star Chaser”</a:t>
            </a:r>
          </a:p>
        </p:txBody>
      </p:sp>
      <p:sp>
        <p:nvSpPr>
          <p:cNvPr id="3" name="Content Placeholder 2">
            <a:extLst>
              <a:ext uri="{FF2B5EF4-FFF2-40B4-BE49-F238E27FC236}">
                <a16:creationId xmlns:a16="http://schemas.microsoft.com/office/drawing/2014/main" id="{FBF3D43E-8342-40CF-97FC-A6E8E496FF7E}"/>
              </a:ext>
            </a:extLst>
          </p:cNvPr>
          <p:cNvSpPr>
            <a:spLocks noGrp="1"/>
          </p:cNvSpPr>
          <p:nvPr>
            <p:ph idx="1"/>
          </p:nvPr>
        </p:nvSpPr>
        <p:spPr>
          <a:xfrm>
            <a:off x="838200" y="2869035"/>
            <a:ext cx="10515600" cy="3478491"/>
          </a:xfrm>
        </p:spPr>
        <p:txBody>
          <a:bodyPr>
            <a:normAutofit/>
          </a:bodyPr>
          <a:lstStyle/>
          <a:p>
            <a:r>
              <a:rPr lang="en-US" dirty="0"/>
              <a:t>Game where you compete to classify Supernovas (exploding stars)</a:t>
            </a:r>
          </a:p>
          <a:p>
            <a:r>
              <a:rPr lang="en-US" dirty="0"/>
              <a:t>Leaderboard with head-to-head competition</a:t>
            </a:r>
          </a:p>
          <a:p>
            <a:r>
              <a:rPr lang="en-US" dirty="0"/>
              <a:t>Python/Django backend with:</a:t>
            </a:r>
          </a:p>
          <a:p>
            <a:pPr lvl="1"/>
            <a:r>
              <a:rPr lang="en-US" dirty="0" err="1"/>
              <a:t>Kiras</a:t>
            </a:r>
            <a:r>
              <a:rPr lang="en-US" dirty="0"/>
              <a:t>/</a:t>
            </a:r>
            <a:r>
              <a:rPr lang="en-US" dirty="0" err="1"/>
              <a:t>Tensorflow</a:t>
            </a:r>
            <a:r>
              <a:rPr lang="en-US" dirty="0"/>
              <a:t> Machine Learning (classification)</a:t>
            </a:r>
          </a:p>
          <a:p>
            <a:pPr lvl="1"/>
            <a:r>
              <a:rPr lang="en-US" dirty="0"/>
              <a:t>Kaggle dataset, Postgres</a:t>
            </a:r>
          </a:p>
          <a:p>
            <a:r>
              <a:rPr lang="en-US" dirty="0"/>
              <a:t>References and Links to explain what’s going on</a:t>
            </a:r>
          </a:p>
        </p:txBody>
      </p:sp>
      <p:pic>
        <p:nvPicPr>
          <p:cNvPr id="4" name="Picture 3">
            <a:extLst>
              <a:ext uri="{FF2B5EF4-FFF2-40B4-BE49-F238E27FC236}">
                <a16:creationId xmlns:a16="http://schemas.microsoft.com/office/drawing/2014/main" id="{E5BF068C-3108-4065-BFA8-9D20F26D0C3D}"/>
              </a:ext>
            </a:extLst>
          </p:cNvPr>
          <p:cNvPicPr>
            <a:picLocks noChangeAspect="1"/>
          </p:cNvPicPr>
          <p:nvPr/>
        </p:nvPicPr>
        <p:blipFill>
          <a:blip r:embed="rId2"/>
          <a:stretch>
            <a:fillRect/>
          </a:stretch>
        </p:blipFill>
        <p:spPr>
          <a:xfrm>
            <a:off x="4926564" y="365125"/>
            <a:ext cx="6743310" cy="2147558"/>
          </a:xfrm>
          <a:prstGeom prst="rect">
            <a:avLst/>
          </a:prstGeom>
        </p:spPr>
      </p:pic>
    </p:spTree>
    <p:extLst>
      <p:ext uri="{BB962C8B-B14F-4D97-AF65-F5344CB8AC3E}">
        <p14:creationId xmlns:p14="http://schemas.microsoft.com/office/powerpoint/2010/main" val="3093743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C598-8E4A-4D13-8913-2D10CF68D43D}"/>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BE45DEC8-E831-48F9-B9F1-04AAD0B76A5E}"/>
              </a:ext>
            </a:extLst>
          </p:cNvPr>
          <p:cNvSpPr>
            <a:spLocks noGrp="1"/>
          </p:cNvSpPr>
          <p:nvPr>
            <p:ph idx="1"/>
          </p:nvPr>
        </p:nvSpPr>
        <p:spPr/>
        <p:txBody>
          <a:bodyPr>
            <a:normAutofit fontScale="70000" lnSpcReduction="20000"/>
          </a:bodyPr>
          <a:lstStyle/>
          <a:p>
            <a:r>
              <a:rPr lang="en-US" dirty="0"/>
              <a:t>Define the Problem</a:t>
            </a:r>
          </a:p>
          <a:p>
            <a:r>
              <a:rPr lang="en-US" dirty="0"/>
              <a:t>Identify Needs of User, Organization</a:t>
            </a:r>
          </a:p>
          <a:p>
            <a:r>
              <a:rPr lang="en-US" dirty="0"/>
              <a:t>Do Some Research</a:t>
            </a:r>
          </a:p>
          <a:p>
            <a:r>
              <a:rPr lang="en-US" dirty="0"/>
              <a:t>Define Your Solution</a:t>
            </a:r>
          </a:p>
          <a:p>
            <a:r>
              <a:rPr lang="en-US" dirty="0"/>
              <a:t>Test Your Design</a:t>
            </a:r>
          </a:p>
          <a:p>
            <a:endParaRPr lang="en-US" dirty="0"/>
          </a:p>
          <a:p>
            <a:pPr marL="0" indent="0">
              <a:buNone/>
            </a:pPr>
            <a:r>
              <a:rPr lang="en-US" sz="4500" dirty="0"/>
              <a:t>To Include:</a:t>
            </a:r>
          </a:p>
          <a:p>
            <a:r>
              <a:rPr lang="en-US" dirty="0"/>
              <a:t>Identify Audience and Key Points</a:t>
            </a:r>
          </a:p>
          <a:p>
            <a:r>
              <a:rPr lang="en-US" dirty="0"/>
              <a:t>Wireframe and Review</a:t>
            </a:r>
          </a:p>
          <a:p>
            <a:pPr marL="0" indent="0">
              <a:buNone/>
            </a:pPr>
            <a:endParaRPr lang="en-US" dirty="0"/>
          </a:p>
          <a:p>
            <a:pPr marL="0" indent="0">
              <a:buNone/>
            </a:pPr>
            <a:r>
              <a:rPr lang="en-US" sz="2600" dirty="0"/>
              <a:t>References:  </a:t>
            </a:r>
          </a:p>
          <a:p>
            <a:pPr marL="0" indent="0">
              <a:buNone/>
            </a:pPr>
            <a:r>
              <a:rPr lang="en-US" sz="1600" dirty="0"/>
              <a:t>Getting Started in UX Design by Kurt </a:t>
            </a:r>
            <a:r>
              <a:rPr lang="en-US" sz="1600" dirty="0" err="1"/>
              <a:t>Krumme</a:t>
            </a:r>
            <a:r>
              <a:rPr lang="en-US" sz="1600" dirty="0"/>
              <a:t> </a:t>
            </a:r>
            <a:r>
              <a:rPr lang="en-US" sz="1600" dirty="0">
                <a:hlinkClick r:id="rId2"/>
              </a:rPr>
              <a:t>https://app.pluralsight.com/library/courses/getting-started-ux-design/table-of-contents</a:t>
            </a:r>
            <a:endParaRPr lang="en-US" sz="1600" dirty="0"/>
          </a:p>
          <a:p>
            <a:pPr marL="0" indent="0">
              <a:buNone/>
            </a:pPr>
            <a:r>
              <a:rPr lang="en-US" sz="1600" dirty="0"/>
              <a:t>UX Design Creating Wireframes by Susan Simkins </a:t>
            </a:r>
            <a:r>
              <a:rPr lang="en-US" sz="1600" dirty="0">
                <a:hlinkClick r:id="rId3"/>
              </a:rPr>
              <a:t>https://app.pluralsight.com/library/courses/ux-design-creating-wireframes/table-of-contents</a:t>
            </a:r>
            <a:endParaRPr lang="en-US" sz="1600" dirty="0"/>
          </a:p>
          <a:p>
            <a:pPr marL="0" indent="0">
              <a:buNone/>
            </a:pPr>
            <a:endParaRPr lang="en-US" sz="1200" dirty="0"/>
          </a:p>
        </p:txBody>
      </p:sp>
    </p:spTree>
    <p:extLst>
      <p:ext uri="{BB962C8B-B14F-4D97-AF65-F5344CB8AC3E}">
        <p14:creationId xmlns:p14="http://schemas.microsoft.com/office/powerpoint/2010/main" val="29206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DEE1-4027-455F-BAF9-3FBC3D7596C7}"/>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786005DC-85A3-4479-B792-C179DCBD7C83}"/>
              </a:ext>
            </a:extLst>
          </p:cNvPr>
          <p:cNvSpPr>
            <a:spLocks noGrp="1"/>
          </p:cNvSpPr>
          <p:nvPr>
            <p:ph idx="1"/>
          </p:nvPr>
        </p:nvSpPr>
        <p:spPr/>
        <p:txBody>
          <a:bodyPr/>
          <a:lstStyle/>
          <a:p>
            <a:r>
              <a:rPr lang="en-US" dirty="0"/>
              <a:t>Engineering Manager (Hiring Manager)</a:t>
            </a:r>
          </a:p>
          <a:p>
            <a:r>
              <a:rPr lang="en-US" dirty="0"/>
              <a:t>Machine Learning / Vision Architect</a:t>
            </a:r>
          </a:p>
          <a:p>
            <a:r>
              <a:rPr lang="en-US" dirty="0"/>
              <a:t>General Passers-by (recruiters, friends, networking contacts)</a:t>
            </a:r>
          </a:p>
          <a:p>
            <a:endParaRPr lang="en-US" dirty="0"/>
          </a:p>
        </p:txBody>
      </p:sp>
    </p:spTree>
    <p:extLst>
      <p:ext uri="{BB962C8B-B14F-4D97-AF65-F5344CB8AC3E}">
        <p14:creationId xmlns:p14="http://schemas.microsoft.com/office/powerpoint/2010/main" val="1939977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A29D-0C84-441E-8E3C-576E9D3C9AAD}"/>
              </a:ext>
            </a:extLst>
          </p:cNvPr>
          <p:cNvSpPr>
            <a:spLocks noGrp="1"/>
          </p:cNvSpPr>
          <p:nvPr>
            <p:ph type="title"/>
          </p:nvPr>
        </p:nvSpPr>
        <p:spPr/>
        <p:txBody>
          <a:bodyPr/>
          <a:lstStyle/>
          <a:p>
            <a:r>
              <a:rPr lang="en-US" dirty="0"/>
              <a:t>Personas</a:t>
            </a:r>
          </a:p>
        </p:txBody>
      </p:sp>
      <p:sp>
        <p:nvSpPr>
          <p:cNvPr id="3" name="Content Placeholder 2">
            <a:extLst>
              <a:ext uri="{FF2B5EF4-FFF2-40B4-BE49-F238E27FC236}">
                <a16:creationId xmlns:a16="http://schemas.microsoft.com/office/drawing/2014/main" id="{2880ED6C-6A8A-4D1E-9414-391C00A15FC2}"/>
              </a:ext>
            </a:extLst>
          </p:cNvPr>
          <p:cNvSpPr>
            <a:spLocks noGrp="1"/>
          </p:cNvSpPr>
          <p:nvPr>
            <p:ph idx="1"/>
          </p:nvPr>
        </p:nvSpPr>
        <p:spPr>
          <a:xfrm>
            <a:off x="362807" y="3983807"/>
            <a:ext cx="3719835" cy="1529462"/>
          </a:xfrm>
        </p:spPr>
        <p:txBody>
          <a:bodyPr>
            <a:noAutofit/>
          </a:bodyPr>
          <a:lstStyle/>
          <a:p>
            <a:pPr marL="0" indent="0">
              <a:buNone/>
            </a:pPr>
            <a:r>
              <a:rPr lang="en-US" sz="1600" b="1" dirty="0"/>
              <a:t>Data / ML Architect</a:t>
            </a:r>
          </a:p>
          <a:p>
            <a:r>
              <a:rPr lang="en-US" sz="1600" dirty="0"/>
              <a:t>Expanding team to develop and deploy new algorithms</a:t>
            </a:r>
          </a:p>
          <a:p>
            <a:r>
              <a:rPr lang="en-US" sz="1600" dirty="0"/>
              <a:t>Needs to preserve current tools and process</a:t>
            </a:r>
          </a:p>
          <a:p>
            <a:r>
              <a:rPr lang="en-US" sz="1600" dirty="0"/>
              <a:t>Needs to define metrics/success</a:t>
            </a:r>
          </a:p>
          <a:p>
            <a:r>
              <a:rPr lang="en-US" sz="1600" dirty="0"/>
              <a:t>Needs infrastructure/tool roadmap</a:t>
            </a:r>
          </a:p>
          <a:p>
            <a:r>
              <a:rPr lang="en-US" sz="1600" dirty="0"/>
              <a:t>Needs trained/skilled hands</a:t>
            </a:r>
          </a:p>
        </p:txBody>
      </p:sp>
      <p:pic>
        <p:nvPicPr>
          <p:cNvPr id="4" name="Picture 3">
            <a:extLst>
              <a:ext uri="{FF2B5EF4-FFF2-40B4-BE49-F238E27FC236}">
                <a16:creationId xmlns:a16="http://schemas.microsoft.com/office/drawing/2014/main" id="{A102B342-1A5F-45A4-AB08-EB3BB72C6411}"/>
              </a:ext>
            </a:extLst>
          </p:cNvPr>
          <p:cNvPicPr>
            <a:picLocks noChangeAspect="1"/>
          </p:cNvPicPr>
          <p:nvPr/>
        </p:nvPicPr>
        <p:blipFill>
          <a:blip r:embed="rId2"/>
          <a:stretch>
            <a:fillRect/>
          </a:stretch>
        </p:blipFill>
        <p:spPr>
          <a:xfrm>
            <a:off x="274613" y="1467155"/>
            <a:ext cx="3358221" cy="2238814"/>
          </a:xfrm>
          <a:prstGeom prst="rect">
            <a:avLst/>
          </a:prstGeom>
        </p:spPr>
      </p:pic>
      <p:pic>
        <p:nvPicPr>
          <p:cNvPr id="5" name="Picture 4">
            <a:extLst>
              <a:ext uri="{FF2B5EF4-FFF2-40B4-BE49-F238E27FC236}">
                <a16:creationId xmlns:a16="http://schemas.microsoft.com/office/drawing/2014/main" id="{4F9EEA14-DC48-475E-B769-0E7F015BD801}"/>
              </a:ext>
            </a:extLst>
          </p:cNvPr>
          <p:cNvPicPr>
            <a:picLocks noChangeAspect="1"/>
          </p:cNvPicPr>
          <p:nvPr/>
        </p:nvPicPr>
        <p:blipFill>
          <a:blip r:embed="rId3"/>
          <a:stretch>
            <a:fillRect/>
          </a:stretch>
        </p:blipFill>
        <p:spPr>
          <a:xfrm>
            <a:off x="4275789" y="1441556"/>
            <a:ext cx="3349804" cy="2238814"/>
          </a:xfrm>
          <a:prstGeom prst="rect">
            <a:avLst/>
          </a:prstGeom>
        </p:spPr>
      </p:pic>
      <p:pic>
        <p:nvPicPr>
          <p:cNvPr id="6" name="Picture 5">
            <a:extLst>
              <a:ext uri="{FF2B5EF4-FFF2-40B4-BE49-F238E27FC236}">
                <a16:creationId xmlns:a16="http://schemas.microsoft.com/office/drawing/2014/main" id="{7274CEBB-09FF-42D6-BAD0-DFCF13BB7526}"/>
              </a:ext>
            </a:extLst>
          </p:cNvPr>
          <p:cNvPicPr>
            <a:picLocks noChangeAspect="1"/>
          </p:cNvPicPr>
          <p:nvPr/>
        </p:nvPicPr>
        <p:blipFill>
          <a:blip r:embed="rId4"/>
          <a:stretch>
            <a:fillRect/>
          </a:stretch>
        </p:blipFill>
        <p:spPr>
          <a:xfrm>
            <a:off x="8346038" y="1932491"/>
            <a:ext cx="3007762" cy="1783914"/>
          </a:xfrm>
          <a:prstGeom prst="rect">
            <a:avLst/>
          </a:prstGeom>
        </p:spPr>
      </p:pic>
      <p:sp>
        <p:nvSpPr>
          <p:cNvPr id="7" name="Content Placeholder 2">
            <a:extLst>
              <a:ext uri="{FF2B5EF4-FFF2-40B4-BE49-F238E27FC236}">
                <a16:creationId xmlns:a16="http://schemas.microsoft.com/office/drawing/2014/main" id="{4688581D-77C5-4037-9948-4A0DE7F1976C}"/>
              </a:ext>
            </a:extLst>
          </p:cNvPr>
          <p:cNvSpPr txBox="1">
            <a:spLocks/>
          </p:cNvSpPr>
          <p:nvPr/>
        </p:nvSpPr>
        <p:spPr>
          <a:xfrm>
            <a:off x="4082641" y="3958208"/>
            <a:ext cx="4172125" cy="1529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Director of Engineering</a:t>
            </a:r>
          </a:p>
          <a:p>
            <a:r>
              <a:rPr lang="en-US" sz="1600" dirty="0"/>
              <a:t>Wants to add Machine Learning to Web App</a:t>
            </a:r>
          </a:p>
          <a:p>
            <a:r>
              <a:rPr lang="en-US" sz="1600" dirty="0"/>
              <a:t>Needs to deliver on schedule</a:t>
            </a:r>
          </a:p>
          <a:p>
            <a:r>
              <a:rPr lang="en-US" sz="1600" dirty="0"/>
              <a:t>Needs to deliver quality</a:t>
            </a:r>
          </a:p>
          <a:p>
            <a:r>
              <a:rPr lang="en-US" sz="1600" dirty="0"/>
              <a:t>Predictability is paramount</a:t>
            </a:r>
          </a:p>
          <a:p>
            <a:endParaRPr lang="en-US" sz="1600" dirty="0"/>
          </a:p>
        </p:txBody>
      </p:sp>
      <p:sp>
        <p:nvSpPr>
          <p:cNvPr id="8" name="Content Placeholder 2">
            <a:extLst>
              <a:ext uri="{FF2B5EF4-FFF2-40B4-BE49-F238E27FC236}">
                <a16:creationId xmlns:a16="http://schemas.microsoft.com/office/drawing/2014/main" id="{191C16B6-A62F-40FB-B3CB-02216B40F7C8}"/>
              </a:ext>
            </a:extLst>
          </p:cNvPr>
          <p:cNvSpPr txBox="1">
            <a:spLocks/>
          </p:cNvSpPr>
          <p:nvPr/>
        </p:nvSpPr>
        <p:spPr>
          <a:xfrm>
            <a:off x="8598716" y="4072907"/>
            <a:ext cx="3135698" cy="21674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Passers-by</a:t>
            </a:r>
            <a:endParaRPr lang="en-US" sz="1600" dirty="0"/>
          </a:p>
          <a:p>
            <a:pPr marL="0" indent="0">
              <a:buNone/>
            </a:pPr>
            <a:r>
              <a:rPr lang="en-US" sz="1600" dirty="0"/>
              <a:t>Professional Contacts / Network</a:t>
            </a:r>
          </a:p>
          <a:p>
            <a:r>
              <a:rPr lang="en-US" sz="1600" dirty="0"/>
              <a:t>Elevator pitch</a:t>
            </a:r>
          </a:p>
          <a:p>
            <a:pPr marL="0" indent="0">
              <a:buNone/>
            </a:pPr>
            <a:r>
              <a:rPr lang="en-US" sz="1600" dirty="0"/>
              <a:t>Recruiters:</a:t>
            </a:r>
          </a:p>
          <a:p>
            <a:r>
              <a:rPr lang="en-US" sz="1600" dirty="0"/>
              <a:t>“Can I place him?”</a:t>
            </a:r>
          </a:p>
          <a:p>
            <a:r>
              <a:rPr lang="en-US" sz="1600" dirty="0"/>
              <a:t>“What does he do?”</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360402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F54D-E928-44DE-963C-D655747854A9}"/>
              </a:ext>
            </a:extLst>
          </p:cNvPr>
          <p:cNvSpPr>
            <a:spLocks noGrp="1"/>
          </p:cNvSpPr>
          <p:nvPr>
            <p:ph type="title"/>
          </p:nvPr>
        </p:nvSpPr>
        <p:spPr/>
        <p:txBody>
          <a:bodyPr/>
          <a:lstStyle/>
          <a:p>
            <a:r>
              <a:rPr lang="en-US" dirty="0"/>
              <a:t>Proposed Site Map</a:t>
            </a:r>
          </a:p>
        </p:txBody>
      </p:sp>
      <p:sp>
        <p:nvSpPr>
          <p:cNvPr id="4" name="TextBox 3">
            <a:extLst>
              <a:ext uri="{FF2B5EF4-FFF2-40B4-BE49-F238E27FC236}">
                <a16:creationId xmlns:a16="http://schemas.microsoft.com/office/drawing/2014/main" id="{B40D84BE-C8F7-4B2B-881E-88214C9646CD}"/>
              </a:ext>
            </a:extLst>
          </p:cNvPr>
          <p:cNvSpPr txBox="1"/>
          <p:nvPr/>
        </p:nvSpPr>
        <p:spPr>
          <a:xfrm>
            <a:off x="5949893" y="3476799"/>
            <a:ext cx="1911291" cy="369332"/>
          </a:xfrm>
          <a:prstGeom prst="rect">
            <a:avLst/>
          </a:prstGeom>
          <a:noFill/>
          <a:ln>
            <a:solidFill>
              <a:schemeClr val="tx1"/>
            </a:solidFill>
          </a:ln>
        </p:spPr>
        <p:txBody>
          <a:bodyPr wrap="square" rtlCol="0">
            <a:spAutoFit/>
          </a:bodyPr>
          <a:lstStyle/>
          <a:p>
            <a:pPr algn="ctr"/>
            <a:r>
              <a:rPr lang="en-US" dirty="0"/>
              <a:t>Leaderboard</a:t>
            </a:r>
          </a:p>
        </p:txBody>
      </p:sp>
      <p:sp>
        <p:nvSpPr>
          <p:cNvPr id="5" name="TextBox 4">
            <a:extLst>
              <a:ext uri="{FF2B5EF4-FFF2-40B4-BE49-F238E27FC236}">
                <a16:creationId xmlns:a16="http://schemas.microsoft.com/office/drawing/2014/main" id="{43881D1D-F294-4E47-8457-E91C07EB98A8}"/>
              </a:ext>
            </a:extLst>
          </p:cNvPr>
          <p:cNvSpPr txBox="1"/>
          <p:nvPr/>
        </p:nvSpPr>
        <p:spPr>
          <a:xfrm>
            <a:off x="5217952" y="1690688"/>
            <a:ext cx="1459684" cy="369332"/>
          </a:xfrm>
          <a:prstGeom prst="rect">
            <a:avLst/>
          </a:prstGeom>
          <a:noFill/>
          <a:ln>
            <a:solidFill>
              <a:schemeClr val="tx1"/>
            </a:solidFill>
          </a:ln>
        </p:spPr>
        <p:txBody>
          <a:bodyPr wrap="square" rtlCol="0">
            <a:spAutoFit/>
          </a:bodyPr>
          <a:lstStyle/>
          <a:p>
            <a:pPr algn="ctr"/>
            <a:r>
              <a:rPr lang="en-US" dirty="0"/>
              <a:t>Login</a:t>
            </a:r>
          </a:p>
        </p:txBody>
      </p:sp>
      <p:sp>
        <p:nvSpPr>
          <p:cNvPr id="7" name="TextBox 6">
            <a:extLst>
              <a:ext uri="{FF2B5EF4-FFF2-40B4-BE49-F238E27FC236}">
                <a16:creationId xmlns:a16="http://schemas.microsoft.com/office/drawing/2014/main" id="{E2C353D0-78CA-42F0-98BB-384525491763}"/>
              </a:ext>
            </a:extLst>
          </p:cNvPr>
          <p:cNvSpPr txBox="1"/>
          <p:nvPr/>
        </p:nvSpPr>
        <p:spPr>
          <a:xfrm>
            <a:off x="6175697" y="4379455"/>
            <a:ext cx="1459684" cy="369332"/>
          </a:xfrm>
          <a:prstGeom prst="rect">
            <a:avLst/>
          </a:prstGeom>
          <a:noFill/>
          <a:ln>
            <a:solidFill>
              <a:schemeClr val="tx1"/>
            </a:solidFill>
          </a:ln>
        </p:spPr>
        <p:txBody>
          <a:bodyPr wrap="square" rtlCol="0">
            <a:spAutoFit/>
          </a:bodyPr>
          <a:lstStyle/>
          <a:p>
            <a:pPr algn="ctr"/>
            <a:r>
              <a:rPr lang="en-US" dirty="0"/>
              <a:t>Choose a Star</a:t>
            </a:r>
          </a:p>
        </p:txBody>
      </p:sp>
      <p:sp>
        <p:nvSpPr>
          <p:cNvPr id="8" name="TextBox 7">
            <a:extLst>
              <a:ext uri="{FF2B5EF4-FFF2-40B4-BE49-F238E27FC236}">
                <a16:creationId xmlns:a16="http://schemas.microsoft.com/office/drawing/2014/main" id="{4E26735B-D9F6-4DD4-B3BF-A0A56E156A22}"/>
              </a:ext>
            </a:extLst>
          </p:cNvPr>
          <p:cNvSpPr txBox="1"/>
          <p:nvPr/>
        </p:nvSpPr>
        <p:spPr>
          <a:xfrm>
            <a:off x="5947794" y="5097445"/>
            <a:ext cx="1911291" cy="369332"/>
          </a:xfrm>
          <a:prstGeom prst="rect">
            <a:avLst/>
          </a:prstGeom>
          <a:noFill/>
          <a:ln>
            <a:solidFill>
              <a:schemeClr val="tx1"/>
            </a:solidFill>
          </a:ln>
        </p:spPr>
        <p:txBody>
          <a:bodyPr wrap="square" rtlCol="0">
            <a:spAutoFit/>
          </a:bodyPr>
          <a:lstStyle/>
          <a:p>
            <a:pPr algn="ctr"/>
            <a:r>
              <a:rPr lang="en-US" dirty="0"/>
              <a:t>Analyze / Classify</a:t>
            </a:r>
          </a:p>
        </p:txBody>
      </p:sp>
      <p:sp>
        <p:nvSpPr>
          <p:cNvPr id="9" name="TextBox 8">
            <a:extLst>
              <a:ext uri="{FF2B5EF4-FFF2-40B4-BE49-F238E27FC236}">
                <a16:creationId xmlns:a16="http://schemas.microsoft.com/office/drawing/2014/main" id="{2A83839C-3730-4E9F-AF9C-E5D31978CD8A}"/>
              </a:ext>
            </a:extLst>
          </p:cNvPr>
          <p:cNvSpPr txBox="1"/>
          <p:nvPr/>
        </p:nvSpPr>
        <p:spPr>
          <a:xfrm>
            <a:off x="2467240" y="2733883"/>
            <a:ext cx="1459684" cy="369332"/>
          </a:xfrm>
          <a:prstGeom prst="rect">
            <a:avLst/>
          </a:prstGeom>
          <a:noFill/>
          <a:ln>
            <a:solidFill>
              <a:schemeClr val="tx1"/>
            </a:solidFill>
          </a:ln>
        </p:spPr>
        <p:txBody>
          <a:bodyPr wrap="square" rtlCol="0">
            <a:spAutoFit/>
          </a:bodyPr>
          <a:lstStyle/>
          <a:p>
            <a:pPr algn="ctr"/>
            <a:r>
              <a:rPr lang="en-US" dirty="0"/>
              <a:t>Admin</a:t>
            </a:r>
          </a:p>
        </p:txBody>
      </p:sp>
      <p:sp>
        <p:nvSpPr>
          <p:cNvPr id="10" name="TextBox 9">
            <a:extLst>
              <a:ext uri="{FF2B5EF4-FFF2-40B4-BE49-F238E27FC236}">
                <a16:creationId xmlns:a16="http://schemas.microsoft.com/office/drawing/2014/main" id="{BFA04579-982B-4096-90E8-F8D4106059AF}"/>
              </a:ext>
            </a:extLst>
          </p:cNvPr>
          <p:cNvSpPr txBox="1"/>
          <p:nvPr/>
        </p:nvSpPr>
        <p:spPr>
          <a:xfrm>
            <a:off x="957222" y="3684918"/>
            <a:ext cx="1979802" cy="369332"/>
          </a:xfrm>
          <a:prstGeom prst="rect">
            <a:avLst/>
          </a:prstGeom>
          <a:noFill/>
          <a:ln>
            <a:solidFill>
              <a:schemeClr val="tx1"/>
            </a:solidFill>
          </a:ln>
        </p:spPr>
        <p:txBody>
          <a:bodyPr wrap="square" rtlCol="0">
            <a:spAutoFit/>
          </a:bodyPr>
          <a:lstStyle/>
          <a:p>
            <a:pPr algn="ctr"/>
            <a:r>
              <a:rPr lang="en-US" dirty="0"/>
              <a:t>Users/Groups</a:t>
            </a:r>
          </a:p>
        </p:txBody>
      </p:sp>
      <p:sp>
        <p:nvSpPr>
          <p:cNvPr id="11" name="TextBox 10">
            <a:extLst>
              <a:ext uri="{FF2B5EF4-FFF2-40B4-BE49-F238E27FC236}">
                <a16:creationId xmlns:a16="http://schemas.microsoft.com/office/drawing/2014/main" id="{53644665-8842-40DA-B829-57D70D02E186}"/>
              </a:ext>
            </a:extLst>
          </p:cNvPr>
          <p:cNvSpPr txBox="1"/>
          <p:nvPr/>
        </p:nvSpPr>
        <p:spPr>
          <a:xfrm>
            <a:off x="3287962" y="3684918"/>
            <a:ext cx="1979802" cy="369332"/>
          </a:xfrm>
          <a:prstGeom prst="rect">
            <a:avLst/>
          </a:prstGeom>
          <a:noFill/>
          <a:ln>
            <a:solidFill>
              <a:schemeClr val="tx1"/>
            </a:solidFill>
          </a:ln>
        </p:spPr>
        <p:txBody>
          <a:bodyPr wrap="square" rtlCol="0">
            <a:spAutoFit/>
          </a:bodyPr>
          <a:lstStyle/>
          <a:p>
            <a:pPr algn="ctr"/>
            <a:r>
              <a:rPr lang="en-US" dirty="0"/>
              <a:t>Database</a:t>
            </a:r>
          </a:p>
        </p:txBody>
      </p:sp>
      <p:cxnSp>
        <p:nvCxnSpPr>
          <p:cNvPr id="13" name="Straight Connector 12">
            <a:extLst>
              <a:ext uri="{FF2B5EF4-FFF2-40B4-BE49-F238E27FC236}">
                <a16:creationId xmlns:a16="http://schemas.microsoft.com/office/drawing/2014/main" id="{2049117A-3189-4D6C-B59E-EFF184DED37B}"/>
              </a:ext>
            </a:extLst>
          </p:cNvPr>
          <p:cNvCxnSpPr>
            <a:cxnSpLocks/>
            <a:stCxn id="5" idx="2"/>
            <a:endCxn id="41" idx="0"/>
          </p:cNvCxnSpPr>
          <p:nvPr/>
        </p:nvCxnSpPr>
        <p:spPr>
          <a:xfrm>
            <a:off x="5947794" y="2060020"/>
            <a:ext cx="2866937" cy="616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F9A1D4A-7D89-41AD-B5E0-4F8E91EE2AC4}"/>
              </a:ext>
            </a:extLst>
          </p:cNvPr>
          <p:cNvCxnSpPr>
            <a:cxnSpLocks/>
            <a:stCxn id="7" idx="0"/>
            <a:endCxn id="4" idx="2"/>
          </p:cNvCxnSpPr>
          <p:nvPr/>
        </p:nvCxnSpPr>
        <p:spPr>
          <a:xfrm flipV="1">
            <a:off x="6905539" y="3846131"/>
            <a:ext cx="0" cy="533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31CE483-D9FB-47EE-8916-2D56E6117021}"/>
              </a:ext>
            </a:extLst>
          </p:cNvPr>
          <p:cNvCxnSpPr>
            <a:cxnSpLocks/>
            <a:stCxn id="8" idx="0"/>
            <a:endCxn id="7" idx="2"/>
          </p:cNvCxnSpPr>
          <p:nvPr/>
        </p:nvCxnSpPr>
        <p:spPr>
          <a:xfrm flipV="1">
            <a:off x="6903440" y="4748787"/>
            <a:ext cx="2099" cy="348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0B4C6B9-8144-4788-B7CE-0AB403499508}"/>
              </a:ext>
            </a:extLst>
          </p:cNvPr>
          <p:cNvCxnSpPr>
            <a:cxnSpLocks/>
            <a:stCxn id="9" idx="0"/>
            <a:endCxn id="5" idx="2"/>
          </p:cNvCxnSpPr>
          <p:nvPr/>
        </p:nvCxnSpPr>
        <p:spPr>
          <a:xfrm flipV="1">
            <a:off x="3197082" y="2060020"/>
            <a:ext cx="2750712" cy="6738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64B7BD-9E88-47C3-B054-895D5D289738}"/>
              </a:ext>
            </a:extLst>
          </p:cNvPr>
          <p:cNvCxnSpPr>
            <a:cxnSpLocks/>
            <a:stCxn id="11" idx="0"/>
            <a:endCxn id="9" idx="2"/>
          </p:cNvCxnSpPr>
          <p:nvPr/>
        </p:nvCxnSpPr>
        <p:spPr>
          <a:xfrm flipH="1" flipV="1">
            <a:off x="3197082" y="3103215"/>
            <a:ext cx="1080781" cy="581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8D6298D-BF4E-4AB1-A666-335A8DC783F0}"/>
              </a:ext>
            </a:extLst>
          </p:cNvPr>
          <p:cNvCxnSpPr>
            <a:cxnSpLocks/>
            <a:stCxn id="10" idx="0"/>
            <a:endCxn id="9" idx="2"/>
          </p:cNvCxnSpPr>
          <p:nvPr/>
        </p:nvCxnSpPr>
        <p:spPr>
          <a:xfrm flipV="1">
            <a:off x="1947123" y="3103215"/>
            <a:ext cx="1249959" cy="581703"/>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A0397B8-ED92-4841-B203-66F2C2FEE6C5}"/>
              </a:ext>
            </a:extLst>
          </p:cNvPr>
          <p:cNvSpPr txBox="1"/>
          <p:nvPr/>
        </p:nvSpPr>
        <p:spPr>
          <a:xfrm>
            <a:off x="10109784" y="3476799"/>
            <a:ext cx="1364258" cy="369332"/>
          </a:xfrm>
          <a:prstGeom prst="rect">
            <a:avLst/>
          </a:prstGeom>
          <a:noFill/>
          <a:ln>
            <a:solidFill>
              <a:schemeClr val="tx1"/>
            </a:solidFill>
          </a:ln>
        </p:spPr>
        <p:txBody>
          <a:bodyPr wrap="square" rtlCol="0">
            <a:spAutoFit/>
          </a:bodyPr>
          <a:lstStyle/>
          <a:p>
            <a:pPr algn="ctr"/>
            <a:r>
              <a:rPr lang="en-US" dirty="0"/>
              <a:t>About</a:t>
            </a:r>
          </a:p>
        </p:txBody>
      </p:sp>
      <p:sp>
        <p:nvSpPr>
          <p:cNvPr id="40" name="TextBox 39">
            <a:extLst>
              <a:ext uri="{FF2B5EF4-FFF2-40B4-BE49-F238E27FC236}">
                <a16:creationId xmlns:a16="http://schemas.microsoft.com/office/drawing/2014/main" id="{7CD6919F-CC9E-4F8C-ABD0-1976C657D1EB}"/>
              </a:ext>
            </a:extLst>
          </p:cNvPr>
          <p:cNvSpPr txBox="1"/>
          <p:nvPr/>
        </p:nvSpPr>
        <p:spPr>
          <a:xfrm>
            <a:off x="8245684" y="3496001"/>
            <a:ext cx="1554756" cy="369332"/>
          </a:xfrm>
          <a:prstGeom prst="rect">
            <a:avLst/>
          </a:prstGeom>
          <a:noFill/>
          <a:ln>
            <a:solidFill>
              <a:schemeClr val="tx1"/>
            </a:solidFill>
          </a:ln>
        </p:spPr>
        <p:txBody>
          <a:bodyPr wrap="square" rtlCol="0">
            <a:spAutoFit/>
          </a:bodyPr>
          <a:lstStyle/>
          <a:p>
            <a:pPr algn="ctr"/>
            <a:r>
              <a:rPr lang="en-US" dirty="0"/>
              <a:t>References</a:t>
            </a:r>
          </a:p>
        </p:txBody>
      </p:sp>
      <p:sp>
        <p:nvSpPr>
          <p:cNvPr id="41" name="TextBox 40">
            <a:extLst>
              <a:ext uri="{FF2B5EF4-FFF2-40B4-BE49-F238E27FC236}">
                <a16:creationId xmlns:a16="http://schemas.microsoft.com/office/drawing/2014/main" id="{9498F8C1-9E26-4E74-808C-0DE12D2A9133}"/>
              </a:ext>
            </a:extLst>
          </p:cNvPr>
          <p:cNvSpPr txBox="1"/>
          <p:nvPr/>
        </p:nvSpPr>
        <p:spPr>
          <a:xfrm>
            <a:off x="7859085" y="2676658"/>
            <a:ext cx="1911291" cy="369332"/>
          </a:xfrm>
          <a:prstGeom prst="rect">
            <a:avLst/>
          </a:prstGeom>
          <a:noFill/>
          <a:ln>
            <a:solidFill>
              <a:schemeClr val="tx1"/>
            </a:solidFill>
          </a:ln>
        </p:spPr>
        <p:txBody>
          <a:bodyPr wrap="square" rtlCol="0">
            <a:spAutoFit/>
          </a:bodyPr>
          <a:lstStyle/>
          <a:p>
            <a:pPr algn="ctr"/>
            <a:r>
              <a:rPr lang="en-US" dirty="0"/>
              <a:t>Home</a:t>
            </a:r>
          </a:p>
        </p:txBody>
      </p:sp>
      <p:cxnSp>
        <p:nvCxnSpPr>
          <p:cNvPr id="43" name="Straight Connector 42">
            <a:extLst>
              <a:ext uri="{FF2B5EF4-FFF2-40B4-BE49-F238E27FC236}">
                <a16:creationId xmlns:a16="http://schemas.microsoft.com/office/drawing/2014/main" id="{F2F9CABA-7E97-4E2F-A454-C8F31158D1A8}"/>
              </a:ext>
            </a:extLst>
          </p:cNvPr>
          <p:cNvCxnSpPr>
            <a:cxnSpLocks/>
            <a:stCxn id="4" idx="0"/>
            <a:endCxn id="41" idx="2"/>
          </p:cNvCxnSpPr>
          <p:nvPr/>
        </p:nvCxnSpPr>
        <p:spPr>
          <a:xfrm flipV="1">
            <a:off x="6905539" y="3045990"/>
            <a:ext cx="1909192" cy="430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25A76A6-AF9A-407A-AE7C-46EB14129710}"/>
              </a:ext>
            </a:extLst>
          </p:cNvPr>
          <p:cNvCxnSpPr>
            <a:cxnSpLocks/>
            <a:stCxn id="40" idx="0"/>
            <a:endCxn id="41" idx="2"/>
          </p:cNvCxnSpPr>
          <p:nvPr/>
        </p:nvCxnSpPr>
        <p:spPr>
          <a:xfrm flipH="1" flipV="1">
            <a:off x="8814731" y="3045990"/>
            <a:ext cx="208331" cy="450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194BE01-A3B4-4379-BEAC-E5FBCEA7799F}"/>
              </a:ext>
            </a:extLst>
          </p:cNvPr>
          <p:cNvCxnSpPr>
            <a:cxnSpLocks/>
            <a:stCxn id="39" idx="0"/>
            <a:endCxn id="41" idx="2"/>
          </p:cNvCxnSpPr>
          <p:nvPr/>
        </p:nvCxnSpPr>
        <p:spPr>
          <a:xfrm flipH="1" flipV="1">
            <a:off x="8814731" y="3045990"/>
            <a:ext cx="1977182" cy="4308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506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D6CB-691C-464E-A917-0E859492EA88}"/>
              </a:ext>
            </a:extLst>
          </p:cNvPr>
          <p:cNvSpPr>
            <a:spLocks noGrp="1"/>
          </p:cNvSpPr>
          <p:nvPr>
            <p:ph type="title"/>
          </p:nvPr>
        </p:nvSpPr>
        <p:spPr/>
        <p:txBody>
          <a:bodyPr/>
          <a:lstStyle/>
          <a:p>
            <a:r>
              <a:rPr lang="en-US" dirty="0"/>
              <a:t>Wireframes</a:t>
            </a:r>
          </a:p>
        </p:txBody>
      </p:sp>
      <p:sp>
        <p:nvSpPr>
          <p:cNvPr id="3" name="Content Placeholder 2">
            <a:extLst>
              <a:ext uri="{FF2B5EF4-FFF2-40B4-BE49-F238E27FC236}">
                <a16:creationId xmlns:a16="http://schemas.microsoft.com/office/drawing/2014/main" id="{9D5A41D5-9940-4B4B-AF23-B0F5E0A6A931}"/>
              </a:ext>
            </a:extLst>
          </p:cNvPr>
          <p:cNvSpPr>
            <a:spLocks noGrp="1"/>
          </p:cNvSpPr>
          <p:nvPr>
            <p:ph idx="1"/>
          </p:nvPr>
        </p:nvSpPr>
        <p:spPr/>
        <p:txBody>
          <a:bodyPr/>
          <a:lstStyle/>
          <a:p>
            <a:r>
              <a:rPr lang="en-US" dirty="0"/>
              <a:t>&lt;link to .pdf on </a:t>
            </a:r>
            <a:r>
              <a:rPr lang="en-US" dirty="0" err="1"/>
              <a:t>github</a:t>
            </a:r>
            <a:r>
              <a:rPr lang="en-US" dirty="0"/>
              <a:t>&gt;</a:t>
            </a:r>
          </a:p>
        </p:txBody>
      </p:sp>
    </p:spTree>
    <p:extLst>
      <p:ext uri="{BB962C8B-B14F-4D97-AF65-F5344CB8AC3E}">
        <p14:creationId xmlns:p14="http://schemas.microsoft.com/office/powerpoint/2010/main" val="2391853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5461-01C8-4E07-BF82-8BA3964040AC}"/>
              </a:ext>
            </a:extLst>
          </p:cNvPr>
          <p:cNvSpPr>
            <a:spLocks noGrp="1"/>
          </p:cNvSpPr>
          <p:nvPr>
            <p:ph type="title"/>
          </p:nvPr>
        </p:nvSpPr>
        <p:spPr/>
        <p:txBody>
          <a:bodyPr/>
          <a:lstStyle/>
          <a:p>
            <a:r>
              <a:rPr lang="en-US" dirty="0"/>
              <a:t>Schema</a:t>
            </a:r>
          </a:p>
        </p:txBody>
      </p:sp>
      <p:pic>
        <p:nvPicPr>
          <p:cNvPr id="4" name="Picture 3">
            <a:extLst>
              <a:ext uri="{FF2B5EF4-FFF2-40B4-BE49-F238E27FC236}">
                <a16:creationId xmlns:a16="http://schemas.microsoft.com/office/drawing/2014/main" id="{5DEC7314-4587-4E6C-8CF0-08DB41DA440E}"/>
              </a:ext>
            </a:extLst>
          </p:cNvPr>
          <p:cNvPicPr>
            <a:picLocks noChangeAspect="1"/>
          </p:cNvPicPr>
          <p:nvPr/>
        </p:nvPicPr>
        <p:blipFill>
          <a:blip r:embed="rId2"/>
          <a:stretch>
            <a:fillRect/>
          </a:stretch>
        </p:blipFill>
        <p:spPr>
          <a:xfrm>
            <a:off x="2079755" y="1292679"/>
            <a:ext cx="8629650" cy="5448300"/>
          </a:xfrm>
          <a:prstGeom prst="rect">
            <a:avLst/>
          </a:prstGeom>
        </p:spPr>
      </p:pic>
    </p:spTree>
    <p:extLst>
      <p:ext uri="{BB962C8B-B14F-4D97-AF65-F5344CB8AC3E}">
        <p14:creationId xmlns:p14="http://schemas.microsoft.com/office/powerpoint/2010/main" val="49194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D40A-98BF-4CBE-A35A-F1D122BEA5E6}"/>
              </a:ext>
            </a:extLst>
          </p:cNvPr>
          <p:cNvSpPr>
            <a:spLocks noGrp="1"/>
          </p:cNvSpPr>
          <p:nvPr>
            <p:ph type="title"/>
          </p:nvPr>
        </p:nvSpPr>
        <p:spPr/>
        <p:txBody>
          <a:bodyPr/>
          <a:lstStyle/>
          <a:p>
            <a:r>
              <a:rPr lang="en-US" dirty="0"/>
              <a:t>Development...</a:t>
            </a:r>
          </a:p>
        </p:txBody>
      </p:sp>
      <p:sp>
        <p:nvSpPr>
          <p:cNvPr id="3" name="Content Placeholder 2">
            <a:extLst>
              <a:ext uri="{FF2B5EF4-FFF2-40B4-BE49-F238E27FC236}">
                <a16:creationId xmlns:a16="http://schemas.microsoft.com/office/drawing/2014/main" id="{2D523DCF-C694-46AC-B406-E58354147EA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73424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68DA-473D-4B51-A38B-93A06DFF7DD5}"/>
              </a:ext>
            </a:extLst>
          </p:cNvPr>
          <p:cNvSpPr>
            <a:spLocks noGrp="1"/>
          </p:cNvSpPr>
          <p:nvPr>
            <p:ph type="title"/>
          </p:nvPr>
        </p:nvSpPr>
        <p:spPr/>
        <p:txBody>
          <a:bodyPr/>
          <a:lstStyle/>
          <a:p>
            <a:r>
              <a:rPr lang="en-US" dirty="0"/>
              <a:t>Go Live!</a:t>
            </a:r>
          </a:p>
        </p:txBody>
      </p:sp>
      <p:sp>
        <p:nvSpPr>
          <p:cNvPr id="3" name="Content Placeholder 2">
            <a:extLst>
              <a:ext uri="{FF2B5EF4-FFF2-40B4-BE49-F238E27FC236}">
                <a16:creationId xmlns:a16="http://schemas.microsoft.com/office/drawing/2014/main" id="{ACEB8B8B-6AA0-481C-A325-CA7EA058CF39}"/>
              </a:ext>
            </a:extLst>
          </p:cNvPr>
          <p:cNvSpPr>
            <a:spLocks noGrp="1"/>
          </p:cNvSpPr>
          <p:nvPr>
            <p:ph idx="1"/>
          </p:nvPr>
        </p:nvSpPr>
        <p:spPr/>
        <p:txBody>
          <a:bodyPr/>
          <a:lstStyle/>
          <a:p>
            <a:r>
              <a:rPr lang="en-US" dirty="0"/>
              <a:t>&lt;link to URL&gt;</a:t>
            </a:r>
          </a:p>
        </p:txBody>
      </p:sp>
    </p:spTree>
    <p:extLst>
      <p:ext uri="{BB962C8B-B14F-4D97-AF65-F5344CB8AC3E}">
        <p14:creationId xmlns:p14="http://schemas.microsoft.com/office/powerpoint/2010/main" val="3008425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623C-5ADC-4953-9FA4-4B7DAA9B6BA4}"/>
              </a:ext>
            </a:extLst>
          </p:cNvPr>
          <p:cNvSpPr>
            <a:spLocks noGrp="1"/>
          </p:cNvSpPr>
          <p:nvPr>
            <p:ph type="title"/>
          </p:nvPr>
        </p:nvSpPr>
        <p:spPr/>
        <p:txBody>
          <a:bodyPr/>
          <a:lstStyle/>
          <a:p>
            <a:r>
              <a:rPr lang="en-US" dirty="0"/>
              <a:t>Where we are...</a:t>
            </a:r>
          </a:p>
        </p:txBody>
      </p:sp>
      <p:sp>
        <p:nvSpPr>
          <p:cNvPr id="3" name="Content Placeholder 2">
            <a:extLst>
              <a:ext uri="{FF2B5EF4-FFF2-40B4-BE49-F238E27FC236}">
                <a16:creationId xmlns:a16="http://schemas.microsoft.com/office/drawing/2014/main" id="{70A408A4-E00C-4B56-B8B7-4D393C00EDEF}"/>
              </a:ext>
            </a:extLst>
          </p:cNvPr>
          <p:cNvSpPr>
            <a:spLocks noGrp="1"/>
          </p:cNvSpPr>
          <p:nvPr>
            <p:ph idx="1"/>
          </p:nvPr>
        </p:nvSpPr>
        <p:spPr/>
        <p:txBody>
          <a:bodyPr>
            <a:normAutofit fontScale="92500" lnSpcReduction="20000"/>
          </a:bodyPr>
          <a:lstStyle/>
          <a:p>
            <a:pPr marL="0" indent="0">
              <a:buNone/>
            </a:pPr>
            <a:r>
              <a:rPr lang="en-US" sz="3500" dirty="0"/>
              <a:t>Last Time:</a:t>
            </a:r>
          </a:p>
          <a:p>
            <a:r>
              <a:rPr lang="en-US" dirty="0"/>
              <a:t>Django Overview and Tic-Tac-Toe Application</a:t>
            </a:r>
          </a:p>
          <a:p>
            <a:pPr marL="0" indent="0">
              <a:buNone/>
            </a:pPr>
            <a:r>
              <a:rPr lang="en-US" sz="1700" dirty="0">
                <a:hlinkClick r:id="rId2"/>
              </a:rPr>
              <a:t>https://github.com/cwinsor/django_102_pluralsight/blob/master/django_web_app_framework_intro.pdf</a:t>
            </a:r>
            <a:endParaRPr lang="en-US" sz="1700" dirty="0"/>
          </a:p>
          <a:p>
            <a:pPr marL="0" indent="0">
              <a:buNone/>
            </a:pPr>
            <a:r>
              <a:rPr lang="en-US" sz="1700" dirty="0">
                <a:hlinkClick r:id="rId3"/>
              </a:rPr>
              <a:t>https://github.com/cwinsor/django_102_pluralsight </a:t>
            </a:r>
            <a:endParaRPr lang="en-US" sz="1700" dirty="0"/>
          </a:p>
          <a:p>
            <a:endParaRPr lang="en-US" dirty="0"/>
          </a:p>
          <a:p>
            <a:pPr marL="0" indent="0">
              <a:buNone/>
            </a:pPr>
            <a:r>
              <a:rPr lang="en-US" sz="3500" dirty="0"/>
              <a:t>This time:</a:t>
            </a:r>
          </a:p>
          <a:p>
            <a:r>
              <a:rPr lang="en-US" dirty="0"/>
              <a:t>“Star Chaser”</a:t>
            </a:r>
          </a:p>
          <a:p>
            <a:pPr lvl="1"/>
            <a:r>
              <a:rPr lang="en-US" dirty="0"/>
              <a:t>Requirements</a:t>
            </a:r>
          </a:p>
          <a:p>
            <a:pPr lvl="1"/>
            <a:r>
              <a:rPr lang="en-US" dirty="0"/>
              <a:t>Personas</a:t>
            </a:r>
          </a:p>
          <a:p>
            <a:pPr lvl="1"/>
            <a:r>
              <a:rPr lang="en-US" dirty="0"/>
              <a:t>Wireframes</a:t>
            </a:r>
          </a:p>
          <a:p>
            <a:pPr lvl="1"/>
            <a:r>
              <a:rPr lang="en-US" dirty="0"/>
              <a:t>Code (Django, Postgres, TensorFlow, Kaggle)</a:t>
            </a:r>
          </a:p>
          <a:p>
            <a:r>
              <a:rPr lang="en-US" dirty="0"/>
              <a:t>&lt;stretch:  front-end </a:t>
            </a:r>
            <a:r>
              <a:rPr lang="en-US" dirty="0" err="1"/>
              <a:t>Javascript</a:t>
            </a:r>
            <a:r>
              <a:rPr lang="en-US" dirty="0"/>
              <a:t> for charting&gt;</a:t>
            </a:r>
          </a:p>
        </p:txBody>
      </p:sp>
    </p:spTree>
    <p:extLst>
      <p:ext uri="{BB962C8B-B14F-4D97-AF65-F5344CB8AC3E}">
        <p14:creationId xmlns:p14="http://schemas.microsoft.com/office/powerpoint/2010/main" val="1019832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E23F-5094-466C-A3B1-1F64FD237EA5}"/>
              </a:ext>
            </a:extLst>
          </p:cNvPr>
          <p:cNvSpPr>
            <a:spLocks noGrp="1"/>
          </p:cNvSpPr>
          <p:nvPr>
            <p:ph type="title"/>
          </p:nvPr>
        </p:nvSpPr>
        <p:spPr/>
        <p:txBody>
          <a:bodyPr/>
          <a:lstStyle/>
          <a:p>
            <a:r>
              <a:rPr lang="en-US" dirty="0"/>
              <a:t>Level of Effort and Takeaways</a:t>
            </a:r>
          </a:p>
        </p:txBody>
      </p:sp>
      <p:sp>
        <p:nvSpPr>
          <p:cNvPr id="3" name="Content Placeholder 2">
            <a:extLst>
              <a:ext uri="{FF2B5EF4-FFF2-40B4-BE49-F238E27FC236}">
                <a16:creationId xmlns:a16="http://schemas.microsoft.com/office/drawing/2014/main" id="{00EB0048-9365-49CB-978F-C6FB3053D5D3}"/>
              </a:ext>
            </a:extLst>
          </p:cNvPr>
          <p:cNvSpPr>
            <a:spLocks noGrp="1"/>
          </p:cNvSpPr>
          <p:nvPr>
            <p:ph idx="1"/>
          </p:nvPr>
        </p:nvSpPr>
        <p:spPr/>
        <p:txBody>
          <a:bodyPr>
            <a:normAutofit/>
          </a:bodyPr>
          <a:lstStyle/>
          <a:p>
            <a:r>
              <a:rPr lang="en-US" dirty="0"/>
              <a:t>A full featured Web App (admin, login, database, forms, Python/ML backend)</a:t>
            </a:r>
          </a:p>
          <a:p>
            <a:r>
              <a:rPr lang="en-US" dirty="0"/>
              <a:t>6-8 days deploy with learning curve</a:t>
            </a:r>
          </a:p>
          <a:p>
            <a:r>
              <a:rPr lang="en-US" dirty="0"/>
              <a:t>Less complicated than Tic-tac-toe, but my own work.</a:t>
            </a:r>
          </a:p>
          <a:p>
            <a:r>
              <a:rPr lang="en-US" dirty="0"/>
              <a:t>Wireframe and personas super important because...</a:t>
            </a:r>
          </a:p>
        </p:txBody>
      </p:sp>
    </p:spTree>
    <p:extLst>
      <p:ext uri="{BB962C8B-B14F-4D97-AF65-F5344CB8AC3E}">
        <p14:creationId xmlns:p14="http://schemas.microsoft.com/office/powerpoint/2010/main" val="3978747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E23F-5094-466C-A3B1-1F64FD237EA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0EB0048-9365-49CB-978F-C6FB3053D5D3}"/>
              </a:ext>
            </a:extLst>
          </p:cNvPr>
          <p:cNvSpPr>
            <a:spLocks noGrp="1"/>
          </p:cNvSpPr>
          <p:nvPr>
            <p:ph idx="1"/>
          </p:nvPr>
        </p:nvSpPr>
        <p:spPr/>
        <p:txBody>
          <a:bodyPr>
            <a:normAutofit fontScale="55000" lnSpcReduction="20000"/>
          </a:bodyPr>
          <a:lstStyle/>
          <a:p>
            <a:r>
              <a:rPr lang="en-US" dirty="0"/>
              <a:t>Django:</a:t>
            </a:r>
          </a:p>
          <a:p>
            <a:pPr lvl="1"/>
            <a:r>
              <a:rPr lang="en-US" dirty="0"/>
              <a:t>Tic-Tac-Toe (Django Fundamentals by </a:t>
            </a:r>
            <a:r>
              <a:rPr lang="en-US" dirty="0" err="1"/>
              <a:t>Reindert</a:t>
            </a:r>
            <a:r>
              <a:rPr lang="en-US" dirty="0"/>
              <a:t>-Jan </a:t>
            </a:r>
            <a:r>
              <a:rPr lang="en-US" dirty="0" err="1"/>
              <a:t>Ekker</a:t>
            </a:r>
            <a:r>
              <a:rPr lang="en-US" dirty="0"/>
              <a:t> on Pluralsight) </a:t>
            </a:r>
            <a:r>
              <a:rPr lang="en-US" dirty="0">
                <a:hlinkClick r:id="rId2"/>
              </a:rPr>
              <a:t>https://app.pluralsight.com/library/courses/django-fundamentals-update/table-of-contents</a:t>
            </a:r>
            <a:endParaRPr lang="en-US" dirty="0"/>
          </a:p>
          <a:p>
            <a:pPr lvl="1"/>
            <a:endParaRPr lang="en-US" dirty="0"/>
          </a:p>
          <a:p>
            <a:r>
              <a:rPr lang="en-US" dirty="0"/>
              <a:t>Web UX/UI:</a:t>
            </a:r>
          </a:p>
          <a:p>
            <a:pPr lvl="1"/>
            <a:r>
              <a:rPr lang="en-US" dirty="0"/>
              <a:t>Getting Started in UX Design by Kurt </a:t>
            </a:r>
            <a:r>
              <a:rPr lang="en-US" dirty="0" err="1"/>
              <a:t>Krumme</a:t>
            </a:r>
            <a:r>
              <a:rPr lang="en-US" dirty="0"/>
              <a:t> </a:t>
            </a:r>
            <a:r>
              <a:rPr lang="en-US" dirty="0">
                <a:hlinkClick r:id="rId3"/>
              </a:rPr>
              <a:t>https://app.pluralsight.com/library/courses/getting-started-ux-design/table-of-contents</a:t>
            </a:r>
            <a:endParaRPr lang="en-US" dirty="0"/>
          </a:p>
          <a:p>
            <a:pPr lvl="1"/>
            <a:r>
              <a:rPr lang="en-US" dirty="0"/>
              <a:t>UX Design Creating Wireframes by Susan Simkins </a:t>
            </a:r>
            <a:r>
              <a:rPr lang="en-US" dirty="0">
                <a:hlinkClick r:id="rId4"/>
              </a:rPr>
              <a:t>https://app.pluralsight.com/library/courses/ux-design-creating-wireframes/table-of-contents</a:t>
            </a:r>
            <a:endParaRPr lang="en-US" dirty="0"/>
          </a:p>
          <a:p>
            <a:endParaRPr lang="en-US" dirty="0"/>
          </a:p>
          <a:p>
            <a:r>
              <a:rPr lang="en-US" dirty="0"/>
              <a:t>Node, Postgres, Express (background only - could skim this)</a:t>
            </a:r>
          </a:p>
          <a:p>
            <a:pPr lvl="1"/>
            <a:r>
              <a:rPr lang="en-US" dirty="0"/>
              <a:t>“Build a CRUD single page application with Node, Express, Angular, Postgres” (Michael Herman)</a:t>
            </a:r>
          </a:p>
          <a:p>
            <a:pPr lvl="1"/>
            <a:r>
              <a:rPr lang="en-US" dirty="0">
                <a:solidFill>
                  <a:schemeClr val="accent1"/>
                </a:solidFill>
                <a:hlinkClick r:id="rId5">
                  <a:extLst>
                    <a:ext uri="{A12FA001-AC4F-418D-AE19-62706E023703}">
                      <ahyp:hlinkClr xmlns:ahyp="http://schemas.microsoft.com/office/drawing/2018/hyperlinkcolor" val="tx"/>
                    </a:ext>
                  </a:extLst>
                </a:hlinkClick>
              </a:rPr>
              <a:t>https://mherman.org/blog/postgresql-and-nodejs/</a:t>
            </a:r>
            <a:r>
              <a:rPr lang="en-US" dirty="0">
                <a:solidFill>
                  <a:schemeClr val="accent1"/>
                </a:solidFill>
              </a:rPr>
              <a:t>   </a:t>
            </a:r>
            <a:r>
              <a:rPr lang="en-US" dirty="0"/>
              <a:t>This is an example frontend/backend </a:t>
            </a:r>
            <a:r>
              <a:rPr lang="en-US" dirty="0" err="1"/>
              <a:t>javascript</a:t>
            </a:r>
            <a:r>
              <a:rPr lang="en-US" dirty="0"/>
              <a:t> web app with </a:t>
            </a:r>
            <a:r>
              <a:rPr lang="en-US" dirty="0" err="1"/>
              <a:t>postgres</a:t>
            </a:r>
            <a:r>
              <a:rPr lang="en-US" dirty="0"/>
              <a:t> db.  It uses express web server/routing and (a little) angular on the front-end.  You will use </a:t>
            </a:r>
            <a:r>
              <a:rPr lang="en-US" dirty="0" err="1"/>
              <a:t>npm</a:t>
            </a:r>
            <a:r>
              <a:rPr lang="en-US" dirty="0"/>
              <a:t>, express, node, browser trace/debug features.  You will see </a:t>
            </a:r>
            <a:r>
              <a:rPr lang="en-US" dirty="0" err="1"/>
              <a:t>javascript</a:t>
            </a:r>
            <a:r>
              <a:rPr lang="en-US" dirty="0"/>
              <a:t> used on both client and server.  This is very standard (server-side </a:t>
            </a:r>
            <a:r>
              <a:rPr lang="en-US" dirty="0" err="1"/>
              <a:t>javascript</a:t>
            </a:r>
            <a:r>
              <a:rPr lang="en-US" dirty="0"/>
              <a:t>) architecture.</a:t>
            </a:r>
          </a:p>
          <a:p>
            <a:endParaRPr lang="en-US" dirty="0"/>
          </a:p>
          <a:p>
            <a:r>
              <a:rPr lang="en-US" dirty="0"/>
              <a:t>Front-end (suspect this will be handy in the future)</a:t>
            </a:r>
          </a:p>
          <a:p>
            <a:pPr lvl="1"/>
            <a:r>
              <a:rPr lang="en-US" dirty="0"/>
              <a:t>“Front-End Web Development Quick Start With HTML5, CSS, and JavaScript” (Shawn Wildermuth) </a:t>
            </a:r>
            <a:r>
              <a:rPr lang="en-US" dirty="0">
                <a:solidFill>
                  <a:schemeClr val="accent1"/>
                </a:solidFill>
                <a:hlinkClick r:id="rId6">
                  <a:extLst>
                    <a:ext uri="{A12FA001-AC4F-418D-AE19-62706E023703}">
                      <ahyp:hlinkClr xmlns:ahyp="http://schemas.microsoft.com/office/drawing/2018/hyperlinkcolor" val="tx"/>
                    </a:ext>
                  </a:extLst>
                </a:hlinkClick>
              </a:rPr>
              <a:t>https://app.pluralsight.com/course-player?clipId=e5482b13-c204-4d52-89ec-94a1099592b0</a:t>
            </a:r>
            <a:r>
              <a:rPr lang="en-US" dirty="0">
                <a:solidFill>
                  <a:schemeClr val="accent1"/>
                </a:solidFill>
              </a:rPr>
              <a:t>  </a:t>
            </a:r>
            <a:r>
              <a:rPr lang="en-US" dirty="0"/>
              <a:t>Beginner HTML5, CSS, JavaScript – excellent</a:t>
            </a:r>
          </a:p>
          <a:p>
            <a:pPr lvl="1"/>
            <a:endParaRPr lang="en-US" dirty="0"/>
          </a:p>
        </p:txBody>
      </p:sp>
    </p:spTree>
    <p:extLst>
      <p:ext uri="{BB962C8B-B14F-4D97-AF65-F5344CB8AC3E}">
        <p14:creationId xmlns:p14="http://schemas.microsoft.com/office/powerpoint/2010/main" val="2261134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0A71-D9A5-48EF-B13D-3C64E072E5F9}"/>
              </a:ext>
            </a:extLst>
          </p:cNvPr>
          <p:cNvSpPr>
            <a:spLocks noGrp="1"/>
          </p:cNvSpPr>
          <p:nvPr>
            <p:ph type="title"/>
          </p:nvPr>
        </p:nvSpPr>
        <p:spPr>
          <a:xfrm>
            <a:off x="4067962" y="2915378"/>
            <a:ext cx="3465352" cy="1325563"/>
          </a:xfrm>
        </p:spPr>
        <p:txBody>
          <a:bodyPr/>
          <a:lstStyle/>
          <a:p>
            <a:pPr algn="ctr"/>
            <a:r>
              <a:rPr lang="en-US" dirty="0"/>
              <a:t>Thank You</a:t>
            </a:r>
          </a:p>
        </p:txBody>
      </p:sp>
    </p:spTree>
    <p:extLst>
      <p:ext uri="{BB962C8B-B14F-4D97-AF65-F5344CB8AC3E}">
        <p14:creationId xmlns:p14="http://schemas.microsoft.com/office/powerpoint/2010/main" val="284405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5484-B78B-4482-98DC-3BFE333C80D0}"/>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3564A5C7-E2EA-4DB3-B57F-9F460EEC7FD5}"/>
              </a:ext>
            </a:extLst>
          </p:cNvPr>
          <p:cNvSpPr>
            <a:spLocks noGrp="1"/>
          </p:cNvSpPr>
          <p:nvPr>
            <p:ph idx="1"/>
          </p:nvPr>
        </p:nvSpPr>
        <p:spPr/>
        <p:txBody>
          <a:bodyPr>
            <a:normAutofit/>
          </a:bodyPr>
          <a:lstStyle/>
          <a:p>
            <a:r>
              <a:rPr lang="en-US" dirty="0"/>
              <a:t>Show Machine Learning deployed as Web Application</a:t>
            </a:r>
          </a:p>
          <a:p>
            <a:r>
              <a:rPr lang="en-US" dirty="0"/>
              <a:t>Demonstrate Best-Practice Web App Design</a:t>
            </a:r>
          </a:p>
          <a:p>
            <a:r>
              <a:rPr lang="en-US" dirty="0"/>
              <a:t>Make it available for Anyone (with access to the web)</a:t>
            </a:r>
          </a:p>
          <a:p>
            <a:r>
              <a:rPr lang="en-US" dirty="0"/>
              <a:t>Practice, Practice, Practice</a:t>
            </a:r>
          </a:p>
        </p:txBody>
      </p:sp>
    </p:spTree>
    <p:extLst>
      <p:ext uri="{BB962C8B-B14F-4D97-AF65-F5344CB8AC3E}">
        <p14:creationId xmlns:p14="http://schemas.microsoft.com/office/powerpoint/2010/main" val="3689922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B824A-5F4A-4361-A70A-F9966B07720A}"/>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887739AD-7E8C-4A6B-8C25-9D3BBC393EED}"/>
              </a:ext>
            </a:extLst>
          </p:cNvPr>
          <p:cNvSpPr>
            <a:spLocks noGrp="1"/>
          </p:cNvSpPr>
          <p:nvPr>
            <p:ph idx="1"/>
          </p:nvPr>
        </p:nvSpPr>
        <p:spPr/>
        <p:txBody>
          <a:bodyPr>
            <a:normAutofit fontScale="77500" lnSpcReduction="20000"/>
          </a:bodyPr>
          <a:lstStyle/>
          <a:p>
            <a:r>
              <a:rPr lang="en-US" dirty="0"/>
              <a:t>Looking for work in Python, Machine Learning</a:t>
            </a:r>
          </a:p>
          <a:p>
            <a:pPr lvl="1"/>
            <a:r>
              <a:rPr lang="en-US" dirty="0"/>
              <a:t>“AI Architect” (high reach)</a:t>
            </a:r>
          </a:p>
          <a:p>
            <a:pPr lvl="1"/>
            <a:r>
              <a:rPr lang="en-US" dirty="0"/>
              <a:t>“Machine Learning Engineer” (too generic)</a:t>
            </a:r>
          </a:p>
          <a:p>
            <a:pPr lvl="1"/>
            <a:r>
              <a:rPr lang="en-US" dirty="0"/>
              <a:t>Web Development with ML application (possible)</a:t>
            </a:r>
          </a:p>
          <a:p>
            <a:pPr lvl="1"/>
            <a:r>
              <a:rPr lang="en-US" dirty="0"/>
              <a:t>Example of work</a:t>
            </a:r>
          </a:p>
          <a:p>
            <a:endParaRPr lang="en-US" dirty="0"/>
          </a:p>
          <a:p>
            <a:r>
              <a:rPr lang="en-US" dirty="0"/>
              <a:t>Web as a medium</a:t>
            </a:r>
          </a:p>
          <a:p>
            <a:pPr lvl="1"/>
            <a:r>
              <a:rPr lang="en-US" dirty="0"/>
              <a:t>The ability for others to access your work</a:t>
            </a:r>
          </a:p>
          <a:p>
            <a:pPr lvl="1"/>
            <a:r>
              <a:rPr lang="en-US" dirty="0"/>
              <a:t>Template infrastructure (in Python) for (your ML model)</a:t>
            </a:r>
          </a:p>
          <a:p>
            <a:pPr lvl="1"/>
            <a:r>
              <a:rPr lang="en-US" dirty="0"/>
              <a:t>Hiring manager, PHD Research Professor, or (your audience)</a:t>
            </a:r>
          </a:p>
          <a:p>
            <a:endParaRPr lang="en-US" dirty="0"/>
          </a:p>
          <a:p>
            <a:r>
              <a:rPr lang="en-US" dirty="0"/>
              <a:t>Platform for future projects</a:t>
            </a:r>
          </a:p>
          <a:p>
            <a:pPr lvl="1"/>
            <a:r>
              <a:rPr lang="en-US" dirty="0"/>
              <a:t>Practice, practice, practice.  Be prepared when the time comes. </a:t>
            </a:r>
          </a:p>
          <a:p>
            <a:pPr lvl="1"/>
            <a:r>
              <a:rPr lang="en-US" dirty="0"/>
              <a:t>Practice, practice, practice.  (in a controlled risk-free environment)</a:t>
            </a:r>
          </a:p>
          <a:p>
            <a:endParaRPr lang="en-US" dirty="0"/>
          </a:p>
        </p:txBody>
      </p:sp>
    </p:spTree>
    <p:extLst>
      <p:ext uri="{BB962C8B-B14F-4D97-AF65-F5344CB8AC3E}">
        <p14:creationId xmlns:p14="http://schemas.microsoft.com/office/powerpoint/2010/main" val="148573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p:txBody>
          <a:bodyPr/>
          <a:lstStyle/>
          <a:p>
            <a:r>
              <a:rPr lang="en-US" dirty="0"/>
              <a:t>Where can we go with this...</a:t>
            </a:r>
          </a:p>
        </p:txBody>
      </p:sp>
      <p:sp>
        <p:nvSpPr>
          <p:cNvPr id="3" name="Content Placeholder 2">
            <a:extLst>
              <a:ext uri="{FF2B5EF4-FFF2-40B4-BE49-F238E27FC236}">
                <a16:creationId xmlns:a16="http://schemas.microsoft.com/office/drawing/2014/main" id="{F29C73BA-0151-47CD-A862-A3B53C6F207E}"/>
              </a:ext>
            </a:extLst>
          </p:cNvPr>
          <p:cNvSpPr>
            <a:spLocks noGrp="1"/>
          </p:cNvSpPr>
          <p:nvPr>
            <p:ph idx="1"/>
          </p:nvPr>
        </p:nvSpPr>
        <p:spPr/>
        <p:txBody>
          <a:bodyPr>
            <a:normAutofit lnSpcReduction="10000"/>
          </a:bodyPr>
          <a:lstStyle/>
          <a:p>
            <a:r>
              <a:rPr lang="en-US" dirty="0"/>
              <a:t>Today:  Platform to deploy ML as web application</a:t>
            </a:r>
          </a:p>
          <a:p>
            <a:r>
              <a:rPr lang="en-US" dirty="0"/>
              <a:t>Tomorrow: Platform for Internet-of-Things applications</a:t>
            </a:r>
          </a:p>
          <a:p>
            <a:pPr lvl="1"/>
            <a:r>
              <a:rPr lang="en-US" dirty="0"/>
              <a:t>Front-end is Raspberry Pi running Python</a:t>
            </a:r>
          </a:p>
          <a:p>
            <a:pPr lvl="1"/>
            <a:r>
              <a:rPr lang="en-US" dirty="0"/>
              <a:t>Back-end is “smarts” (database, ML model)</a:t>
            </a:r>
          </a:p>
          <a:p>
            <a:r>
              <a:rPr lang="en-US" dirty="0"/>
              <a:t>Day 3: Access OTHER web APIs</a:t>
            </a:r>
          </a:p>
          <a:p>
            <a:pPr lvl="1"/>
            <a:r>
              <a:rPr lang="en-US" dirty="0"/>
              <a:t>Google Maps</a:t>
            </a:r>
          </a:p>
          <a:p>
            <a:pPr lvl="1"/>
            <a:r>
              <a:rPr lang="en-US" dirty="0"/>
              <a:t>Geolocation</a:t>
            </a:r>
          </a:p>
          <a:p>
            <a:pPr lvl="1"/>
            <a:r>
              <a:rPr lang="en-US" dirty="0"/>
              <a:t>NASA</a:t>
            </a:r>
          </a:p>
          <a:p>
            <a:pPr lvl="1"/>
            <a:r>
              <a:rPr lang="en-US" dirty="0"/>
              <a:t>Chuck Norris Jokes</a:t>
            </a:r>
          </a:p>
          <a:p>
            <a:pPr lvl="1"/>
            <a:r>
              <a:rPr lang="en-US" dirty="0"/>
              <a:t>Speech-to-Text</a:t>
            </a:r>
          </a:p>
          <a:p>
            <a:pPr lvl="1"/>
            <a:r>
              <a:rPr lang="en-US" dirty="0"/>
              <a:t>Lots of Amazing Stuff</a:t>
            </a:r>
          </a:p>
        </p:txBody>
      </p:sp>
    </p:spTree>
    <p:extLst>
      <p:ext uri="{BB962C8B-B14F-4D97-AF65-F5344CB8AC3E}">
        <p14:creationId xmlns:p14="http://schemas.microsoft.com/office/powerpoint/2010/main" val="185025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What does that mean...</a:t>
            </a:r>
            <a:br>
              <a:rPr lang="en-US" dirty="0"/>
            </a:br>
            <a:r>
              <a:rPr lang="en-US" sz="3200" dirty="0"/>
              <a:t>Today...</a:t>
            </a:r>
            <a:endParaRPr lang="en-US" dirty="0"/>
          </a:p>
        </p:txBody>
      </p:sp>
      <p:sp>
        <p:nvSpPr>
          <p:cNvPr id="4" name="Rectangle 3">
            <a:extLst>
              <a:ext uri="{FF2B5EF4-FFF2-40B4-BE49-F238E27FC236}">
                <a16:creationId xmlns:a16="http://schemas.microsoft.com/office/drawing/2014/main" id="{88C51B17-841A-46E2-872F-172068315415}"/>
              </a:ext>
            </a:extLst>
          </p:cNvPr>
          <p:cNvSpPr/>
          <p:nvPr/>
        </p:nvSpPr>
        <p:spPr>
          <a:xfrm>
            <a:off x="3163553" y="207820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543554" y="162041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543553" y="218946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543553" y="274900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609008" y="2633090"/>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8139984" y="84327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95391" y="2319861"/>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Game Application</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5046695" y="2291824"/>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8335006" y="162041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858130" y="2535400"/>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7110763" y="2032663"/>
            <a:ext cx="1224243" cy="892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14" idx="3"/>
          </p:cNvCxnSpPr>
          <p:nvPr/>
        </p:nvCxnSpPr>
        <p:spPr>
          <a:xfrm flipH="1">
            <a:off x="8926435" y="1829436"/>
            <a:ext cx="617119" cy="203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14" idx="3"/>
          </p:cNvCxnSpPr>
          <p:nvPr/>
        </p:nvCxnSpPr>
        <p:spPr>
          <a:xfrm flipH="1" flipV="1">
            <a:off x="8926435" y="2032663"/>
            <a:ext cx="617118" cy="365825"/>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8297001" y="94370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cxnSp>
        <p:nvCxnSpPr>
          <p:cNvPr id="95" name="Straight Connector 94">
            <a:extLst>
              <a:ext uri="{FF2B5EF4-FFF2-40B4-BE49-F238E27FC236}">
                <a16:creationId xmlns:a16="http://schemas.microsoft.com/office/drawing/2014/main" id="{25A67F01-22D8-43DC-868C-AD8173DC2CCB}"/>
              </a:ext>
            </a:extLst>
          </p:cNvPr>
          <p:cNvCxnSpPr>
            <a:cxnSpLocks/>
            <a:stCxn id="7" idx="1"/>
            <a:endCxn id="14" idx="3"/>
          </p:cNvCxnSpPr>
          <p:nvPr/>
        </p:nvCxnSpPr>
        <p:spPr>
          <a:xfrm flipH="1" flipV="1">
            <a:off x="8926435" y="2032663"/>
            <a:ext cx="617118" cy="9054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82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What does that mean...</a:t>
            </a:r>
            <a:br>
              <a:rPr lang="en-US" dirty="0"/>
            </a:br>
            <a:r>
              <a:rPr lang="en-US" sz="3200" dirty="0"/>
              <a:t>Tomorrow...</a:t>
            </a:r>
            <a:endParaRPr lang="en-US" dirty="0"/>
          </a:p>
        </p:txBody>
      </p:sp>
      <p:sp>
        <p:nvSpPr>
          <p:cNvPr id="4" name="Rectangle 3">
            <a:extLst>
              <a:ext uri="{FF2B5EF4-FFF2-40B4-BE49-F238E27FC236}">
                <a16:creationId xmlns:a16="http://schemas.microsoft.com/office/drawing/2014/main" id="{88C51B17-841A-46E2-872F-172068315415}"/>
              </a:ext>
            </a:extLst>
          </p:cNvPr>
          <p:cNvSpPr/>
          <p:nvPr/>
        </p:nvSpPr>
        <p:spPr>
          <a:xfrm>
            <a:off x="3163553" y="207820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543554" y="162041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543553" y="218946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543553" y="274900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609008" y="2633090"/>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8139984" y="84327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95391" y="2319861"/>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Game Application</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5046695" y="2291824"/>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8335006" y="162041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sp>
        <p:nvSpPr>
          <p:cNvPr id="15" name="Rectangle 14">
            <a:extLst>
              <a:ext uri="{FF2B5EF4-FFF2-40B4-BE49-F238E27FC236}">
                <a16:creationId xmlns:a16="http://schemas.microsoft.com/office/drawing/2014/main" id="{2A63D263-9BBB-40A3-BEDF-006A53F2B6D3}"/>
              </a:ext>
            </a:extLst>
          </p:cNvPr>
          <p:cNvSpPr/>
          <p:nvPr/>
        </p:nvSpPr>
        <p:spPr>
          <a:xfrm>
            <a:off x="3177887" y="3144177"/>
            <a:ext cx="1694577"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Raspberry Pi + Python</a:t>
            </a:r>
          </a:p>
        </p:txBody>
      </p:sp>
      <p:sp>
        <p:nvSpPr>
          <p:cNvPr id="16" name="Content Placeholder 2">
            <a:extLst>
              <a:ext uri="{FF2B5EF4-FFF2-40B4-BE49-F238E27FC236}">
                <a16:creationId xmlns:a16="http://schemas.microsoft.com/office/drawing/2014/main" id="{5F523BA2-49F9-425B-ACD0-9C9479C41BDB}"/>
              </a:ext>
            </a:extLst>
          </p:cNvPr>
          <p:cNvSpPr txBox="1">
            <a:spLocks/>
          </p:cNvSpPr>
          <p:nvPr/>
        </p:nvSpPr>
        <p:spPr>
          <a:xfrm>
            <a:off x="5169276" y="3400246"/>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a:t>
            </a:r>
            <a:r>
              <a:rPr lang="en-US" sz="1800" dirty="0" err="1">
                <a:highlight>
                  <a:srgbClr val="00FF00"/>
                </a:highlight>
              </a:rPr>
              <a:t>api</a:t>
            </a:r>
            <a:endParaRPr lang="en-US" sz="1800" dirty="0">
              <a:highlight>
                <a:srgbClr val="00FF00"/>
              </a:highlight>
            </a:endParaRPr>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858130" y="2535400"/>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4D9C67-8C5E-4338-8816-6D9C343901FD}"/>
              </a:ext>
            </a:extLst>
          </p:cNvPr>
          <p:cNvCxnSpPr>
            <a:cxnSpLocks/>
            <a:stCxn id="15" idx="3"/>
            <a:endCxn id="8" idx="2"/>
          </p:cNvCxnSpPr>
          <p:nvPr/>
        </p:nvCxnSpPr>
        <p:spPr>
          <a:xfrm flipV="1">
            <a:off x="4872464" y="2925648"/>
            <a:ext cx="736544" cy="675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7110763" y="2032663"/>
            <a:ext cx="1224243" cy="8929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45162A-97F2-4EC2-9D2D-EFFEE5DC827D}"/>
              </a:ext>
            </a:extLst>
          </p:cNvPr>
          <p:cNvSpPr/>
          <p:nvPr/>
        </p:nvSpPr>
        <p:spPr>
          <a:xfrm>
            <a:off x="8335006" y="2444916"/>
            <a:ext cx="591429" cy="824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api</a:t>
            </a:r>
            <a:r>
              <a:rPr lang="en-US" sz="1400" dirty="0"/>
              <a:t> </a:t>
            </a:r>
            <a:r>
              <a:rPr lang="en-US" sz="1400" dirty="0" err="1"/>
              <a:t>urls</a:t>
            </a:r>
            <a:endParaRPr lang="en-US" sz="1400" dirty="0"/>
          </a:p>
        </p:txBody>
      </p:sp>
      <p:cxnSp>
        <p:nvCxnSpPr>
          <p:cNvPr id="27" name="Straight Connector 26">
            <a:extLst>
              <a:ext uri="{FF2B5EF4-FFF2-40B4-BE49-F238E27FC236}">
                <a16:creationId xmlns:a16="http://schemas.microsoft.com/office/drawing/2014/main" id="{33F33A00-8F5C-4113-8B66-DCE248BD0388}"/>
              </a:ext>
            </a:extLst>
          </p:cNvPr>
          <p:cNvCxnSpPr>
            <a:cxnSpLocks/>
            <a:stCxn id="26" idx="1"/>
            <a:endCxn id="8" idx="6"/>
          </p:cNvCxnSpPr>
          <p:nvPr/>
        </p:nvCxnSpPr>
        <p:spPr>
          <a:xfrm flipH="1">
            <a:off x="7110763" y="2857170"/>
            <a:ext cx="1224243" cy="68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26" idx="3"/>
          </p:cNvCxnSpPr>
          <p:nvPr/>
        </p:nvCxnSpPr>
        <p:spPr>
          <a:xfrm flipH="1">
            <a:off x="8926435" y="1829436"/>
            <a:ext cx="617119" cy="1027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26" idx="3"/>
          </p:cNvCxnSpPr>
          <p:nvPr/>
        </p:nvCxnSpPr>
        <p:spPr>
          <a:xfrm flipH="1">
            <a:off x="8926435" y="2398488"/>
            <a:ext cx="617118" cy="45868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8297001" y="94370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sp>
        <p:nvSpPr>
          <p:cNvPr id="40" name="Content Placeholder 2">
            <a:extLst>
              <a:ext uri="{FF2B5EF4-FFF2-40B4-BE49-F238E27FC236}">
                <a16:creationId xmlns:a16="http://schemas.microsoft.com/office/drawing/2014/main" id="{5EA38B3B-DE41-4DA7-A03C-9458B4948D1D}"/>
              </a:ext>
            </a:extLst>
          </p:cNvPr>
          <p:cNvSpPr txBox="1">
            <a:spLocks/>
          </p:cNvSpPr>
          <p:nvPr/>
        </p:nvSpPr>
        <p:spPr>
          <a:xfrm>
            <a:off x="871863" y="3301916"/>
            <a:ext cx="1785073"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Device</a:t>
            </a:r>
          </a:p>
        </p:txBody>
      </p:sp>
    </p:spTree>
    <p:extLst>
      <p:ext uri="{BB962C8B-B14F-4D97-AF65-F5344CB8AC3E}">
        <p14:creationId xmlns:p14="http://schemas.microsoft.com/office/powerpoint/2010/main" val="386451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What does that mean...</a:t>
            </a:r>
            <a:br>
              <a:rPr lang="en-US" dirty="0"/>
            </a:br>
            <a:r>
              <a:rPr lang="en-US" sz="3200" dirty="0"/>
              <a:t>Day 3</a:t>
            </a:r>
            <a:endParaRPr lang="en-US" dirty="0"/>
          </a:p>
        </p:txBody>
      </p:sp>
      <p:sp>
        <p:nvSpPr>
          <p:cNvPr id="4" name="Rectangle 3">
            <a:extLst>
              <a:ext uri="{FF2B5EF4-FFF2-40B4-BE49-F238E27FC236}">
                <a16:creationId xmlns:a16="http://schemas.microsoft.com/office/drawing/2014/main" id="{88C51B17-841A-46E2-872F-172068315415}"/>
              </a:ext>
            </a:extLst>
          </p:cNvPr>
          <p:cNvSpPr/>
          <p:nvPr/>
        </p:nvSpPr>
        <p:spPr>
          <a:xfrm>
            <a:off x="3163553" y="207820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543554" y="162041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543553" y="218946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543553" y="274900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609008" y="2633090"/>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8139984" y="84327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95391" y="2319861"/>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Game Application</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5046695" y="2291824"/>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8335006" y="162041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sp>
        <p:nvSpPr>
          <p:cNvPr id="15" name="Rectangle 14">
            <a:extLst>
              <a:ext uri="{FF2B5EF4-FFF2-40B4-BE49-F238E27FC236}">
                <a16:creationId xmlns:a16="http://schemas.microsoft.com/office/drawing/2014/main" id="{2A63D263-9BBB-40A3-BEDF-006A53F2B6D3}"/>
              </a:ext>
            </a:extLst>
          </p:cNvPr>
          <p:cNvSpPr/>
          <p:nvPr/>
        </p:nvSpPr>
        <p:spPr>
          <a:xfrm>
            <a:off x="3177887" y="3144177"/>
            <a:ext cx="1694577"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Raspberry Pi + Python</a:t>
            </a:r>
          </a:p>
        </p:txBody>
      </p:sp>
      <p:sp>
        <p:nvSpPr>
          <p:cNvPr id="16" name="Content Placeholder 2">
            <a:extLst>
              <a:ext uri="{FF2B5EF4-FFF2-40B4-BE49-F238E27FC236}">
                <a16:creationId xmlns:a16="http://schemas.microsoft.com/office/drawing/2014/main" id="{5F523BA2-49F9-425B-ACD0-9C9479C41BDB}"/>
              </a:ext>
            </a:extLst>
          </p:cNvPr>
          <p:cNvSpPr txBox="1">
            <a:spLocks/>
          </p:cNvSpPr>
          <p:nvPr/>
        </p:nvSpPr>
        <p:spPr>
          <a:xfrm>
            <a:off x="5169276" y="3400246"/>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a:t>
            </a:r>
            <a:r>
              <a:rPr lang="en-US" sz="1800" dirty="0" err="1">
                <a:highlight>
                  <a:srgbClr val="00FF00"/>
                </a:highlight>
              </a:rPr>
              <a:t>api</a:t>
            </a:r>
            <a:endParaRPr lang="en-US" sz="1800" dirty="0">
              <a:highlight>
                <a:srgbClr val="00FF00"/>
              </a:highlight>
            </a:endParaRPr>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858130" y="2535400"/>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4D9C67-8C5E-4338-8816-6D9C343901FD}"/>
              </a:ext>
            </a:extLst>
          </p:cNvPr>
          <p:cNvCxnSpPr>
            <a:cxnSpLocks/>
            <a:stCxn id="15" idx="3"/>
            <a:endCxn id="8" idx="2"/>
          </p:cNvCxnSpPr>
          <p:nvPr/>
        </p:nvCxnSpPr>
        <p:spPr>
          <a:xfrm flipV="1">
            <a:off x="4872464" y="2925648"/>
            <a:ext cx="736544" cy="675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7110763" y="2032663"/>
            <a:ext cx="1224243" cy="8929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45162A-97F2-4EC2-9D2D-EFFEE5DC827D}"/>
              </a:ext>
            </a:extLst>
          </p:cNvPr>
          <p:cNvSpPr/>
          <p:nvPr/>
        </p:nvSpPr>
        <p:spPr>
          <a:xfrm>
            <a:off x="8335006" y="2444916"/>
            <a:ext cx="591429" cy="824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api</a:t>
            </a:r>
            <a:r>
              <a:rPr lang="en-US" sz="1400" dirty="0"/>
              <a:t> </a:t>
            </a:r>
            <a:r>
              <a:rPr lang="en-US" sz="1400" dirty="0" err="1"/>
              <a:t>urls</a:t>
            </a:r>
            <a:endParaRPr lang="en-US" sz="1400" dirty="0"/>
          </a:p>
        </p:txBody>
      </p:sp>
      <p:cxnSp>
        <p:nvCxnSpPr>
          <p:cNvPr id="27" name="Straight Connector 26">
            <a:extLst>
              <a:ext uri="{FF2B5EF4-FFF2-40B4-BE49-F238E27FC236}">
                <a16:creationId xmlns:a16="http://schemas.microsoft.com/office/drawing/2014/main" id="{33F33A00-8F5C-4113-8B66-DCE248BD0388}"/>
              </a:ext>
            </a:extLst>
          </p:cNvPr>
          <p:cNvCxnSpPr>
            <a:cxnSpLocks/>
            <a:stCxn id="26" idx="1"/>
            <a:endCxn id="8" idx="6"/>
          </p:cNvCxnSpPr>
          <p:nvPr/>
        </p:nvCxnSpPr>
        <p:spPr>
          <a:xfrm flipH="1">
            <a:off x="7110763" y="2857170"/>
            <a:ext cx="1224243" cy="68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26" idx="3"/>
          </p:cNvCxnSpPr>
          <p:nvPr/>
        </p:nvCxnSpPr>
        <p:spPr>
          <a:xfrm flipH="1">
            <a:off x="8926435" y="1829436"/>
            <a:ext cx="617119" cy="1027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26" idx="3"/>
          </p:cNvCxnSpPr>
          <p:nvPr/>
        </p:nvCxnSpPr>
        <p:spPr>
          <a:xfrm flipH="1">
            <a:off x="8926435" y="2398488"/>
            <a:ext cx="617118" cy="45868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8297001" y="94370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sp>
        <p:nvSpPr>
          <p:cNvPr id="31" name="Rectangle 30">
            <a:extLst>
              <a:ext uri="{FF2B5EF4-FFF2-40B4-BE49-F238E27FC236}">
                <a16:creationId xmlns:a16="http://schemas.microsoft.com/office/drawing/2014/main" id="{22D2C435-2712-438D-9E89-FD7369D2A2DF}"/>
              </a:ext>
            </a:extLst>
          </p:cNvPr>
          <p:cNvSpPr/>
          <p:nvPr/>
        </p:nvSpPr>
        <p:spPr>
          <a:xfrm>
            <a:off x="8129835" y="3726451"/>
            <a:ext cx="2827436" cy="10744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ntent Placeholder 2">
            <a:extLst>
              <a:ext uri="{FF2B5EF4-FFF2-40B4-BE49-F238E27FC236}">
                <a16:creationId xmlns:a16="http://schemas.microsoft.com/office/drawing/2014/main" id="{9F6733A6-D90B-46AD-8DE1-748F3C3A6898}"/>
              </a:ext>
            </a:extLst>
          </p:cNvPr>
          <p:cNvSpPr txBox="1">
            <a:spLocks/>
          </p:cNvSpPr>
          <p:nvPr/>
        </p:nvSpPr>
        <p:spPr>
          <a:xfrm>
            <a:off x="8206750" y="3850885"/>
            <a:ext cx="2827436" cy="10744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IBM Watson/Alchemy</a:t>
            </a:r>
          </a:p>
          <a:p>
            <a:r>
              <a:rPr lang="en-US" sz="2400" dirty="0"/>
              <a:t>Face Recognition</a:t>
            </a:r>
          </a:p>
          <a:p>
            <a:r>
              <a:rPr lang="en-US" sz="2400" dirty="0"/>
              <a:t>Natural Language Processing</a:t>
            </a:r>
          </a:p>
        </p:txBody>
      </p:sp>
      <p:cxnSp>
        <p:nvCxnSpPr>
          <p:cNvPr id="34" name="Straight Connector 33">
            <a:extLst>
              <a:ext uri="{FF2B5EF4-FFF2-40B4-BE49-F238E27FC236}">
                <a16:creationId xmlns:a16="http://schemas.microsoft.com/office/drawing/2014/main" id="{615456A7-9F13-4715-A746-34F90EDFD939}"/>
              </a:ext>
            </a:extLst>
          </p:cNvPr>
          <p:cNvCxnSpPr>
            <a:cxnSpLocks/>
            <a:stCxn id="8" idx="6"/>
            <a:endCxn id="31" idx="1"/>
          </p:cNvCxnSpPr>
          <p:nvPr/>
        </p:nvCxnSpPr>
        <p:spPr>
          <a:xfrm>
            <a:off x="7110763" y="2925648"/>
            <a:ext cx="1019072" cy="1338024"/>
          </a:xfrm>
          <a:prstGeom prst="line">
            <a:avLst/>
          </a:prstGeom>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5EA38B3B-DE41-4DA7-A03C-9458B4948D1D}"/>
              </a:ext>
            </a:extLst>
          </p:cNvPr>
          <p:cNvSpPr txBox="1">
            <a:spLocks/>
          </p:cNvSpPr>
          <p:nvPr/>
        </p:nvSpPr>
        <p:spPr>
          <a:xfrm>
            <a:off x="871863" y="3301916"/>
            <a:ext cx="1785073"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Device</a:t>
            </a:r>
          </a:p>
        </p:txBody>
      </p:sp>
      <p:sp>
        <p:nvSpPr>
          <p:cNvPr id="74" name="Rectangle 73">
            <a:extLst>
              <a:ext uri="{FF2B5EF4-FFF2-40B4-BE49-F238E27FC236}">
                <a16:creationId xmlns:a16="http://schemas.microsoft.com/office/drawing/2014/main" id="{7F76A805-2796-490B-B5B6-11973474A1DA}"/>
              </a:ext>
            </a:extLst>
          </p:cNvPr>
          <p:cNvSpPr/>
          <p:nvPr/>
        </p:nvSpPr>
        <p:spPr>
          <a:xfrm>
            <a:off x="8279443" y="4968247"/>
            <a:ext cx="1930913" cy="369332"/>
          </a:xfrm>
          <a:prstGeom prst="rect">
            <a:avLst/>
          </a:prstGeom>
        </p:spPr>
        <p:txBody>
          <a:bodyPr wrap="none">
            <a:spAutoFit/>
          </a:bodyPr>
          <a:lstStyle/>
          <a:p>
            <a:r>
              <a:rPr lang="en-US" dirty="0"/>
              <a:t>Chuck Norris Jokes</a:t>
            </a:r>
          </a:p>
        </p:txBody>
      </p:sp>
      <p:sp>
        <p:nvSpPr>
          <p:cNvPr id="75" name="Rectangle 74">
            <a:extLst>
              <a:ext uri="{FF2B5EF4-FFF2-40B4-BE49-F238E27FC236}">
                <a16:creationId xmlns:a16="http://schemas.microsoft.com/office/drawing/2014/main" id="{45D54779-8333-4310-9A05-33AD49316788}"/>
              </a:ext>
            </a:extLst>
          </p:cNvPr>
          <p:cNvSpPr/>
          <p:nvPr/>
        </p:nvSpPr>
        <p:spPr>
          <a:xfrm>
            <a:off x="8129835" y="5430004"/>
            <a:ext cx="2827436" cy="48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A67F99C8-DC35-44D9-B483-0FC75F2B8ACE}"/>
              </a:ext>
            </a:extLst>
          </p:cNvPr>
          <p:cNvSpPr/>
          <p:nvPr/>
        </p:nvSpPr>
        <p:spPr>
          <a:xfrm>
            <a:off x="8279443" y="5485507"/>
            <a:ext cx="1831720" cy="369332"/>
          </a:xfrm>
          <a:prstGeom prst="rect">
            <a:avLst/>
          </a:prstGeom>
        </p:spPr>
        <p:txBody>
          <a:bodyPr wrap="none">
            <a:spAutoFit/>
          </a:bodyPr>
          <a:lstStyle/>
          <a:p>
            <a:r>
              <a:rPr lang="en-US" dirty="0"/>
              <a:t>Facebook/Twitter</a:t>
            </a:r>
          </a:p>
        </p:txBody>
      </p:sp>
      <p:sp>
        <p:nvSpPr>
          <p:cNvPr id="77" name="Rectangle 76">
            <a:extLst>
              <a:ext uri="{FF2B5EF4-FFF2-40B4-BE49-F238E27FC236}">
                <a16:creationId xmlns:a16="http://schemas.microsoft.com/office/drawing/2014/main" id="{7A1F0EAE-53CD-449C-A9FC-791C0BCDEF75}"/>
              </a:ext>
            </a:extLst>
          </p:cNvPr>
          <p:cNvSpPr/>
          <p:nvPr/>
        </p:nvSpPr>
        <p:spPr>
          <a:xfrm>
            <a:off x="8129835" y="4948287"/>
            <a:ext cx="2827436" cy="357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CAB4A41A-8577-4172-A211-D5E58247BB00}"/>
              </a:ext>
            </a:extLst>
          </p:cNvPr>
          <p:cNvSpPr/>
          <p:nvPr/>
        </p:nvSpPr>
        <p:spPr>
          <a:xfrm>
            <a:off x="8297001" y="6007652"/>
            <a:ext cx="2181175" cy="369332"/>
          </a:xfrm>
          <a:prstGeom prst="rect">
            <a:avLst/>
          </a:prstGeom>
        </p:spPr>
        <p:txBody>
          <a:bodyPr wrap="none">
            <a:spAutoFit/>
          </a:bodyPr>
          <a:lstStyle/>
          <a:p>
            <a:r>
              <a:rPr lang="en-US" dirty="0"/>
              <a:t>Geolocation (Google)</a:t>
            </a:r>
          </a:p>
        </p:txBody>
      </p:sp>
      <p:sp>
        <p:nvSpPr>
          <p:cNvPr id="79" name="Rectangle 78">
            <a:extLst>
              <a:ext uri="{FF2B5EF4-FFF2-40B4-BE49-F238E27FC236}">
                <a16:creationId xmlns:a16="http://schemas.microsoft.com/office/drawing/2014/main" id="{2C8EF210-6692-400F-B894-8394D13C84C4}"/>
              </a:ext>
            </a:extLst>
          </p:cNvPr>
          <p:cNvSpPr/>
          <p:nvPr/>
        </p:nvSpPr>
        <p:spPr>
          <a:xfrm>
            <a:off x="8147901" y="6007652"/>
            <a:ext cx="2827436" cy="48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a:extLst>
              <a:ext uri="{FF2B5EF4-FFF2-40B4-BE49-F238E27FC236}">
                <a16:creationId xmlns:a16="http://schemas.microsoft.com/office/drawing/2014/main" id="{9DB988D1-B25D-4BC5-A7FE-B22FA5366E83}"/>
              </a:ext>
            </a:extLst>
          </p:cNvPr>
          <p:cNvCxnSpPr>
            <a:cxnSpLocks/>
            <a:stCxn id="8" idx="6"/>
            <a:endCxn id="77" idx="1"/>
          </p:cNvCxnSpPr>
          <p:nvPr/>
        </p:nvCxnSpPr>
        <p:spPr>
          <a:xfrm>
            <a:off x="7110763" y="2925648"/>
            <a:ext cx="1019072" cy="2201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7F99DAC-71AB-438B-8C96-434757319F08}"/>
              </a:ext>
            </a:extLst>
          </p:cNvPr>
          <p:cNvCxnSpPr>
            <a:cxnSpLocks/>
            <a:stCxn id="8" idx="6"/>
            <a:endCxn id="75" idx="1"/>
          </p:cNvCxnSpPr>
          <p:nvPr/>
        </p:nvCxnSpPr>
        <p:spPr>
          <a:xfrm>
            <a:off x="7110763" y="2925648"/>
            <a:ext cx="1019072" cy="2746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76ABBB7-D1DD-4070-A895-192F174EBCCE}"/>
              </a:ext>
            </a:extLst>
          </p:cNvPr>
          <p:cNvCxnSpPr>
            <a:cxnSpLocks/>
            <a:stCxn id="8" idx="6"/>
            <a:endCxn id="79" idx="1"/>
          </p:cNvCxnSpPr>
          <p:nvPr/>
        </p:nvCxnSpPr>
        <p:spPr>
          <a:xfrm>
            <a:off x="7110763" y="2925648"/>
            <a:ext cx="1037138" cy="33246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745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1B23-34A5-4809-A750-D4CBBCF46A36}"/>
              </a:ext>
            </a:extLst>
          </p:cNvPr>
          <p:cNvSpPr>
            <a:spLocks noGrp="1"/>
          </p:cNvSpPr>
          <p:nvPr>
            <p:ph type="title"/>
          </p:nvPr>
        </p:nvSpPr>
        <p:spPr/>
        <p:txBody>
          <a:bodyPr/>
          <a:lstStyle/>
          <a:p>
            <a:r>
              <a:rPr lang="en-US" dirty="0"/>
              <a:t>There’s so much out there...</a:t>
            </a:r>
            <a:br>
              <a:rPr lang="en-US" dirty="0"/>
            </a:br>
            <a:r>
              <a:rPr lang="en-US" sz="3200" dirty="0"/>
              <a:t>For your Application, for your Device</a:t>
            </a:r>
            <a:endParaRPr lang="en-US" dirty="0"/>
          </a:p>
        </p:txBody>
      </p:sp>
      <p:sp>
        <p:nvSpPr>
          <p:cNvPr id="3" name="Content Placeholder 2">
            <a:extLst>
              <a:ext uri="{FF2B5EF4-FFF2-40B4-BE49-F238E27FC236}">
                <a16:creationId xmlns:a16="http://schemas.microsoft.com/office/drawing/2014/main" id="{0F22AB29-E12B-4A65-B22C-82A9AEE04C20}"/>
              </a:ext>
            </a:extLst>
          </p:cNvPr>
          <p:cNvSpPr>
            <a:spLocks noGrp="1"/>
          </p:cNvSpPr>
          <p:nvPr>
            <p:ph idx="1"/>
          </p:nvPr>
        </p:nvSpPr>
        <p:spPr/>
        <p:txBody>
          <a:bodyPr>
            <a:normAutofit/>
          </a:bodyPr>
          <a:lstStyle/>
          <a:p>
            <a:r>
              <a:rPr lang="en-US" sz="2400" dirty="0"/>
              <a:t>18 Fun APIs For Your Next Project </a:t>
            </a:r>
            <a:r>
              <a:rPr lang="en-US" sz="1200" dirty="0">
                <a:hlinkClick r:id="rId2"/>
              </a:rPr>
              <a:t>https://medium.com/@vicbergquist/18-fun-apis-for-your-next-project-8008841c7be9</a:t>
            </a:r>
            <a:endParaRPr lang="en-US" sz="1200" dirty="0"/>
          </a:p>
          <a:p>
            <a:r>
              <a:rPr lang="en-US" sz="2400" dirty="0"/>
              <a:t>15 APIs developers need to know </a:t>
            </a:r>
            <a:r>
              <a:rPr lang="en-US" sz="1200" dirty="0">
                <a:hlinkClick r:id="rId3"/>
              </a:rPr>
              <a:t>https://www.creativebloq.com/web-design/apis-developers-need-know-121518469</a:t>
            </a:r>
            <a:endParaRPr lang="en-US" sz="1200" dirty="0"/>
          </a:p>
          <a:p>
            <a:r>
              <a:rPr lang="en-US" sz="2400" dirty="0"/>
              <a:t>9 free/cool web APIs to use in your next project </a:t>
            </a:r>
            <a:r>
              <a:rPr lang="en-US" sz="1600" dirty="0">
                <a:hlinkClick r:id="rId4"/>
              </a:rPr>
              <a:t>https://rapidapi.com/collection/cool-apis</a:t>
            </a:r>
            <a:endParaRPr lang="en-US" sz="1600" dirty="0"/>
          </a:p>
          <a:p>
            <a:r>
              <a:rPr lang="en-US" sz="2400" dirty="0"/>
              <a:t>...the list goes on</a:t>
            </a:r>
          </a:p>
          <a:p>
            <a:endParaRPr lang="en-US" sz="2400" dirty="0"/>
          </a:p>
          <a:p>
            <a:pPr marL="0" indent="0">
              <a:buNone/>
            </a:pPr>
            <a:r>
              <a:rPr lang="en-US" dirty="0"/>
              <a:t>“If you need some intelligence in your app, you'd be silly to build the NLP and other technology on your own. Instead, focus on what your app will do with that intelligence.” </a:t>
            </a:r>
            <a:r>
              <a:rPr lang="en-US" sz="1600" dirty="0">
                <a:hlinkClick r:id="rId3"/>
              </a:rPr>
              <a:t>https://www.creativebloq.com/web-design/apis-developers-need-know-121518469</a:t>
            </a:r>
            <a:endParaRPr lang="en-US" sz="1600" dirty="0"/>
          </a:p>
          <a:p>
            <a:endParaRPr lang="en-US" sz="2400" dirty="0"/>
          </a:p>
        </p:txBody>
      </p:sp>
    </p:spTree>
    <p:extLst>
      <p:ext uri="{BB962C8B-B14F-4D97-AF65-F5344CB8AC3E}">
        <p14:creationId xmlns:p14="http://schemas.microsoft.com/office/powerpoint/2010/main" val="1748467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1887</TotalTime>
  <Words>1124</Words>
  <Application>Microsoft Office PowerPoint</Application>
  <PresentationFormat>Widescreen</PresentationFormat>
  <Paragraphs>183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Django/Python/Machine Learning Web Application (Presentation #2)</vt:lpstr>
      <vt:lpstr>Where we are...</vt:lpstr>
      <vt:lpstr>Goals:</vt:lpstr>
      <vt:lpstr>Why</vt:lpstr>
      <vt:lpstr>Where can we go with this...</vt:lpstr>
      <vt:lpstr>What does that mean... Today...</vt:lpstr>
      <vt:lpstr>What does that mean... Tomorrow...</vt:lpstr>
      <vt:lpstr>What does that mean... Day 3</vt:lpstr>
      <vt:lpstr>There’s so much out there... For your Application, for your Device</vt:lpstr>
      <vt:lpstr>But we digress</vt:lpstr>
      <vt:lpstr>“Star Chaser”</vt:lpstr>
      <vt:lpstr>Best Practices</vt:lpstr>
      <vt:lpstr>Target Audience:</vt:lpstr>
      <vt:lpstr>Personas</vt:lpstr>
      <vt:lpstr>Proposed Site Map</vt:lpstr>
      <vt:lpstr>Wireframes</vt:lpstr>
      <vt:lpstr>Schema</vt:lpstr>
      <vt:lpstr>Development...</vt:lpstr>
      <vt:lpstr>Go Live!</vt:lpstr>
      <vt:lpstr>Level of Effort and Takeaways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Django/Python/ML Backend</dc:title>
  <dc:creator>Chris Winsor</dc:creator>
  <cp:lastModifiedBy>Chris Winsor</cp:lastModifiedBy>
  <cp:revision>81</cp:revision>
  <dcterms:created xsi:type="dcterms:W3CDTF">2020-03-07T09:24:04Z</dcterms:created>
  <dcterms:modified xsi:type="dcterms:W3CDTF">2020-03-15T08:46:44Z</dcterms:modified>
</cp:coreProperties>
</file>