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0" r:id="rId5"/>
    <p:sldId id="272" r:id="rId6"/>
    <p:sldId id="276" r:id="rId7"/>
    <p:sldId id="275" r:id="rId8"/>
    <p:sldId id="271" r:id="rId9"/>
    <p:sldId id="273" r:id="rId10"/>
    <p:sldId id="263" r:id="rId11"/>
    <p:sldId id="260" r:id="rId12"/>
    <p:sldId id="269" r:id="rId13"/>
    <p:sldId id="262" r:id="rId14"/>
    <p:sldId id="264" r:id="rId15"/>
    <p:sldId id="266" r:id="rId16"/>
    <p:sldId id="277" r:id="rId17"/>
    <p:sldId id="268" r:id="rId18"/>
    <p:sldId id="274"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361-9C6E-423E-AB4B-31C22B331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C488C-A9A9-472B-8646-AFA4B348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206B9-3F6B-4702-BCD3-60D57D63A12A}"/>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5" name="Footer Placeholder 4">
            <a:extLst>
              <a:ext uri="{FF2B5EF4-FFF2-40B4-BE49-F238E27FC236}">
                <a16:creationId xmlns:a16="http://schemas.microsoft.com/office/drawing/2014/main" id="{088A86B6-26A1-48C2-B427-1D7B62A9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F019-4F2D-434D-9431-C1BBC9B83AF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021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BC1A-72F8-47EA-89F7-995710C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50D11-BBEA-49DA-8B7B-39338FBCE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37C37-8A3B-453B-82BF-EDF84FD1CFC0}"/>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5" name="Footer Placeholder 4">
            <a:extLst>
              <a:ext uri="{FF2B5EF4-FFF2-40B4-BE49-F238E27FC236}">
                <a16:creationId xmlns:a16="http://schemas.microsoft.com/office/drawing/2014/main" id="{C694378E-136A-429C-8F8E-9EC8CC2F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C4272-78D2-4261-80F7-862B14FBC42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958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5D4DF-7000-41E6-A536-326093146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528AC-49C1-450C-864D-30D997A3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1519-DF38-49AE-A3DD-03AC1DAF8C17}"/>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5" name="Footer Placeholder 4">
            <a:extLst>
              <a:ext uri="{FF2B5EF4-FFF2-40B4-BE49-F238E27FC236}">
                <a16:creationId xmlns:a16="http://schemas.microsoft.com/office/drawing/2014/main" id="{498F2323-FD83-4A41-B9F5-30BB6BEB8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C1-834C-45E9-A00B-9B8B4FACEC3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10587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021-916D-42EA-9AC3-3BA335476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9C4B0-9654-4E74-B9D2-03DC5F48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45C3-42AE-499F-8377-0ED62A0C239C}"/>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5" name="Footer Placeholder 4">
            <a:extLst>
              <a:ext uri="{FF2B5EF4-FFF2-40B4-BE49-F238E27FC236}">
                <a16:creationId xmlns:a16="http://schemas.microsoft.com/office/drawing/2014/main" id="{41C0F9CA-38A6-441C-8F31-E8A22736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21A-8FC8-47D3-8565-56C96359D6F7}"/>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5278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4249-D57F-4B9F-B2A6-BF725844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6FF5-224E-4093-A25C-5DF333A5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F21-B1E1-40D0-B442-96AD3BAD101C}"/>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5" name="Footer Placeholder 4">
            <a:extLst>
              <a:ext uri="{FF2B5EF4-FFF2-40B4-BE49-F238E27FC236}">
                <a16:creationId xmlns:a16="http://schemas.microsoft.com/office/drawing/2014/main" id="{3D1F737A-EA75-47F2-9EFA-1E3F28640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F8B8-877D-42EF-8B29-762F165994C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766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F9E3-138D-4868-920A-0B5D80D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C5AAA-7A08-4561-8AE3-6FF761BCA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BB39-A2BD-4121-94B8-A64F10BAF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8D360-90F5-472D-B86D-828AAEE9F544}"/>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6" name="Footer Placeholder 5">
            <a:extLst>
              <a:ext uri="{FF2B5EF4-FFF2-40B4-BE49-F238E27FC236}">
                <a16:creationId xmlns:a16="http://schemas.microsoft.com/office/drawing/2014/main" id="{6E1A70E7-3B05-483E-B53F-87E7341BD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F41EA-B404-4F6F-A6F3-025F564081E9}"/>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29288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3253-99DE-4E19-8D4F-5B653D0F0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29ECB-4335-4D77-8E8C-04DFF22F9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72021-EE39-4AF9-8067-083662BE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BA5F5-08EB-4C84-AD11-DC2ED1236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70D58-AD7E-41CC-804C-46DBD461C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B40AE-4B2F-4655-B765-D24A0D30D49B}"/>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8" name="Footer Placeholder 7">
            <a:extLst>
              <a:ext uri="{FF2B5EF4-FFF2-40B4-BE49-F238E27FC236}">
                <a16:creationId xmlns:a16="http://schemas.microsoft.com/office/drawing/2014/main" id="{8042E76E-D24E-479C-96BB-683288480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CA74-88A4-46A3-AC6C-DF83D7BD67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313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5B0-2760-41AC-88DE-8C30D6117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9D2F-54CB-4AA5-8A0E-49C2D5DCEEC8}"/>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4" name="Footer Placeholder 3">
            <a:extLst>
              <a:ext uri="{FF2B5EF4-FFF2-40B4-BE49-F238E27FC236}">
                <a16:creationId xmlns:a16="http://schemas.microsoft.com/office/drawing/2014/main" id="{5C308975-F4E4-4D38-97E0-F3C322604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280C0-412E-4F43-BB6F-F29BB8B0F59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5062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D8EC-B2B4-4181-93F2-9471EEFDBFDB}"/>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3" name="Footer Placeholder 2">
            <a:extLst>
              <a:ext uri="{FF2B5EF4-FFF2-40B4-BE49-F238E27FC236}">
                <a16:creationId xmlns:a16="http://schemas.microsoft.com/office/drawing/2014/main" id="{98790388-0B60-4927-998A-2DC5DBC9D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3C4C7-35F5-4660-82E1-0DC379C89BA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76402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9A11-ECFE-4E93-AF7B-741B10CB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8A5C2-B76F-4D18-A9D2-34B44D17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F5D0B-8A45-472D-99BE-667541CE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C48A-F64C-4E79-96E8-01271FD1A067}"/>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6" name="Footer Placeholder 5">
            <a:extLst>
              <a:ext uri="{FF2B5EF4-FFF2-40B4-BE49-F238E27FC236}">
                <a16:creationId xmlns:a16="http://schemas.microsoft.com/office/drawing/2014/main" id="{513FD48E-0F5B-4604-94E4-20F125C08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EB11-EE2D-46D7-B65F-131E5EAA47D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69297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831-1860-4F98-999A-CAD68D5D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0D37-1EE1-430F-AA1B-AFECC88E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EDF86-E0AE-43B2-A8C6-A9FD007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A21A-2C4B-4589-90FA-CC32C294A9BE}"/>
              </a:ext>
            </a:extLst>
          </p:cNvPr>
          <p:cNvSpPr>
            <a:spLocks noGrp="1"/>
          </p:cNvSpPr>
          <p:nvPr>
            <p:ph type="dt" sz="half" idx="10"/>
          </p:nvPr>
        </p:nvSpPr>
        <p:spPr/>
        <p:txBody>
          <a:bodyPr/>
          <a:lstStyle/>
          <a:p>
            <a:fld id="{90B9546A-7969-4B1B-92AE-0EBC43C27576}" type="datetimeFigureOut">
              <a:rPr lang="en-US" smtClean="0"/>
              <a:t>3/8/2020</a:t>
            </a:fld>
            <a:endParaRPr lang="en-US"/>
          </a:p>
        </p:txBody>
      </p:sp>
      <p:sp>
        <p:nvSpPr>
          <p:cNvPr id="6" name="Footer Placeholder 5">
            <a:extLst>
              <a:ext uri="{FF2B5EF4-FFF2-40B4-BE49-F238E27FC236}">
                <a16:creationId xmlns:a16="http://schemas.microsoft.com/office/drawing/2014/main" id="{8AE226F0-6C4B-4870-885D-1BF19F35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312FF-4458-4BBB-AA8B-0C7924260A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8941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8F5CB-EA18-4941-BFF0-D472B313D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8DC6C-95B2-40AB-A211-032BC308F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2E756-DEC5-47AC-A694-6F76F5B05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546A-7969-4B1B-92AE-0EBC43C27576}" type="datetimeFigureOut">
              <a:rPr lang="en-US" smtClean="0"/>
              <a:t>3/8/2020</a:t>
            </a:fld>
            <a:endParaRPr lang="en-US"/>
          </a:p>
        </p:txBody>
      </p:sp>
      <p:sp>
        <p:nvSpPr>
          <p:cNvPr id="5" name="Footer Placeholder 4">
            <a:extLst>
              <a:ext uri="{FF2B5EF4-FFF2-40B4-BE49-F238E27FC236}">
                <a16:creationId xmlns:a16="http://schemas.microsoft.com/office/drawing/2014/main" id="{BA25470F-F8D2-4525-8CCD-DCC4E899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4BDD-079F-495C-AD56-102B49F17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DB02-644A-4D08-93C4-A945218050EE}" type="slidenum">
              <a:rPr lang="en-US" smtClean="0"/>
              <a:t>‹#›</a:t>
            </a:fld>
            <a:endParaRPr lang="en-US"/>
          </a:p>
        </p:txBody>
      </p:sp>
    </p:spTree>
    <p:extLst>
      <p:ext uri="{BB962C8B-B14F-4D97-AF65-F5344CB8AC3E}">
        <p14:creationId xmlns:p14="http://schemas.microsoft.com/office/powerpoint/2010/main" val="138814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3_plasticc_and_u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winsor/django_102_pluralsight" TargetMode="External"/><Relationship Id="rId2" Type="http://schemas.openxmlformats.org/officeDocument/2006/relationships/hyperlink" Target="https://github.com/cwinsor/django_102_pluralsight/blob/master/django_web_app_framework_intro.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reativebloq.com/web-design/apis-developers-need-know-121518469" TargetMode="External"/><Relationship Id="rId2" Type="http://schemas.openxmlformats.org/officeDocument/2006/relationships/hyperlink" Target="https://medium.com/@vicbergquist/18-fun-apis-for-your-next-project-8008841c7be9" TargetMode="External"/><Relationship Id="rId1" Type="http://schemas.openxmlformats.org/officeDocument/2006/relationships/slideLayout" Target="../slideLayouts/slideLayout2.xml"/><Relationship Id="rId4" Type="http://schemas.openxmlformats.org/officeDocument/2006/relationships/hyperlink" Target="https://rapidapi.com/collection/cool-api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CB7-7E20-4433-9090-819CFB8F93F1}"/>
              </a:ext>
            </a:extLst>
          </p:cNvPr>
          <p:cNvSpPr>
            <a:spLocks noGrp="1"/>
          </p:cNvSpPr>
          <p:nvPr>
            <p:ph type="ctrTitle"/>
          </p:nvPr>
        </p:nvSpPr>
        <p:spPr>
          <a:xfrm>
            <a:off x="1523999" y="1122363"/>
            <a:ext cx="9775971" cy="2387600"/>
          </a:xfrm>
        </p:spPr>
        <p:txBody>
          <a:bodyPr>
            <a:normAutofit/>
          </a:bodyPr>
          <a:lstStyle/>
          <a:p>
            <a:r>
              <a:rPr lang="en-US" sz="3600" dirty="0"/>
              <a:t>Django/Python/Machine Learning</a:t>
            </a:r>
            <a:br>
              <a:rPr lang="en-US" sz="3600" dirty="0"/>
            </a:br>
            <a:r>
              <a:rPr lang="en-US" sz="3600" dirty="0"/>
              <a:t>Web Application (#2)</a:t>
            </a:r>
            <a:endParaRPr lang="en-US" dirty="0"/>
          </a:p>
        </p:txBody>
      </p:sp>
      <p:sp>
        <p:nvSpPr>
          <p:cNvPr id="3" name="Subtitle 2">
            <a:extLst>
              <a:ext uri="{FF2B5EF4-FFF2-40B4-BE49-F238E27FC236}">
                <a16:creationId xmlns:a16="http://schemas.microsoft.com/office/drawing/2014/main" id="{9A56E5B0-E3D1-4227-8963-C480FFF508DB}"/>
              </a:ext>
            </a:extLst>
          </p:cNvPr>
          <p:cNvSpPr>
            <a:spLocks noGrp="1"/>
          </p:cNvSpPr>
          <p:nvPr>
            <p:ph type="subTitle" idx="1"/>
          </p:nvPr>
        </p:nvSpPr>
        <p:spPr/>
        <p:txBody>
          <a:bodyPr>
            <a:normAutofit fontScale="92500" lnSpcReduction="10000"/>
          </a:bodyPr>
          <a:lstStyle/>
          <a:p>
            <a:r>
              <a:rPr lang="en-US" dirty="0"/>
              <a:t>Chris Winsor</a:t>
            </a:r>
          </a:p>
          <a:p>
            <a:r>
              <a:rPr lang="en-US" dirty="0"/>
              <a:t>3/11/2020</a:t>
            </a:r>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https://github.com/cwinsor/django_103_plasticc_and_ux</a:t>
            </a:r>
            <a:endParaRPr lang="en-US" dirty="0"/>
          </a:p>
        </p:txBody>
      </p:sp>
    </p:spTree>
    <p:extLst>
      <p:ext uri="{BB962C8B-B14F-4D97-AF65-F5344CB8AC3E}">
        <p14:creationId xmlns:p14="http://schemas.microsoft.com/office/powerpoint/2010/main" val="13937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3FD-FED2-4865-992B-07094D2C8A0E}"/>
              </a:ext>
            </a:extLst>
          </p:cNvPr>
          <p:cNvSpPr>
            <a:spLocks noGrp="1"/>
          </p:cNvSpPr>
          <p:nvPr>
            <p:ph type="title"/>
          </p:nvPr>
        </p:nvSpPr>
        <p:spPr/>
        <p:txBody>
          <a:bodyPr/>
          <a:lstStyle/>
          <a:p>
            <a:r>
              <a:rPr lang="en-US" dirty="0"/>
              <a:t>“Star Chaser”</a:t>
            </a:r>
          </a:p>
        </p:txBody>
      </p:sp>
      <p:sp>
        <p:nvSpPr>
          <p:cNvPr id="3" name="Content Placeholder 2">
            <a:extLst>
              <a:ext uri="{FF2B5EF4-FFF2-40B4-BE49-F238E27FC236}">
                <a16:creationId xmlns:a16="http://schemas.microsoft.com/office/drawing/2014/main" id="{FBF3D43E-8342-40CF-97FC-A6E8E496FF7E}"/>
              </a:ext>
            </a:extLst>
          </p:cNvPr>
          <p:cNvSpPr>
            <a:spLocks noGrp="1"/>
          </p:cNvSpPr>
          <p:nvPr>
            <p:ph idx="1"/>
          </p:nvPr>
        </p:nvSpPr>
        <p:spPr>
          <a:xfrm>
            <a:off x="838200" y="2869035"/>
            <a:ext cx="10515600" cy="3478491"/>
          </a:xfrm>
        </p:spPr>
        <p:txBody>
          <a:bodyPr>
            <a:normAutofit/>
          </a:bodyPr>
          <a:lstStyle/>
          <a:p>
            <a:r>
              <a:rPr lang="en-US" dirty="0"/>
              <a:t>Game where you compete to classify Supernovas (exploding stars)</a:t>
            </a:r>
          </a:p>
          <a:p>
            <a:r>
              <a:rPr lang="en-US" dirty="0"/>
              <a:t>Leaderboard with head-to-head competition</a:t>
            </a:r>
          </a:p>
          <a:p>
            <a:r>
              <a:rPr lang="en-US" dirty="0"/>
              <a:t>Python/Django backend with:</a:t>
            </a:r>
          </a:p>
          <a:p>
            <a:pPr lvl="1"/>
            <a:r>
              <a:rPr lang="en-US" dirty="0" err="1"/>
              <a:t>Kiras</a:t>
            </a:r>
            <a:r>
              <a:rPr lang="en-US" dirty="0"/>
              <a:t>/</a:t>
            </a:r>
            <a:r>
              <a:rPr lang="en-US" dirty="0" err="1"/>
              <a:t>Tensorflow</a:t>
            </a:r>
            <a:r>
              <a:rPr lang="en-US" dirty="0"/>
              <a:t> Machine Learning (classification)</a:t>
            </a:r>
          </a:p>
          <a:p>
            <a:pPr lvl="1"/>
            <a:r>
              <a:rPr lang="en-US" dirty="0"/>
              <a:t>Kaggle dataset, Postgres</a:t>
            </a:r>
          </a:p>
          <a:p>
            <a:r>
              <a:rPr lang="en-US" dirty="0"/>
              <a:t>References and Links to explain what’s going on</a:t>
            </a:r>
          </a:p>
        </p:txBody>
      </p:sp>
      <p:pic>
        <p:nvPicPr>
          <p:cNvPr id="4" name="Picture 3">
            <a:extLst>
              <a:ext uri="{FF2B5EF4-FFF2-40B4-BE49-F238E27FC236}">
                <a16:creationId xmlns:a16="http://schemas.microsoft.com/office/drawing/2014/main" id="{E5BF068C-3108-4065-BFA8-9D20F26D0C3D}"/>
              </a:ext>
            </a:extLst>
          </p:cNvPr>
          <p:cNvPicPr>
            <a:picLocks noChangeAspect="1"/>
          </p:cNvPicPr>
          <p:nvPr/>
        </p:nvPicPr>
        <p:blipFill>
          <a:blip r:embed="rId2"/>
          <a:stretch>
            <a:fillRect/>
          </a:stretch>
        </p:blipFill>
        <p:spPr>
          <a:xfrm>
            <a:off x="4926564" y="365125"/>
            <a:ext cx="6743310" cy="2147558"/>
          </a:xfrm>
          <a:prstGeom prst="rect">
            <a:avLst/>
          </a:prstGeom>
        </p:spPr>
      </p:pic>
    </p:spTree>
    <p:extLst>
      <p:ext uri="{BB962C8B-B14F-4D97-AF65-F5344CB8AC3E}">
        <p14:creationId xmlns:p14="http://schemas.microsoft.com/office/powerpoint/2010/main" val="309374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598-8E4A-4D13-8913-2D10CF68D43D}"/>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BE45DEC8-E831-48F9-B9F1-04AAD0B76A5E}"/>
              </a:ext>
            </a:extLst>
          </p:cNvPr>
          <p:cNvSpPr>
            <a:spLocks noGrp="1"/>
          </p:cNvSpPr>
          <p:nvPr>
            <p:ph idx="1"/>
          </p:nvPr>
        </p:nvSpPr>
        <p:spPr/>
        <p:txBody>
          <a:bodyPr>
            <a:normAutofit fontScale="70000" lnSpcReduction="20000"/>
          </a:bodyPr>
          <a:lstStyle/>
          <a:p>
            <a:r>
              <a:rPr lang="en-US" dirty="0"/>
              <a:t>Define the Problem</a:t>
            </a:r>
          </a:p>
          <a:p>
            <a:r>
              <a:rPr lang="en-US" dirty="0"/>
              <a:t>Identify Needs of User, Organization</a:t>
            </a:r>
          </a:p>
          <a:p>
            <a:r>
              <a:rPr lang="en-US" dirty="0"/>
              <a:t>Do Some Research</a:t>
            </a:r>
          </a:p>
          <a:p>
            <a:r>
              <a:rPr lang="en-US" dirty="0"/>
              <a:t>Define Your Solution</a:t>
            </a:r>
          </a:p>
          <a:p>
            <a:r>
              <a:rPr lang="en-US" dirty="0"/>
              <a:t>Test Your Design</a:t>
            </a:r>
          </a:p>
          <a:p>
            <a:endParaRPr lang="en-US" dirty="0"/>
          </a:p>
          <a:p>
            <a:pPr marL="0" indent="0">
              <a:buNone/>
            </a:pPr>
            <a:r>
              <a:rPr lang="en-US" sz="4500" dirty="0"/>
              <a:t>To Include:</a:t>
            </a:r>
          </a:p>
          <a:p>
            <a:r>
              <a:rPr lang="en-US" dirty="0"/>
              <a:t>Identify Audience and Key Points</a:t>
            </a:r>
          </a:p>
          <a:p>
            <a:r>
              <a:rPr lang="en-US" dirty="0"/>
              <a:t>Wireframe and Review</a:t>
            </a:r>
          </a:p>
          <a:p>
            <a:pPr marL="0" indent="0">
              <a:buNone/>
            </a:pPr>
            <a:endParaRPr lang="en-US" dirty="0"/>
          </a:p>
          <a:p>
            <a:pPr marL="0" indent="0">
              <a:buNone/>
            </a:pPr>
            <a:r>
              <a:rPr lang="en-US" sz="2600" dirty="0"/>
              <a:t>References:  </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marL="0" indent="0">
              <a:buNone/>
            </a:pPr>
            <a:endParaRPr lang="en-US" sz="1200" dirty="0"/>
          </a:p>
        </p:txBody>
      </p:sp>
    </p:spTree>
    <p:extLst>
      <p:ext uri="{BB962C8B-B14F-4D97-AF65-F5344CB8AC3E}">
        <p14:creationId xmlns:p14="http://schemas.microsoft.com/office/powerpoint/2010/main" val="29206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EE1-4027-455F-BAF9-3FBC3D7596C7}"/>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786005DC-85A3-4479-B792-C179DCBD7C83}"/>
              </a:ext>
            </a:extLst>
          </p:cNvPr>
          <p:cNvSpPr>
            <a:spLocks noGrp="1"/>
          </p:cNvSpPr>
          <p:nvPr>
            <p:ph idx="1"/>
          </p:nvPr>
        </p:nvSpPr>
        <p:spPr/>
        <p:txBody>
          <a:bodyPr/>
          <a:lstStyle/>
          <a:p>
            <a:r>
              <a:rPr lang="en-US" dirty="0"/>
              <a:t>Engineering Manager (Hiring Manager)</a:t>
            </a:r>
          </a:p>
          <a:p>
            <a:r>
              <a:rPr lang="en-US" dirty="0"/>
              <a:t>Machine Learning / Vision Architect</a:t>
            </a:r>
          </a:p>
          <a:p>
            <a:r>
              <a:rPr lang="en-US" dirty="0"/>
              <a:t>General Passers-by (recruiters, friends, networking contacts)</a:t>
            </a:r>
          </a:p>
          <a:p>
            <a:endParaRPr lang="en-US" dirty="0"/>
          </a:p>
        </p:txBody>
      </p:sp>
    </p:spTree>
    <p:extLst>
      <p:ext uri="{BB962C8B-B14F-4D97-AF65-F5344CB8AC3E}">
        <p14:creationId xmlns:p14="http://schemas.microsoft.com/office/powerpoint/2010/main" val="193997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29D-0C84-441E-8E3C-576E9D3C9AAD}"/>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2880ED6C-6A8A-4D1E-9414-391C00A15FC2}"/>
              </a:ext>
            </a:extLst>
          </p:cNvPr>
          <p:cNvSpPr>
            <a:spLocks noGrp="1"/>
          </p:cNvSpPr>
          <p:nvPr>
            <p:ph idx="1"/>
          </p:nvPr>
        </p:nvSpPr>
        <p:spPr>
          <a:xfrm>
            <a:off x="362807" y="3983807"/>
            <a:ext cx="3719835" cy="1529462"/>
          </a:xfrm>
        </p:spPr>
        <p:txBody>
          <a:bodyPr>
            <a:noAutofit/>
          </a:bodyPr>
          <a:lstStyle/>
          <a:p>
            <a:pPr marL="0" indent="0">
              <a:buNone/>
            </a:pPr>
            <a:r>
              <a:rPr lang="en-US" sz="1600" b="1" dirty="0"/>
              <a:t>Data / ML Architect</a:t>
            </a:r>
          </a:p>
          <a:p>
            <a:r>
              <a:rPr lang="en-US" sz="1600" dirty="0"/>
              <a:t>Expanding team to develop and deploy new algorithms</a:t>
            </a:r>
          </a:p>
          <a:p>
            <a:r>
              <a:rPr lang="en-US" sz="1600" dirty="0"/>
              <a:t>Needs to preserve current tools and process</a:t>
            </a:r>
          </a:p>
          <a:p>
            <a:r>
              <a:rPr lang="en-US" sz="1600" dirty="0"/>
              <a:t>Needs to define metrics/success</a:t>
            </a:r>
          </a:p>
          <a:p>
            <a:r>
              <a:rPr lang="en-US" sz="1600" dirty="0"/>
              <a:t>Needs infrastructure/tool roadmap</a:t>
            </a:r>
          </a:p>
          <a:p>
            <a:r>
              <a:rPr lang="en-US" sz="1600" dirty="0"/>
              <a:t>Needs trained/skilled hands</a:t>
            </a:r>
          </a:p>
        </p:txBody>
      </p:sp>
      <p:pic>
        <p:nvPicPr>
          <p:cNvPr id="4" name="Picture 3">
            <a:extLst>
              <a:ext uri="{FF2B5EF4-FFF2-40B4-BE49-F238E27FC236}">
                <a16:creationId xmlns:a16="http://schemas.microsoft.com/office/drawing/2014/main" id="{A102B342-1A5F-45A4-AB08-EB3BB72C6411}"/>
              </a:ext>
            </a:extLst>
          </p:cNvPr>
          <p:cNvPicPr>
            <a:picLocks noChangeAspect="1"/>
          </p:cNvPicPr>
          <p:nvPr/>
        </p:nvPicPr>
        <p:blipFill>
          <a:blip r:embed="rId2"/>
          <a:stretch>
            <a:fillRect/>
          </a:stretch>
        </p:blipFill>
        <p:spPr>
          <a:xfrm>
            <a:off x="274613" y="1467155"/>
            <a:ext cx="3358221" cy="2238814"/>
          </a:xfrm>
          <a:prstGeom prst="rect">
            <a:avLst/>
          </a:prstGeom>
        </p:spPr>
      </p:pic>
      <p:pic>
        <p:nvPicPr>
          <p:cNvPr id="5" name="Picture 4">
            <a:extLst>
              <a:ext uri="{FF2B5EF4-FFF2-40B4-BE49-F238E27FC236}">
                <a16:creationId xmlns:a16="http://schemas.microsoft.com/office/drawing/2014/main" id="{4F9EEA14-DC48-475E-B769-0E7F015BD801}"/>
              </a:ext>
            </a:extLst>
          </p:cNvPr>
          <p:cNvPicPr>
            <a:picLocks noChangeAspect="1"/>
          </p:cNvPicPr>
          <p:nvPr/>
        </p:nvPicPr>
        <p:blipFill>
          <a:blip r:embed="rId3"/>
          <a:stretch>
            <a:fillRect/>
          </a:stretch>
        </p:blipFill>
        <p:spPr>
          <a:xfrm>
            <a:off x="4275789" y="1441556"/>
            <a:ext cx="3349804" cy="2238814"/>
          </a:xfrm>
          <a:prstGeom prst="rect">
            <a:avLst/>
          </a:prstGeom>
        </p:spPr>
      </p:pic>
      <p:pic>
        <p:nvPicPr>
          <p:cNvPr id="6" name="Picture 5">
            <a:extLst>
              <a:ext uri="{FF2B5EF4-FFF2-40B4-BE49-F238E27FC236}">
                <a16:creationId xmlns:a16="http://schemas.microsoft.com/office/drawing/2014/main" id="{7274CEBB-09FF-42D6-BAD0-DFCF13BB7526}"/>
              </a:ext>
            </a:extLst>
          </p:cNvPr>
          <p:cNvPicPr>
            <a:picLocks noChangeAspect="1"/>
          </p:cNvPicPr>
          <p:nvPr/>
        </p:nvPicPr>
        <p:blipFill>
          <a:blip r:embed="rId4"/>
          <a:stretch>
            <a:fillRect/>
          </a:stretch>
        </p:blipFill>
        <p:spPr>
          <a:xfrm>
            <a:off x="8346038" y="1932491"/>
            <a:ext cx="3007762" cy="1783914"/>
          </a:xfrm>
          <a:prstGeom prst="rect">
            <a:avLst/>
          </a:prstGeom>
        </p:spPr>
      </p:pic>
      <p:sp>
        <p:nvSpPr>
          <p:cNvPr id="7" name="Content Placeholder 2">
            <a:extLst>
              <a:ext uri="{FF2B5EF4-FFF2-40B4-BE49-F238E27FC236}">
                <a16:creationId xmlns:a16="http://schemas.microsoft.com/office/drawing/2014/main" id="{4688581D-77C5-4037-9948-4A0DE7F1976C}"/>
              </a:ext>
            </a:extLst>
          </p:cNvPr>
          <p:cNvSpPr txBox="1">
            <a:spLocks/>
          </p:cNvSpPr>
          <p:nvPr/>
        </p:nvSpPr>
        <p:spPr>
          <a:xfrm>
            <a:off x="4082641" y="3958208"/>
            <a:ext cx="4172125" cy="1529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Director of Engineering</a:t>
            </a:r>
          </a:p>
          <a:p>
            <a:r>
              <a:rPr lang="en-US" sz="1600" dirty="0"/>
              <a:t>Wants to add Machine Learning to Web App</a:t>
            </a:r>
          </a:p>
          <a:p>
            <a:r>
              <a:rPr lang="en-US" sz="1600" dirty="0"/>
              <a:t>Needs to deliver on schedule</a:t>
            </a:r>
          </a:p>
          <a:p>
            <a:r>
              <a:rPr lang="en-US" sz="1600" dirty="0"/>
              <a:t>Needs to deliver quality</a:t>
            </a:r>
          </a:p>
          <a:p>
            <a:r>
              <a:rPr lang="en-US" sz="1600" dirty="0"/>
              <a:t>Predictability is paramount</a:t>
            </a:r>
          </a:p>
          <a:p>
            <a:endParaRPr lang="en-US" sz="1600" dirty="0"/>
          </a:p>
        </p:txBody>
      </p:sp>
      <p:sp>
        <p:nvSpPr>
          <p:cNvPr id="8" name="Content Placeholder 2">
            <a:extLst>
              <a:ext uri="{FF2B5EF4-FFF2-40B4-BE49-F238E27FC236}">
                <a16:creationId xmlns:a16="http://schemas.microsoft.com/office/drawing/2014/main" id="{191C16B6-A62F-40FB-B3CB-02216B40F7C8}"/>
              </a:ext>
            </a:extLst>
          </p:cNvPr>
          <p:cNvSpPr txBox="1">
            <a:spLocks/>
          </p:cNvSpPr>
          <p:nvPr/>
        </p:nvSpPr>
        <p:spPr>
          <a:xfrm>
            <a:off x="8598716" y="4072907"/>
            <a:ext cx="3135698" cy="1529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Passers-by</a:t>
            </a:r>
            <a:endParaRPr lang="en-US" sz="1600" dirty="0"/>
          </a:p>
          <a:p>
            <a:pPr marL="0" indent="0">
              <a:buNone/>
            </a:pPr>
            <a:r>
              <a:rPr lang="en-US" sz="1600" dirty="0"/>
              <a:t>Professional Contacts / Network</a:t>
            </a:r>
          </a:p>
          <a:p>
            <a:pPr marL="0" indent="0">
              <a:buNone/>
            </a:pPr>
            <a:r>
              <a:rPr lang="en-US" sz="1600" dirty="0"/>
              <a:t>Recruiters</a:t>
            </a:r>
          </a:p>
          <a:p>
            <a:pPr marL="0" indent="0">
              <a:buNone/>
            </a:pPr>
            <a:r>
              <a:rPr lang="en-US" sz="1600" dirty="0"/>
              <a:t>Top Level: “What does he do?”</a:t>
            </a:r>
          </a:p>
          <a:p>
            <a:pPr marL="0" indent="0">
              <a:buNone/>
            </a:pPr>
            <a:endParaRPr lang="en-US" sz="1600" dirty="0"/>
          </a:p>
        </p:txBody>
      </p:sp>
    </p:spTree>
    <p:extLst>
      <p:ext uri="{BB962C8B-B14F-4D97-AF65-F5344CB8AC3E}">
        <p14:creationId xmlns:p14="http://schemas.microsoft.com/office/powerpoint/2010/main" val="360402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F54D-E928-44DE-963C-D655747854A9}"/>
              </a:ext>
            </a:extLst>
          </p:cNvPr>
          <p:cNvSpPr>
            <a:spLocks noGrp="1"/>
          </p:cNvSpPr>
          <p:nvPr>
            <p:ph type="title"/>
          </p:nvPr>
        </p:nvSpPr>
        <p:spPr/>
        <p:txBody>
          <a:bodyPr/>
          <a:lstStyle/>
          <a:p>
            <a:r>
              <a:rPr lang="en-US" dirty="0"/>
              <a:t>Proposed Site Map</a:t>
            </a:r>
          </a:p>
        </p:txBody>
      </p:sp>
      <p:sp>
        <p:nvSpPr>
          <p:cNvPr id="4" name="TextBox 3">
            <a:extLst>
              <a:ext uri="{FF2B5EF4-FFF2-40B4-BE49-F238E27FC236}">
                <a16:creationId xmlns:a16="http://schemas.microsoft.com/office/drawing/2014/main" id="{B40D84BE-C8F7-4B2B-881E-88214C9646CD}"/>
              </a:ext>
            </a:extLst>
          </p:cNvPr>
          <p:cNvSpPr txBox="1"/>
          <p:nvPr/>
        </p:nvSpPr>
        <p:spPr>
          <a:xfrm>
            <a:off x="5949893" y="3476799"/>
            <a:ext cx="1911291" cy="369332"/>
          </a:xfrm>
          <a:prstGeom prst="rect">
            <a:avLst/>
          </a:prstGeom>
          <a:noFill/>
          <a:ln>
            <a:solidFill>
              <a:schemeClr val="tx1"/>
            </a:solidFill>
          </a:ln>
        </p:spPr>
        <p:txBody>
          <a:bodyPr wrap="square" rtlCol="0">
            <a:spAutoFit/>
          </a:bodyPr>
          <a:lstStyle/>
          <a:p>
            <a:pPr algn="ctr"/>
            <a:r>
              <a:rPr lang="en-US" dirty="0"/>
              <a:t>Leaderboard</a:t>
            </a:r>
          </a:p>
        </p:txBody>
      </p:sp>
      <p:sp>
        <p:nvSpPr>
          <p:cNvPr id="5" name="TextBox 4">
            <a:extLst>
              <a:ext uri="{FF2B5EF4-FFF2-40B4-BE49-F238E27FC236}">
                <a16:creationId xmlns:a16="http://schemas.microsoft.com/office/drawing/2014/main" id="{43881D1D-F294-4E47-8457-E91C07EB98A8}"/>
              </a:ext>
            </a:extLst>
          </p:cNvPr>
          <p:cNvSpPr txBox="1"/>
          <p:nvPr/>
        </p:nvSpPr>
        <p:spPr>
          <a:xfrm>
            <a:off x="5217952" y="1690688"/>
            <a:ext cx="1459684" cy="369332"/>
          </a:xfrm>
          <a:prstGeom prst="rect">
            <a:avLst/>
          </a:prstGeom>
          <a:noFill/>
          <a:ln>
            <a:solidFill>
              <a:schemeClr val="tx1"/>
            </a:solidFill>
          </a:ln>
        </p:spPr>
        <p:txBody>
          <a:bodyPr wrap="square" rtlCol="0">
            <a:spAutoFit/>
          </a:bodyPr>
          <a:lstStyle/>
          <a:p>
            <a:pPr algn="ctr"/>
            <a:r>
              <a:rPr lang="en-US" dirty="0"/>
              <a:t>Login</a:t>
            </a:r>
          </a:p>
        </p:txBody>
      </p:sp>
      <p:sp>
        <p:nvSpPr>
          <p:cNvPr id="7" name="TextBox 6">
            <a:extLst>
              <a:ext uri="{FF2B5EF4-FFF2-40B4-BE49-F238E27FC236}">
                <a16:creationId xmlns:a16="http://schemas.microsoft.com/office/drawing/2014/main" id="{E2C353D0-78CA-42F0-98BB-384525491763}"/>
              </a:ext>
            </a:extLst>
          </p:cNvPr>
          <p:cNvSpPr txBox="1"/>
          <p:nvPr/>
        </p:nvSpPr>
        <p:spPr>
          <a:xfrm>
            <a:off x="6175697" y="4379455"/>
            <a:ext cx="1459684" cy="369332"/>
          </a:xfrm>
          <a:prstGeom prst="rect">
            <a:avLst/>
          </a:prstGeom>
          <a:noFill/>
          <a:ln>
            <a:solidFill>
              <a:schemeClr val="tx1"/>
            </a:solidFill>
          </a:ln>
        </p:spPr>
        <p:txBody>
          <a:bodyPr wrap="square" rtlCol="0">
            <a:spAutoFit/>
          </a:bodyPr>
          <a:lstStyle/>
          <a:p>
            <a:pPr algn="ctr"/>
            <a:r>
              <a:rPr lang="en-US" dirty="0"/>
              <a:t>Choose a Star</a:t>
            </a:r>
          </a:p>
        </p:txBody>
      </p:sp>
      <p:sp>
        <p:nvSpPr>
          <p:cNvPr id="8" name="TextBox 7">
            <a:extLst>
              <a:ext uri="{FF2B5EF4-FFF2-40B4-BE49-F238E27FC236}">
                <a16:creationId xmlns:a16="http://schemas.microsoft.com/office/drawing/2014/main" id="{4E26735B-D9F6-4DD4-B3BF-A0A56E156A22}"/>
              </a:ext>
            </a:extLst>
          </p:cNvPr>
          <p:cNvSpPr txBox="1"/>
          <p:nvPr/>
        </p:nvSpPr>
        <p:spPr>
          <a:xfrm>
            <a:off x="5947794" y="5097445"/>
            <a:ext cx="1911291" cy="369332"/>
          </a:xfrm>
          <a:prstGeom prst="rect">
            <a:avLst/>
          </a:prstGeom>
          <a:noFill/>
          <a:ln>
            <a:solidFill>
              <a:schemeClr val="tx1"/>
            </a:solidFill>
          </a:ln>
        </p:spPr>
        <p:txBody>
          <a:bodyPr wrap="square" rtlCol="0">
            <a:spAutoFit/>
          </a:bodyPr>
          <a:lstStyle/>
          <a:p>
            <a:pPr algn="ctr"/>
            <a:r>
              <a:rPr lang="en-US" dirty="0"/>
              <a:t>Analyze / Classify</a:t>
            </a:r>
          </a:p>
        </p:txBody>
      </p:sp>
      <p:sp>
        <p:nvSpPr>
          <p:cNvPr id="9" name="TextBox 8">
            <a:extLst>
              <a:ext uri="{FF2B5EF4-FFF2-40B4-BE49-F238E27FC236}">
                <a16:creationId xmlns:a16="http://schemas.microsoft.com/office/drawing/2014/main" id="{2A83839C-3730-4E9F-AF9C-E5D31978CD8A}"/>
              </a:ext>
            </a:extLst>
          </p:cNvPr>
          <p:cNvSpPr txBox="1"/>
          <p:nvPr/>
        </p:nvSpPr>
        <p:spPr>
          <a:xfrm>
            <a:off x="2467240" y="2733883"/>
            <a:ext cx="1459684" cy="369332"/>
          </a:xfrm>
          <a:prstGeom prst="rect">
            <a:avLst/>
          </a:prstGeom>
          <a:noFill/>
          <a:ln>
            <a:solidFill>
              <a:schemeClr val="tx1"/>
            </a:solidFill>
          </a:ln>
        </p:spPr>
        <p:txBody>
          <a:bodyPr wrap="square" rtlCol="0">
            <a:spAutoFit/>
          </a:bodyPr>
          <a:lstStyle/>
          <a:p>
            <a:pPr algn="ctr"/>
            <a:r>
              <a:rPr lang="en-US" dirty="0"/>
              <a:t>Admin</a:t>
            </a:r>
          </a:p>
        </p:txBody>
      </p:sp>
      <p:sp>
        <p:nvSpPr>
          <p:cNvPr id="10" name="TextBox 9">
            <a:extLst>
              <a:ext uri="{FF2B5EF4-FFF2-40B4-BE49-F238E27FC236}">
                <a16:creationId xmlns:a16="http://schemas.microsoft.com/office/drawing/2014/main" id="{BFA04579-982B-4096-90E8-F8D4106059AF}"/>
              </a:ext>
            </a:extLst>
          </p:cNvPr>
          <p:cNvSpPr txBox="1"/>
          <p:nvPr/>
        </p:nvSpPr>
        <p:spPr>
          <a:xfrm>
            <a:off x="957222" y="3684918"/>
            <a:ext cx="1979802" cy="369332"/>
          </a:xfrm>
          <a:prstGeom prst="rect">
            <a:avLst/>
          </a:prstGeom>
          <a:noFill/>
          <a:ln>
            <a:solidFill>
              <a:schemeClr val="tx1"/>
            </a:solidFill>
          </a:ln>
        </p:spPr>
        <p:txBody>
          <a:bodyPr wrap="square" rtlCol="0">
            <a:spAutoFit/>
          </a:bodyPr>
          <a:lstStyle/>
          <a:p>
            <a:pPr algn="ctr"/>
            <a:r>
              <a:rPr lang="en-US" dirty="0"/>
              <a:t>Users/Groups</a:t>
            </a:r>
          </a:p>
        </p:txBody>
      </p:sp>
      <p:sp>
        <p:nvSpPr>
          <p:cNvPr id="11" name="TextBox 10">
            <a:extLst>
              <a:ext uri="{FF2B5EF4-FFF2-40B4-BE49-F238E27FC236}">
                <a16:creationId xmlns:a16="http://schemas.microsoft.com/office/drawing/2014/main" id="{53644665-8842-40DA-B829-57D70D02E186}"/>
              </a:ext>
            </a:extLst>
          </p:cNvPr>
          <p:cNvSpPr txBox="1"/>
          <p:nvPr/>
        </p:nvSpPr>
        <p:spPr>
          <a:xfrm>
            <a:off x="3287962" y="3684918"/>
            <a:ext cx="1979802" cy="369332"/>
          </a:xfrm>
          <a:prstGeom prst="rect">
            <a:avLst/>
          </a:prstGeom>
          <a:noFill/>
          <a:ln>
            <a:solidFill>
              <a:schemeClr val="tx1"/>
            </a:solidFill>
          </a:ln>
        </p:spPr>
        <p:txBody>
          <a:bodyPr wrap="square" rtlCol="0">
            <a:spAutoFit/>
          </a:bodyPr>
          <a:lstStyle/>
          <a:p>
            <a:pPr algn="ctr"/>
            <a:r>
              <a:rPr lang="en-US" dirty="0"/>
              <a:t>Database</a:t>
            </a:r>
          </a:p>
        </p:txBody>
      </p:sp>
      <p:cxnSp>
        <p:nvCxnSpPr>
          <p:cNvPr id="13" name="Straight Connector 12">
            <a:extLst>
              <a:ext uri="{FF2B5EF4-FFF2-40B4-BE49-F238E27FC236}">
                <a16:creationId xmlns:a16="http://schemas.microsoft.com/office/drawing/2014/main" id="{2049117A-3189-4D6C-B59E-EFF184DED37B}"/>
              </a:ext>
            </a:extLst>
          </p:cNvPr>
          <p:cNvCxnSpPr>
            <a:cxnSpLocks/>
            <a:stCxn id="5" idx="2"/>
            <a:endCxn id="41" idx="0"/>
          </p:cNvCxnSpPr>
          <p:nvPr/>
        </p:nvCxnSpPr>
        <p:spPr>
          <a:xfrm>
            <a:off x="5947794" y="2060020"/>
            <a:ext cx="2866937" cy="616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9A1D4A-7D89-41AD-B5E0-4F8E91EE2AC4}"/>
              </a:ext>
            </a:extLst>
          </p:cNvPr>
          <p:cNvCxnSpPr>
            <a:cxnSpLocks/>
            <a:stCxn id="7" idx="0"/>
            <a:endCxn id="4" idx="2"/>
          </p:cNvCxnSpPr>
          <p:nvPr/>
        </p:nvCxnSpPr>
        <p:spPr>
          <a:xfrm flipV="1">
            <a:off x="6905539" y="3846131"/>
            <a:ext cx="0" cy="533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1CE483-D9FB-47EE-8916-2D56E6117021}"/>
              </a:ext>
            </a:extLst>
          </p:cNvPr>
          <p:cNvCxnSpPr>
            <a:cxnSpLocks/>
            <a:stCxn id="8" idx="0"/>
            <a:endCxn id="7" idx="2"/>
          </p:cNvCxnSpPr>
          <p:nvPr/>
        </p:nvCxnSpPr>
        <p:spPr>
          <a:xfrm flipV="1">
            <a:off x="6903440" y="4748787"/>
            <a:ext cx="2099" cy="34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4C6B9-8144-4788-B7CE-0AB403499508}"/>
              </a:ext>
            </a:extLst>
          </p:cNvPr>
          <p:cNvCxnSpPr>
            <a:cxnSpLocks/>
            <a:stCxn id="9" idx="0"/>
            <a:endCxn id="5" idx="2"/>
          </p:cNvCxnSpPr>
          <p:nvPr/>
        </p:nvCxnSpPr>
        <p:spPr>
          <a:xfrm flipV="1">
            <a:off x="3197082" y="2060020"/>
            <a:ext cx="2750712" cy="673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64B7BD-9E88-47C3-B054-895D5D289738}"/>
              </a:ext>
            </a:extLst>
          </p:cNvPr>
          <p:cNvCxnSpPr>
            <a:cxnSpLocks/>
            <a:stCxn id="11" idx="0"/>
            <a:endCxn id="9" idx="2"/>
          </p:cNvCxnSpPr>
          <p:nvPr/>
        </p:nvCxnSpPr>
        <p:spPr>
          <a:xfrm flipH="1" flipV="1">
            <a:off x="3197082" y="3103215"/>
            <a:ext cx="1080781" cy="58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6298D-BF4E-4AB1-A666-335A8DC783F0}"/>
              </a:ext>
            </a:extLst>
          </p:cNvPr>
          <p:cNvCxnSpPr>
            <a:cxnSpLocks/>
            <a:stCxn id="10" idx="0"/>
            <a:endCxn id="9" idx="2"/>
          </p:cNvCxnSpPr>
          <p:nvPr/>
        </p:nvCxnSpPr>
        <p:spPr>
          <a:xfrm flipV="1">
            <a:off x="1947123" y="3103215"/>
            <a:ext cx="1249959" cy="58170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0397B8-ED92-4841-B203-66F2C2FEE6C5}"/>
              </a:ext>
            </a:extLst>
          </p:cNvPr>
          <p:cNvSpPr txBox="1"/>
          <p:nvPr/>
        </p:nvSpPr>
        <p:spPr>
          <a:xfrm>
            <a:off x="10109784" y="3476799"/>
            <a:ext cx="1364258" cy="369332"/>
          </a:xfrm>
          <a:prstGeom prst="rect">
            <a:avLst/>
          </a:prstGeom>
          <a:noFill/>
          <a:ln>
            <a:solidFill>
              <a:schemeClr val="tx1"/>
            </a:solidFill>
          </a:ln>
        </p:spPr>
        <p:txBody>
          <a:bodyPr wrap="square" rtlCol="0">
            <a:spAutoFit/>
          </a:bodyPr>
          <a:lstStyle/>
          <a:p>
            <a:pPr algn="ctr"/>
            <a:r>
              <a:rPr lang="en-US" dirty="0"/>
              <a:t>About</a:t>
            </a:r>
          </a:p>
        </p:txBody>
      </p:sp>
      <p:sp>
        <p:nvSpPr>
          <p:cNvPr id="40" name="TextBox 39">
            <a:extLst>
              <a:ext uri="{FF2B5EF4-FFF2-40B4-BE49-F238E27FC236}">
                <a16:creationId xmlns:a16="http://schemas.microsoft.com/office/drawing/2014/main" id="{7CD6919F-CC9E-4F8C-ABD0-1976C657D1EB}"/>
              </a:ext>
            </a:extLst>
          </p:cNvPr>
          <p:cNvSpPr txBox="1"/>
          <p:nvPr/>
        </p:nvSpPr>
        <p:spPr>
          <a:xfrm>
            <a:off x="8245684" y="3496001"/>
            <a:ext cx="1554756" cy="369332"/>
          </a:xfrm>
          <a:prstGeom prst="rect">
            <a:avLst/>
          </a:prstGeom>
          <a:noFill/>
          <a:ln>
            <a:solidFill>
              <a:schemeClr val="tx1"/>
            </a:solidFill>
          </a:ln>
        </p:spPr>
        <p:txBody>
          <a:bodyPr wrap="square" rtlCol="0">
            <a:spAutoFit/>
          </a:bodyPr>
          <a:lstStyle/>
          <a:p>
            <a:pPr algn="ctr"/>
            <a:r>
              <a:rPr lang="en-US" dirty="0"/>
              <a:t>References</a:t>
            </a:r>
          </a:p>
        </p:txBody>
      </p:sp>
      <p:sp>
        <p:nvSpPr>
          <p:cNvPr id="41" name="TextBox 40">
            <a:extLst>
              <a:ext uri="{FF2B5EF4-FFF2-40B4-BE49-F238E27FC236}">
                <a16:creationId xmlns:a16="http://schemas.microsoft.com/office/drawing/2014/main" id="{9498F8C1-9E26-4E74-808C-0DE12D2A9133}"/>
              </a:ext>
            </a:extLst>
          </p:cNvPr>
          <p:cNvSpPr txBox="1"/>
          <p:nvPr/>
        </p:nvSpPr>
        <p:spPr>
          <a:xfrm>
            <a:off x="7859085" y="2676658"/>
            <a:ext cx="1911291" cy="369332"/>
          </a:xfrm>
          <a:prstGeom prst="rect">
            <a:avLst/>
          </a:prstGeom>
          <a:noFill/>
          <a:ln>
            <a:solidFill>
              <a:schemeClr val="tx1"/>
            </a:solidFill>
          </a:ln>
        </p:spPr>
        <p:txBody>
          <a:bodyPr wrap="square" rtlCol="0">
            <a:spAutoFit/>
          </a:bodyPr>
          <a:lstStyle/>
          <a:p>
            <a:pPr algn="ctr"/>
            <a:r>
              <a:rPr lang="en-US" dirty="0"/>
              <a:t>Home</a:t>
            </a:r>
          </a:p>
        </p:txBody>
      </p:sp>
      <p:cxnSp>
        <p:nvCxnSpPr>
          <p:cNvPr id="43" name="Straight Connector 42">
            <a:extLst>
              <a:ext uri="{FF2B5EF4-FFF2-40B4-BE49-F238E27FC236}">
                <a16:creationId xmlns:a16="http://schemas.microsoft.com/office/drawing/2014/main" id="{F2F9CABA-7E97-4E2F-A454-C8F31158D1A8}"/>
              </a:ext>
            </a:extLst>
          </p:cNvPr>
          <p:cNvCxnSpPr>
            <a:cxnSpLocks/>
            <a:stCxn id="4" idx="0"/>
            <a:endCxn id="41" idx="2"/>
          </p:cNvCxnSpPr>
          <p:nvPr/>
        </p:nvCxnSpPr>
        <p:spPr>
          <a:xfrm flipV="1">
            <a:off x="6905539" y="3045990"/>
            <a:ext cx="1909192" cy="430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25A76A6-AF9A-407A-AE7C-46EB14129710}"/>
              </a:ext>
            </a:extLst>
          </p:cNvPr>
          <p:cNvCxnSpPr>
            <a:cxnSpLocks/>
            <a:stCxn id="40" idx="0"/>
            <a:endCxn id="41" idx="2"/>
          </p:cNvCxnSpPr>
          <p:nvPr/>
        </p:nvCxnSpPr>
        <p:spPr>
          <a:xfrm flipH="1" flipV="1">
            <a:off x="8814731" y="3045990"/>
            <a:ext cx="208331" cy="45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194BE01-A3B4-4379-BEAC-E5FBCEA7799F}"/>
              </a:ext>
            </a:extLst>
          </p:cNvPr>
          <p:cNvCxnSpPr>
            <a:cxnSpLocks/>
            <a:stCxn id="39" idx="0"/>
            <a:endCxn id="41" idx="2"/>
          </p:cNvCxnSpPr>
          <p:nvPr/>
        </p:nvCxnSpPr>
        <p:spPr>
          <a:xfrm flipH="1" flipV="1">
            <a:off x="8814731" y="3045990"/>
            <a:ext cx="1977182" cy="4308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50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D6CB-691C-464E-A917-0E859492EA88}"/>
              </a:ext>
            </a:extLst>
          </p:cNvPr>
          <p:cNvSpPr>
            <a:spLocks noGrp="1"/>
          </p:cNvSpPr>
          <p:nvPr>
            <p:ph type="title"/>
          </p:nvPr>
        </p:nvSpPr>
        <p:spPr/>
        <p:txBody>
          <a:bodyPr/>
          <a:lstStyle/>
          <a:p>
            <a:r>
              <a:rPr lang="en-US" dirty="0"/>
              <a:t>Wireframes</a:t>
            </a:r>
          </a:p>
        </p:txBody>
      </p:sp>
      <p:sp>
        <p:nvSpPr>
          <p:cNvPr id="3" name="Content Placeholder 2">
            <a:extLst>
              <a:ext uri="{FF2B5EF4-FFF2-40B4-BE49-F238E27FC236}">
                <a16:creationId xmlns:a16="http://schemas.microsoft.com/office/drawing/2014/main" id="{9D5A41D5-9940-4B4B-AF23-B0F5E0A6A931}"/>
              </a:ext>
            </a:extLst>
          </p:cNvPr>
          <p:cNvSpPr>
            <a:spLocks noGrp="1"/>
          </p:cNvSpPr>
          <p:nvPr>
            <p:ph idx="1"/>
          </p:nvPr>
        </p:nvSpPr>
        <p:spPr/>
        <p:txBody>
          <a:bodyPr/>
          <a:lstStyle/>
          <a:p>
            <a:r>
              <a:rPr lang="en-US" dirty="0"/>
              <a:t>&lt;link to .pdf on </a:t>
            </a:r>
            <a:r>
              <a:rPr lang="en-US" dirty="0" err="1"/>
              <a:t>github</a:t>
            </a:r>
            <a:r>
              <a:rPr lang="en-US" dirty="0"/>
              <a:t>&gt;</a:t>
            </a:r>
          </a:p>
        </p:txBody>
      </p:sp>
    </p:spTree>
    <p:extLst>
      <p:ext uri="{BB962C8B-B14F-4D97-AF65-F5344CB8AC3E}">
        <p14:creationId xmlns:p14="http://schemas.microsoft.com/office/powerpoint/2010/main" val="239185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461-01C8-4E07-BF82-8BA3964040AC}"/>
              </a:ext>
            </a:extLst>
          </p:cNvPr>
          <p:cNvSpPr>
            <a:spLocks noGrp="1"/>
          </p:cNvSpPr>
          <p:nvPr>
            <p:ph type="title"/>
          </p:nvPr>
        </p:nvSpPr>
        <p:spPr/>
        <p:txBody>
          <a:bodyPr/>
          <a:lstStyle/>
          <a:p>
            <a:r>
              <a:rPr lang="en-US" dirty="0"/>
              <a:t>Schema</a:t>
            </a:r>
          </a:p>
        </p:txBody>
      </p:sp>
      <p:pic>
        <p:nvPicPr>
          <p:cNvPr id="4" name="Picture 3">
            <a:extLst>
              <a:ext uri="{FF2B5EF4-FFF2-40B4-BE49-F238E27FC236}">
                <a16:creationId xmlns:a16="http://schemas.microsoft.com/office/drawing/2014/main" id="{5DEC7314-4587-4E6C-8CF0-08DB41DA440E}"/>
              </a:ext>
            </a:extLst>
          </p:cNvPr>
          <p:cNvPicPr>
            <a:picLocks noChangeAspect="1"/>
          </p:cNvPicPr>
          <p:nvPr/>
        </p:nvPicPr>
        <p:blipFill>
          <a:blip r:embed="rId2"/>
          <a:stretch>
            <a:fillRect/>
          </a:stretch>
        </p:blipFill>
        <p:spPr>
          <a:xfrm>
            <a:off x="2079755" y="1292679"/>
            <a:ext cx="8629650" cy="5448300"/>
          </a:xfrm>
          <a:prstGeom prst="rect">
            <a:avLst/>
          </a:prstGeom>
        </p:spPr>
      </p:pic>
    </p:spTree>
    <p:extLst>
      <p:ext uri="{BB962C8B-B14F-4D97-AF65-F5344CB8AC3E}">
        <p14:creationId xmlns:p14="http://schemas.microsoft.com/office/powerpoint/2010/main" val="4919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68DA-473D-4B51-A38B-93A06DFF7DD5}"/>
              </a:ext>
            </a:extLst>
          </p:cNvPr>
          <p:cNvSpPr>
            <a:spLocks noGrp="1"/>
          </p:cNvSpPr>
          <p:nvPr>
            <p:ph type="title"/>
          </p:nvPr>
        </p:nvSpPr>
        <p:spPr/>
        <p:txBody>
          <a:bodyPr/>
          <a:lstStyle/>
          <a:p>
            <a:r>
              <a:rPr lang="en-US" dirty="0"/>
              <a:t>Go Live!</a:t>
            </a:r>
          </a:p>
        </p:txBody>
      </p:sp>
      <p:sp>
        <p:nvSpPr>
          <p:cNvPr id="3" name="Content Placeholder 2">
            <a:extLst>
              <a:ext uri="{FF2B5EF4-FFF2-40B4-BE49-F238E27FC236}">
                <a16:creationId xmlns:a16="http://schemas.microsoft.com/office/drawing/2014/main" id="{ACEB8B8B-6AA0-481C-A325-CA7EA058CF39}"/>
              </a:ext>
            </a:extLst>
          </p:cNvPr>
          <p:cNvSpPr>
            <a:spLocks noGrp="1"/>
          </p:cNvSpPr>
          <p:nvPr>
            <p:ph idx="1"/>
          </p:nvPr>
        </p:nvSpPr>
        <p:spPr/>
        <p:txBody>
          <a:bodyPr/>
          <a:lstStyle/>
          <a:p>
            <a:r>
              <a:rPr lang="en-US" dirty="0"/>
              <a:t>&lt;link to URL&gt;</a:t>
            </a:r>
          </a:p>
        </p:txBody>
      </p:sp>
    </p:spTree>
    <p:extLst>
      <p:ext uri="{BB962C8B-B14F-4D97-AF65-F5344CB8AC3E}">
        <p14:creationId xmlns:p14="http://schemas.microsoft.com/office/powerpoint/2010/main" val="3008425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Level of Effort</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fontScale="92500" lnSpcReduction="10000"/>
          </a:bodyPr>
          <a:lstStyle/>
          <a:p>
            <a:r>
              <a:rPr lang="en-US" dirty="0"/>
              <a:t>Took about 5 days</a:t>
            </a:r>
          </a:p>
          <a:p>
            <a:r>
              <a:rPr lang="en-US" dirty="0"/>
              <a:t>Detailed steps in the git  &lt;URL&gt;</a:t>
            </a:r>
          </a:p>
          <a:p>
            <a:endParaRPr lang="en-US" dirty="0"/>
          </a:p>
          <a:p>
            <a:pPr marL="0" indent="0">
              <a:buNone/>
            </a:pPr>
            <a:r>
              <a:rPr lang="en-US" dirty="0"/>
              <a:t>Django Background:</a:t>
            </a:r>
          </a:p>
          <a:p>
            <a:pPr lvl="1"/>
            <a:r>
              <a:rPr lang="en-US" dirty="0"/>
              <a:t>Tic-Tac-Toe at &lt;URL&gt;</a:t>
            </a:r>
          </a:p>
          <a:p>
            <a:pPr lvl="1"/>
            <a:r>
              <a:rPr lang="en-US" dirty="0"/>
              <a:t>A full featured Web App (admin, login, database, forms)</a:t>
            </a:r>
          </a:p>
          <a:p>
            <a:pPr lvl="1"/>
            <a:r>
              <a:rPr lang="en-US" dirty="0"/>
              <a:t>Follows the Pluralsight training</a:t>
            </a:r>
          </a:p>
          <a:p>
            <a:pPr marL="457200" lvl="1" indent="0">
              <a:buNone/>
            </a:pPr>
            <a:endParaRPr lang="en-US" dirty="0"/>
          </a:p>
          <a:p>
            <a:pPr marL="0" indent="0">
              <a:buNone/>
            </a:pPr>
            <a:r>
              <a:rPr lang="en-US" dirty="0"/>
              <a:t>Web Application (UX/UI)</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lvl="1"/>
            <a:endParaRPr lang="en-US" dirty="0"/>
          </a:p>
        </p:txBody>
      </p:sp>
    </p:spTree>
    <p:extLst>
      <p:ext uri="{BB962C8B-B14F-4D97-AF65-F5344CB8AC3E}">
        <p14:creationId xmlns:p14="http://schemas.microsoft.com/office/powerpoint/2010/main" val="397874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4067962" y="2915378"/>
            <a:ext cx="3465352" cy="1325563"/>
          </a:xfrm>
        </p:spPr>
        <p:txBody>
          <a:bodyPr/>
          <a:lstStyle/>
          <a:p>
            <a:pPr algn="ctr"/>
            <a:r>
              <a:rPr lang="en-US" dirty="0"/>
              <a:t>Thank You</a:t>
            </a:r>
          </a:p>
        </p:txBody>
      </p:sp>
    </p:spTree>
    <p:extLst>
      <p:ext uri="{BB962C8B-B14F-4D97-AF65-F5344CB8AC3E}">
        <p14:creationId xmlns:p14="http://schemas.microsoft.com/office/powerpoint/2010/main" val="284405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623C-5ADC-4953-9FA4-4B7DAA9B6BA4}"/>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70A408A4-E00C-4B56-B8B7-4D393C00EDEF}"/>
              </a:ext>
            </a:extLst>
          </p:cNvPr>
          <p:cNvSpPr>
            <a:spLocks noGrp="1"/>
          </p:cNvSpPr>
          <p:nvPr>
            <p:ph idx="1"/>
          </p:nvPr>
        </p:nvSpPr>
        <p:spPr/>
        <p:txBody>
          <a:bodyPr>
            <a:normAutofit fontScale="92500" lnSpcReduction="20000"/>
          </a:bodyPr>
          <a:lstStyle/>
          <a:p>
            <a:pPr marL="0" indent="0">
              <a:buNone/>
            </a:pPr>
            <a:r>
              <a:rPr lang="en-US" sz="3500" dirty="0"/>
              <a:t>Last Time:</a:t>
            </a:r>
          </a:p>
          <a:p>
            <a:r>
              <a:rPr lang="en-US" dirty="0"/>
              <a:t>Django Overview and Tic-Tac-Toe Application</a:t>
            </a:r>
          </a:p>
          <a:p>
            <a:pPr marL="0" indent="0">
              <a:buNone/>
            </a:pPr>
            <a:r>
              <a:rPr lang="en-US" sz="1700" dirty="0">
                <a:hlinkClick r:id="rId2"/>
              </a:rPr>
              <a:t>https://github.com/cwinsor/django_102_pluralsight/blob/master/django_web_app_framework_intro.pdf</a:t>
            </a:r>
            <a:endParaRPr lang="en-US" sz="1700" dirty="0"/>
          </a:p>
          <a:p>
            <a:pPr marL="0" indent="0">
              <a:buNone/>
            </a:pPr>
            <a:r>
              <a:rPr lang="en-US" sz="1700" dirty="0">
                <a:hlinkClick r:id="rId3"/>
              </a:rPr>
              <a:t>https://github.com/cwinsor/django_102_pluralsight </a:t>
            </a:r>
            <a:endParaRPr lang="en-US" sz="1700" dirty="0"/>
          </a:p>
          <a:p>
            <a:endParaRPr lang="en-US" dirty="0"/>
          </a:p>
          <a:p>
            <a:pPr marL="0" indent="0">
              <a:buNone/>
            </a:pPr>
            <a:r>
              <a:rPr lang="en-US" sz="3500" dirty="0"/>
              <a:t>This time:</a:t>
            </a:r>
          </a:p>
          <a:p>
            <a:r>
              <a:rPr lang="en-US" dirty="0"/>
              <a:t>“Star Chaser”</a:t>
            </a:r>
          </a:p>
          <a:p>
            <a:pPr lvl="1"/>
            <a:r>
              <a:rPr lang="en-US" dirty="0"/>
              <a:t>Requirements</a:t>
            </a:r>
          </a:p>
          <a:p>
            <a:pPr lvl="1"/>
            <a:r>
              <a:rPr lang="en-US" dirty="0"/>
              <a:t>Personas</a:t>
            </a:r>
          </a:p>
          <a:p>
            <a:pPr lvl="1"/>
            <a:r>
              <a:rPr lang="en-US" dirty="0"/>
              <a:t>Wireframes</a:t>
            </a:r>
          </a:p>
          <a:p>
            <a:pPr lvl="1"/>
            <a:r>
              <a:rPr lang="en-US" dirty="0"/>
              <a:t>Code (Django, Postgres, TensorFlow, Kaggle)</a:t>
            </a:r>
          </a:p>
          <a:p>
            <a:r>
              <a:rPr lang="en-US" dirty="0"/>
              <a:t>&lt;stretch:  front-end </a:t>
            </a:r>
            <a:r>
              <a:rPr lang="en-US" dirty="0" err="1"/>
              <a:t>Javascript</a:t>
            </a:r>
            <a:r>
              <a:rPr lang="en-US" dirty="0"/>
              <a:t> for charting&gt;</a:t>
            </a:r>
          </a:p>
        </p:txBody>
      </p:sp>
    </p:spTree>
    <p:extLst>
      <p:ext uri="{BB962C8B-B14F-4D97-AF65-F5344CB8AC3E}">
        <p14:creationId xmlns:p14="http://schemas.microsoft.com/office/powerpoint/2010/main" val="101983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484-B78B-4482-98DC-3BFE333C80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564A5C7-E2EA-4DB3-B57F-9F460EEC7FD5}"/>
              </a:ext>
            </a:extLst>
          </p:cNvPr>
          <p:cNvSpPr>
            <a:spLocks noGrp="1"/>
          </p:cNvSpPr>
          <p:nvPr>
            <p:ph idx="1"/>
          </p:nvPr>
        </p:nvSpPr>
        <p:spPr/>
        <p:txBody>
          <a:bodyPr>
            <a:normAutofit/>
          </a:bodyPr>
          <a:lstStyle/>
          <a:p>
            <a:r>
              <a:rPr lang="en-US" dirty="0"/>
              <a:t>Show Machine Learning deployed as Web Application</a:t>
            </a:r>
          </a:p>
          <a:p>
            <a:r>
              <a:rPr lang="en-US" dirty="0"/>
              <a:t>Demonstrate Best-Practice Web App Design</a:t>
            </a:r>
          </a:p>
          <a:p>
            <a:r>
              <a:rPr lang="en-US" dirty="0"/>
              <a:t>Make it available for Anyone (with access to the web)</a:t>
            </a:r>
          </a:p>
          <a:p>
            <a:r>
              <a:rPr lang="en-US" dirty="0"/>
              <a:t>Practice, Practice, Practice</a:t>
            </a:r>
          </a:p>
        </p:txBody>
      </p:sp>
    </p:spTree>
    <p:extLst>
      <p:ext uri="{BB962C8B-B14F-4D97-AF65-F5344CB8AC3E}">
        <p14:creationId xmlns:p14="http://schemas.microsoft.com/office/powerpoint/2010/main" val="368992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p:txBody>
          <a:bodyPr>
            <a:normAutofit/>
          </a:bodyPr>
          <a:lstStyle/>
          <a:p>
            <a:r>
              <a:rPr lang="en-US" dirty="0"/>
              <a:t>But there’s more...</a:t>
            </a:r>
          </a:p>
        </p:txBody>
      </p:sp>
      <p:sp>
        <p:nvSpPr>
          <p:cNvPr id="3" name="Content Placeholder 2">
            <a:extLst>
              <a:ext uri="{FF2B5EF4-FFF2-40B4-BE49-F238E27FC236}">
                <a16:creationId xmlns:a16="http://schemas.microsoft.com/office/drawing/2014/main" id="{F29C73BA-0151-47CD-A862-A3B53C6F207E}"/>
              </a:ext>
            </a:extLst>
          </p:cNvPr>
          <p:cNvSpPr>
            <a:spLocks noGrp="1"/>
          </p:cNvSpPr>
          <p:nvPr>
            <p:ph idx="1"/>
          </p:nvPr>
        </p:nvSpPr>
        <p:spPr>
          <a:xfrm>
            <a:off x="729143" y="1690688"/>
            <a:ext cx="10624657" cy="4852012"/>
          </a:xfrm>
        </p:spPr>
        <p:txBody>
          <a:bodyPr>
            <a:normAutofit/>
          </a:bodyPr>
          <a:lstStyle/>
          <a:p>
            <a:r>
              <a:rPr lang="en-US" sz="1600" dirty="0"/>
              <a:t>Platform for future ML-based web-apps (</a:t>
            </a:r>
            <a:r>
              <a:rPr lang="en-US" sz="1600" dirty="0">
                <a:highlight>
                  <a:srgbClr val="FFFF00"/>
                </a:highlight>
              </a:rPr>
              <a:t>browser-based</a:t>
            </a:r>
            <a:r>
              <a:rPr lang="en-US" sz="1600" dirty="0"/>
              <a:t>)</a:t>
            </a:r>
          </a:p>
          <a:p>
            <a:r>
              <a:rPr lang="en-US" sz="1600" dirty="0"/>
              <a:t>Platform for Internet-of-Things applications (</a:t>
            </a:r>
            <a:r>
              <a:rPr lang="en-US" sz="1600" dirty="0">
                <a:highlight>
                  <a:srgbClr val="FFFF00"/>
                </a:highlight>
              </a:rPr>
              <a:t>device-based</a:t>
            </a:r>
            <a:r>
              <a:rPr lang="en-US" sz="1600" dirty="0"/>
              <a:t>)</a:t>
            </a:r>
          </a:p>
          <a:p>
            <a:pPr lvl="1"/>
            <a:r>
              <a:rPr lang="en-US" sz="1400" dirty="0"/>
              <a:t>Front-end is device (Raspberry Pi running Python)</a:t>
            </a:r>
          </a:p>
          <a:p>
            <a:pPr lvl="1"/>
            <a:r>
              <a:rPr lang="en-US" sz="1400" dirty="0"/>
              <a:t>Back-end is “smarts” (database, ML algorithm)</a:t>
            </a:r>
          </a:p>
          <a:p>
            <a:pPr marL="457200" lvl="1" indent="0">
              <a:buNone/>
            </a:pPr>
            <a:endParaRPr lang="en-US" sz="1600" dirty="0"/>
          </a:p>
          <a:p>
            <a:pPr marL="0" indent="0">
              <a:buNone/>
            </a:pPr>
            <a:r>
              <a:rPr lang="en-US" sz="1600" dirty="0"/>
              <a:t>To do this:</a:t>
            </a:r>
          </a:p>
          <a:p>
            <a:pPr lvl="1"/>
            <a:r>
              <a:rPr lang="en-US" sz="1400" dirty="0"/>
              <a:t>Back-end exposes non-browser POST and GETs as “API”</a:t>
            </a:r>
          </a:p>
          <a:p>
            <a:pPr lvl="1"/>
            <a:r>
              <a:rPr lang="en-US" sz="1400" dirty="0"/>
              <a:t>Device running Python does POST and GET to the “API” </a:t>
            </a:r>
            <a:r>
              <a:rPr lang="en-US" sz="1400" dirty="0" err="1"/>
              <a:t>urls</a:t>
            </a:r>
            <a:endParaRPr lang="en-US" sz="1400" dirty="0"/>
          </a:p>
          <a:p>
            <a:pPr marL="457200" lvl="1" indent="0">
              <a:buNone/>
            </a:pPr>
            <a:endParaRPr lang="en-US" sz="1400" dirty="0"/>
          </a:p>
          <a:p>
            <a:pPr marL="0" indent="0">
              <a:buNone/>
            </a:pPr>
            <a:r>
              <a:rPr lang="en-US" sz="1600" dirty="0"/>
              <a:t>We can even:</a:t>
            </a:r>
            <a:endParaRPr lang="en-US" sz="1400" dirty="0"/>
          </a:p>
          <a:p>
            <a:pPr lvl="1"/>
            <a:r>
              <a:rPr lang="en-US" sz="1400" dirty="0"/>
              <a:t>Access OTHER web APIs</a:t>
            </a:r>
          </a:p>
          <a:p>
            <a:pPr lvl="2"/>
            <a:r>
              <a:rPr lang="en-US" sz="1000" dirty="0"/>
              <a:t>Google Maps</a:t>
            </a:r>
          </a:p>
          <a:p>
            <a:pPr lvl="2"/>
            <a:r>
              <a:rPr lang="en-US" sz="1000" dirty="0"/>
              <a:t>Geolocation</a:t>
            </a:r>
          </a:p>
          <a:p>
            <a:pPr lvl="2"/>
            <a:r>
              <a:rPr lang="en-US" sz="1000" dirty="0"/>
              <a:t>NASA</a:t>
            </a:r>
          </a:p>
          <a:p>
            <a:pPr lvl="2"/>
            <a:r>
              <a:rPr lang="en-US" sz="1000" dirty="0"/>
              <a:t>Chuck Norris Jokes</a:t>
            </a:r>
          </a:p>
          <a:p>
            <a:pPr lvl="2"/>
            <a:r>
              <a:rPr lang="en-US" sz="1000" dirty="0"/>
              <a:t>Speech-to-Text</a:t>
            </a:r>
          </a:p>
          <a:p>
            <a:pPr lvl="2"/>
            <a:r>
              <a:rPr lang="en-US" sz="1000" dirty="0"/>
              <a:t>Lots of Amazing Stuff</a:t>
            </a:r>
          </a:p>
        </p:txBody>
      </p:sp>
    </p:spTree>
    <p:extLst>
      <p:ext uri="{BB962C8B-B14F-4D97-AF65-F5344CB8AC3E}">
        <p14:creationId xmlns:p14="http://schemas.microsoft.com/office/powerpoint/2010/main" val="185025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Today...</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14" idx="3"/>
          </p:cNvCxnSpPr>
          <p:nvPr/>
        </p:nvCxnSpPr>
        <p:spPr>
          <a:xfrm flipH="1">
            <a:off x="8926435" y="1829436"/>
            <a:ext cx="617119" cy="20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14" idx="3"/>
          </p:cNvCxnSpPr>
          <p:nvPr/>
        </p:nvCxnSpPr>
        <p:spPr>
          <a:xfrm flipH="1" flipV="1">
            <a:off x="8926435" y="2032663"/>
            <a:ext cx="617118" cy="365825"/>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95" name="Straight Connector 94">
            <a:extLst>
              <a:ext uri="{FF2B5EF4-FFF2-40B4-BE49-F238E27FC236}">
                <a16:creationId xmlns:a16="http://schemas.microsoft.com/office/drawing/2014/main" id="{25A67F01-22D8-43DC-868C-AD8173DC2CCB}"/>
              </a:ext>
            </a:extLst>
          </p:cNvPr>
          <p:cNvCxnSpPr>
            <a:cxnSpLocks/>
            <a:stCxn id="7" idx="1"/>
            <a:endCxn id="14" idx="3"/>
          </p:cNvCxnSpPr>
          <p:nvPr/>
        </p:nvCxnSpPr>
        <p:spPr>
          <a:xfrm flipH="1" flipV="1">
            <a:off x="8926435" y="2032663"/>
            <a:ext cx="617118" cy="9054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2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Tomorrow...</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Tree>
    <p:extLst>
      <p:ext uri="{BB962C8B-B14F-4D97-AF65-F5344CB8AC3E}">
        <p14:creationId xmlns:p14="http://schemas.microsoft.com/office/powerpoint/2010/main" val="38645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Day 3</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31" name="Rectangle 30">
            <a:extLst>
              <a:ext uri="{FF2B5EF4-FFF2-40B4-BE49-F238E27FC236}">
                <a16:creationId xmlns:a16="http://schemas.microsoft.com/office/drawing/2014/main" id="{22D2C435-2712-438D-9E89-FD7369D2A2DF}"/>
              </a:ext>
            </a:extLst>
          </p:cNvPr>
          <p:cNvSpPr/>
          <p:nvPr/>
        </p:nvSpPr>
        <p:spPr>
          <a:xfrm>
            <a:off x="8129835" y="3726451"/>
            <a:ext cx="2827436" cy="1074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9F6733A6-D90B-46AD-8DE1-748F3C3A6898}"/>
              </a:ext>
            </a:extLst>
          </p:cNvPr>
          <p:cNvSpPr txBox="1">
            <a:spLocks/>
          </p:cNvSpPr>
          <p:nvPr/>
        </p:nvSpPr>
        <p:spPr>
          <a:xfrm>
            <a:off x="8206750" y="3850885"/>
            <a:ext cx="2827436" cy="1074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IBM Watson/Alchemy</a:t>
            </a:r>
          </a:p>
          <a:p>
            <a:r>
              <a:rPr lang="en-US" sz="2400" dirty="0"/>
              <a:t>Face Recognition</a:t>
            </a:r>
          </a:p>
          <a:p>
            <a:r>
              <a:rPr lang="en-US" sz="2400" dirty="0"/>
              <a:t>Natural Language Processing</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31" idx="1"/>
          </p:cNvCxnSpPr>
          <p:nvPr/>
        </p:nvCxnSpPr>
        <p:spPr>
          <a:xfrm>
            <a:off x="7110763" y="2925648"/>
            <a:ext cx="1019072" cy="1338024"/>
          </a:xfrm>
          <a:prstGeom prst="line">
            <a:avLst/>
          </a:prstGeom>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
        <p:nvSpPr>
          <p:cNvPr id="74" name="Rectangle 73">
            <a:extLst>
              <a:ext uri="{FF2B5EF4-FFF2-40B4-BE49-F238E27FC236}">
                <a16:creationId xmlns:a16="http://schemas.microsoft.com/office/drawing/2014/main" id="{7F76A805-2796-490B-B5B6-11973474A1DA}"/>
              </a:ext>
            </a:extLst>
          </p:cNvPr>
          <p:cNvSpPr/>
          <p:nvPr/>
        </p:nvSpPr>
        <p:spPr>
          <a:xfrm>
            <a:off x="8279443" y="4968247"/>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8129835" y="5430004"/>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8279443" y="5485507"/>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8129835" y="4948287"/>
            <a:ext cx="2827436"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8297001" y="6007652"/>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8147901" y="6007652"/>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7110763" y="2925648"/>
            <a:ext cx="1019072" cy="2201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7110763" y="2925648"/>
            <a:ext cx="1019072" cy="274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7110763" y="2925648"/>
            <a:ext cx="1037138" cy="33246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4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23-34A5-4809-A750-D4CBBCF46A36}"/>
              </a:ext>
            </a:extLst>
          </p:cNvPr>
          <p:cNvSpPr>
            <a:spLocks noGrp="1"/>
          </p:cNvSpPr>
          <p:nvPr>
            <p:ph type="title"/>
          </p:nvPr>
        </p:nvSpPr>
        <p:spPr/>
        <p:txBody>
          <a:bodyPr/>
          <a:lstStyle/>
          <a:p>
            <a:r>
              <a:rPr lang="en-US" dirty="0"/>
              <a:t>There’s so much out there...</a:t>
            </a:r>
            <a:br>
              <a:rPr lang="en-US" dirty="0"/>
            </a:br>
            <a:r>
              <a:rPr lang="en-US" sz="3200" dirty="0"/>
              <a:t>For your Application, for your Device</a:t>
            </a:r>
            <a:endParaRPr lang="en-US" dirty="0"/>
          </a:p>
        </p:txBody>
      </p:sp>
      <p:sp>
        <p:nvSpPr>
          <p:cNvPr id="3" name="Content Placeholder 2">
            <a:extLst>
              <a:ext uri="{FF2B5EF4-FFF2-40B4-BE49-F238E27FC236}">
                <a16:creationId xmlns:a16="http://schemas.microsoft.com/office/drawing/2014/main" id="{0F22AB29-E12B-4A65-B22C-82A9AEE04C20}"/>
              </a:ext>
            </a:extLst>
          </p:cNvPr>
          <p:cNvSpPr>
            <a:spLocks noGrp="1"/>
          </p:cNvSpPr>
          <p:nvPr>
            <p:ph idx="1"/>
          </p:nvPr>
        </p:nvSpPr>
        <p:spPr/>
        <p:txBody>
          <a:bodyPr>
            <a:normAutofit/>
          </a:bodyPr>
          <a:lstStyle/>
          <a:p>
            <a:r>
              <a:rPr lang="en-US" sz="2400" dirty="0"/>
              <a:t>18 Fun APIs For Your Next Project </a:t>
            </a:r>
            <a:r>
              <a:rPr lang="en-US" sz="1200" dirty="0">
                <a:hlinkClick r:id="rId2"/>
              </a:rPr>
              <a:t>https://medium.com/@vicbergquist/18-fun-apis-for-your-next-project-8008841c7be9</a:t>
            </a:r>
            <a:endParaRPr lang="en-US" sz="1200" dirty="0"/>
          </a:p>
          <a:p>
            <a:r>
              <a:rPr lang="en-US" sz="2400" dirty="0"/>
              <a:t>15 APIs developers need to know </a:t>
            </a:r>
            <a:r>
              <a:rPr lang="en-US" sz="1200" dirty="0">
                <a:hlinkClick r:id="rId3"/>
              </a:rPr>
              <a:t>https://www.creativebloq.com/web-design/apis-developers-need-know-121518469</a:t>
            </a:r>
            <a:endParaRPr lang="en-US" sz="1200" dirty="0"/>
          </a:p>
          <a:p>
            <a:r>
              <a:rPr lang="en-US" sz="2400" dirty="0"/>
              <a:t>9 free/cool web APIs to use in your next project </a:t>
            </a:r>
            <a:r>
              <a:rPr lang="en-US" sz="1600" dirty="0">
                <a:hlinkClick r:id="rId4"/>
              </a:rPr>
              <a:t>https://rapidapi.com/collection/cool-apis</a:t>
            </a:r>
            <a:endParaRPr lang="en-US" sz="1600" dirty="0"/>
          </a:p>
          <a:p>
            <a:r>
              <a:rPr lang="en-US" sz="2400" dirty="0"/>
              <a:t>...the list goes on</a:t>
            </a:r>
          </a:p>
          <a:p>
            <a:endParaRPr lang="en-US" sz="2400" dirty="0"/>
          </a:p>
          <a:p>
            <a:pPr marL="0" indent="0">
              <a:buNone/>
            </a:pPr>
            <a:r>
              <a:rPr lang="en-US" dirty="0"/>
              <a:t>“If you need some intelligence in your app, you'd be silly to build the NLP and other technology on your own. Instead, focus on what your app will do with that intelligence.” </a:t>
            </a:r>
            <a:r>
              <a:rPr lang="en-US" sz="1600" dirty="0">
                <a:hlinkClick r:id="rId3"/>
              </a:rPr>
              <a:t>https://www.creativebloq.com/web-design/apis-developers-need-know-121518469</a:t>
            </a:r>
            <a:endParaRPr lang="en-US" sz="1600" dirty="0"/>
          </a:p>
          <a:p>
            <a:endParaRPr lang="en-US" sz="2400" dirty="0"/>
          </a:p>
        </p:txBody>
      </p:sp>
    </p:spTree>
    <p:extLst>
      <p:ext uri="{BB962C8B-B14F-4D97-AF65-F5344CB8AC3E}">
        <p14:creationId xmlns:p14="http://schemas.microsoft.com/office/powerpoint/2010/main" val="174846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1754-80A7-4B9F-883B-3AAF9F54CCC9}"/>
              </a:ext>
            </a:extLst>
          </p:cNvPr>
          <p:cNvSpPr>
            <a:spLocks noGrp="1"/>
          </p:cNvSpPr>
          <p:nvPr>
            <p:ph type="title"/>
          </p:nvPr>
        </p:nvSpPr>
        <p:spPr/>
        <p:txBody>
          <a:bodyPr/>
          <a:lstStyle/>
          <a:p>
            <a:r>
              <a:rPr lang="en-US" dirty="0"/>
              <a:t>But we digress</a:t>
            </a:r>
          </a:p>
        </p:txBody>
      </p:sp>
      <p:sp>
        <p:nvSpPr>
          <p:cNvPr id="3" name="Content Placeholder 2">
            <a:extLst>
              <a:ext uri="{FF2B5EF4-FFF2-40B4-BE49-F238E27FC236}">
                <a16:creationId xmlns:a16="http://schemas.microsoft.com/office/drawing/2014/main" id="{CF6781B9-C056-496F-B85D-7C26916C51E8}"/>
              </a:ext>
            </a:extLst>
          </p:cNvPr>
          <p:cNvSpPr>
            <a:spLocks noGrp="1"/>
          </p:cNvSpPr>
          <p:nvPr>
            <p:ph idx="1"/>
          </p:nvPr>
        </p:nvSpPr>
        <p:spPr/>
        <p:txBody>
          <a:bodyPr/>
          <a:lstStyle/>
          <a:p>
            <a:r>
              <a:rPr lang="en-US" dirty="0"/>
              <a:t>One step at a time...</a:t>
            </a:r>
          </a:p>
        </p:txBody>
      </p:sp>
    </p:spTree>
    <p:extLst>
      <p:ext uri="{BB962C8B-B14F-4D97-AF65-F5344CB8AC3E}">
        <p14:creationId xmlns:p14="http://schemas.microsoft.com/office/powerpoint/2010/main" val="1365713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849</Words>
  <Application>Microsoft Office PowerPoint</Application>
  <PresentationFormat>Widescreen</PresentationFormat>
  <Paragraphs>164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Django/Python/Machine Learning Web Application (#2)</vt:lpstr>
      <vt:lpstr>Where we are...</vt:lpstr>
      <vt:lpstr>Goals:</vt:lpstr>
      <vt:lpstr>But there’s more...</vt:lpstr>
      <vt:lpstr>What does that mean... Today...</vt:lpstr>
      <vt:lpstr>What does that mean... Tomorrow...</vt:lpstr>
      <vt:lpstr>What does that mean... Day 3</vt:lpstr>
      <vt:lpstr>There’s so much out there... For your Application, for your Device</vt:lpstr>
      <vt:lpstr>But we digress</vt:lpstr>
      <vt:lpstr>“Star Chaser”</vt:lpstr>
      <vt:lpstr>Best Practices</vt:lpstr>
      <vt:lpstr>Target Audience:</vt:lpstr>
      <vt:lpstr>Personas</vt:lpstr>
      <vt:lpstr>Proposed Site Map</vt:lpstr>
      <vt:lpstr>Wireframes</vt:lpstr>
      <vt:lpstr>Schema</vt:lpstr>
      <vt:lpstr>Go Live!</vt:lpstr>
      <vt:lpstr>Level of Effort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Django/Python/ML Backend</dc:title>
  <dc:creator>Chris Winsor</dc:creator>
  <cp:lastModifiedBy>Chris Winsor</cp:lastModifiedBy>
  <cp:revision>64</cp:revision>
  <dcterms:created xsi:type="dcterms:W3CDTF">2020-03-07T09:24:04Z</dcterms:created>
  <dcterms:modified xsi:type="dcterms:W3CDTF">2020-03-09T04:24:12Z</dcterms:modified>
</cp:coreProperties>
</file>