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74824F4-E04B-4039-8ECD-6B91E32B120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EEFA476-3B93-42DD-83F0-2B7A2A35DA5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CBCE4F0-1A1C-4F81-A9AF-209ABA14CEE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397623F-95F0-414A-AE33-3BC73123206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2C67FA8-BEBD-44E5-B497-CE23B22CDE7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9FEB883-6FD5-40B0-BD89-A236FAC0B25E}"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CD3BF80-57B7-4D0F-A362-FA3D0E238F3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B839380-7D55-454E-ADBB-D352DE7829F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0797F24-8A5B-4703-AEF1-7C2396BC273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6749383-F9CB-4BBA-BAF9-88D20B445B2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577AA62-0F80-46B1-8380-6A80FB30D57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469DC42-9ABB-459D-9C37-BBC950901B9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4E133A6-1C7E-4090-8010-46C5642F4D8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27ED401-FEE3-4D25-9B05-87FAA530680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C625A94-20C4-4827-A995-F0533F13296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B781BC5-5534-48B8-BE81-4A14823D8B3C}"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AF39F34-FEED-4695-836E-8CA96A9F5C71}"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F44145F-76DD-4FD5-AAEB-E2537C42877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96F1E68-3577-4863-B597-1D21D506845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53F729-DDD7-4D7A-BFB8-0F97F467CF9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62A1F38-0E2B-4A8A-88CA-A30AF4A606C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D24DB5D-D23D-4EBF-9740-C96C4A57979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A6CB749-B6F2-4287-8684-6854519F6E2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D03889-782D-4178-8AF9-29BB50F3367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99F3F94-2013-452B-9F1E-9DB80FEC0354}"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D5FAD92-1FBD-4176-96F5-C915145B3A01}"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cwinsor/django_103_plasticc_and_ux" TargetMode="External"/><Relationship Id="rId2" Type="http://schemas.openxmlformats.org/officeDocument/2006/relationships/image" Target="../media/image1.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p1=x&amp;p2=y" TargetMode="External"/><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p1=x&amp;p2=y" TargetMode="External"/><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hyperlink" Target="https://app.pluralsight.com/library/courses/build-first-data-visualization-google-charts" TargetMode="External"/><Relationship Id="rId3" Type="http://schemas.openxmlformats.org/officeDocument/2006/relationships/hyperlink" Target="https://www.sitepoint.com/best-javascript-charting-libraries/" TargetMode="External"/><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app.pluralsight.com/library/courses/build-first-data-visualization-google-charts" TargetMode="External"/><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realpython.com/deploying-a-django-app-and-postgresql-to-aws-elastic-beanstalk/" TargetMode="External"/><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www.cwinsor.us/" TargetMode="External"/><Relationship Id="rId2" Type="http://schemas.openxmlformats.org/officeDocument/2006/relationships/hyperlink" Target="http://ec2-3-22-167-114.us-east-2.compute.amazonaws.com:8000/"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app.pluralsight.com/library/courses/django-fundamentals-update/table-of-contents" TargetMode="External"/><Relationship Id="rId2" Type="http://schemas.openxmlformats.org/officeDocument/2006/relationships/hyperlink" Target="https://app.pluralsight.com/library/courses/getting-started-ux-design/table-of-contents" TargetMode="External"/><Relationship Id="rId3" Type="http://schemas.openxmlformats.org/officeDocument/2006/relationships/hyperlink" Target="https://app.pluralsight.com/library/courses/ux-design-creating-wireframes/table-of-contents" TargetMode="External"/><Relationship Id="rId4" Type="http://schemas.openxmlformats.org/officeDocument/2006/relationships/hyperlink" Target="https://mherman.org/blog/postgresql-and-nodejs/" TargetMode="External"/><Relationship Id="rId5" Type="http://schemas.openxmlformats.org/officeDocument/2006/relationships/hyperlink" Target="https://app.pluralsight.com/course-player?clipId=e5482b13-c204-4d52-89ec-94a1099592b0" TargetMode="External"/><Relationship Id="rId6"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hyperlink" Target="https://app.pluralsight.com/library/courses/build-first-data-visualization-google-charts" TargetMode="External"/><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ux-design-creating-wireframes/table-of-contents" TargetMode="External"/><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github.com/MetrowestBostonDevelopersMLGroup/MeetingPresentations" TargetMode="External"/><Relationship Id="rId2" Type="http://schemas.openxmlformats.org/officeDocument/2006/relationships/hyperlink" Target="https://a16z.com/2020/02/16/the-new-business-of-ai-and-how-its-different-from-traditional-software/" TargetMode="External"/><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hyperlink" Target="https://medium.com/@vicbergquist/18-fun-apis-for-your-next-project-8008841c7be9" TargetMode="External"/><Relationship Id="rId2" Type="http://schemas.openxmlformats.org/officeDocument/2006/relationships/hyperlink" Target="https://www.creativebloq.com/web-design/apis-developers-need-know-121518469" TargetMode="External"/><Relationship Id="rId3" Type="http://schemas.openxmlformats.org/officeDocument/2006/relationships/hyperlink" Target="https://rapidapi.com/collection/cool-apis" TargetMode="External"/><Relationship Id="rId4" Type="http://schemas.openxmlformats.org/officeDocument/2006/relationships/hyperlink" Target="https://www.creativebloq.com/web-design/apis-developers-need-know-121518469" TargetMode="External"/><Relationship Id="rId5"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hyperlink" Target="https://github.com/cwinsor/django_102_pluralsight/blob/master/django_web_app_framework_intro.pdf" TargetMode="External"/><Relationship Id="rId2" Type="http://schemas.openxmlformats.org/officeDocument/2006/relationships/hyperlink" Target="https://app.pluralsight.com/library/courses/django-fundamentals-update/table-of-contents" TargetMode="External"/><Relationship Id="rId3" Type="http://schemas.openxmlformats.org/officeDocument/2006/relationships/hyperlink" Target="https://github.com/cwinsor/django_103_plasticc_and_ux/blob/master/presentation.pptx" TargetMode="External"/><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371600" y="1122480"/>
            <a:ext cx="9829800" cy="276372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ea typeface="Microsoft YaHei"/>
              </a:rPr>
              <a:t>“</a:t>
            </a:r>
            <a:r>
              <a:rPr b="0" lang="en-US" sz="4400" spc="-1" strike="noStrike">
                <a:solidFill>
                  <a:srgbClr val="000000"/>
                </a:solidFill>
                <a:latin typeface="Calibri Light"/>
                <a:ea typeface="Microsoft YaHei"/>
              </a:rPr>
              <a:t>StarChaser”</a:t>
            </a:r>
            <a:br>
              <a:rPr sz="3600"/>
            </a:br>
            <a:br>
              <a:rPr sz="3600"/>
            </a:br>
            <a:br>
              <a:rPr sz="3600"/>
            </a:br>
            <a:r>
              <a:rPr b="0" lang="en-US" sz="2400" spc="-1" strike="noStrike">
                <a:solidFill>
                  <a:srgbClr val="000000"/>
                </a:solidFill>
                <a:latin typeface="Calibri Light"/>
              </a:rPr>
              <a:t>Development of a Django/Python/Machine Learning Web Application</a:t>
            </a:r>
            <a:endParaRPr b="0" lang="en-US" sz="2400" spc="-1" strike="noStrike">
              <a:solidFill>
                <a:srgbClr val="000000"/>
              </a:solidFill>
              <a:latin typeface="Calibri"/>
            </a:endParaRPr>
          </a:p>
        </p:txBody>
      </p:sp>
      <p:sp>
        <p:nvSpPr>
          <p:cNvPr id="83" name="PlaceHolder 2"/>
          <p:cNvSpPr>
            <a:spLocks noGrp="1"/>
          </p:cNvSpPr>
          <p:nvPr>
            <p:ph type="subTitle"/>
          </p:nvPr>
        </p:nvSpPr>
        <p:spPr>
          <a:xfrm>
            <a:off x="1143360" y="4343400"/>
            <a:ext cx="9143640" cy="1655280"/>
          </a:xfrm>
          <a:prstGeom prst="rect">
            <a:avLst/>
          </a:prstGeom>
          <a:noFill/>
          <a:ln w="0">
            <a:noFill/>
          </a:ln>
        </p:spPr>
        <p:txBody>
          <a:bodyPr anchor="t">
            <a:normAutofit/>
          </a:bodyPr>
          <a:p>
            <a:pPr algn="ctr">
              <a:lnSpc>
                <a:spcPct val="90000"/>
              </a:lnSpc>
              <a:spcBef>
                <a:spcPts val="1001"/>
              </a:spcBef>
              <a:buNone/>
              <a:tabLst>
                <a:tab algn="l" pos="0"/>
              </a:tabLst>
            </a:pPr>
            <a:r>
              <a:rPr b="0" lang="en-US" sz="1500" spc="-1" strike="noStrike">
                <a:solidFill>
                  <a:srgbClr val="000000"/>
                </a:solidFill>
                <a:latin typeface="Calibri"/>
              </a:rPr>
              <a:t>Chris Winsor</a:t>
            </a:r>
            <a:endParaRPr b="0" lang="en-US" sz="1500" spc="-1" strike="noStrike">
              <a:latin typeface="Arial"/>
            </a:endParaRPr>
          </a:p>
          <a:p>
            <a:pPr algn="ctr">
              <a:lnSpc>
                <a:spcPct val="90000"/>
              </a:lnSpc>
              <a:spcBef>
                <a:spcPts val="1001"/>
              </a:spcBef>
              <a:buNone/>
              <a:tabLst>
                <a:tab algn="l" pos="0"/>
              </a:tabLst>
            </a:pPr>
            <a:r>
              <a:rPr b="0" lang="en-US" sz="1500" spc="-1" strike="noStrike">
                <a:solidFill>
                  <a:srgbClr val="000000"/>
                </a:solidFill>
                <a:latin typeface="Calibri"/>
              </a:rPr>
              <a:t>5/27/2020</a:t>
            </a:r>
            <a:endParaRPr b="0" lang="en-US" sz="1500" spc="-1" strike="noStrike">
              <a:latin typeface="Arial"/>
            </a:endParaRPr>
          </a:p>
          <a:p>
            <a:pPr algn="ctr">
              <a:lnSpc>
                <a:spcPct val="90000"/>
              </a:lnSpc>
              <a:spcBef>
                <a:spcPts val="1001"/>
              </a:spcBef>
              <a:buNone/>
              <a:tabLst>
                <a:tab algn="l" pos="0"/>
              </a:tabLst>
            </a:pPr>
            <a:r>
              <a:rPr b="0" lang="en-US" sz="1500" spc="-1" strike="noStrike">
                <a:solidFill>
                  <a:srgbClr val="000000"/>
                </a:solidFill>
                <a:latin typeface="Calibri"/>
              </a:rPr>
              <a:t>Prepared for Metrowest Boston Developers Machine Learning Group</a:t>
            </a:r>
            <a:endParaRPr b="0" lang="en-US" sz="1500" spc="-1" strike="noStrike">
              <a:latin typeface="Arial"/>
            </a:endParaRPr>
          </a:p>
          <a:p>
            <a:pPr algn="ctr">
              <a:lnSpc>
                <a:spcPct val="90000"/>
              </a:lnSpc>
              <a:spcBef>
                <a:spcPts val="1001"/>
              </a:spcBef>
              <a:buNone/>
              <a:tabLst>
                <a:tab algn="l" pos="0"/>
              </a:tabLst>
            </a:pPr>
            <a:r>
              <a:rPr b="0" lang="en-US" sz="1500" spc="-1" strike="noStrike">
                <a:solidFill>
                  <a:srgbClr val="000000"/>
                </a:solidFill>
                <a:latin typeface="Calibri"/>
              </a:rPr>
              <a:t>Available from </a:t>
            </a:r>
            <a:r>
              <a:rPr b="0" lang="en-US" sz="1500" spc="-1" strike="noStrike" u="sng">
                <a:solidFill>
                  <a:srgbClr val="0563c1"/>
                </a:solidFill>
                <a:uFillTx/>
                <a:latin typeface="Calibri"/>
                <a:hlinkClick r:id="rId1"/>
              </a:rPr>
              <a:t>https://github.com/cwinsor/django_103_plasticc_and_ux</a:t>
            </a:r>
            <a:endParaRPr b="0" lang="en-US" sz="1500" spc="-1" strike="noStrike">
              <a:latin typeface="Arial"/>
            </a:endParaRPr>
          </a:p>
        </p:txBody>
      </p:sp>
      <p:pic>
        <p:nvPicPr>
          <p:cNvPr id="84" name="Picture 6" descr=""/>
          <p:cNvPicPr/>
          <p:nvPr/>
        </p:nvPicPr>
        <p:blipFill>
          <a:blip r:embed="rId2"/>
          <a:stretch/>
        </p:blipFill>
        <p:spPr>
          <a:xfrm>
            <a:off x="4986360" y="681120"/>
            <a:ext cx="5757840" cy="18334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3" descr=""/>
          <p:cNvPicPr/>
          <p:nvPr/>
        </p:nvPicPr>
        <p:blipFill>
          <a:blip r:embed="rId1"/>
          <a:stretch/>
        </p:blipFill>
        <p:spPr>
          <a:xfrm>
            <a:off x="1008000" y="487440"/>
            <a:ext cx="9824040" cy="5582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3" descr=""/>
          <p:cNvPicPr/>
          <p:nvPr/>
        </p:nvPicPr>
        <p:blipFill>
          <a:blip r:embed="rId1"/>
          <a:stretch/>
        </p:blipFill>
        <p:spPr>
          <a:xfrm>
            <a:off x="1762920" y="428760"/>
            <a:ext cx="8665560" cy="6289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3" descr=""/>
          <p:cNvPicPr/>
          <p:nvPr/>
        </p:nvPicPr>
        <p:blipFill>
          <a:blip r:embed="rId1"/>
          <a:stretch/>
        </p:blipFill>
        <p:spPr>
          <a:xfrm>
            <a:off x="1117080" y="465120"/>
            <a:ext cx="9957240" cy="5668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Picture 3" descr=""/>
          <p:cNvPicPr/>
          <p:nvPr/>
        </p:nvPicPr>
        <p:blipFill>
          <a:blip r:embed="rId1"/>
          <a:stretch/>
        </p:blipFill>
        <p:spPr>
          <a:xfrm>
            <a:off x="1590840" y="178560"/>
            <a:ext cx="9010080" cy="6500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4" descr=""/>
          <p:cNvPicPr/>
          <p:nvPr/>
        </p:nvPicPr>
        <p:blipFill>
          <a:blip r:embed="rId1"/>
          <a:stretch/>
        </p:blipFill>
        <p:spPr>
          <a:xfrm>
            <a:off x="2395440" y="0"/>
            <a:ext cx="7400520" cy="685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5" descr=""/>
          <p:cNvPicPr/>
          <p:nvPr/>
        </p:nvPicPr>
        <p:blipFill>
          <a:blip r:embed="rId1"/>
          <a:stretch/>
        </p:blipFill>
        <p:spPr>
          <a:xfrm>
            <a:off x="2066760" y="1128600"/>
            <a:ext cx="8057880" cy="4600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3" descr=""/>
          <p:cNvPicPr/>
          <p:nvPr/>
        </p:nvPicPr>
        <p:blipFill>
          <a:blip r:embed="rId1"/>
          <a:stretch/>
        </p:blipFill>
        <p:spPr>
          <a:xfrm>
            <a:off x="2109960" y="1104840"/>
            <a:ext cx="7972200" cy="46479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Picture 1" descr=""/>
          <p:cNvPicPr/>
          <p:nvPr/>
        </p:nvPicPr>
        <p:blipFill>
          <a:blip r:embed="rId1"/>
          <a:stretch/>
        </p:blipFill>
        <p:spPr>
          <a:xfrm>
            <a:off x="1212120" y="347760"/>
            <a:ext cx="10830960" cy="6295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4" descr=""/>
          <p:cNvPicPr/>
          <p:nvPr/>
        </p:nvPicPr>
        <p:blipFill>
          <a:blip r:embed="rId1"/>
          <a:stretch/>
        </p:blipFill>
        <p:spPr>
          <a:xfrm>
            <a:off x="1395360" y="152280"/>
            <a:ext cx="9400680" cy="6552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1" descr=""/>
          <p:cNvPicPr/>
          <p:nvPr/>
        </p:nvPicPr>
        <p:blipFill>
          <a:blip r:embed="rId1"/>
          <a:stretch/>
        </p:blipFill>
        <p:spPr>
          <a:xfrm>
            <a:off x="1419120" y="114480"/>
            <a:ext cx="9353160" cy="6629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914400" y="1143000"/>
            <a:ext cx="365760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What is it?</a:t>
            </a:r>
            <a:endParaRPr b="0" lang="en-US" sz="4400" spc="-1" strike="noStrike">
              <a:solidFill>
                <a:srgbClr val="000000"/>
              </a:solidFill>
              <a:latin typeface="Calibri"/>
            </a:endParaRPr>
          </a:p>
        </p:txBody>
      </p:sp>
      <p:sp>
        <p:nvSpPr>
          <p:cNvPr id="86" name="PlaceHolder 2"/>
          <p:cNvSpPr>
            <a:spLocks noGrp="1"/>
          </p:cNvSpPr>
          <p:nvPr>
            <p:ph/>
          </p:nvPr>
        </p:nvSpPr>
        <p:spPr>
          <a:xfrm>
            <a:off x="838080" y="3014280"/>
            <a:ext cx="10515240" cy="3477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Game where you compete to classify stars (Supernova, Pulsar, etc)</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Based on real astronomical data (flux/passband)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Leaderboard with head-to-head competition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Python/Django backend with:</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Kiras/Tensorflow Machine Learning</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Kaggle dataset, Postgres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References and Links to explain what’s going on</a:t>
            </a:r>
            <a:endParaRPr b="0" lang="en-US" sz="2800" spc="-1" strike="noStrike">
              <a:solidFill>
                <a:srgbClr val="000000"/>
              </a:solidFill>
              <a:latin typeface="Calibri"/>
            </a:endParaRPr>
          </a:p>
        </p:txBody>
      </p:sp>
      <p:pic>
        <p:nvPicPr>
          <p:cNvPr id="87" name="Picture 9" descr=""/>
          <p:cNvPicPr/>
          <p:nvPr/>
        </p:nvPicPr>
        <p:blipFill>
          <a:blip r:embed="rId1"/>
          <a:stretch/>
        </p:blipFill>
        <p:spPr>
          <a:xfrm>
            <a:off x="4986360" y="681480"/>
            <a:ext cx="5757840" cy="18334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2" descr=""/>
          <p:cNvPicPr/>
          <p:nvPr/>
        </p:nvPicPr>
        <p:blipFill>
          <a:blip r:embed="rId1"/>
          <a:stretch/>
        </p:blipFill>
        <p:spPr>
          <a:xfrm>
            <a:off x="1405080" y="147600"/>
            <a:ext cx="9381600" cy="65624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1" descr=""/>
          <p:cNvPicPr/>
          <p:nvPr/>
        </p:nvPicPr>
        <p:blipFill>
          <a:blip r:embed="rId1"/>
          <a:stretch/>
        </p:blipFill>
        <p:spPr>
          <a:xfrm>
            <a:off x="1409760" y="185760"/>
            <a:ext cx="9372240" cy="6486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2" descr=""/>
          <p:cNvPicPr/>
          <p:nvPr/>
        </p:nvPicPr>
        <p:blipFill>
          <a:blip r:embed="rId1"/>
          <a:stretch/>
        </p:blipFill>
        <p:spPr>
          <a:xfrm>
            <a:off x="659880" y="0"/>
            <a:ext cx="10871640" cy="6857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4" descr=""/>
          <p:cNvPicPr/>
          <p:nvPr/>
        </p:nvPicPr>
        <p:blipFill>
          <a:blip r:embed="rId1"/>
          <a:stretch/>
        </p:blipFill>
        <p:spPr>
          <a:xfrm>
            <a:off x="404640" y="133200"/>
            <a:ext cx="11382120" cy="65908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73200" y="3096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From last time</a:t>
            </a:r>
            <a:endParaRPr b="0" lang="en-US" sz="4400" spc="-1" strike="noStrike">
              <a:solidFill>
                <a:srgbClr val="000000"/>
              </a:solidFill>
              <a:latin typeface="Calibri"/>
            </a:endParaRPr>
          </a:p>
        </p:txBody>
      </p:sp>
      <p:pic>
        <p:nvPicPr>
          <p:cNvPr id="138" name="Picture 3" descr=""/>
          <p:cNvPicPr/>
          <p:nvPr/>
        </p:nvPicPr>
        <p:blipFill>
          <a:blip r:embed="rId1"/>
          <a:stretch/>
        </p:blipFill>
        <p:spPr>
          <a:xfrm>
            <a:off x="1676520" y="1356480"/>
            <a:ext cx="9648360" cy="51580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Schema</a:t>
            </a:r>
            <a:endParaRPr b="0" lang="en-US" sz="4400" spc="-1" strike="noStrike">
              <a:solidFill>
                <a:srgbClr val="000000"/>
              </a:solidFill>
              <a:latin typeface="Calibri"/>
            </a:endParaRPr>
          </a:p>
        </p:txBody>
      </p:sp>
      <p:pic>
        <p:nvPicPr>
          <p:cNvPr id="140" name="Picture 4" descr=""/>
          <p:cNvPicPr/>
          <p:nvPr/>
        </p:nvPicPr>
        <p:blipFill>
          <a:blip r:embed="rId1"/>
          <a:stretch/>
        </p:blipFill>
        <p:spPr>
          <a:xfrm>
            <a:off x="2867040" y="895320"/>
            <a:ext cx="7144560" cy="53305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74200" y="27360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Calibri Light"/>
              </a:rPr>
              <a:t>pick_star (view)</a:t>
            </a:r>
            <a:endParaRPr b="0" lang="en-US" sz="3600" spc="-1" strike="noStrike">
              <a:solidFill>
                <a:srgbClr val="000000"/>
              </a:solidFill>
              <a:latin typeface="Calibri"/>
            </a:endParaRPr>
          </a:p>
        </p:txBody>
      </p:sp>
      <p:pic>
        <p:nvPicPr>
          <p:cNvPr id="142" name="Picture 5" descr=""/>
          <p:cNvPicPr/>
          <p:nvPr/>
        </p:nvPicPr>
        <p:blipFill>
          <a:blip r:embed="rId1"/>
          <a:stretch/>
        </p:blipFill>
        <p:spPr>
          <a:xfrm>
            <a:off x="4508640" y="179280"/>
            <a:ext cx="7291080" cy="6579000"/>
          </a:xfrm>
          <a:prstGeom prst="rect">
            <a:avLst/>
          </a:prstGeom>
          <a:ln w="0">
            <a:noFill/>
          </a:ln>
        </p:spPr>
      </p:pic>
      <p:sp>
        <p:nvSpPr>
          <p:cNvPr id="143" name="PlaceHolder 2"/>
          <p:cNvSpPr>
            <a:spLocks noGrp="1"/>
          </p:cNvSpPr>
          <p:nvPr>
            <p:ph/>
          </p:nvPr>
        </p:nvSpPr>
        <p:spPr>
          <a:xfrm>
            <a:off x="574200" y="1690560"/>
            <a:ext cx="3327120" cy="4350960"/>
          </a:xfrm>
          <a:prstGeom prst="rect">
            <a:avLst/>
          </a:prstGeom>
          <a:noFill/>
          <a:ln w="0">
            <a:noFill/>
          </a:ln>
        </p:spPr>
        <p:txBody>
          <a:bodyPr anchor="t">
            <a:normAutofit/>
          </a:bodyPr>
          <a:p>
            <a:pPr>
              <a:lnSpc>
                <a:spcPct val="90000"/>
              </a:lnSpc>
              <a:spcBef>
                <a:spcPts val="1001"/>
              </a:spcBef>
              <a:buNone/>
              <a:tabLst>
                <a:tab algn="l" pos="0"/>
              </a:tabLst>
            </a:pPr>
            <a:r>
              <a:rPr b="0" lang="en-US" sz="2000" spc="-1" strike="noStrike">
                <a:solidFill>
                  <a:srgbClr val="000000"/>
                </a:solidFill>
                <a:latin typeface="Calibri"/>
              </a:rPr>
              <a:t>GET only (no template/POST)</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Display a list of stars to choose from</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Chart one star (chosen by user from list)</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Two parameters on URL</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000" spc="-1" strike="noStrike" u="sng">
                <a:solidFill>
                  <a:srgbClr val="0563c1"/>
                </a:solidFill>
                <a:uFillTx/>
                <a:latin typeface="Calibri"/>
                <a:hlinkClick r:id="rId2"/>
              </a:rPr>
              <a:t>http://...?p1=x&amp;p2=y</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45120" y="16416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Calibri Light"/>
              </a:rPr>
              <a:t>pick_star (html)</a:t>
            </a:r>
            <a:endParaRPr b="0" lang="en-US" sz="3600" spc="-1" strike="noStrike">
              <a:solidFill>
                <a:srgbClr val="000000"/>
              </a:solidFill>
              <a:latin typeface="Calibri"/>
            </a:endParaRPr>
          </a:p>
        </p:txBody>
      </p:sp>
      <p:sp>
        <p:nvSpPr>
          <p:cNvPr id="145" name="PlaceHolder 2"/>
          <p:cNvSpPr>
            <a:spLocks noGrp="1"/>
          </p:cNvSpPr>
          <p:nvPr>
            <p:ph/>
          </p:nvPr>
        </p:nvSpPr>
        <p:spPr>
          <a:xfrm>
            <a:off x="838080" y="1825560"/>
            <a:ext cx="1742040" cy="4350960"/>
          </a:xfrm>
          <a:prstGeom prst="rect">
            <a:avLst/>
          </a:prstGeom>
          <a:noFill/>
          <a:ln w="0">
            <a:noFill/>
          </a:ln>
        </p:spPr>
        <p:txBody>
          <a:bodyPr anchor="t">
            <a:noAutofit/>
          </a:bodyPr>
          <a:p>
            <a:pPr>
              <a:lnSpc>
                <a:spcPct val="90000"/>
              </a:lnSpc>
              <a:spcBef>
                <a:spcPts val="1417"/>
              </a:spcBef>
              <a:buNone/>
            </a:pPr>
            <a:endParaRPr b="0" lang="en-US" sz="2800" spc="-1" strike="noStrike">
              <a:solidFill>
                <a:srgbClr val="000000"/>
              </a:solidFill>
              <a:latin typeface="Calibri"/>
            </a:endParaRPr>
          </a:p>
        </p:txBody>
      </p:sp>
      <p:pic>
        <p:nvPicPr>
          <p:cNvPr id="146" name="Picture 5" descr=""/>
          <p:cNvPicPr/>
          <p:nvPr/>
        </p:nvPicPr>
        <p:blipFill>
          <a:blip r:embed="rId1"/>
          <a:stretch/>
        </p:blipFill>
        <p:spPr>
          <a:xfrm>
            <a:off x="838080" y="1153800"/>
            <a:ext cx="11233440" cy="55393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74200" y="27360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Calibri Light"/>
              </a:rPr>
              <a:t>place_bets (view)</a:t>
            </a:r>
            <a:endParaRPr b="0" lang="en-US" sz="3600" spc="-1" strike="noStrike">
              <a:solidFill>
                <a:srgbClr val="000000"/>
              </a:solidFill>
              <a:latin typeface="Calibri"/>
            </a:endParaRPr>
          </a:p>
        </p:txBody>
      </p:sp>
      <p:sp>
        <p:nvSpPr>
          <p:cNvPr id="148" name="PlaceHolder 2"/>
          <p:cNvSpPr>
            <a:spLocks noGrp="1"/>
          </p:cNvSpPr>
          <p:nvPr>
            <p:ph/>
          </p:nvPr>
        </p:nvSpPr>
        <p:spPr>
          <a:xfrm>
            <a:off x="574200" y="1690560"/>
            <a:ext cx="3969720" cy="4350960"/>
          </a:xfrm>
          <a:prstGeom prst="rect">
            <a:avLst/>
          </a:prstGeom>
          <a:noFill/>
          <a:ln w="0">
            <a:noFill/>
          </a:ln>
        </p:spPr>
        <p:txBody>
          <a:bodyPr anchor="t">
            <a:normAutofit fontScale="77000"/>
          </a:bodyPr>
          <a:p>
            <a:pPr>
              <a:lnSpc>
                <a:spcPct val="90000"/>
              </a:lnSpc>
              <a:spcBef>
                <a:spcPts val="1001"/>
              </a:spcBef>
              <a:buNone/>
              <a:tabLst>
                <a:tab algn="l" pos="0"/>
              </a:tabLst>
            </a:pPr>
            <a:r>
              <a:rPr b="0" lang="en-US" sz="2000" spc="-1" strike="noStrike">
                <a:solidFill>
                  <a:srgbClr val="000000"/>
                </a:solidFill>
                <a:latin typeface="Calibri"/>
              </a:rPr>
              <a:t>Template/POST</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Get:</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Call ML modes for recommendations</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Create form and populate</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POST</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Receive filled in form from request.POST</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Validate</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Save and redirect, or</a:t>
            </a: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Re-display w/ errors from “is_valid()”</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a:p>
            <a:pPr>
              <a:lnSpc>
                <a:spcPct val="90000"/>
              </a:lnSpc>
              <a:spcBef>
                <a:spcPts val="1001"/>
              </a:spcBef>
              <a:buNone/>
              <a:tabLst>
                <a:tab algn="l" pos="0"/>
              </a:tabLst>
            </a:pPr>
            <a:r>
              <a:rPr b="0" lang="en-US" sz="2000" spc="-1" strike="noStrike">
                <a:solidFill>
                  <a:srgbClr val="000000"/>
                </a:solidFill>
                <a:latin typeface="Calibri"/>
              </a:rPr>
              <a:t>URL has form</a:t>
            </a:r>
            <a:endParaRPr b="0" lang="en-US" sz="20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000" spc="-1" strike="noStrike" u="sng">
                <a:solidFill>
                  <a:srgbClr val="0563c1"/>
                </a:solidFill>
                <a:uFillTx/>
                <a:latin typeface="Calibri"/>
                <a:hlinkClick r:id="rId1"/>
              </a:rPr>
              <a:t>http://xyz.com/starid</a:t>
            </a:r>
            <a:endParaRPr b="0" lang="en-US" sz="20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p:txBody>
      </p:sp>
      <p:pic>
        <p:nvPicPr>
          <p:cNvPr id="149" name="Picture 4" descr=""/>
          <p:cNvPicPr/>
          <p:nvPr/>
        </p:nvPicPr>
        <p:blipFill>
          <a:blip r:embed="rId2"/>
          <a:stretch/>
        </p:blipFill>
        <p:spPr>
          <a:xfrm>
            <a:off x="4838760" y="130320"/>
            <a:ext cx="7213320" cy="66290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74200" y="273600"/>
            <a:ext cx="10515240" cy="1325160"/>
          </a:xfrm>
          <a:prstGeom prst="rect">
            <a:avLst/>
          </a:prstGeom>
          <a:noFill/>
          <a:ln w="0">
            <a:noFill/>
          </a:ln>
        </p:spPr>
        <p:txBody>
          <a:bodyPr anchor="ctr">
            <a:normAutofit/>
          </a:bodyPr>
          <a:p>
            <a:pPr>
              <a:lnSpc>
                <a:spcPct val="90000"/>
              </a:lnSpc>
              <a:buNone/>
            </a:pPr>
            <a:r>
              <a:rPr b="0" lang="en-US" sz="3600" spc="-1" strike="noStrike">
                <a:solidFill>
                  <a:srgbClr val="000000"/>
                </a:solidFill>
                <a:latin typeface="Calibri Light"/>
              </a:rPr>
              <a:t>place_bets (html)</a:t>
            </a:r>
            <a:endParaRPr b="0" lang="en-US" sz="3600" spc="-1" strike="noStrike">
              <a:solidFill>
                <a:srgbClr val="000000"/>
              </a:solidFill>
              <a:latin typeface="Calibri"/>
            </a:endParaRPr>
          </a:p>
        </p:txBody>
      </p:sp>
      <p:pic>
        <p:nvPicPr>
          <p:cNvPr id="151" name="Picture 5" descr=""/>
          <p:cNvPicPr/>
          <p:nvPr/>
        </p:nvPicPr>
        <p:blipFill>
          <a:blip r:embed="rId1"/>
          <a:stretch/>
        </p:blipFill>
        <p:spPr>
          <a:xfrm>
            <a:off x="4366800" y="105840"/>
            <a:ext cx="7615440" cy="6630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Goals:</a:t>
            </a:r>
            <a:endParaRPr b="0" lang="en-US" sz="4400" spc="-1" strike="noStrike">
              <a:solidFill>
                <a:srgbClr val="000000"/>
              </a:solidFill>
              <a:latin typeface="Calibri"/>
            </a:endParaRPr>
          </a:p>
        </p:txBody>
      </p:sp>
      <p:sp>
        <p:nvSpPr>
          <p:cNvPr id="89" name="PlaceHolder 2"/>
          <p:cNvSpPr>
            <a:spLocks noGrp="1"/>
          </p:cNvSpPr>
          <p:nvPr>
            <p:ph/>
          </p:nvPr>
        </p:nvSpPr>
        <p:spPr>
          <a:xfrm>
            <a:off x="838080" y="1690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Basic Web App Design with Server-side Python (Django)</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Integrating ML into Web Application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Deploy to cloud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bit of client-side (Google Charts, Bootstrap)</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Why:</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 means to express your work (anyone with a browser) vs</a:t>
            </a:r>
            <a:endParaRPr b="0" lang="en-US" sz="2400" spc="-1" strike="noStrike">
              <a:solidFill>
                <a:srgbClr val="000000"/>
              </a:solidFill>
              <a:latin typeface="Calibri"/>
            </a:endParaRPr>
          </a:p>
          <a:p>
            <a:pPr marL="914400">
              <a:lnSpc>
                <a:spcPct val="90000"/>
              </a:lnSpc>
              <a:spcBef>
                <a:spcPts val="499"/>
              </a:spcBef>
              <a:buNone/>
              <a:tabLst>
                <a:tab algn="l" pos="0"/>
              </a:tabLst>
            </a:pPr>
            <a:r>
              <a:rPr b="0" lang="en-US" sz="2000" spc="-1" strike="noStrike">
                <a:solidFill>
                  <a:srgbClr val="000000"/>
                </a:solidFill>
                <a:latin typeface="Calibri"/>
              </a:rPr>
              <a:t>Jupyter Notebook, .ppt/.doc, Vimeo, Kaggle</a:t>
            </a:r>
            <a:endParaRPr b="0" lang="en-US" sz="20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rPr>
              <a:t>Practice, Practice, Practice (web app development)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t>
            </a:r>
            <a:r>
              <a:rPr b="0" lang="en-US" sz="4400" spc="-1" strike="noStrike">
                <a:solidFill>
                  <a:srgbClr val="000000"/>
                </a:solidFill>
                <a:latin typeface="Calibri Light"/>
              </a:rPr>
              <a:t>Data Visualization”</a:t>
            </a:r>
            <a:endParaRPr b="0" lang="en-US" sz="4400" spc="-1" strike="noStrike">
              <a:solidFill>
                <a:srgbClr val="000000"/>
              </a:solidFill>
              <a:latin typeface="Calibri"/>
            </a:endParaRPr>
          </a:p>
        </p:txBody>
      </p:sp>
      <p:sp>
        <p:nvSpPr>
          <p:cNvPr id="153" name="PlaceHolder 2"/>
          <p:cNvSpPr>
            <a:spLocks noGrp="1"/>
          </p:cNvSpPr>
          <p:nvPr>
            <p:ph/>
          </p:nvPr>
        </p:nvSpPr>
        <p:spPr>
          <a:xfrm>
            <a:off x="577080" y="1690560"/>
            <a:ext cx="10515240" cy="5950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Tons of libraries.  High end (D3.js) to basic (Google Charts)</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54" name="Picture 3" descr=""/>
          <p:cNvPicPr/>
          <p:nvPr/>
        </p:nvPicPr>
        <p:blipFill>
          <a:blip r:embed="rId1"/>
          <a:stretch/>
        </p:blipFill>
        <p:spPr>
          <a:xfrm>
            <a:off x="4182840" y="2286000"/>
            <a:ext cx="7170480" cy="3461760"/>
          </a:xfrm>
          <a:prstGeom prst="rect">
            <a:avLst/>
          </a:prstGeom>
          <a:ln w="0">
            <a:noFill/>
          </a:ln>
        </p:spPr>
      </p:pic>
      <p:sp>
        <p:nvSpPr>
          <p:cNvPr id="155" name="Rectangle 4"/>
          <p:cNvSpPr/>
          <p:nvPr/>
        </p:nvSpPr>
        <p:spPr>
          <a:xfrm>
            <a:off x="753840" y="5938920"/>
            <a:ext cx="1033812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000000"/>
                </a:solidFill>
                <a:latin typeface="Calibri"/>
              </a:rPr>
              <a:t>References:</a:t>
            </a:r>
            <a:endParaRPr b="0" lang="en-US" sz="1000" spc="-1" strike="noStrike">
              <a:latin typeface="Arial"/>
            </a:endParaRPr>
          </a:p>
          <a:p>
            <a:pPr marL="457200">
              <a:lnSpc>
                <a:spcPct val="100000"/>
              </a:lnSpc>
              <a:buNone/>
            </a:pPr>
            <a:r>
              <a:rPr b="0" lang="en-US" sz="1000" spc="-1" strike="noStrike" u="sng">
                <a:solidFill>
                  <a:srgbClr val="0563c1"/>
                </a:solidFill>
                <a:uFillTx/>
                <a:latin typeface="Calibri"/>
                <a:hlinkClick r:id="rId2"/>
              </a:rPr>
              <a:t>https://app.pluralsight.com/library/courses/build-first-data-visualization-google-charts</a:t>
            </a:r>
            <a:endParaRPr b="0" lang="en-US" sz="1000" spc="-1" strike="noStrike">
              <a:latin typeface="Arial"/>
            </a:endParaRPr>
          </a:p>
          <a:p>
            <a:pPr marL="457200">
              <a:lnSpc>
                <a:spcPct val="100000"/>
              </a:lnSpc>
              <a:buNone/>
            </a:pPr>
            <a:r>
              <a:rPr b="0" lang="en-US" sz="1000" spc="-1" strike="noStrike" u="sng">
                <a:solidFill>
                  <a:srgbClr val="0563c1"/>
                </a:solidFill>
                <a:uFillTx/>
                <a:latin typeface="Calibri"/>
                <a:hlinkClick r:id="rId3"/>
              </a:rPr>
              <a:t>https://www.sitepoint.com/best-javascript-charting-libraries/</a:t>
            </a:r>
            <a:endParaRPr b="0" lang="en-US" sz="1000" spc="-1" strike="noStrike">
              <a:latin typeface="Arial"/>
            </a:endParaRPr>
          </a:p>
        </p:txBody>
      </p:sp>
      <p:sp>
        <p:nvSpPr>
          <p:cNvPr id="156" name="Rectangle 5"/>
          <p:cNvSpPr/>
          <p:nvPr/>
        </p:nvSpPr>
        <p:spPr>
          <a:xfrm>
            <a:off x="577080" y="2496240"/>
            <a:ext cx="3136320" cy="1919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000" spc="-1" strike="noStrike">
                <a:solidFill>
                  <a:srgbClr val="000000"/>
                </a:solidFill>
                <a:latin typeface="Calibri"/>
              </a:rPr>
              <a:t>Initial exploration is by Jupyter Notebook and/or Pandas/MatplotLib... see Titanic and PLAsTiCC #1</a:t>
            </a:r>
            <a:endParaRPr b="0" lang="en-US" sz="2000" spc="-1" strike="noStrike">
              <a:latin typeface="Arial"/>
            </a:endParaRPr>
          </a:p>
          <a:p>
            <a:pPr marL="285840" indent="-285840">
              <a:lnSpc>
                <a:spcPct val="100000"/>
              </a:lnSpc>
              <a:buClr>
                <a:srgbClr val="000000"/>
              </a:buClr>
              <a:buFont typeface="Arial"/>
              <a:buChar char="•"/>
            </a:pPr>
            <a:r>
              <a:rPr b="0" lang="en-US" sz="2000" spc="-1" strike="noStrike">
                <a:solidFill>
                  <a:srgbClr val="000000"/>
                </a:solidFill>
                <a:latin typeface="Calibri"/>
              </a:rPr>
              <a:t>For Web App I went with Google Charts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4"/>
          <p:cNvSpPr/>
          <p:nvPr/>
        </p:nvSpPr>
        <p:spPr>
          <a:xfrm>
            <a:off x="558000" y="6200640"/>
            <a:ext cx="1033812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000000"/>
                </a:solidFill>
                <a:latin typeface="Calibri"/>
              </a:rPr>
              <a:t>Reference:</a:t>
            </a:r>
            <a:endParaRPr b="0" lang="en-US" sz="1000" spc="-1" strike="noStrike">
              <a:latin typeface="Arial"/>
            </a:endParaRPr>
          </a:p>
          <a:p>
            <a:pPr marL="457200">
              <a:lnSpc>
                <a:spcPct val="100000"/>
              </a:lnSpc>
              <a:buNone/>
            </a:pPr>
            <a:r>
              <a:rPr b="0" lang="en-US" sz="1000" spc="-1" strike="noStrike" u="sng">
                <a:solidFill>
                  <a:srgbClr val="0563c1"/>
                </a:solidFill>
                <a:uFillTx/>
                <a:latin typeface="Calibri"/>
                <a:hlinkClick r:id="rId1"/>
              </a:rPr>
              <a:t>https://app.pluralsight.com/library/courses/build-first-data-visualization-google-charts</a:t>
            </a:r>
            <a:endParaRPr b="0" lang="en-US" sz="1000" spc="-1" strike="noStrike">
              <a:latin typeface="Arial"/>
            </a:endParaRPr>
          </a:p>
        </p:txBody>
      </p:sp>
      <p:pic>
        <p:nvPicPr>
          <p:cNvPr id="158" name="Picture 8" descr=""/>
          <p:cNvPicPr/>
          <p:nvPr/>
        </p:nvPicPr>
        <p:blipFill>
          <a:blip r:embed="rId2"/>
          <a:stretch/>
        </p:blipFill>
        <p:spPr>
          <a:xfrm>
            <a:off x="3665160" y="325440"/>
            <a:ext cx="7968240" cy="5947920"/>
          </a:xfrm>
          <a:prstGeom prst="rect">
            <a:avLst/>
          </a:prstGeom>
          <a:ln w="0">
            <a:noFill/>
          </a:ln>
        </p:spPr>
      </p:pic>
      <p:sp>
        <p:nvSpPr>
          <p:cNvPr id="159" name="PlaceHolder 1"/>
          <p:cNvSpPr>
            <a:spLocks noGrp="1"/>
          </p:cNvSpPr>
          <p:nvPr>
            <p:ph type="title"/>
          </p:nvPr>
        </p:nvSpPr>
        <p:spPr>
          <a:xfrm>
            <a:off x="381240" y="102600"/>
            <a:ext cx="2865240" cy="201132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Why this is important...</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AWS EB (Elastic Beanstalk) vs ES2</a:t>
            </a:r>
            <a:endParaRPr b="0" lang="en-US" sz="4400" spc="-1" strike="noStrike">
              <a:solidFill>
                <a:srgbClr val="000000"/>
              </a:solidFill>
              <a:latin typeface="Calibri"/>
            </a:endParaRPr>
          </a:p>
        </p:txBody>
      </p:sp>
      <p:sp>
        <p:nvSpPr>
          <p:cNvPr id="161" name="PlaceHolder 2"/>
          <p:cNvSpPr>
            <a:spLocks noGrp="1"/>
          </p:cNvSpPr>
          <p:nvPr>
            <p:ph/>
          </p:nvPr>
        </p:nvSpPr>
        <p:spPr>
          <a:xfrm>
            <a:off x="838080" y="1696680"/>
            <a:ext cx="624348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EB = EC2 + RDS + S3</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Scales with demand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Follow instructions from </a:t>
            </a:r>
            <a:r>
              <a:rPr b="0" lang="en-US" sz="1200" spc="-1" strike="noStrike" u="sng">
                <a:solidFill>
                  <a:srgbClr val="0563c1"/>
                </a:solidFill>
                <a:uFillTx/>
                <a:latin typeface="Calibri"/>
                <a:hlinkClick r:id="rId1"/>
              </a:rPr>
              <a:t>https://realpython.com/deploying-a-django-app-and-postgresql-to-aws-elastic-beanstalk/</a:t>
            </a:r>
            <a:endParaRPr b="0" lang="en-US" sz="1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Straightforward but not really...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Baseline = $8/day with no traffic and minimal data (ARRGH!)</a:t>
            </a:r>
            <a:endParaRPr b="0" lang="en-US" sz="2800" spc="-1" strike="noStrike">
              <a:solidFill>
                <a:srgbClr val="000000"/>
              </a:solidFill>
              <a:latin typeface="Calibri"/>
            </a:endParaRPr>
          </a:p>
        </p:txBody>
      </p:sp>
      <p:pic>
        <p:nvPicPr>
          <p:cNvPr id="162" name="Picture 3" descr=""/>
          <p:cNvPicPr/>
          <p:nvPr/>
        </p:nvPicPr>
        <p:blipFill>
          <a:blip r:embed="rId2"/>
          <a:stretch/>
        </p:blipFill>
        <p:spPr>
          <a:xfrm>
            <a:off x="7164720" y="1570680"/>
            <a:ext cx="4639320" cy="422208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Second Try: Postgres directly on EC2</a:t>
            </a:r>
            <a:endParaRPr b="0" lang="en-US" sz="4400" spc="-1" strike="noStrike">
              <a:solidFill>
                <a:srgbClr val="000000"/>
              </a:solidFill>
              <a:latin typeface="Calibri"/>
            </a:endParaRPr>
          </a:p>
        </p:txBody>
      </p:sp>
      <p:pic>
        <p:nvPicPr>
          <p:cNvPr id="164" name="Picture 4" descr=""/>
          <p:cNvPicPr/>
          <p:nvPr/>
        </p:nvPicPr>
        <p:blipFill>
          <a:blip r:embed="rId1"/>
          <a:stretch/>
        </p:blipFill>
        <p:spPr>
          <a:xfrm>
            <a:off x="573120" y="1501920"/>
            <a:ext cx="11248560" cy="49906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Go Play !</a:t>
            </a:r>
            <a:endParaRPr b="0" lang="en-US" sz="4400" spc="-1" strike="noStrike">
              <a:solidFill>
                <a:srgbClr val="000000"/>
              </a:solidFill>
              <a:latin typeface="Calibri"/>
            </a:endParaRPr>
          </a:p>
        </p:txBody>
      </p:sp>
      <p:sp>
        <p:nvSpPr>
          <p:cNvPr id="166"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u="sng">
                <a:solidFill>
                  <a:srgbClr val="0563c1"/>
                </a:solidFill>
                <a:uFillTx/>
                <a:latin typeface="Calibri"/>
                <a:hlinkClick r:id="rId1"/>
              </a:rPr>
              <a:t>www.cwinsor.us</a:t>
            </a:r>
            <a:r>
              <a:rPr b="0" lang="en-US" sz="2800" spc="-1" strike="noStrike">
                <a:solidFill>
                  <a:srgbClr val="000000"/>
                </a:solidFill>
                <a:latin typeface="Calibri"/>
              </a:rPr>
              <a:t> (look for StarChaser)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Or directly...</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u="sng">
                <a:solidFill>
                  <a:srgbClr val="0563c1"/>
                </a:solidFill>
                <a:uFillTx/>
                <a:latin typeface="Calibri"/>
                <a:hlinkClick r:id="rId2"/>
              </a:rPr>
              <a:t>http://ec2-3-22-167-114.us-east-2.compute.amazonaws.com:8000/</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Level of Effort and Takeaways</a:t>
            </a:r>
            <a:endParaRPr b="0" lang="en-US" sz="4400" spc="-1" strike="noStrike">
              <a:solidFill>
                <a:srgbClr val="000000"/>
              </a:solidFill>
              <a:latin typeface="Calibri"/>
            </a:endParaRPr>
          </a:p>
        </p:txBody>
      </p:sp>
      <p:sp>
        <p:nvSpPr>
          <p:cNvPr id="16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full featured Web App (admin, user accounts, Postgres, M.L., AWS)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2/23 to 5/22 (3 months).  Lots of learning curve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Started with Tic-tac-toe and:</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Replaced out-of-box database with Postgres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Added external ML models, Kaggle dataset</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Added Google Charts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Pushed to AWS</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Wireframe and personas super important for focus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References</a:t>
            </a:r>
            <a:endParaRPr b="0" lang="en-US" sz="4400" spc="-1" strike="noStrike">
              <a:solidFill>
                <a:srgbClr val="000000"/>
              </a:solidFill>
              <a:latin typeface="Calibri"/>
            </a:endParaRPr>
          </a:p>
        </p:txBody>
      </p:sp>
      <p:sp>
        <p:nvSpPr>
          <p:cNvPr id="170" name="PlaceHolder 2"/>
          <p:cNvSpPr>
            <a:spLocks noGrp="1"/>
          </p:cNvSpPr>
          <p:nvPr>
            <p:ph/>
          </p:nvPr>
        </p:nvSpPr>
        <p:spPr>
          <a:xfrm>
            <a:off x="838080" y="1825560"/>
            <a:ext cx="10515240" cy="4350960"/>
          </a:xfrm>
          <a:prstGeom prst="rect">
            <a:avLst/>
          </a:prstGeom>
          <a:noFill/>
          <a:ln w="0">
            <a:noFill/>
          </a:ln>
        </p:spPr>
        <p:txBody>
          <a:bodyPr anchor="t">
            <a:normAutofit fontScale="57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Django:</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Tic-Tac-Toe (Django Fundamentals by Reindert-Jan Ekker on Pluralsight) </a:t>
            </a:r>
            <a:r>
              <a:rPr b="0" lang="en-US" sz="2400" spc="-1" strike="noStrike" u="sng">
                <a:solidFill>
                  <a:srgbClr val="0563c1"/>
                </a:solidFill>
                <a:uFillTx/>
                <a:latin typeface="Calibri"/>
                <a:hlinkClick r:id="rId1"/>
              </a:rPr>
              <a:t>https://app.pluralsight.com/library/courses/django-fundamentals-update/table-of-contents</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Web UX/UI:</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Getting Started in UX Design by Kurt Krumme </a:t>
            </a:r>
            <a:r>
              <a:rPr b="0" lang="en-US" sz="2400" spc="-1" strike="noStrike" u="sng">
                <a:solidFill>
                  <a:srgbClr val="0563c1"/>
                </a:solidFill>
                <a:uFillTx/>
                <a:latin typeface="Calibri"/>
                <a:hlinkClick r:id="rId2"/>
              </a:rPr>
              <a:t>https://app.pluralsight.com/library/courses/getting-started-ux-design/table-of-contents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UX Design Creating Wireframes by Susan Simkins </a:t>
            </a:r>
            <a:r>
              <a:rPr b="0" lang="en-US" sz="2400" spc="-1" strike="noStrike" u="sng">
                <a:solidFill>
                  <a:srgbClr val="0563c1"/>
                </a:solidFill>
                <a:uFillTx/>
                <a:latin typeface="Calibri"/>
                <a:hlinkClick r:id="rId3"/>
              </a:rPr>
              <a:t>https://app.pluralsight.com/library/courses/ux-design-creating-wireframes/table-of-contents</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Node, Postgres, Express (background only - could skim this)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Build a CRUD single page application with Node, Express, Angular, Postgres” (Michael Herman)</a:t>
            </a:r>
            <a:endParaRPr b="0" lang="en-US" sz="2400" spc="-1" strike="noStrike">
              <a:solidFill>
                <a:srgbClr val="000000"/>
              </a:solidFill>
              <a:latin typeface="Calibri"/>
            </a:endParaRPr>
          </a:p>
          <a:p>
            <a:pPr lvl="1" marL="685800" indent="-228600">
              <a:lnSpc>
                <a:spcPct val="90000"/>
              </a:lnSpc>
              <a:spcBef>
                <a:spcPts val="499"/>
              </a:spcBef>
              <a:buClr>
                <a:srgbClr val="4472c4"/>
              </a:buClr>
              <a:buFont typeface="Arial"/>
              <a:buChar char="•"/>
            </a:pPr>
            <a:r>
              <a:rPr b="0" lang="en-US" sz="2400" spc="-1" strike="noStrike" u="sng">
                <a:solidFill>
                  <a:srgbClr val="4472c4"/>
                </a:solidFill>
                <a:uFillTx/>
                <a:latin typeface="Calibri"/>
                <a:hlinkClick r:id="rId4"/>
              </a:rPr>
              <a:t>https://mherman.org/blog/postgresql-and-nodejs/</a:t>
            </a:r>
            <a:r>
              <a:rPr b="0" lang="en-US" sz="2400" spc="-1" strike="noStrike">
                <a:solidFill>
                  <a:srgbClr val="4472c4"/>
                </a:solidFill>
                <a:latin typeface="Calibri"/>
              </a:rPr>
              <a:t>   </a:t>
            </a:r>
            <a:r>
              <a:rPr b="0" lang="en-US" sz="2400" spc="-1" strike="noStrike">
                <a:solidFill>
                  <a:srgbClr val="000000"/>
                </a:solidFill>
                <a:latin typeface="Calibri"/>
              </a:rPr>
              <a:t>This is an example frontend/backend javascript web app with postgres db.  It uses express web server/routing and (a little) angular on the front-end.  You will use npm, express, node, browser trace/debug features.  You will see javascript used on both client and server.  This is very standard (server-side javascript) architecture.</a:t>
            </a:r>
            <a:endParaRPr b="0" lang="en-US" sz="24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Front-end (suspect this will be handy in the future)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Front-End Web Development Quick Start With HTML5, CSS, and JavaScript” (Shawn Wildermuth) </a:t>
            </a:r>
            <a:r>
              <a:rPr b="0" lang="en-US" sz="2400" spc="-1" strike="noStrike" u="sng">
                <a:solidFill>
                  <a:srgbClr val="4472c4"/>
                </a:solidFill>
                <a:uFillTx/>
                <a:latin typeface="Calibri"/>
                <a:hlinkClick r:id="rId5"/>
              </a:rPr>
              <a:t>https://app.pluralsight.com/course-player?clipId=e5482b13-c204-4d52-89ec-94a1099592b0</a:t>
            </a:r>
            <a:r>
              <a:rPr b="0" lang="en-US" sz="2400" spc="-1" strike="noStrike">
                <a:solidFill>
                  <a:srgbClr val="4472c4"/>
                </a:solidFill>
                <a:latin typeface="Calibri"/>
              </a:rPr>
              <a:t>  </a:t>
            </a:r>
            <a:r>
              <a:rPr b="0" lang="en-US" sz="2400" spc="-1" strike="noStrike">
                <a:solidFill>
                  <a:srgbClr val="000000"/>
                </a:solidFill>
                <a:latin typeface="Calibri"/>
              </a:rPr>
              <a:t>Beginner HTML5, CSS, JavaScript – excellent</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068000" y="2915280"/>
            <a:ext cx="3465000" cy="1325160"/>
          </a:xfrm>
          <a:prstGeom prst="rect">
            <a:avLst/>
          </a:prstGeom>
          <a:noFill/>
          <a:ln w="0">
            <a:noFill/>
          </a:ln>
        </p:spPr>
        <p:txBody>
          <a:bodyPr anchor="ctr">
            <a:noAutofit/>
          </a:bodyPr>
          <a:p>
            <a:pPr algn="ctr">
              <a:lnSpc>
                <a:spcPct val="90000"/>
              </a:lnSpc>
              <a:buNone/>
            </a:pPr>
            <a:r>
              <a:rPr b="0" lang="en-US" sz="4400" spc="-1" strike="noStrike">
                <a:solidFill>
                  <a:srgbClr val="000000"/>
                </a:solidFill>
                <a:latin typeface="Calibri Light"/>
              </a:rPr>
              <a:t>Thank You</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Best Pandas methods...</a:t>
            </a:r>
            <a:endParaRPr b="0" lang="en-US" sz="4400" spc="-1" strike="noStrike">
              <a:solidFill>
                <a:srgbClr val="000000"/>
              </a:solidFill>
              <a:latin typeface="Calibri"/>
            </a:endParaRPr>
          </a:p>
        </p:txBody>
      </p:sp>
      <p:sp>
        <p:nvSpPr>
          <p:cNvPr id="173" name="PlaceHolder 2"/>
          <p:cNvSpPr>
            <a:spLocks noGrp="1"/>
          </p:cNvSpPr>
          <p:nvPr>
            <p:ph/>
          </p:nvPr>
        </p:nvSpPr>
        <p:spPr>
          <a:xfrm>
            <a:off x="838080" y="1825560"/>
            <a:ext cx="5982120" cy="435096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.pivot()     </a:t>
            </a:r>
            <a:r>
              <a:rPr b="0" lang="en-US" sz="2400" spc="-1" strike="noStrike">
                <a:solidFill>
                  <a:srgbClr val="000000"/>
                </a:solidFill>
                <a:latin typeface="Calibri"/>
              </a:rPr>
              <a:t>given a nominal attribute, create an attribute for each value</a:t>
            </a:r>
            <a:endParaRPr b="0" lang="en-US" sz="24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.merge()   merges two DataFrames</a:t>
            </a:r>
            <a:endParaRPr b="0" lang="en-US" sz="2800" spc="-1" strike="noStrike">
              <a:solidFill>
                <a:srgbClr val="000000"/>
              </a:solidFill>
              <a:latin typeface="Calibri"/>
            </a:endParaRPr>
          </a:p>
          <a:p>
            <a:pPr marL="457200">
              <a:lnSpc>
                <a:spcPct val="90000"/>
              </a:lnSpc>
              <a:spcBef>
                <a:spcPts val="499"/>
              </a:spcBef>
              <a:buNone/>
              <a:tabLst>
                <a:tab algn="l" pos="0"/>
              </a:tabLst>
            </a:pPr>
            <a:r>
              <a:rPr b="0" lang="en-US" sz="1800" spc="-1" strike="noStrike">
                <a:solidFill>
                  <a:srgbClr val="000000"/>
                </a:solidFill>
                <a:latin typeface="Courier New"/>
              </a:rPr>
              <a:t>(example...)</a:t>
            </a:r>
            <a:endParaRPr b="0" lang="en-US" sz="1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Boolean indexing...</a:t>
            </a:r>
            <a:endParaRPr b="0" lang="en-US" sz="2800" spc="-1" strike="noStrike">
              <a:solidFill>
                <a:srgbClr val="000000"/>
              </a:solidFill>
              <a:latin typeface="Calibri"/>
            </a:endParaRPr>
          </a:p>
          <a:p>
            <a:pPr marL="457200">
              <a:lnSpc>
                <a:spcPct val="90000"/>
              </a:lnSpc>
              <a:spcBef>
                <a:spcPts val="499"/>
              </a:spcBef>
              <a:buNone/>
              <a:tabLst>
                <a:tab algn="l" pos="0"/>
              </a:tabLst>
            </a:pPr>
            <a:r>
              <a:rPr b="0" lang="en-US" sz="2000" spc="-1" strike="noStrike">
                <a:solidFill>
                  <a:srgbClr val="000000"/>
                </a:solidFill>
                <a:latin typeface="Courier New"/>
              </a:rPr>
              <a:t>filter = reviews['score'] &gt; 6.95</a:t>
            </a:r>
            <a:endParaRPr b="0" lang="en-US" sz="2000" spc="-1" strike="noStrike">
              <a:solidFill>
                <a:srgbClr val="000000"/>
              </a:solidFill>
              <a:latin typeface="Calibri"/>
            </a:endParaRPr>
          </a:p>
          <a:p>
            <a:pPr marL="457200">
              <a:lnSpc>
                <a:spcPct val="90000"/>
              </a:lnSpc>
              <a:spcBef>
                <a:spcPts val="499"/>
              </a:spcBef>
              <a:buNone/>
              <a:tabLst>
                <a:tab algn="l" pos="0"/>
              </a:tabLst>
            </a:pPr>
            <a:r>
              <a:rPr b="0" lang="en-US" sz="2000" spc="-1" strike="noStrike">
                <a:solidFill>
                  <a:srgbClr val="000000"/>
                </a:solidFill>
                <a:latin typeface="Courier New"/>
              </a:rPr>
              <a:t>reviews.loc[filter]</a:t>
            </a:r>
            <a:endParaRPr b="0" lang="en-US" sz="20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p:txBody>
      </p:sp>
      <p:pic>
        <p:nvPicPr>
          <p:cNvPr id="174" name="Picture 4" descr=""/>
          <p:cNvPicPr/>
          <p:nvPr/>
        </p:nvPicPr>
        <p:blipFill>
          <a:blip r:embed="rId1"/>
          <a:stretch/>
        </p:blipFill>
        <p:spPr>
          <a:xfrm>
            <a:off x="7040880" y="439920"/>
            <a:ext cx="4790880" cy="33714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Visualization</a:t>
            </a:r>
            <a:endParaRPr b="0" lang="en-US" sz="4400" spc="-1" strike="noStrike">
              <a:solidFill>
                <a:srgbClr val="000000"/>
              </a:solidFill>
              <a:latin typeface="Calibri"/>
            </a:endParaRPr>
          </a:p>
        </p:txBody>
      </p:sp>
      <p:pic>
        <p:nvPicPr>
          <p:cNvPr id="176" name="Picture 3" descr=""/>
          <p:cNvPicPr/>
          <p:nvPr/>
        </p:nvPicPr>
        <p:blipFill>
          <a:blip r:embed="rId1"/>
          <a:stretch/>
        </p:blipFill>
        <p:spPr>
          <a:xfrm>
            <a:off x="729360" y="1368000"/>
            <a:ext cx="10121760" cy="4842000"/>
          </a:xfrm>
          <a:prstGeom prst="rect">
            <a:avLst/>
          </a:prstGeom>
          <a:ln w="0">
            <a:noFill/>
          </a:ln>
        </p:spPr>
      </p:pic>
      <p:sp>
        <p:nvSpPr>
          <p:cNvPr id="177" name="Rectangle 4"/>
          <p:cNvSpPr/>
          <p:nvPr/>
        </p:nvSpPr>
        <p:spPr>
          <a:xfrm>
            <a:off x="519480" y="6200640"/>
            <a:ext cx="830556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000" spc="-1" strike="noStrike">
                <a:solidFill>
                  <a:srgbClr val="000000"/>
                </a:solidFill>
                <a:latin typeface="Calibri"/>
              </a:rPr>
              <a:t>Reference:</a:t>
            </a:r>
            <a:endParaRPr b="0" lang="en-US" sz="1000" spc="-1" strike="noStrike">
              <a:latin typeface="Arial"/>
            </a:endParaRPr>
          </a:p>
          <a:p>
            <a:pPr marL="457200">
              <a:lnSpc>
                <a:spcPct val="100000"/>
              </a:lnSpc>
              <a:buNone/>
            </a:pPr>
            <a:r>
              <a:rPr b="0" lang="en-US" sz="1000" spc="-1" strike="noStrike" u="sng">
                <a:solidFill>
                  <a:srgbClr val="0563c1"/>
                </a:solidFill>
                <a:uFillTx/>
                <a:latin typeface="Calibri"/>
                <a:hlinkClick r:id="rId2"/>
              </a:rPr>
              <a:t>https://app.pluralsight.com/library/courses/build-first-data-visualization-google-charts</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Best Practices in Web App Design</a:t>
            </a:r>
            <a:endParaRPr b="0" lang="en-US" sz="4400" spc="-1" strike="noStrike">
              <a:solidFill>
                <a:srgbClr val="000000"/>
              </a:solidFill>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anchor="t">
            <a:normAutofit fontScale="61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Define the Problem</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Identify Needs of User, Organization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Do Some Research</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Define Your Solution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Test Your Design</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a:p>
            <a:pPr>
              <a:lnSpc>
                <a:spcPct val="90000"/>
              </a:lnSpc>
              <a:spcBef>
                <a:spcPts val="1001"/>
              </a:spcBef>
              <a:buNone/>
              <a:tabLst>
                <a:tab algn="l" pos="0"/>
              </a:tabLst>
            </a:pPr>
            <a:r>
              <a:rPr b="0" lang="en-US" sz="4500" spc="-1" strike="noStrike">
                <a:solidFill>
                  <a:srgbClr val="000000"/>
                </a:solidFill>
                <a:latin typeface="Calibri"/>
              </a:rPr>
              <a:t>To Include:</a:t>
            </a:r>
            <a:endParaRPr b="0" lang="en-US" sz="45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Identify Audience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Key Points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Wireframe and Review</a:t>
            </a:r>
            <a:endParaRPr b="0" lang="en-US" sz="2800" spc="-1" strike="noStrike">
              <a:solidFill>
                <a:srgbClr val="000000"/>
              </a:solidFill>
              <a:latin typeface="Calibri"/>
            </a:endParaRPr>
          </a:p>
          <a:p>
            <a:pPr>
              <a:lnSpc>
                <a:spcPct val="90000"/>
              </a:lnSpc>
              <a:spcBef>
                <a:spcPts val="1001"/>
              </a:spcBef>
              <a:buNone/>
              <a:tabLst>
                <a:tab algn="l" pos="0"/>
              </a:tabLst>
            </a:pPr>
            <a:endParaRPr b="0" lang="en-US" sz="2800" spc="-1" strike="noStrike">
              <a:solidFill>
                <a:srgbClr val="000000"/>
              </a:solidFill>
              <a:latin typeface="Calibri"/>
            </a:endParaRPr>
          </a:p>
          <a:p>
            <a:pPr>
              <a:lnSpc>
                <a:spcPct val="90000"/>
              </a:lnSpc>
              <a:spcBef>
                <a:spcPts val="1001"/>
              </a:spcBef>
              <a:buNone/>
              <a:tabLst>
                <a:tab algn="l" pos="0"/>
              </a:tabLst>
            </a:pPr>
            <a:r>
              <a:rPr b="0" lang="en-US" sz="2600" spc="-1" strike="noStrike">
                <a:solidFill>
                  <a:srgbClr val="000000"/>
                </a:solidFill>
                <a:latin typeface="Calibri"/>
              </a:rPr>
              <a:t>References:  </a:t>
            </a:r>
            <a:endParaRPr b="0" lang="en-US" sz="2600" spc="-1" strike="noStrike">
              <a:solidFill>
                <a:srgbClr val="000000"/>
              </a:solidFill>
              <a:latin typeface="Calibri"/>
            </a:endParaRPr>
          </a:p>
          <a:p>
            <a:pPr>
              <a:lnSpc>
                <a:spcPct val="90000"/>
              </a:lnSpc>
              <a:spcBef>
                <a:spcPts val="1001"/>
              </a:spcBef>
              <a:buNone/>
              <a:tabLst>
                <a:tab algn="l" pos="0"/>
              </a:tabLst>
            </a:pPr>
            <a:r>
              <a:rPr b="0" lang="en-US" sz="1600" spc="-1" strike="noStrike">
                <a:solidFill>
                  <a:srgbClr val="000000"/>
                </a:solidFill>
                <a:latin typeface="Calibri"/>
              </a:rPr>
              <a:t>Getting Started in UX Design by Kurt Krumme </a:t>
            </a:r>
            <a:r>
              <a:rPr b="0" lang="en-US" sz="1600" spc="-1" strike="noStrike" u="sng">
                <a:solidFill>
                  <a:srgbClr val="0563c1"/>
                </a:solidFill>
                <a:uFillTx/>
                <a:latin typeface="Calibri"/>
                <a:hlinkClick r:id="rId1"/>
              </a:rPr>
              <a:t>https://app.pluralsight.com/library/courses/getting-started-ux-design/table-of-contents</a:t>
            </a:r>
            <a:endParaRPr b="0" lang="en-US" sz="1600" spc="-1" strike="noStrike">
              <a:solidFill>
                <a:srgbClr val="000000"/>
              </a:solidFill>
              <a:latin typeface="Calibri"/>
            </a:endParaRPr>
          </a:p>
          <a:p>
            <a:pPr>
              <a:lnSpc>
                <a:spcPct val="90000"/>
              </a:lnSpc>
              <a:spcBef>
                <a:spcPts val="1001"/>
              </a:spcBef>
              <a:buNone/>
              <a:tabLst>
                <a:tab algn="l" pos="0"/>
              </a:tabLst>
            </a:pPr>
            <a:r>
              <a:rPr b="0" lang="en-US" sz="1600" spc="-1" strike="noStrike">
                <a:solidFill>
                  <a:srgbClr val="000000"/>
                </a:solidFill>
                <a:latin typeface="Calibri"/>
              </a:rPr>
              <a:t>UX Design Creating Wireframes by Susan Simkins </a:t>
            </a:r>
            <a:r>
              <a:rPr b="0" lang="en-US" sz="1600" spc="-1" strike="noStrike" u="sng">
                <a:solidFill>
                  <a:srgbClr val="0563c1"/>
                </a:solidFill>
                <a:uFillTx/>
                <a:latin typeface="Calibri"/>
                <a:hlinkClick r:id="rId2"/>
              </a:rPr>
              <a:t>https://app.pluralsight.com/library/courses/ux-design-creating-wireframes/table-of-contents</a:t>
            </a:r>
            <a:endParaRPr b="0" lang="en-US" sz="1600" spc="-1" strike="noStrike">
              <a:solidFill>
                <a:srgbClr val="000000"/>
              </a:solidFill>
              <a:latin typeface="Calibri"/>
            </a:endParaRPr>
          </a:p>
          <a:p>
            <a:pPr>
              <a:lnSpc>
                <a:spcPct val="90000"/>
              </a:lnSpc>
              <a:spcBef>
                <a:spcPts val="1001"/>
              </a:spcBef>
              <a:buNone/>
              <a:tabLst>
                <a:tab algn="l" pos="0"/>
              </a:tabLst>
            </a:pPr>
            <a:endParaRPr b="0" lang="en-US" sz="1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But we digress</a:t>
            </a:r>
            <a:endParaRPr b="0" lang="en-US" sz="4400" spc="-1" strike="noStrike">
              <a:solidFill>
                <a:srgbClr val="000000"/>
              </a:solidFill>
              <a:latin typeface="Calibri"/>
            </a:endParaRPr>
          </a:p>
        </p:txBody>
      </p:sp>
      <p:sp>
        <p:nvSpPr>
          <p:cNvPr id="179" name="PlaceHolder 2"/>
          <p:cNvSpPr>
            <a:spLocks noGrp="1"/>
          </p:cNvSpPr>
          <p:nvPr>
            <p:ph/>
          </p:nvPr>
        </p:nvSpPr>
        <p:spPr>
          <a:xfrm>
            <a:off x="838080" y="1825560"/>
            <a:ext cx="10515240" cy="4350960"/>
          </a:xfrm>
          <a:prstGeom prst="rect">
            <a:avLst/>
          </a:prstGeom>
          <a:noFill/>
          <a:ln w="0">
            <a:noFill/>
          </a:ln>
        </p:spPr>
        <p:txBody>
          <a:bodyPr anchor="t">
            <a:noAutofit/>
          </a:bodyPr>
          <a:p>
            <a:pPr>
              <a:lnSpc>
                <a:spcPct val="90000"/>
              </a:lnSpc>
              <a:spcBef>
                <a:spcPts val="1001"/>
              </a:spcBef>
              <a:buNone/>
              <a:tabLst>
                <a:tab algn="l" pos="0"/>
              </a:tabLst>
            </a:pPr>
            <a:r>
              <a:rPr b="0" lang="en-US" sz="2800" spc="-1" strike="noStrike">
                <a:solidFill>
                  <a:srgbClr val="000000"/>
                </a:solidFill>
                <a:latin typeface="Calibri"/>
              </a:rPr>
              <a:t>One step at a time...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99760" y="9180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Django Framework</a:t>
            </a:r>
            <a:endParaRPr b="0" lang="en-US" sz="4400" spc="-1" strike="noStrike">
              <a:solidFill>
                <a:srgbClr val="000000"/>
              </a:solidFill>
              <a:latin typeface="Calibri"/>
            </a:endParaRPr>
          </a:p>
        </p:txBody>
      </p:sp>
      <p:sp>
        <p:nvSpPr>
          <p:cNvPr id="181" name="Rectangle 3"/>
          <p:cNvSpPr/>
          <p:nvPr/>
        </p:nvSpPr>
        <p:spPr>
          <a:xfrm>
            <a:off x="1832760" y="3998520"/>
            <a:ext cx="1694160" cy="91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Browser</a:t>
            </a:r>
            <a:endParaRPr b="0" lang="en-US" sz="1800" spc="-1" strike="noStrike">
              <a:latin typeface="Arial"/>
            </a:endParaRPr>
          </a:p>
        </p:txBody>
      </p:sp>
      <p:sp>
        <p:nvSpPr>
          <p:cNvPr id="182" name="Rectangle 4"/>
          <p:cNvSpPr/>
          <p:nvPr/>
        </p:nvSpPr>
        <p:spPr>
          <a:xfrm>
            <a:off x="8212680" y="354060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Database</a:t>
            </a:r>
            <a:endParaRPr b="0" lang="en-US" sz="1800" spc="-1" strike="noStrike">
              <a:latin typeface="Arial"/>
            </a:endParaRPr>
          </a:p>
        </p:txBody>
      </p:sp>
      <p:sp>
        <p:nvSpPr>
          <p:cNvPr id="183" name="Rectangle 5"/>
          <p:cNvSpPr/>
          <p:nvPr/>
        </p:nvSpPr>
        <p:spPr>
          <a:xfrm>
            <a:off x="8212680" y="410976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ML Model</a:t>
            </a:r>
            <a:endParaRPr b="0" lang="en-US" sz="1800" spc="-1" strike="noStrike">
              <a:latin typeface="Arial"/>
            </a:endParaRPr>
          </a:p>
        </p:txBody>
      </p:sp>
      <p:sp>
        <p:nvSpPr>
          <p:cNvPr id="184" name="Rectangle 6"/>
          <p:cNvSpPr/>
          <p:nvPr/>
        </p:nvSpPr>
        <p:spPr>
          <a:xfrm>
            <a:off x="8212680" y="4669200"/>
            <a:ext cx="1283760" cy="377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HTML Form</a:t>
            </a:r>
            <a:endParaRPr b="0" lang="en-US" sz="1800" spc="-1" strike="noStrike">
              <a:latin typeface="Arial"/>
            </a:endParaRPr>
          </a:p>
        </p:txBody>
      </p:sp>
      <p:sp>
        <p:nvSpPr>
          <p:cNvPr id="185" name="Oval 7"/>
          <p:cNvSpPr/>
          <p:nvPr/>
        </p:nvSpPr>
        <p:spPr>
          <a:xfrm>
            <a:off x="4260600" y="4061160"/>
            <a:ext cx="1501560" cy="5846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Internet</a:t>
            </a:r>
            <a:endParaRPr b="0" lang="en-US" sz="1800" spc="-1" strike="noStrike">
              <a:latin typeface="Arial"/>
            </a:endParaRPr>
          </a:p>
        </p:txBody>
      </p:sp>
      <p:sp>
        <p:nvSpPr>
          <p:cNvPr id="186" name="Rectangle 8"/>
          <p:cNvSpPr/>
          <p:nvPr/>
        </p:nvSpPr>
        <p:spPr>
          <a:xfrm>
            <a:off x="6809040" y="2763360"/>
            <a:ext cx="2893680" cy="25948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87" name="Content Placeholder 2"/>
          <p:cNvSpPr/>
          <p:nvPr/>
        </p:nvSpPr>
        <p:spPr>
          <a:xfrm>
            <a:off x="3893760" y="1585800"/>
            <a:ext cx="31021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Game Application</a:t>
            </a:r>
            <a:endParaRPr b="0" lang="en-US" sz="2800" spc="-1" strike="noStrike">
              <a:latin typeface="Arial"/>
            </a:endParaRPr>
          </a:p>
        </p:txBody>
      </p:sp>
      <p:sp>
        <p:nvSpPr>
          <p:cNvPr id="188" name="Content Placeholder 2"/>
          <p:cNvSpPr/>
          <p:nvPr/>
        </p:nvSpPr>
        <p:spPr>
          <a:xfrm>
            <a:off x="3693960" y="369216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site.com/home</a:t>
            </a:r>
            <a:endParaRPr b="0" lang="en-US" sz="1800" spc="-1" strike="noStrike">
              <a:latin typeface="Arial"/>
            </a:endParaRPr>
          </a:p>
        </p:txBody>
      </p:sp>
      <p:sp>
        <p:nvSpPr>
          <p:cNvPr id="189" name="Rectangle 13"/>
          <p:cNvSpPr/>
          <p:nvPr/>
        </p:nvSpPr>
        <p:spPr>
          <a:xfrm>
            <a:off x="7004160" y="354060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http urls</a:t>
            </a:r>
            <a:endParaRPr b="0" lang="en-US" sz="1400" spc="-1" strike="noStrike">
              <a:latin typeface="Arial"/>
            </a:endParaRPr>
          </a:p>
        </p:txBody>
      </p:sp>
      <p:sp>
        <p:nvSpPr>
          <p:cNvPr id="190" name="Straight Connector 17"/>
          <p:cNvSpPr/>
          <p:nvPr/>
        </p:nvSpPr>
        <p:spPr>
          <a:xfrm flipV="1">
            <a:off x="3526920" y="4353480"/>
            <a:ext cx="733680" cy="1018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91" name="Straight Connector 21"/>
          <p:cNvSpPr/>
          <p:nvPr/>
        </p:nvSpPr>
        <p:spPr>
          <a:xfrm flipH="1">
            <a:off x="5762160" y="3952800"/>
            <a:ext cx="1241640" cy="4006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92" name="Straight Connector 22"/>
          <p:cNvSpPr/>
          <p:nvPr/>
        </p:nvSpPr>
        <p:spPr>
          <a:xfrm flipH="1">
            <a:off x="7595280" y="3749400"/>
            <a:ext cx="617040" cy="2034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93" name="Straight Connector 24"/>
          <p:cNvSpPr/>
          <p:nvPr/>
        </p:nvSpPr>
        <p:spPr>
          <a:xfrm flipH="1" flipV="1">
            <a:off x="7595280" y="3952800"/>
            <a:ext cx="617040" cy="3657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94" name="Content Placeholder 2"/>
          <p:cNvSpPr/>
          <p:nvPr/>
        </p:nvSpPr>
        <p:spPr>
          <a:xfrm>
            <a:off x="6966000" y="2863800"/>
            <a:ext cx="27367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Our DB, App, ML</a:t>
            </a:r>
            <a:endParaRPr b="0" lang="en-US" sz="2800" spc="-1" strike="noStrike">
              <a:latin typeface="Arial"/>
            </a:endParaRPr>
          </a:p>
        </p:txBody>
      </p:sp>
      <p:sp>
        <p:nvSpPr>
          <p:cNvPr id="195" name="Straight Connector 94"/>
          <p:cNvSpPr/>
          <p:nvPr/>
        </p:nvSpPr>
        <p:spPr>
          <a:xfrm flipH="1" flipV="1">
            <a:off x="7595280" y="3952800"/>
            <a:ext cx="617040" cy="9054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96" name="Content Placeholder 2"/>
          <p:cNvSpPr/>
          <p:nvPr/>
        </p:nvSpPr>
        <p:spPr>
          <a:xfrm>
            <a:off x="6851520" y="2202840"/>
            <a:ext cx="31021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Server-side Python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Where we can take this...</a:t>
            </a:r>
            <a:endParaRPr b="0" lang="en-US" sz="4400" spc="-1" strike="noStrike">
              <a:solidFill>
                <a:srgbClr val="000000"/>
              </a:solidFill>
              <a:latin typeface="Calibri"/>
            </a:endParaRPr>
          </a:p>
        </p:txBody>
      </p:sp>
      <p:sp>
        <p:nvSpPr>
          <p:cNvPr id="198" name="PlaceHolder 2"/>
          <p:cNvSpPr>
            <a:spLocks noGrp="1"/>
          </p:cNvSpPr>
          <p:nvPr>
            <p:ph/>
          </p:nvPr>
        </p:nvSpPr>
        <p:spPr>
          <a:xfrm>
            <a:off x="678240" y="1643400"/>
            <a:ext cx="10835280" cy="4849200"/>
          </a:xfrm>
          <a:prstGeom prst="rect">
            <a:avLst/>
          </a:prstGeom>
          <a:noFill/>
          <a:ln w="0">
            <a:noFill/>
          </a:ln>
        </p:spPr>
        <p:txBody>
          <a:bodyPr anchor="t">
            <a:normAutofit fontScale="7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Today</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ML as part of web application</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Tomorrow: Internet-of-Things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Front-end is Raspberry Pi running Python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POST data to back-end</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GET classifications/recommendations from backend database, ML model</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Day 3: Access OTHER web APIs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Google Maps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Geolocation</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NASA</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Chuck Norris Jokes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Speech-to-Text</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Day 4: Offer our OWN api to subscribers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see Gene’s presentation &lt;LINK?&gt; </a:t>
            </a:r>
            <a:r>
              <a:rPr b="0" lang="en-US" sz="1400" spc="-1" strike="noStrike" u="sng">
                <a:solidFill>
                  <a:srgbClr val="ff0000"/>
                </a:solidFill>
                <a:uFillTx/>
                <a:latin typeface="Calibri"/>
                <a:hlinkClick r:id="rId1"/>
              </a:rPr>
              <a:t>https://github.com/MetrowestBostonDevelopersMLGroup/MeetingPresentations</a:t>
            </a:r>
            <a:r>
              <a:rPr b="0" lang="en-US" sz="1400" spc="-1" strike="noStrike">
                <a:solidFill>
                  <a:srgbClr val="ff0000"/>
                </a:solidFill>
                <a:latin typeface="Calibri"/>
              </a:rPr>
              <a:t> </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and article </a:t>
            </a:r>
            <a:r>
              <a:rPr b="0" lang="en-US" sz="1500" spc="-1" strike="noStrike" u="sng">
                <a:solidFill>
                  <a:srgbClr val="0563c1"/>
                </a:solidFill>
                <a:uFillTx/>
                <a:latin typeface="Calibri"/>
                <a:hlinkClick r:id="rId2"/>
              </a:rPr>
              <a:t>https://a16z.com/2020/02/16/the-new-business-of-ai-and-how-its-different-from-traditional-software/</a:t>
            </a:r>
            <a:endParaRPr b="0" lang="en-US" sz="1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Framework 2</a:t>
            </a:r>
            <a:endParaRPr b="0" lang="en-US" sz="4400" spc="-1" strike="noStrike">
              <a:solidFill>
                <a:srgbClr val="000000"/>
              </a:solidFill>
              <a:latin typeface="Calibri"/>
            </a:endParaRPr>
          </a:p>
        </p:txBody>
      </p:sp>
      <p:sp>
        <p:nvSpPr>
          <p:cNvPr id="200" name="Rectangle 3"/>
          <p:cNvSpPr/>
          <p:nvPr/>
        </p:nvSpPr>
        <p:spPr>
          <a:xfrm>
            <a:off x="2102040" y="3620520"/>
            <a:ext cx="1694160" cy="91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Browser</a:t>
            </a:r>
            <a:endParaRPr b="0" lang="en-US" sz="1800" spc="-1" strike="noStrike">
              <a:latin typeface="Arial"/>
            </a:endParaRPr>
          </a:p>
        </p:txBody>
      </p:sp>
      <p:sp>
        <p:nvSpPr>
          <p:cNvPr id="201" name="Rectangle 4"/>
          <p:cNvSpPr/>
          <p:nvPr/>
        </p:nvSpPr>
        <p:spPr>
          <a:xfrm>
            <a:off x="8482320" y="316260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Database</a:t>
            </a:r>
            <a:endParaRPr b="0" lang="en-US" sz="1800" spc="-1" strike="noStrike">
              <a:latin typeface="Arial"/>
            </a:endParaRPr>
          </a:p>
        </p:txBody>
      </p:sp>
      <p:sp>
        <p:nvSpPr>
          <p:cNvPr id="202" name="Rectangle 5"/>
          <p:cNvSpPr/>
          <p:nvPr/>
        </p:nvSpPr>
        <p:spPr>
          <a:xfrm>
            <a:off x="8482320" y="373176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ML Model</a:t>
            </a:r>
            <a:endParaRPr b="0" lang="en-US" sz="1800" spc="-1" strike="noStrike">
              <a:latin typeface="Arial"/>
            </a:endParaRPr>
          </a:p>
        </p:txBody>
      </p:sp>
      <p:sp>
        <p:nvSpPr>
          <p:cNvPr id="203" name="Rectangle 6"/>
          <p:cNvSpPr/>
          <p:nvPr/>
        </p:nvSpPr>
        <p:spPr>
          <a:xfrm>
            <a:off x="8482320" y="4291200"/>
            <a:ext cx="1283760" cy="377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HTML Form</a:t>
            </a:r>
            <a:endParaRPr b="0" lang="en-US" sz="1800" spc="-1" strike="noStrike">
              <a:latin typeface="Arial"/>
            </a:endParaRPr>
          </a:p>
        </p:txBody>
      </p:sp>
      <p:sp>
        <p:nvSpPr>
          <p:cNvPr id="204" name="Oval 7"/>
          <p:cNvSpPr/>
          <p:nvPr/>
        </p:nvSpPr>
        <p:spPr>
          <a:xfrm>
            <a:off x="4547520" y="4175280"/>
            <a:ext cx="1501560" cy="5846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Internet</a:t>
            </a:r>
            <a:endParaRPr b="0" lang="en-US" sz="1800" spc="-1" strike="noStrike">
              <a:latin typeface="Arial"/>
            </a:endParaRPr>
          </a:p>
        </p:txBody>
      </p:sp>
      <p:sp>
        <p:nvSpPr>
          <p:cNvPr id="205" name="Rectangle 8"/>
          <p:cNvSpPr/>
          <p:nvPr/>
        </p:nvSpPr>
        <p:spPr>
          <a:xfrm>
            <a:off x="7078680" y="2385720"/>
            <a:ext cx="2893680" cy="25948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06" name="Content Placeholder 2"/>
          <p:cNvSpPr/>
          <p:nvPr/>
        </p:nvSpPr>
        <p:spPr>
          <a:xfrm>
            <a:off x="3801600" y="1576080"/>
            <a:ext cx="313344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Internet of Things</a:t>
            </a:r>
            <a:endParaRPr b="0" lang="en-US" sz="2800" spc="-1" strike="noStrike">
              <a:latin typeface="Arial"/>
            </a:endParaRPr>
          </a:p>
        </p:txBody>
      </p:sp>
      <p:sp>
        <p:nvSpPr>
          <p:cNvPr id="207" name="Content Placeholder 2"/>
          <p:cNvSpPr/>
          <p:nvPr/>
        </p:nvSpPr>
        <p:spPr>
          <a:xfrm>
            <a:off x="3985200" y="383400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site.com/home</a:t>
            </a:r>
            <a:endParaRPr b="0" lang="en-US" sz="1800" spc="-1" strike="noStrike">
              <a:latin typeface="Arial"/>
            </a:endParaRPr>
          </a:p>
        </p:txBody>
      </p:sp>
      <p:sp>
        <p:nvSpPr>
          <p:cNvPr id="208" name="Rectangle 13"/>
          <p:cNvSpPr/>
          <p:nvPr/>
        </p:nvSpPr>
        <p:spPr>
          <a:xfrm>
            <a:off x="7273440" y="316260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http urls</a:t>
            </a:r>
            <a:endParaRPr b="0" lang="en-US" sz="1400" spc="-1" strike="noStrike">
              <a:latin typeface="Arial"/>
            </a:endParaRPr>
          </a:p>
        </p:txBody>
      </p:sp>
      <p:sp>
        <p:nvSpPr>
          <p:cNvPr id="209" name="Rectangle 14"/>
          <p:cNvSpPr/>
          <p:nvPr/>
        </p:nvSpPr>
        <p:spPr>
          <a:xfrm>
            <a:off x="2116440" y="4686480"/>
            <a:ext cx="1694160" cy="914040"/>
          </a:xfrm>
          <a:prstGeom prst="rect">
            <a:avLst/>
          </a:prstGeom>
          <a:solidFill>
            <a:schemeClr val="accent6"/>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Raspberry Pi + Python</a:t>
            </a:r>
            <a:endParaRPr b="0" lang="en-US" sz="1800" spc="-1" strike="noStrike">
              <a:latin typeface="Arial"/>
            </a:endParaRPr>
          </a:p>
        </p:txBody>
      </p:sp>
      <p:sp>
        <p:nvSpPr>
          <p:cNvPr id="210" name="Content Placeholder 2"/>
          <p:cNvSpPr/>
          <p:nvPr/>
        </p:nvSpPr>
        <p:spPr>
          <a:xfrm>
            <a:off x="4107960" y="494244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a:t>
            </a:r>
            <a:r>
              <a:rPr b="0" lang="en-US" sz="1800" spc="-1" strike="noStrike">
                <a:solidFill>
                  <a:srgbClr val="000000"/>
                </a:solidFill>
                <a:highlight>
                  <a:srgbClr val="00ff00"/>
                </a:highlight>
                <a:latin typeface="Calibri"/>
              </a:rPr>
              <a:t>api</a:t>
            </a:r>
            <a:endParaRPr b="0" lang="en-US" sz="1800" spc="-1" strike="noStrike">
              <a:latin typeface="Arial"/>
            </a:endParaRPr>
          </a:p>
        </p:txBody>
      </p:sp>
      <p:sp>
        <p:nvSpPr>
          <p:cNvPr id="211" name="Straight Connector 17"/>
          <p:cNvSpPr/>
          <p:nvPr/>
        </p:nvSpPr>
        <p:spPr>
          <a:xfrm>
            <a:off x="3796560" y="4077360"/>
            <a:ext cx="750960" cy="3902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2" name="Straight Connector 18"/>
          <p:cNvSpPr/>
          <p:nvPr/>
        </p:nvSpPr>
        <p:spPr>
          <a:xfrm flipV="1">
            <a:off x="3810960" y="4467600"/>
            <a:ext cx="736560" cy="6757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3" name="Straight Connector 21"/>
          <p:cNvSpPr/>
          <p:nvPr/>
        </p:nvSpPr>
        <p:spPr>
          <a:xfrm flipH="1">
            <a:off x="6049080" y="3574800"/>
            <a:ext cx="1224360" cy="8928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4" name="Rectangle 25"/>
          <p:cNvSpPr/>
          <p:nvPr/>
        </p:nvSpPr>
        <p:spPr>
          <a:xfrm>
            <a:off x="7273440" y="398736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api urls</a:t>
            </a:r>
            <a:endParaRPr b="0" lang="en-US" sz="1400" spc="-1" strike="noStrike">
              <a:latin typeface="Arial"/>
            </a:endParaRPr>
          </a:p>
        </p:txBody>
      </p:sp>
      <p:sp>
        <p:nvSpPr>
          <p:cNvPr id="215" name="Straight Connector 26"/>
          <p:cNvSpPr/>
          <p:nvPr/>
        </p:nvSpPr>
        <p:spPr>
          <a:xfrm flipH="1">
            <a:off x="6049080" y="4399200"/>
            <a:ext cx="1224360" cy="684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6" name="Straight Connector 22"/>
          <p:cNvSpPr/>
          <p:nvPr/>
        </p:nvSpPr>
        <p:spPr>
          <a:xfrm flipH="1">
            <a:off x="7864920" y="3371400"/>
            <a:ext cx="617040" cy="10278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7" name="Straight Connector 24"/>
          <p:cNvSpPr/>
          <p:nvPr/>
        </p:nvSpPr>
        <p:spPr>
          <a:xfrm flipH="1">
            <a:off x="7864920" y="3940560"/>
            <a:ext cx="617040" cy="4586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18" name="Content Placeholder 2"/>
          <p:cNvSpPr/>
          <p:nvPr/>
        </p:nvSpPr>
        <p:spPr>
          <a:xfrm>
            <a:off x="7235640" y="2485800"/>
            <a:ext cx="27367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Our DB, App, ML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Framework 3</a:t>
            </a:r>
            <a:endParaRPr b="0" lang="en-US" sz="4400" spc="-1" strike="noStrike">
              <a:solidFill>
                <a:srgbClr val="000000"/>
              </a:solidFill>
              <a:latin typeface="Calibri"/>
            </a:endParaRPr>
          </a:p>
        </p:txBody>
      </p:sp>
      <p:sp>
        <p:nvSpPr>
          <p:cNvPr id="220" name="Rectangle 3"/>
          <p:cNvSpPr/>
          <p:nvPr/>
        </p:nvSpPr>
        <p:spPr>
          <a:xfrm>
            <a:off x="2625120" y="2256840"/>
            <a:ext cx="1694160" cy="91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Browser</a:t>
            </a:r>
            <a:endParaRPr b="0" lang="en-US" sz="1800" spc="-1" strike="noStrike">
              <a:latin typeface="Arial"/>
            </a:endParaRPr>
          </a:p>
        </p:txBody>
      </p:sp>
      <p:sp>
        <p:nvSpPr>
          <p:cNvPr id="221" name="Rectangle 4"/>
          <p:cNvSpPr/>
          <p:nvPr/>
        </p:nvSpPr>
        <p:spPr>
          <a:xfrm>
            <a:off x="9005040" y="179892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Database</a:t>
            </a:r>
            <a:endParaRPr b="0" lang="en-US" sz="1800" spc="-1" strike="noStrike">
              <a:latin typeface="Arial"/>
            </a:endParaRPr>
          </a:p>
        </p:txBody>
      </p:sp>
      <p:sp>
        <p:nvSpPr>
          <p:cNvPr id="222" name="Rectangle 5"/>
          <p:cNvSpPr/>
          <p:nvPr/>
        </p:nvSpPr>
        <p:spPr>
          <a:xfrm>
            <a:off x="9005040" y="236808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ML Model</a:t>
            </a:r>
            <a:endParaRPr b="0" lang="en-US" sz="1800" spc="-1" strike="noStrike">
              <a:latin typeface="Arial"/>
            </a:endParaRPr>
          </a:p>
        </p:txBody>
      </p:sp>
      <p:sp>
        <p:nvSpPr>
          <p:cNvPr id="223" name="Rectangle 6"/>
          <p:cNvSpPr/>
          <p:nvPr/>
        </p:nvSpPr>
        <p:spPr>
          <a:xfrm>
            <a:off x="9005040" y="2927520"/>
            <a:ext cx="1283760" cy="377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HTML Form</a:t>
            </a:r>
            <a:endParaRPr b="0" lang="en-US" sz="1800" spc="-1" strike="noStrike">
              <a:latin typeface="Arial"/>
            </a:endParaRPr>
          </a:p>
        </p:txBody>
      </p:sp>
      <p:sp>
        <p:nvSpPr>
          <p:cNvPr id="224" name="Oval 7"/>
          <p:cNvSpPr/>
          <p:nvPr/>
        </p:nvSpPr>
        <p:spPr>
          <a:xfrm>
            <a:off x="5070600" y="2811600"/>
            <a:ext cx="1501560" cy="5846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Internet</a:t>
            </a:r>
            <a:endParaRPr b="0" lang="en-US" sz="1800" spc="-1" strike="noStrike">
              <a:latin typeface="Arial"/>
            </a:endParaRPr>
          </a:p>
        </p:txBody>
      </p:sp>
      <p:sp>
        <p:nvSpPr>
          <p:cNvPr id="225" name="Rectangle 8"/>
          <p:cNvSpPr/>
          <p:nvPr/>
        </p:nvSpPr>
        <p:spPr>
          <a:xfrm>
            <a:off x="7601400" y="1022040"/>
            <a:ext cx="2893680" cy="25948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26" name="Content Placeholder 2"/>
          <p:cNvSpPr/>
          <p:nvPr/>
        </p:nvSpPr>
        <p:spPr>
          <a:xfrm>
            <a:off x="2154960" y="1560240"/>
            <a:ext cx="5180040" cy="568440"/>
          </a:xfrm>
          <a:prstGeom prst="rect">
            <a:avLst/>
          </a:prstGeom>
          <a:noFill/>
          <a:ln w="0">
            <a:noFill/>
          </a:ln>
        </p:spPr>
        <p:style>
          <a:lnRef idx="0"/>
          <a:fillRef idx="0"/>
          <a:effectRef idx="0"/>
          <a:fontRef idx="minor"/>
        </p:style>
        <p:txBody>
          <a:bodyPr anchor="t">
            <a:normAutofit fontScale="98000"/>
          </a:bodyPr>
          <a:p>
            <a:pPr>
              <a:lnSpc>
                <a:spcPct val="90000"/>
              </a:lnSpc>
              <a:spcBef>
                <a:spcPts val="1001"/>
              </a:spcBef>
              <a:buNone/>
              <a:tabLst>
                <a:tab algn="l" pos="0"/>
              </a:tabLst>
            </a:pPr>
            <a:r>
              <a:rPr b="0" lang="en-US" sz="2800" spc="-1" strike="noStrike">
                <a:solidFill>
                  <a:srgbClr val="000000"/>
                </a:solidFill>
                <a:latin typeface="Calibri"/>
              </a:rPr>
              <a:t>Application with Third-party Source</a:t>
            </a:r>
            <a:endParaRPr b="0" lang="en-US" sz="2800" spc="-1" strike="noStrike">
              <a:latin typeface="Arial"/>
            </a:endParaRPr>
          </a:p>
        </p:txBody>
      </p:sp>
      <p:sp>
        <p:nvSpPr>
          <p:cNvPr id="227" name="Content Placeholder 2"/>
          <p:cNvSpPr/>
          <p:nvPr/>
        </p:nvSpPr>
        <p:spPr>
          <a:xfrm>
            <a:off x="4508280" y="247032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site.com/home</a:t>
            </a:r>
            <a:endParaRPr b="0" lang="en-US" sz="1800" spc="-1" strike="noStrike">
              <a:latin typeface="Arial"/>
            </a:endParaRPr>
          </a:p>
        </p:txBody>
      </p:sp>
      <p:sp>
        <p:nvSpPr>
          <p:cNvPr id="228" name="Rectangle 13"/>
          <p:cNvSpPr/>
          <p:nvPr/>
        </p:nvSpPr>
        <p:spPr>
          <a:xfrm>
            <a:off x="7796520" y="179892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http urls</a:t>
            </a:r>
            <a:endParaRPr b="0" lang="en-US" sz="1400" spc="-1" strike="noStrike">
              <a:latin typeface="Arial"/>
            </a:endParaRPr>
          </a:p>
        </p:txBody>
      </p:sp>
      <p:sp>
        <p:nvSpPr>
          <p:cNvPr id="229" name="Rectangle 14"/>
          <p:cNvSpPr/>
          <p:nvPr/>
        </p:nvSpPr>
        <p:spPr>
          <a:xfrm>
            <a:off x="2639520" y="3322800"/>
            <a:ext cx="1694160" cy="914040"/>
          </a:xfrm>
          <a:prstGeom prst="rect">
            <a:avLst/>
          </a:prstGeom>
          <a:solidFill>
            <a:schemeClr val="accent6"/>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Raspberry Pi + Python</a:t>
            </a:r>
            <a:endParaRPr b="0" lang="en-US" sz="1800" spc="-1" strike="noStrike">
              <a:latin typeface="Arial"/>
            </a:endParaRPr>
          </a:p>
        </p:txBody>
      </p:sp>
      <p:sp>
        <p:nvSpPr>
          <p:cNvPr id="230" name="Content Placeholder 2"/>
          <p:cNvSpPr/>
          <p:nvPr/>
        </p:nvSpPr>
        <p:spPr>
          <a:xfrm>
            <a:off x="4630680" y="357876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a:t>
            </a:r>
            <a:r>
              <a:rPr b="0" lang="en-US" sz="1800" spc="-1" strike="noStrike">
                <a:solidFill>
                  <a:srgbClr val="000000"/>
                </a:solidFill>
                <a:highlight>
                  <a:srgbClr val="00ff00"/>
                </a:highlight>
                <a:latin typeface="Calibri"/>
              </a:rPr>
              <a:t>api</a:t>
            </a:r>
            <a:endParaRPr b="0" lang="en-US" sz="1800" spc="-1" strike="noStrike">
              <a:latin typeface="Arial"/>
            </a:endParaRPr>
          </a:p>
        </p:txBody>
      </p:sp>
      <p:sp>
        <p:nvSpPr>
          <p:cNvPr id="231" name="Straight Connector 17"/>
          <p:cNvSpPr/>
          <p:nvPr/>
        </p:nvSpPr>
        <p:spPr>
          <a:xfrm>
            <a:off x="4319640" y="2714040"/>
            <a:ext cx="750600" cy="3902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2" name="Straight Connector 18"/>
          <p:cNvSpPr/>
          <p:nvPr/>
        </p:nvSpPr>
        <p:spPr>
          <a:xfrm flipV="1">
            <a:off x="4333680" y="3104280"/>
            <a:ext cx="736560" cy="6757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3" name="Straight Connector 21"/>
          <p:cNvSpPr/>
          <p:nvPr/>
        </p:nvSpPr>
        <p:spPr>
          <a:xfrm flipH="1">
            <a:off x="6572160" y="2211120"/>
            <a:ext cx="1224360" cy="8931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4" name="Rectangle 25"/>
          <p:cNvSpPr/>
          <p:nvPr/>
        </p:nvSpPr>
        <p:spPr>
          <a:xfrm>
            <a:off x="7796520" y="262368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api urls</a:t>
            </a:r>
            <a:endParaRPr b="0" lang="en-US" sz="1400" spc="-1" strike="noStrike">
              <a:latin typeface="Arial"/>
            </a:endParaRPr>
          </a:p>
        </p:txBody>
      </p:sp>
      <p:sp>
        <p:nvSpPr>
          <p:cNvPr id="235" name="Straight Connector 26"/>
          <p:cNvSpPr/>
          <p:nvPr/>
        </p:nvSpPr>
        <p:spPr>
          <a:xfrm flipH="1">
            <a:off x="6572160" y="3035520"/>
            <a:ext cx="1224360" cy="687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6" name="Straight Connector 22"/>
          <p:cNvSpPr/>
          <p:nvPr/>
        </p:nvSpPr>
        <p:spPr>
          <a:xfrm flipH="1">
            <a:off x="8387640" y="2007720"/>
            <a:ext cx="617400" cy="10278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7" name="Straight Connector 24"/>
          <p:cNvSpPr/>
          <p:nvPr/>
        </p:nvSpPr>
        <p:spPr>
          <a:xfrm flipH="1">
            <a:off x="8387640" y="2576880"/>
            <a:ext cx="617400" cy="4586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38" name="Content Placeholder 2"/>
          <p:cNvSpPr/>
          <p:nvPr/>
        </p:nvSpPr>
        <p:spPr>
          <a:xfrm>
            <a:off x="7758360" y="1122480"/>
            <a:ext cx="27367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Our DB, App, ML</a:t>
            </a:r>
            <a:endParaRPr b="0" lang="en-US" sz="2800" spc="-1" strike="noStrike">
              <a:latin typeface="Arial"/>
            </a:endParaRPr>
          </a:p>
        </p:txBody>
      </p:sp>
      <p:sp>
        <p:nvSpPr>
          <p:cNvPr id="239" name="Rectangle 30"/>
          <p:cNvSpPr/>
          <p:nvPr/>
        </p:nvSpPr>
        <p:spPr>
          <a:xfrm>
            <a:off x="7609320" y="3759120"/>
            <a:ext cx="3223080" cy="11746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40" name="Content Placeholder 2"/>
          <p:cNvSpPr/>
          <p:nvPr/>
        </p:nvSpPr>
        <p:spPr>
          <a:xfrm>
            <a:off x="7668360" y="3827520"/>
            <a:ext cx="3537360" cy="1074240"/>
          </a:xfrm>
          <a:prstGeom prst="rect">
            <a:avLst/>
          </a:prstGeom>
          <a:noFill/>
          <a:ln w="0">
            <a:noFill/>
          </a:ln>
        </p:spPr>
        <p:style>
          <a:lnRef idx="0"/>
          <a:fillRef idx="0"/>
          <a:effectRef idx="0"/>
          <a:fontRef idx="minor"/>
        </p:style>
        <p:txBody>
          <a:bodyPr anchor="t">
            <a:noAutofit/>
          </a:bodyPr>
          <a:p>
            <a:pPr>
              <a:lnSpc>
                <a:spcPct val="90000"/>
              </a:lnSpc>
              <a:spcBef>
                <a:spcPts val="1001"/>
              </a:spcBef>
              <a:buNone/>
              <a:tabLst>
                <a:tab algn="l" pos="0"/>
              </a:tabLst>
            </a:pPr>
            <a:r>
              <a:rPr b="0" lang="en-US" sz="1800" spc="-1" strike="noStrike">
                <a:solidFill>
                  <a:srgbClr val="000000"/>
                </a:solidFill>
                <a:latin typeface="Calibri"/>
              </a:rPr>
              <a:t>IBM Watson/Alchemy</a:t>
            </a:r>
            <a:endParaRPr b="0" lang="en-US" sz="1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Face Recognition</a:t>
            </a:r>
            <a:endParaRPr b="0" lang="en-US" sz="1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Natural Language Processing</a:t>
            </a:r>
            <a:endParaRPr b="0" lang="en-US" sz="1800" spc="-1" strike="noStrike">
              <a:latin typeface="Arial"/>
            </a:endParaRPr>
          </a:p>
        </p:txBody>
      </p:sp>
      <p:sp>
        <p:nvSpPr>
          <p:cNvPr id="241" name="Straight Connector 33"/>
          <p:cNvSpPr/>
          <p:nvPr/>
        </p:nvSpPr>
        <p:spPr>
          <a:xfrm>
            <a:off x="6572160" y="3104280"/>
            <a:ext cx="1037160" cy="12420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42" name="Rectangle 73"/>
          <p:cNvSpPr/>
          <p:nvPr/>
        </p:nvSpPr>
        <p:spPr>
          <a:xfrm>
            <a:off x="7769520" y="5099040"/>
            <a:ext cx="1909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Chuck Norris Jokes</a:t>
            </a:r>
            <a:endParaRPr b="0" lang="en-US" sz="1800" spc="-1" strike="noStrike">
              <a:latin typeface="Arial"/>
            </a:endParaRPr>
          </a:p>
        </p:txBody>
      </p:sp>
      <p:sp>
        <p:nvSpPr>
          <p:cNvPr id="243" name="Rectangle 74"/>
          <p:cNvSpPr/>
          <p:nvPr/>
        </p:nvSpPr>
        <p:spPr>
          <a:xfrm>
            <a:off x="7609320" y="5560560"/>
            <a:ext cx="2153880" cy="48492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44" name="Rectangle 75"/>
          <p:cNvSpPr/>
          <p:nvPr/>
        </p:nvSpPr>
        <p:spPr>
          <a:xfrm>
            <a:off x="7770960" y="5616000"/>
            <a:ext cx="1807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Facebook/Twitter</a:t>
            </a:r>
            <a:endParaRPr b="0" lang="en-US" sz="1800" spc="-1" strike="noStrike">
              <a:latin typeface="Arial"/>
            </a:endParaRPr>
          </a:p>
        </p:txBody>
      </p:sp>
      <p:sp>
        <p:nvSpPr>
          <p:cNvPr id="245" name="Rectangle 76"/>
          <p:cNvSpPr/>
          <p:nvPr/>
        </p:nvSpPr>
        <p:spPr>
          <a:xfrm>
            <a:off x="7609320" y="5078880"/>
            <a:ext cx="2153880" cy="35676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46" name="Rectangle 77"/>
          <p:cNvSpPr/>
          <p:nvPr/>
        </p:nvSpPr>
        <p:spPr>
          <a:xfrm>
            <a:off x="7791120" y="6138360"/>
            <a:ext cx="2151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Geolocation (Google)</a:t>
            </a:r>
            <a:endParaRPr b="0" lang="en-US" sz="1800" spc="-1" strike="noStrike">
              <a:latin typeface="Arial"/>
            </a:endParaRPr>
          </a:p>
        </p:txBody>
      </p:sp>
      <p:sp>
        <p:nvSpPr>
          <p:cNvPr id="247" name="Rectangle 78"/>
          <p:cNvSpPr/>
          <p:nvPr/>
        </p:nvSpPr>
        <p:spPr>
          <a:xfrm>
            <a:off x="7627320" y="6138360"/>
            <a:ext cx="2329920" cy="40320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48" name="Straight Connector 83"/>
          <p:cNvSpPr/>
          <p:nvPr/>
        </p:nvSpPr>
        <p:spPr>
          <a:xfrm>
            <a:off x="6572160" y="3104280"/>
            <a:ext cx="1037160" cy="21531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49" name="Straight Connector 86"/>
          <p:cNvSpPr/>
          <p:nvPr/>
        </p:nvSpPr>
        <p:spPr>
          <a:xfrm>
            <a:off x="6572160" y="3104280"/>
            <a:ext cx="1037160" cy="26989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50" name="Straight Connector 89"/>
          <p:cNvSpPr/>
          <p:nvPr/>
        </p:nvSpPr>
        <p:spPr>
          <a:xfrm>
            <a:off x="6572160" y="3104280"/>
            <a:ext cx="1055160" cy="32356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838080" y="365040"/>
            <a:ext cx="10515240" cy="1325160"/>
          </a:xfrm>
          <a:prstGeom prst="rect">
            <a:avLst/>
          </a:prstGeom>
          <a:noFill/>
          <a:ln w="0">
            <a:noFill/>
          </a:ln>
        </p:spPr>
        <p:txBody>
          <a:bodyPr anchor="ctr">
            <a:normAutofit/>
          </a:bodyPr>
          <a:p>
            <a:pPr>
              <a:lnSpc>
                <a:spcPct val="90000"/>
              </a:lnSpc>
              <a:buNone/>
            </a:pPr>
            <a:r>
              <a:rPr b="0" lang="en-US" sz="4400" spc="-1" strike="noStrike">
                <a:solidFill>
                  <a:srgbClr val="000000"/>
                </a:solidFill>
                <a:latin typeface="Calibri Light"/>
              </a:rPr>
              <a:t>Framework 4</a:t>
            </a:r>
            <a:endParaRPr b="0" lang="en-US" sz="4400" spc="-1" strike="noStrike">
              <a:solidFill>
                <a:srgbClr val="000000"/>
              </a:solidFill>
              <a:latin typeface="Calibri"/>
            </a:endParaRPr>
          </a:p>
        </p:txBody>
      </p:sp>
      <p:sp>
        <p:nvSpPr>
          <p:cNvPr id="252" name="Rectangle 3"/>
          <p:cNvSpPr/>
          <p:nvPr/>
        </p:nvSpPr>
        <p:spPr>
          <a:xfrm>
            <a:off x="2625120" y="2256840"/>
            <a:ext cx="1694160" cy="91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Browser</a:t>
            </a:r>
            <a:endParaRPr b="0" lang="en-US" sz="1800" spc="-1" strike="noStrike">
              <a:latin typeface="Arial"/>
            </a:endParaRPr>
          </a:p>
        </p:txBody>
      </p:sp>
      <p:sp>
        <p:nvSpPr>
          <p:cNvPr id="253" name="Rectangle 4"/>
          <p:cNvSpPr/>
          <p:nvPr/>
        </p:nvSpPr>
        <p:spPr>
          <a:xfrm>
            <a:off x="9005040" y="179892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Database</a:t>
            </a:r>
            <a:endParaRPr b="0" lang="en-US" sz="1800" spc="-1" strike="noStrike">
              <a:latin typeface="Arial"/>
            </a:endParaRPr>
          </a:p>
        </p:txBody>
      </p:sp>
      <p:sp>
        <p:nvSpPr>
          <p:cNvPr id="254" name="Rectangle 5"/>
          <p:cNvSpPr/>
          <p:nvPr/>
        </p:nvSpPr>
        <p:spPr>
          <a:xfrm>
            <a:off x="9005040" y="2368080"/>
            <a:ext cx="1283760" cy="4176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ML Model</a:t>
            </a:r>
            <a:endParaRPr b="0" lang="en-US" sz="1800" spc="-1" strike="noStrike">
              <a:latin typeface="Arial"/>
            </a:endParaRPr>
          </a:p>
        </p:txBody>
      </p:sp>
      <p:sp>
        <p:nvSpPr>
          <p:cNvPr id="255" name="Rectangle 6"/>
          <p:cNvSpPr/>
          <p:nvPr/>
        </p:nvSpPr>
        <p:spPr>
          <a:xfrm>
            <a:off x="9005040" y="2927520"/>
            <a:ext cx="1283760" cy="377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HTML Form</a:t>
            </a:r>
            <a:endParaRPr b="0" lang="en-US" sz="1800" spc="-1" strike="noStrike">
              <a:latin typeface="Arial"/>
            </a:endParaRPr>
          </a:p>
        </p:txBody>
      </p:sp>
      <p:sp>
        <p:nvSpPr>
          <p:cNvPr id="256" name="Oval 7"/>
          <p:cNvSpPr/>
          <p:nvPr/>
        </p:nvSpPr>
        <p:spPr>
          <a:xfrm>
            <a:off x="5070600" y="2811600"/>
            <a:ext cx="1501560" cy="584640"/>
          </a:xfrm>
          <a:prstGeom prst="ellipse">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Internet</a:t>
            </a:r>
            <a:endParaRPr b="0" lang="en-US" sz="1800" spc="-1" strike="noStrike">
              <a:latin typeface="Arial"/>
            </a:endParaRPr>
          </a:p>
        </p:txBody>
      </p:sp>
      <p:sp>
        <p:nvSpPr>
          <p:cNvPr id="257" name="Rectangle 8"/>
          <p:cNvSpPr/>
          <p:nvPr/>
        </p:nvSpPr>
        <p:spPr>
          <a:xfrm>
            <a:off x="7601400" y="1022040"/>
            <a:ext cx="2893680" cy="25948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58" name="Content Placeholder 2"/>
          <p:cNvSpPr/>
          <p:nvPr/>
        </p:nvSpPr>
        <p:spPr>
          <a:xfrm>
            <a:off x="2154960" y="1560240"/>
            <a:ext cx="5180040" cy="568440"/>
          </a:xfrm>
          <a:prstGeom prst="rect">
            <a:avLst/>
          </a:prstGeom>
          <a:noFill/>
          <a:ln w="0">
            <a:noFill/>
          </a:ln>
        </p:spPr>
        <p:style>
          <a:lnRef idx="0"/>
          <a:fillRef idx="0"/>
          <a:effectRef idx="0"/>
          <a:fontRef idx="minor"/>
        </p:style>
        <p:txBody>
          <a:bodyPr anchor="t">
            <a:normAutofit fontScale="98000"/>
          </a:bodyPr>
          <a:p>
            <a:pPr>
              <a:lnSpc>
                <a:spcPct val="90000"/>
              </a:lnSpc>
              <a:spcBef>
                <a:spcPts val="1001"/>
              </a:spcBef>
              <a:buNone/>
              <a:tabLst>
                <a:tab algn="l" pos="0"/>
              </a:tabLst>
            </a:pPr>
            <a:r>
              <a:rPr b="0" lang="en-US" sz="2800" spc="-1" strike="noStrike">
                <a:solidFill>
                  <a:srgbClr val="000000"/>
                </a:solidFill>
                <a:latin typeface="Calibri"/>
              </a:rPr>
              <a:t>Application with Third-party Source</a:t>
            </a:r>
            <a:endParaRPr b="0" lang="en-US" sz="2800" spc="-1" strike="noStrike">
              <a:latin typeface="Arial"/>
            </a:endParaRPr>
          </a:p>
        </p:txBody>
      </p:sp>
      <p:sp>
        <p:nvSpPr>
          <p:cNvPr id="259" name="Content Placeholder 2"/>
          <p:cNvSpPr/>
          <p:nvPr/>
        </p:nvSpPr>
        <p:spPr>
          <a:xfrm>
            <a:off x="4508280" y="247032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site.com/home</a:t>
            </a:r>
            <a:endParaRPr b="0" lang="en-US" sz="1800" spc="-1" strike="noStrike">
              <a:latin typeface="Arial"/>
            </a:endParaRPr>
          </a:p>
        </p:txBody>
      </p:sp>
      <p:sp>
        <p:nvSpPr>
          <p:cNvPr id="260" name="Rectangle 13"/>
          <p:cNvSpPr/>
          <p:nvPr/>
        </p:nvSpPr>
        <p:spPr>
          <a:xfrm>
            <a:off x="7796520" y="179892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http urls</a:t>
            </a:r>
            <a:endParaRPr b="0" lang="en-US" sz="1400" spc="-1" strike="noStrike">
              <a:latin typeface="Arial"/>
            </a:endParaRPr>
          </a:p>
        </p:txBody>
      </p:sp>
      <p:sp>
        <p:nvSpPr>
          <p:cNvPr id="261" name="Rectangle 14"/>
          <p:cNvSpPr/>
          <p:nvPr/>
        </p:nvSpPr>
        <p:spPr>
          <a:xfrm>
            <a:off x="2639520" y="3322800"/>
            <a:ext cx="1694160" cy="914040"/>
          </a:xfrm>
          <a:prstGeom prst="rect">
            <a:avLst/>
          </a:prstGeom>
          <a:solidFill>
            <a:schemeClr val="accent6"/>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Raspberry Pi + Python</a:t>
            </a:r>
            <a:endParaRPr b="0" lang="en-US" sz="1800" spc="-1" strike="noStrike">
              <a:latin typeface="Arial"/>
            </a:endParaRPr>
          </a:p>
        </p:txBody>
      </p:sp>
      <p:sp>
        <p:nvSpPr>
          <p:cNvPr id="262" name="Content Placeholder 2"/>
          <p:cNvSpPr/>
          <p:nvPr/>
        </p:nvSpPr>
        <p:spPr>
          <a:xfrm>
            <a:off x="4630680" y="3578760"/>
            <a:ext cx="282708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GET, POST  site.com/</a:t>
            </a:r>
            <a:r>
              <a:rPr b="0" lang="en-US" sz="1800" spc="-1" strike="noStrike">
                <a:solidFill>
                  <a:srgbClr val="000000"/>
                </a:solidFill>
                <a:highlight>
                  <a:srgbClr val="00ff00"/>
                </a:highlight>
                <a:latin typeface="Calibri"/>
              </a:rPr>
              <a:t>api</a:t>
            </a:r>
            <a:endParaRPr b="0" lang="en-US" sz="1800" spc="-1" strike="noStrike">
              <a:latin typeface="Arial"/>
            </a:endParaRPr>
          </a:p>
        </p:txBody>
      </p:sp>
      <p:sp>
        <p:nvSpPr>
          <p:cNvPr id="263" name="Straight Connector 17"/>
          <p:cNvSpPr/>
          <p:nvPr/>
        </p:nvSpPr>
        <p:spPr>
          <a:xfrm>
            <a:off x="4319640" y="2714040"/>
            <a:ext cx="750600" cy="3902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64" name="Straight Connector 18"/>
          <p:cNvSpPr/>
          <p:nvPr/>
        </p:nvSpPr>
        <p:spPr>
          <a:xfrm flipV="1">
            <a:off x="4333680" y="3104280"/>
            <a:ext cx="736560" cy="6757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65" name="Straight Connector 21"/>
          <p:cNvSpPr/>
          <p:nvPr/>
        </p:nvSpPr>
        <p:spPr>
          <a:xfrm flipH="1">
            <a:off x="6572160" y="2211120"/>
            <a:ext cx="1224360" cy="8931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66" name="Rectangle 25"/>
          <p:cNvSpPr/>
          <p:nvPr/>
        </p:nvSpPr>
        <p:spPr>
          <a:xfrm>
            <a:off x="7796520" y="2623680"/>
            <a:ext cx="591120" cy="8240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ffffff"/>
                </a:solidFill>
                <a:latin typeface="Calibri"/>
              </a:rPr>
              <a:t>api urls</a:t>
            </a:r>
            <a:endParaRPr b="0" lang="en-US" sz="1400" spc="-1" strike="noStrike">
              <a:latin typeface="Arial"/>
            </a:endParaRPr>
          </a:p>
        </p:txBody>
      </p:sp>
      <p:sp>
        <p:nvSpPr>
          <p:cNvPr id="267" name="Straight Connector 26"/>
          <p:cNvSpPr/>
          <p:nvPr/>
        </p:nvSpPr>
        <p:spPr>
          <a:xfrm flipH="1">
            <a:off x="6572160" y="3035520"/>
            <a:ext cx="1224360" cy="687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68" name="Straight Connector 22"/>
          <p:cNvSpPr/>
          <p:nvPr/>
        </p:nvSpPr>
        <p:spPr>
          <a:xfrm flipH="1">
            <a:off x="8387640" y="2007720"/>
            <a:ext cx="617400" cy="10278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69" name="Straight Connector 24"/>
          <p:cNvSpPr/>
          <p:nvPr/>
        </p:nvSpPr>
        <p:spPr>
          <a:xfrm flipH="1">
            <a:off x="8387640" y="2576880"/>
            <a:ext cx="617400" cy="45864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70" name="Content Placeholder 2"/>
          <p:cNvSpPr/>
          <p:nvPr/>
        </p:nvSpPr>
        <p:spPr>
          <a:xfrm>
            <a:off x="7758360" y="1122480"/>
            <a:ext cx="27367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Our DB, App, ML</a:t>
            </a:r>
            <a:endParaRPr b="0" lang="en-US" sz="2800" spc="-1" strike="noStrike">
              <a:latin typeface="Arial"/>
            </a:endParaRPr>
          </a:p>
        </p:txBody>
      </p:sp>
      <p:sp>
        <p:nvSpPr>
          <p:cNvPr id="271" name="Straight Connector 33"/>
          <p:cNvSpPr/>
          <p:nvPr/>
        </p:nvSpPr>
        <p:spPr>
          <a:xfrm>
            <a:off x="6572160" y="3104280"/>
            <a:ext cx="1037160" cy="12420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72" name="Rectangle 73"/>
          <p:cNvSpPr/>
          <p:nvPr/>
        </p:nvSpPr>
        <p:spPr>
          <a:xfrm>
            <a:off x="7769520" y="5099040"/>
            <a:ext cx="19094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Chuck Norris Jokes</a:t>
            </a:r>
            <a:endParaRPr b="0" lang="en-US" sz="1800" spc="-1" strike="noStrike">
              <a:latin typeface="Arial"/>
            </a:endParaRPr>
          </a:p>
        </p:txBody>
      </p:sp>
      <p:sp>
        <p:nvSpPr>
          <p:cNvPr id="273" name="Rectangle 74"/>
          <p:cNvSpPr/>
          <p:nvPr/>
        </p:nvSpPr>
        <p:spPr>
          <a:xfrm>
            <a:off x="7609320" y="5560560"/>
            <a:ext cx="2153880" cy="48492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74" name="Rectangle 75"/>
          <p:cNvSpPr/>
          <p:nvPr/>
        </p:nvSpPr>
        <p:spPr>
          <a:xfrm>
            <a:off x="7770960" y="5616000"/>
            <a:ext cx="1807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Facebook/Twitter</a:t>
            </a:r>
            <a:endParaRPr b="0" lang="en-US" sz="1800" spc="-1" strike="noStrike">
              <a:latin typeface="Arial"/>
            </a:endParaRPr>
          </a:p>
        </p:txBody>
      </p:sp>
      <p:sp>
        <p:nvSpPr>
          <p:cNvPr id="275" name="Rectangle 76"/>
          <p:cNvSpPr/>
          <p:nvPr/>
        </p:nvSpPr>
        <p:spPr>
          <a:xfrm>
            <a:off x="7609320" y="5078880"/>
            <a:ext cx="2153880" cy="35676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76" name="Rectangle 77"/>
          <p:cNvSpPr/>
          <p:nvPr/>
        </p:nvSpPr>
        <p:spPr>
          <a:xfrm>
            <a:off x="7791120" y="6138360"/>
            <a:ext cx="2151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Geolocation (Google)</a:t>
            </a:r>
            <a:endParaRPr b="0" lang="en-US" sz="1800" spc="-1" strike="noStrike">
              <a:latin typeface="Arial"/>
            </a:endParaRPr>
          </a:p>
        </p:txBody>
      </p:sp>
      <p:sp>
        <p:nvSpPr>
          <p:cNvPr id="277" name="Rectangle 78"/>
          <p:cNvSpPr/>
          <p:nvPr/>
        </p:nvSpPr>
        <p:spPr>
          <a:xfrm>
            <a:off x="7627320" y="6138360"/>
            <a:ext cx="2329920" cy="40320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78" name="Straight Connector 83"/>
          <p:cNvSpPr/>
          <p:nvPr/>
        </p:nvSpPr>
        <p:spPr>
          <a:xfrm>
            <a:off x="6572160" y="3104280"/>
            <a:ext cx="1037160" cy="21531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79" name="Straight Connector 86"/>
          <p:cNvSpPr/>
          <p:nvPr/>
        </p:nvSpPr>
        <p:spPr>
          <a:xfrm>
            <a:off x="6572160" y="3104280"/>
            <a:ext cx="1037160" cy="26989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80" name="Straight Connector 89"/>
          <p:cNvSpPr/>
          <p:nvPr/>
        </p:nvSpPr>
        <p:spPr>
          <a:xfrm>
            <a:off x="6572160" y="3104280"/>
            <a:ext cx="1055160" cy="32356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281" name="Content Placeholder 2"/>
          <p:cNvSpPr/>
          <p:nvPr/>
        </p:nvSpPr>
        <p:spPr>
          <a:xfrm>
            <a:off x="7318080" y="496440"/>
            <a:ext cx="3440520" cy="56844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0" i="1" lang="en-US" sz="2800" spc="-1" strike="noStrike">
                <a:solidFill>
                  <a:srgbClr val="000000"/>
                </a:solidFill>
                <a:latin typeface="Calibri"/>
              </a:rPr>
              <a:t>Our API to Subscribers</a:t>
            </a:r>
            <a:endParaRPr b="0" lang="en-US" sz="2800" spc="-1" strike="noStrike">
              <a:latin typeface="Arial"/>
            </a:endParaRPr>
          </a:p>
        </p:txBody>
      </p:sp>
      <p:sp>
        <p:nvSpPr>
          <p:cNvPr id="282" name="Straight Connector 20"/>
          <p:cNvSpPr/>
          <p:nvPr/>
        </p:nvSpPr>
        <p:spPr>
          <a:xfrm>
            <a:off x="7767360" y="1137240"/>
            <a:ext cx="2541600" cy="462960"/>
          </a:xfrm>
          <a:prstGeom prst="line">
            <a:avLst/>
          </a:prstGeom>
          <a:ln w="76200">
            <a:solidFill>
              <a:srgbClr val="000000"/>
            </a:solidFill>
          </a:ln>
        </p:spPr>
        <p:style>
          <a:lnRef idx="3">
            <a:schemeClr val="dk1"/>
          </a:lnRef>
          <a:fillRef idx="0">
            <a:schemeClr val="dk1"/>
          </a:fillRef>
          <a:effectRef idx="2">
            <a:schemeClr val="dk1"/>
          </a:effectRef>
          <a:fontRef idx="minor"/>
        </p:style>
      </p:sp>
      <p:sp>
        <p:nvSpPr>
          <p:cNvPr id="283" name="Straight Connector 41"/>
          <p:cNvSpPr/>
          <p:nvPr/>
        </p:nvSpPr>
        <p:spPr>
          <a:xfrm flipV="1">
            <a:off x="7997760" y="1094040"/>
            <a:ext cx="2167920" cy="494640"/>
          </a:xfrm>
          <a:prstGeom prst="line">
            <a:avLst/>
          </a:prstGeom>
          <a:ln w="76200">
            <a:solidFill>
              <a:srgbClr val="000000"/>
            </a:solidFill>
          </a:ln>
        </p:spPr>
        <p:style>
          <a:lnRef idx="3">
            <a:schemeClr val="dk1"/>
          </a:lnRef>
          <a:fillRef idx="0">
            <a:schemeClr val="dk1"/>
          </a:fillRef>
          <a:effectRef idx="2">
            <a:schemeClr val="dk1"/>
          </a:effectRef>
          <a:fontRef idx="minor"/>
        </p:style>
      </p:sp>
      <p:sp>
        <p:nvSpPr>
          <p:cNvPr id="284" name="Rectangle 44"/>
          <p:cNvSpPr/>
          <p:nvPr/>
        </p:nvSpPr>
        <p:spPr>
          <a:xfrm>
            <a:off x="7609320" y="3759120"/>
            <a:ext cx="3223080" cy="1174680"/>
          </a:xfrm>
          <a:prstGeom prst="rect">
            <a:avLst/>
          </a:prstGeom>
          <a:noFill/>
          <a:ln>
            <a:solidFill>
              <a:srgbClr val="325490"/>
            </a:solidFill>
          </a:ln>
        </p:spPr>
        <p:style>
          <a:lnRef idx="2">
            <a:schemeClr val="accent1">
              <a:shade val="50000"/>
            </a:schemeClr>
          </a:lnRef>
          <a:fillRef idx="1">
            <a:schemeClr val="accent1"/>
          </a:fillRef>
          <a:effectRef idx="0">
            <a:schemeClr val="accent1"/>
          </a:effectRef>
          <a:fontRef idx="minor"/>
        </p:style>
      </p:sp>
      <p:sp>
        <p:nvSpPr>
          <p:cNvPr id="285" name="Content Placeholder 2"/>
          <p:cNvSpPr/>
          <p:nvPr/>
        </p:nvSpPr>
        <p:spPr>
          <a:xfrm>
            <a:off x="7668360" y="3827520"/>
            <a:ext cx="3537360" cy="1074240"/>
          </a:xfrm>
          <a:prstGeom prst="rect">
            <a:avLst/>
          </a:prstGeom>
          <a:noFill/>
          <a:ln w="0">
            <a:noFill/>
          </a:ln>
        </p:spPr>
        <p:style>
          <a:lnRef idx="0"/>
          <a:fillRef idx="0"/>
          <a:effectRef idx="0"/>
          <a:fontRef idx="minor"/>
        </p:style>
        <p:txBody>
          <a:bodyPr anchor="t">
            <a:noAutofit/>
          </a:bodyPr>
          <a:p>
            <a:pPr>
              <a:lnSpc>
                <a:spcPct val="90000"/>
              </a:lnSpc>
              <a:spcBef>
                <a:spcPts val="1001"/>
              </a:spcBef>
              <a:buNone/>
              <a:tabLst>
                <a:tab algn="l" pos="0"/>
              </a:tabLst>
            </a:pPr>
            <a:r>
              <a:rPr b="0" lang="en-US" sz="1800" spc="-1" strike="noStrike">
                <a:solidFill>
                  <a:srgbClr val="000000"/>
                </a:solidFill>
                <a:latin typeface="Calibri"/>
              </a:rPr>
              <a:t>IBM Watson/Alchemy</a:t>
            </a:r>
            <a:endParaRPr b="0" lang="en-US" sz="1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Face Recognition</a:t>
            </a:r>
            <a:endParaRPr b="0" lang="en-US" sz="1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Natural Language Processing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There’s so much out there...</a:t>
            </a:r>
            <a:endParaRPr b="0" lang="en-US" sz="4400" spc="-1" strike="noStrike">
              <a:solidFill>
                <a:srgbClr val="000000"/>
              </a:solidFill>
              <a:latin typeface="Calibri"/>
            </a:endParaRPr>
          </a:p>
        </p:txBody>
      </p:sp>
      <p:sp>
        <p:nvSpPr>
          <p:cNvPr id="28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18 Fun APIs For Your Next Project </a:t>
            </a:r>
            <a:r>
              <a:rPr b="0" lang="en-US" sz="1200" spc="-1" strike="noStrike" u="sng">
                <a:solidFill>
                  <a:srgbClr val="0563c1"/>
                </a:solidFill>
                <a:uFillTx/>
                <a:latin typeface="Calibri"/>
                <a:hlinkClick r:id="rId1"/>
              </a:rPr>
              <a:t>https://medium.com/@vicbergquist/18-fun-apis-for-your-next-project-8008841c7be9</a:t>
            </a:r>
            <a:endParaRPr b="0" lang="en-US" sz="1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15 APIs developers need to know </a:t>
            </a:r>
            <a:r>
              <a:rPr b="0" lang="en-US" sz="1200" spc="-1" strike="noStrike" u="sng">
                <a:solidFill>
                  <a:srgbClr val="0563c1"/>
                </a:solidFill>
                <a:uFillTx/>
                <a:latin typeface="Calibri"/>
                <a:hlinkClick r:id="rId2"/>
              </a:rPr>
              <a:t>https://www.creativebloq.com/web-design/apis-developers-need-know-121518469</a:t>
            </a:r>
            <a:endParaRPr b="0" lang="en-US" sz="1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9 free/cool web APIs to use in your next project </a:t>
            </a:r>
            <a:r>
              <a:rPr b="0" lang="en-US" sz="1600" spc="-1" strike="noStrike" u="sng">
                <a:solidFill>
                  <a:srgbClr val="0563c1"/>
                </a:solidFill>
                <a:uFillTx/>
                <a:latin typeface="Calibri"/>
                <a:hlinkClick r:id="rId3"/>
              </a:rPr>
              <a:t>https://rapidapi.com/collection/cool-apis</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...the list goes on</a:t>
            </a:r>
            <a:endParaRPr b="0" lang="en-US" sz="2400" spc="-1" strike="noStrike">
              <a:solidFill>
                <a:srgbClr val="000000"/>
              </a:solidFill>
              <a:latin typeface="Calibri"/>
            </a:endParaRPr>
          </a:p>
          <a:p>
            <a:pPr>
              <a:lnSpc>
                <a:spcPct val="90000"/>
              </a:lnSpc>
              <a:spcBef>
                <a:spcPts val="1001"/>
              </a:spcBef>
              <a:buNone/>
            </a:pPr>
            <a:endParaRPr b="0" lang="en-US" sz="24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a:t>
            </a:r>
            <a:r>
              <a:rPr b="0" lang="en-US" sz="2800" spc="-1" strike="noStrike">
                <a:solidFill>
                  <a:srgbClr val="000000"/>
                </a:solidFill>
                <a:latin typeface="Calibri"/>
              </a:rPr>
              <a:t>If you need some intelligence in your app, you'd be silly to build the NLP and other technology on your own. Instead, focus on what your app will do with that intelligence.” </a:t>
            </a:r>
            <a:r>
              <a:rPr b="0" lang="en-US" sz="1600" spc="-1" strike="noStrike" u="sng">
                <a:solidFill>
                  <a:srgbClr val="0563c1"/>
                </a:solidFill>
                <a:uFillTx/>
                <a:latin typeface="Calibri"/>
                <a:hlinkClick r:id="rId4"/>
              </a:rPr>
              <a:t>https://www.creativebloq.com/web-design/apis-developers-need-know-121518469</a:t>
            </a:r>
            <a:endParaRPr b="0" lang="en-US" sz="1600" spc="-1" strike="noStrike">
              <a:solidFill>
                <a:srgbClr val="000000"/>
              </a:solidFill>
              <a:latin typeface="Calibri"/>
            </a:endParaRPr>
          </a:p>
          <a:p>
            <a:pPr>
              <a:lnSpc>
                <a:spcPct val="90000"/>
              </a:lnSpc>
              <a:spcBef>
                <a:spcPts val="1001"/>
              </a:spcBef>
              <a:buNone/>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Where we are...</a:t>
            </a:r>
            <a:endParaRPr b="0" lang="en-US" sz="4400" spc="-1" strike="noStrike">
              <a:solidFill>
                <a:srgbClr val="000000"/>
              </a:solidFill>
              <a:latin typeface="Calibri"/>
            </a:endParaRPr>
          </a:p>
        </p:txBody>
      </p:sp>
      <p:sp>
        <p:nvSpPr>
          <p:cNvPr id="290"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en-US" sz="3500" spc="-1" strike="noStrike">
                <a:solidFill>
                  <a:srgbClr val="000000"/>
                </a:solidFill>
                <a:latin typeface="Calibri"/>
              </a:rPr>
              <a:t>Last Time:</a:t>
            </a:r>
            <a:endParaRPr b="0" lang="en-US" sz="35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Django Basic Web Application (Tic-Tac-Toe)</a:t>
            </a:r>
            <a:endParaRPr b="0" lang="en-US" sz="2800" spc="-1" strike="noStrike">
              <a:solidFill>
                <a:srgbClr val="000000"/>
              </a:solidFill>
              <a:latin typeface="Calibri"/>
            </a:endParaRPr>
          </a:p>
          <a:p>
            <a:pPr>
              <a:lnSpc>
                <a:spcPct val="90000"/>
              </a:lnSpc>
              <a:spcBef>
                <a:spcPts val="1001"/>
              </a:spcBef>
              <a:buNone/>
              <a:tabLst>
                <a:tab algn="l" pos="0"/>
              </a:tabLst>
            </a:pPr>
            <a:r>
              <a:rPr b="0" lang="en-US" sz="1600" spc="-1" strike="noStrike" u="sng">
                <a:solidFill>
                  <a:srgbClr val="0563c1"/>
                </a:solidFill>
                <a:uFillTx/>
                <a:latin typeface="Calibri"/>
                <a:hlinkClick r:id="rId1"/>
              </a:rPr>
              <a:t>https://github.com/cwinsor/django_102_pluralsight/blob/master/django_web_app_framework_intro.pdf</a:t>
            </a:r>
            <a:endParaRPr b="0" lang="en-US" sz="1600" spc="-1" strike="noStrike">
              <a:solidFill>
                <a:srgbClr val="000000"/>
              </a:solidFill>
              <a:latin typeface="Calibri"/>
            </a:endParaRPr>
          </a:p>
          <a:p>
            <a:pPr>
              <a:lnSpc>
                <a:spcPct val="90000"/>
              </a:lnSpc>
              <a:spcBef>
                <a:spcPts val="1001"/>
              </a:spcBef>
              <a:buNone/>
              <a:tabLst>
                <a:tab algn="l" pos="0"/>
              </a:tabLst>
            </a:pPr>
            <a:r>
              <a:rPr b="0" lang="en-US" sz="1600" spc="-1" strike="noStrike" u="sng">
                <a:solidFill>
                  <a:srgbClr val="0563c1"/>
                </a:solidFill>
                <a:uFillTx/>
                <a:latin typeface="Calibri"/>
                <a:hlinkClick r:id="rId2"/>
              </a:rPr>
              <a:t>https://app.pluralsight.com/library/courses/django-fundamentals-update/table-of-contents</a:t>
            </a:r>
            <a:endParaRPr b="0" lang="en-US" sz="1600" spc="-1" strike="noStrike">
              <a:solidFill>
                <a:srgbClr val="000000"/>
              </a:solidFill>
              <a:latin typeface="Calibri"/>
            </a:endParaRPr>
          </a:p>
          <a:p>
            <a:pPr>
              <a:lnSpc>
                <a:spcPct val="90000"/>
              </a:lnSpc>
              <a:spcBef>
                <a:spcPts val="1001"/>
              </a:spcBef>
              <a:buNone/>
              <a:tabLst>
                <a:tab algn="l" pos="0"/>
              </a:tabLst>
            </a:pPr>
            <a:endParaRPr b="0" lang="en-US" sz="3500" spc="-1" strike="noStrike">
              <a:solidFill>
                <a:srgbClr val="000000"/>
              </a:solidFill>
              <a:latin typeface="Calibri"/>
            </a:endParaRPr>
          </a:p>
          <a:p>
            <a:pPr>
              <a:lnSpc>
                <a:spcPct val="90000"/>
              </a:lnSpc>
              <a:spcBef>
                <a:spcPts val="1001"/>
              </a:spcBef>
              <a:buNone/>
              <a:tabLst>
                <a:tab algn="l" pos="0"/>
              </a:tabLst>
            </a:pPr>
            <a:r>
              <a:rPr b="0" lang="en-US" sz="3500" spc="-1" strike="noStrike">
                <a:solidFill>
                  <a:srgbClr val="000000"/>
                </a:solidFill>
                <a:latin typeface="Calibri"/>
              </a:rPr>
              <a:t>This time:</a:t>
            </a:r>
            <a:endParaRPr b="0" lang="en-US" sz="35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Django Web Application with Machine Learning model, Kaggle dataset, Postgres, Google Charts</a:t>
            </a:r>
            <a:endParaRPr b="0" lang="en-US" sz="2800" spc="-1" strike="noStrike">
              <a:solidFill>
                <a:srgbClr val="000000"/>
              </a:solidFill>
              <a:latin typeface="Calibri"/>
            </a:endParaRPr>
          </a:p>
          <a:p>
            <a:pPr>
              <a:lnSpc>
                <a:spcPct val="90000"/>
              </a:lnSpc>
              <a:spcBef>
                <a:spcPts val="1001"/>
              </a:spcBef>
              <a:buNone/>
              <a:tabLst>
                <a:tab algn="l" pos="0"/>
              </a:tabLst>
            </a:pPr>
            <a:r>
              <a:rPr b="0" lang="en-US" sz="1600" spc="-1" strike="noStrike" u="sng">
                <a:solidFill>
                  <a:srgbClr val="0563c1"/>
                </a:solidFill>
                <a:uFillTx/>
                <a:latin typeface="Calibri"/>
                <a:hlinkClick r:id="rId3"/>
              </a:rPr>
              <a:t>https://github.com/cwinsor/django_103_plasticc_and_ux/blob/master/presentation.pptx</a:t>
            </a:r>
            <a:endParaRPr b="0" lang="en-US" sz="1600" spc="-1" strike="noStrike">
              <a:solidFill>
                <a:srgbClr val="000000"/>
              </a:solidFill>
              <a:latin typeface="Calibri"/>
            </a:endParaRPr>
          </a:p>
          <a:p>
            <a:pPr>
              <a:lnSpc>
                <a:spcPct val="90000"/>
              </a:lnSpc>
              <a:spcBef>
                <a:spcPts val="1001"/>
              </a:spcBef>
              <a:buNone/>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Target Audience:</a:t>
            </a:r>
            <a:endParaRPr b="0" lang="en-US" sz="4400" spc="-1" strike="noStrike">
              <a:solidFill>
                <a:srgbClr val="000000"/>
              </a:solidFill>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Engineering Manager (Hiring Manager)</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Machine Learning / Vision Architect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General Passers-by (recruiters, friends, networking contacts)</a:t>
            </a:r>
            <a:endParaRPr b="0" lang="en-US" sz="28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Personas</a:t>
            </a:r>
            <a:endParaRPr b="0" lang="en-US" sz="4400" spc="-1" strike="noStrike">
              <a:solidFill>
                <a:srgbClr val="000000"/>
              </a:solidFill>
              <a:latin typeface="Calibri"/>
            </a:endParaRPr>
          </a:p>
        </p:txBody>
      </p:sp>
      <p:sp>
        <p:nvSpPr>
          <p:cNvPr id="95" name="PlaceHolder 2"/>
          <p:cNvSpPr>
            <a:spLocks noGrp="1"/>
          </p:cNvSpPr>
          <p:nvPr>
            <p:ph/>
          </p:nvPr>
        </p:nvSpPr>
        <p:spPr>
          <a:xfrm>
            <a:off x="362880" y="3983760"/>
            <a:ext cx="3719520" cy="1529280"/>
          </a:xfrm>
          <a:prstGeom prst="rect">
            <a:avLst/>
          </a:prstGeom>
          <a:noFill/>
          <a:ln w="0">
            <a:noFill/>
          </a:ln>
        </p:spPr>
        <p:txBody>
          <a:bodyPr anchor="t">
            <a:noAutofit/>
          </a:bodyPr>
          <a:p>
            <a:pPr>
              <a:lnSpc>
                <a:spcPct val="90000"/>
              </a:lnSpc>
              <a:spcBef>
                <a:spcPts val="1001"/>
              </a:spcBef>
              <a:buNone/>
              <a:tabLst>
                <a:tab algn="l" pos="0"/>
              </a:tabLst>
            </a:pPr>
            <a:r>
              <a:rPr b="1" lang="en-US" sz="1600" spc="-1" strike="noStrike">
                <a:solidFill>
                  <a:srgbClr val="000000"/>
                </a:solidFill>
                <a:latin typeface="Calibri"/>
              </a:rPr>
              <a:t>Data / ML Architect</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Expanding team to develop and deploy new algorithms</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to preserve current tools and process</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to define metrics/success</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infrastructure/tool roadmap</a:t>
            </a:r>
            <a:endParaRPr b="0" lang="en-US" sz="16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trained/skilled hands</a:t>
            </a:r>
            <a:endParaRPr b="0" lang="en-US" sz="1600" spc="-1" strike="noStrike">
              <a:solidFill>
                <a:srgbClr val="000000"/>
              </a:solidFill>
              <a:latin typeface="Calibri"/>
            </a:endParaRPr>
          </a:p>
        </p:txBody>
      </p:sp>
      <p:pic>
        <p:nvPicPr>
          <p:cNvPr id="96" name="Picture 3" descr=""/>
          <p:cNvPicPr/>
          <p:nvPr/>
        </p:nvPicPr>
        <p:blipFill>
          <a:blip r:embed="rId1"/>
          <a:stretch/>
        </p:blipFill>
        <p:spPr>
          <a:xfrm>
            <a:off x="274680" y="1467000"/>
            <a:ext cx="3357720" cy="2238480"/>
          </a:xfrm>
          <a:prstGeom prst="rect">
            <a:avLst/>
          </a:prstGeom>
          <a:ln w="0">
            <a:noFill/>
          </a:ln>
        </p:spPr>
      </p:pic>
      <p:pic>
        <p:nvPicPr>
          <p:cNvPr id="97" name="Picture 4" descr=""/>
          <p:cNvPicPr/>
          <p:nvPr/>
        </p:nvPicPr>
        <p:blipFill>
          <a:blip r:embed="rId2"/>
          <a:stretch/>
        </p:blipFill>
        <p:spPr>
          <a:xfrm>
            <a:off x="4275720" y="1441440"/>
            <a:ext cx="3349440" cy="2238480"/>
          </a:xfrm>
          <a:prstGeom prst="rect">
            <a:avLst/>
          </a:prstGeom>
          <a:ln w="0">
            <a:noFill/>
          </a:ln>
        </p:spPr>
      </p:pic>
      <p:pic>
        <p:nvPicPr>
          <p:cNvPr id="98" name="Picture 5" descr=""/>
          <p:cNvPicPr/>
          <p:nvPr/>
        </p:nvPicPr>
        <p:blipFill>
          <a:blip r:embed="rId3"/>
          <a:stretch/>
        </p:blipFill>
        <p:spPr>
          <a:xfrm>
            <a:off x="8345880" y="1932480"/>
            <a:ext cx="3007440" cy="1783440"/>
          </a:xfrm>
          <a:prstGeom prst="rect">
            <a:avLst/>
          </a:prstGeom>
          <a:ln w="0">
            <a:noFill/>
          </a:ln>
        </p:spPr>
      </p:pic>
      <p:sp>
        <p:nvSpPr>
          <p:cNvPr id="99" name="Content Placeholder 2"/>
          <p:cNvSpPr/>
          <p:nvPr/>
        </p:nvSpPr>
        <p:spPr>
          <a:xfrm>
            <a:off x="4082760" y="3958200"/>
            <a:ext cx="4171680" cy="1529280"/>
          </a:xfrm>
          <a:prstGeom prst="rect">
            <a:avLst/>
          </a:prstGeom>
          <a:noFill/>
          <a:ln w="0">
            <a:noFill/>
          </a:ln>
        </p:spPr>
        <p:style>
          <a:lnRef idx="0"/>
          <a:fillRef idx="0"/>
          <a:effectRef idx="0"/>
          <a:fontRef idx="minor"/>
        </p:style>
        <p:txBody>
          <a:bodyPr anchor="t">
            <a:noAutofit/>
          </a:bodyPr>
          <a:p>
            <a:pPr>
              <a:lnSpc>
                <a:spcPct val="90000"/>
              </a:lnSpc>
              <a:spcBef>
                <a:spcPts val="1001"/>
              </a:spcBef>
              <a:buNone/>
              <a:tabLst>
                <a:tab algn="l" pos="0"/>
              </a:tabLst>
            </a:pPr>
            <a:r>
              <a:rPr b="1" lang="en-US" sz="1600" spc="-1" strike="noStrike">
                <a:solidFill>
                  <a:srgbClr val="000000"/>
                </a:solidFill>
                <a:latin typeface="Calibri"/>
              </a:rPr>
              <a:t>Director of Engineering</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Wants to add Machine Learning to Web App</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to deliver on schedule</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Needs to deliver quality</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Predictability is paramount</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p:txBody>
      </p:sp>
      <p:sp>
        <p:nvSpPr>
          <p:cNvPr id="100" name="Content Placeholder 2"/>
          <p:cNvSpPr/>
          <p:nvPr/>
        </p:nvSpPr>
        <p:spPr>
          <a:xfrm>
            <a:off x="8598600" y="4073040"/>
            <a:ext cx="3135240" cy="2167200"/>
          </a:xfrm>
          <a:prstGeom prst="rect">
            <a:avLst/>
          </a:prstGeom>
          <a:noFill/>
          <a:ln w="0">
            <a:noFill/>
          </a:ln>
        </p:spPr>
        <p:style>
          <a:lnRef idx="0"/>
          <a:fillRef idx="0"/>
          <a:effectRef idx="0"/>
          <a:fontRef idx="minor"/>
        </p:style>
        <p:txBody>
          <a:bodyPr anchor="t">
            <a:normAutofit/>
          </a:bodyPr>
          <a:p>
            <a:pPr>
              <a:lnSpc>
                <a:spcPct val="90000"/>
              </a:lnSpc>
              <a:spcBef>
                <a:spcPts val="1001"/>
              </a:spcBef>
              <a:buNone/>
              <a:tabLst>
                <a:tab algn="l" pos="0"/>
              </a:tabLst>
            </a:pPr>
            <a:r>
              <a:rPr b="1" lang="en-US" sz="1600" spc="-1" strike="noStrike">
                <a:solidFill>
                  <a:srgbClr val="000000"/>
                </a:solidFill>
                <a:latin typeface="Calibri"/>
              </a:rPr>
              <a:t>Passers-by</a:t>
            </a: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Calibri"/>
              </a:rPr>
              <a:t>Recruiters:</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a:t>
            </a:r>
            <a:r>
              <a:rPr b="0" lang="en-US" sz="1600" spc="-1" strike="noStrike">
                <a:solidFill>
                  <a:srgbClr val="000000"/>
                </a:solidFill>
                <a:latin typeface="Calibri"/>
              </a:rPr>
              <a:t>Can I place him?”</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a:t>
            </a:r>
            <a:r>
              <a:rPr b="0" lang="en-US" sz="1600" spc="-1" strike="noStrike">
                <a:solidFill>
                  <a:srgbClr val="000000"/>
                </a:solidFill>
                <a:latin typeface="Calibri"/>
              </a:rPr>
              <a:t>What does he do?”</a:t>
            </a:r>
            <a:endParaRPr b="0" lang="en-US" sz="1600" spc="-1" strike="noStrike">
              <a:latin typeface="Arial"/>
            </a:endParaRPr>
          </a:p>
          <a:p>
            <a:pPr>
              <a:lnSpc>
                <a:spcPct val="90000"/>
              </a:lnSpc>
              <a:spcBef>
                <a:spcPts val="1001"/>
              </a:spcBef>
              <a:buNone/>
              <a:tabLst>
                <a:tab algn="l" pos="0"/>
              </a:tabLst>
            </a:pPr>
            <a:r>
              <a:rPr b="0" lang="en-US" sz="1600" spc="-1" strike="noStrike">
                <a:solidFill>
                  <a:srgbClr val="000000"/>
                </a:solidFill>
                <a:latin typeface="Calibri"/>
              </a:rPr>
              <a:t>Professional Contacts / Network</a:t>
            </a:r>
            <a:endParaRPr b="0" lang="en-US" sz="1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1600" spc="-1" strike="noStrike">
                <a:solidFill>
                  <a:srgbClr val="000000"/>
                </a:solidFill>
                <a:latin typeface="Calibri"/>
              </a:rPr>
              <a:t>Elevator pitch</a:t>
            </a: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Priority Content</a:t>
            </a:r>
            <a:endParaRPr b="0" lang="en-US" sz="44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anchor="t">
            <a:normAutofit fontScale="89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Info” panels explaining what/why</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Context (why) of the application (first page)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Background on PLAsTiCC</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Metrics – why important and reference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Data Processing – constructing the model (slide)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Dataset – timeseries and size/scale</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Tensorflow Model – B.Trotta and K.Boone approach summary and other approaches used.  Reference/link to my other slidesets.</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Tensorflow background</a:t>
            </a:r>
            <a:endParaRPr b="0" lang="en-US"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Structure of website (slides from this presentation)</a:t>
            </a:r>
            <a:endParaRPr b="0" lang="en-US"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Popup” on make_bid page:</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Highlight merge of TensorFlow ML results with local database</a:t>
            </a:r>
            <a:endParaRPr b="0" lang="en-US" sz="2400" spc="-1" strike="noStrike">
              <a:solidFill>
                <a:srgbClr val="000000"/>
              </a:solidFill>
              <a:latin typeface="Calibri"/>
            </a:endParaRPr>
          </a:p>
          <a:p>
            <a:pPr>
              <a:lnSpc>
                <a:spcPct val="90000"/>
              </a:lnSpc>
              <a:spcBef>
                <a:spcPts val="1417"/>
              </a:spcBef>
              <a:buNone/>
            </a:pPr>
            <a:endParaRPr b="0" lang="en-US" sz="2400" spc="-1" strike="noStrike">
              <a:solidFill>
                <a:srgbClr val="000000"/>
              </a:solidFill>
              <a:latin typeface="Calibri"/>
            </a:endParaRPr>
          </a:p>
          <a:p>
            <a:pPr marL="457200">
              <a:lnSpc>
                <a:spcPct val="90000"/>
              </a:lnSpc>
              <a:spcBef>
                <a:spcPts val="499"/>
              </a:spcBef>
              <a:buNone/>
              <a:tabLst>
                <a:tab algn="l" pos="0"/>
              </a:tabLst>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708120" y="2876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Proposed Site Map</a:t>
            </a:r>
            <a:endParaRPr b="0" lang="en-US" sz="4400" spc="-1" strike="noStrike">
              <a:solidFill>
                <a:srgbClr val="000000"/>
              </a:solidFill>
              <a:latin typeface="Calibri"/>
            </a:endParaRPr>
          </a:p>
        </p:txBody>
      </p:sp>
      <p:sp>
        <p:nvSpPr>
          <p:cNvPr id="104" name="TextBox 3"/>
          <p:cNvSpPr/>
          <p:nvPr/>
        </p:nvSpPr>
        <p:spPr>
          <a:xfrm>
            <a:off x="5949720" y="3476880"/>
            <a:ext cx="19108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Leaderboard</a:t>
            </a:r>
            <a:endParaRPr b="0" lang="en-US" sz="1800" spc="-1" strike="noStrike">
              <a:latin typeface="Arial"/>
            </a:endParaRPr>
          </a:p>
        </p:txBody>
      </p:sp>
      <p:sp>
        <p:nvSpPr>
          <p:cNvPr id="105" name="TextBox 4"/>
          <p:cNvSpPr/>
          <p:nvPr/>
        </p:nvSpPr>
        <p:spPr>
          <a:xfrm>
            <a:off x="4488120" y="1740960"/>
            <a:ext cx="14594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Login</a:t>
            </a:r>
            <a:endParaRPr b="0" lang="en-US" sz="1800" spc="-1" strike="noStrike">
              <a:latin typeface="Arial"/>
            </a:endParaRPr>
          </a:p>
        </p:txBody>
      </p:sp>
      <p:sp>
        <p:nvSpPr>
          <p:cNvPr id="106" name="TextBox 6"/>
          <p:cNvSpPr/>
          <p:nvPr/>
        </p:nvSpPr>
        <p:spPr>
          <a:xfrm>
            <a:off x="6175800" y="4379400"/>
            <a:ext cx="14914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Choose a Star</a:t>
            </a:r>
            <a:endParaRPr b="0" lang="en-US" sz="1800" spc="-1" strike="noStrike">
              <a:latin typeface="Arial"/>
            </a:endParaRPr>
          </a:p>
        </p:txBody>
      </p:sp>
      <p:sp>
        <p:nvSpPr>
          <p:cNvPr id="107" name="TextBox 7"/>
          <p:cNvSpPr/>
          <p:nvPr/>
        </p:nvSpPr>
        <p:spPr>
          <a:xfrm>
            <a:off x="5965920" y="5097600"/>
            <a:ext cx="19108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Analyze / Classify</a:t>
            </a:r>
            <a:endParaRPr b="0" lang="en-US" sz="1800" spc="-1" strike="noStrike">
              <a:latin typeface="Arial"/>
            </a:endParaRPr>
          </a:p>
        </p:txBody>
      </p:sp>
      <p:sp>
        <p:nvSpPr>
          <p:cNvPr id="108" name="TextBox 8"/>
          <p:cNvSpPr/>
          <p:nvPr/>
        </p:nvSpPr>
        <p:spPr>
          <a:xfrm>
            <a:off x="2467080" y="2733840"/>
            <a:ext cx="145944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Admin</a:t>
            </a:r>
            <a:endParaRPr b="0" lang="en-US" sz="1800" spc="-1" strike="noStrike">
              <a:latin typeface="Arial"/>
            </a:endParaRPr>
          </a:p>
        </p:txBody>
      </p:sp>
      <p:sp>
        <p:nvSpPr>
          <p:cNvPr id="109" name="TextBox 9"/>
          <p:cNvSpPr/>
          <p:nvPr/>
        </p:nvSpPr>
        <p:spPr>
          <a:xfrm>
            <a:off x="957240" y="3684960"/>
            <a:ext cx="19792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Users/Groups</a:t>
            </a:r>
            <a:endParaRPr b="0" lang="en-US" sz="1800" spc="-1" strike="noStrike">
              <a:latin typeface="Arial"/>
            </a:endParaRPr>
          </a:p>
        </p:txBody>
      </p:sp>
      <p:sp>
        <p:nvSpPr>
          <p:cNvPr id="110" name="TextBox 10"/>
          <p:cNvSpPr/>
          <p:nvPr/>
        </p:nvSpPr>
        <p:spPr>
          <a:xfrm>
            <a:off x="3287880" y="3684960"/>
            <a:ext cx="19792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Database</a:t>
            </a:r>
            <a:endParaRPr b="0" lang="en-US" sz="1800" spc="-1" strike="noStrike">
              <a:latin typeface="Arial"/>
            </a:endParaRPr>
          </a:p>
        </p:txBody>
      </p:sp>
      <p:sp>
        <p:nvSpPr>
          <p:cNvPr id="111" name="Straight Connector 12"/>
          <p:cNvSpPr/>
          <p:nvPr/>
        </p:nvSpPr>
        <p:spPr>
          <a:xfrm>
            <a:off x="5217840" y="2110320"/>
            <a:ext cx="1685520" cy="53316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2" name="Straight Connector 14"/>
          <p:cNvSpPr/>
          <p:nvPr/>
        </p:nvSpPr>
        <p:spPr>
          <a:xfrm flipH="1" flipV="1">
            <a:off x="6905520" y="3845880"/>
            <a:ext cx="15840" cy="5335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3" name="Straight Connector 17"/>
          <p:cNvSpPr/>
          <p:nvPr/>
        </p:nvSpPr>
        <p:spPr>
          <a:xfrm flipV="1">
            <a:off x="6921360" y="4768920"/>
            <a:ext cx="360" cy="3283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4" name="Straight Connector 20"/>
          <p:cNvSpPr/>
          <p:nvPr/>
        </p:nvSpPr>
        <p:spPr>
          <a:xfrm flipV="1">
            <a:off x="3196800" y="2110320"/>
            <a:ext cx="2021040" cy="62352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5" name="Straight Connector 23"/>
          <p:cNvSpPr/>
          <p:nvPr/>
        </p:nvSpPr>
        <p:spPr>
          <a:xfrm flipH="1" flipV="1">
            <a:off x="3196800" y="3103200"/>
            <a:ext cx="1080720" cy="5814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6" name="Straight Connector 26"/>
          <p:cNvSpPr/>
          <p:nvPr/>
        </p:nvSpPr>
        <p:spPr>
          <a:xfrm flipV="1">
            <a:off x="1946880" y="3103200"/>
            <a:ext cx="1249920" cy="58140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17" name="TextBox 39"/>
          <p:cNvSpPr/>
          <p:nvPr/>
        </p:nvSpPr>
        <p:spPr>
          <a:xfrm>
            <a:off x="8588880" y="2589480"/>
            <a:ext cx="1156680" cy="283284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Info Panel</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a:p>
            <a:pPr algn="ctr">
              <a:lnSpc>
                <a:spcPct val="100000"/>
              </a:lnSpc>
              <a:buNone/>
            </a:pPr>
            <a:r>
              <a:rPr b="0" lang="en-US" sz="1800" spc="-1" strike="noStrike">
                <a:solidFill>
                  <a:srgbClr val="000000"/>
                </a:solidFill>
                <a:latin typeface="Calibri"/>
              </a:rPr>
              <a:t>.</a:t>
            </a:r>
            <a:endParaRPr b="0" lang="en-US" sz="1800" spc="-1" strike="noStrike">
              <a:latin typeface="Arial"/>
            </a:endParaRPr>
          </a:p>
        </p:txBody>
      </p:sp>
      <p:sp>
        <p:nvSpPr>
          <p:cNvPr id="118" name="TextBox 40"/>
          <p:cNvSpPr/>
          <p:nvPr/>
        </p:nvSpPr>
        <p:spPr>
          <a:xfrm>
            <a:off x="5947920" y="2643840"/>
            <a:ext cx="1910880" cy="36396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Calibri"/>
              </a:rPr>
              <a:t>Home</a:t>
            </a:r>
            <a:endParaRPr b="0" lang="en-US" sz="1800" spc="-1" strike="noStrike">
              <a:latin typeface="Arial"/>
            </a:endParaRPr>
          </a:p>
        </p:txBody>
      </p:sp>
      <p:sp>
        <p:nvSpPr>
          <p:cNvPr id="119" name="Straight Connector 42"/>
          <p:cNvSpPr/>
          <p:nvPr/>
        </p:nvSpPr>
        <p:spPr>
          <a:xfrm flipH="1" flipV="1">
            <a:off x="6903360" y="3012840"/>
            <a:ext cx="2160" cy="4636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20" name="TextBox 29"/>
          <p:cNvSpPr/>
          <p:nvPr/>
        </p:nvSpPr>
        <p:spPr>
          <a:xfrm>
            <a:off x="7667640" y="4368960"/>
            <a:ext cx="711360" cy="24192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en-US" sz="1000" spc="-1" strike="noStrike">
                <a:solidFill>
                  <a:srgbClr val="000000"/>
                </a:solidFill>
                <a:latin typeface="Calibri"/>
              </a:rPr>
              <a:t>Popup</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Wireframes</a:t>
            </a:r>
            <a:endParaRPr b="0" lang="en-US" sz="4400" spc="-1" strike="noStrike">
              <a:solidFill>
                <a:srgbClr val="000000"/>
              </a:solidFill>
              <a:latin typeface="Calibri"/>
            </a:endParaRPr>
          </a:p>
        </p:txBody>
      </p:sp>
      <p:pic>
        <p:nvPicPr>
          <p:cNvPr id="122" name="Picture 7" descr=""/>
          <p:cNvPicPr/>
          <p:nvPr/>
        </p:nvPicPr>
        <p:blipFill>
          <a:blip r:embed="rId1"/>
          <a:stretch/>
        </p:blipFill>
        <p:spPr>
          <a:xfrm>
            <a:off x="491040" y="1325520"/>
            <a:ext cx="11209320" cy="4986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3623</TotalTime>
  <Application>LibreOffice/7.3.5.2$Windows_X86_64 LibreOffice_project/184fe81b8c8c30d8b5082578aee2fed2ea847c01</Application>
  <AppVersion>15.0000</AppVersion>
  <Words>1625</Words>
  <Paragraphs>273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2020-03-07T09:24:04Z</dcterms:created>
  <dc:creator>Chris Winsor</dc:creator>
  <dc:description/>
  <dc:language>en-US</dc:language>
  <cp:lastModifiedBy/>
  <dcterms:modified xsi:type="dcterms:W3CDTF">2023-12-29T09:30:47Z</dcterms:modified>
  <cp:revision>148</cp:revision>
  <dc:subject/>
  <dc:title>Web Application Development  Django/Python/ML Backend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47</vt:i4>
  </property>
</Properties>
</file>