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8" r:id="rId5"/>
    <p:sldId id="270" r:id="rId6"/>
    <p:sldId id="272" r:id="rId7"/>
    <p:sldId id="276" r:id="rId8"/>
    <p:sldId id="275" r:id="rId9"/>
    <p:sldId id="271" r:id="rId10"/>
    <p:sldId id="273" r:id="rId11"/>
    <p:sldId id="263" r:id="rId12"/>
    <p:sldId id="260" r:id="rId13"/>
    <p:sldId id="269" r:id="rId14"/>
    <p:sldId id="262" r:id="rId15"/>
    <p:sldId id="281" r:id="rId16"/>
    <p:sldId id="264" r:id="rId17"/>
    <p:sldId id="266" r:id="rId18"/>
    <p:sldId id="277" r:id="rId19"/>
    <p:sldId id="279" r:id="rId20"/>
    <p:sldId id="282" r:id="rId21"/>
    <p:sldId id="268" r:id="rId22"/>
    <p:sldId id="274" r:id="rId23"/>
    <p:sldId id="28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4/28/2020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4/28/2020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winsor/django_102_pluralsight"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lpython.com/deploying-a-django-app-and-postgresql-to-aws-elastic-beanstal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3/11/2020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p:txBody>
          <a:bodyPr/>
          <a:lstStyle/>
          <a:p>
            <a:r>
              <a:rPr lang="en-US" dirty="0"/>
              <a:t>“Star Chaser”</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2869035"/>
            <a:ext cx="10515600" cy="3478491"/>
          </a:xfrm>
        </p:spPr>
        <p:txBody>
          <a:bodyPr>
            <a:normAutofit/>
          </a:bodyPr>
          <a:lstStyle/>
          <a:p>
            <a:r>
              <a:rPr lang="en-US" dirty="0"/>
              <a:t>Game where you compete to classify Supernovas (exploding stars)</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 (classification)</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926564" y="365125"/>
            <a:ext cx="6743310" cy="2147558"/>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700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 and 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Recruiters:</a:t>
            </a:r>
          </a:p>
          <a:p>
            <a:r>
              <a:rPr lang="en-US" sz="1600" dirty="0"/>
              <a:t>“Can I place him?”</a:t>
            </a:r>
          </a:p>
          <a:p>
            <a:r>
              <a:rPr lang="en-US" sz="1600" dirty="0"/>
              <a:t>“What does he do?”</a:t>
            </a:r>
          </a:p>
          <a:p>
            <a:pPr marL="0" indent="0">
              <a:buNone/>
            </a:pPr>
            <a:r>
              <a:rPr lang="en-US" sz="1600" dirty="0"/>
              <a:t>Professional Contacts / Network</a:t>
            </a:r>
          </a:p>
          <a:p>
            <a:r>
              <a:rPr lang="en-US" sz="1600" dirty="0"/>
              <a:t>Elevator pitch</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Reference/link to my other </a:t>
            </a:r>
            <a:r>
              <a:rPr lang="en-US" dirty="0" err="1"/>
              <a:t>slidesets</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 - 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sp>
        <p:nvSpPr>
          <p:cNvPr id="3" name="Content Placeholder 2">
            <a:extLst>
              <a:ext uri="{FF2B5EF4-FFF2-40B4-BE49-F238E27FC236}">
                <a16:creationId xmlns:a16="http://schemas.microsoft.com/office/drawing/2014/main" id="{9D5A41D5-9940-4B4B-AF23-B0F5E0A6A931}"/>
              </a:ext>
            </a:extLst>
          </p:cNvPr>
          <p:cNvSpPr>
            <a:spLocks noGrp="1"/>
          </p:cNvSpPr>
          <p:nvPr>
            <p:ph idx="1"/>
          </p:nvPr>
        </p:nvSpPr>
        <p:spPr/>
        <p:txBody>
          <a:bodyPr/>
          <a:lstStyle/>
          <a:p>
            <a:r>
              <a:rPr lang="en-US" dirty="0"/>
              <a:t>&lt;link to .pdf on </a:t>
            </a:r>
            <a:r>
              <a:rPr lang="en-US" dirty="0" err="1"/>
              <a:t>github</a:t>
            </a:r>
            <a:r>
              <a:rPr lang="en-US" dirty="0"/>
              <a:t>&gt;</a:t>
            </a:r>
          </a:p>
        </p:txBody>
      </p:sp>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4" name="Picture 3">
            <a:extLst>
              <a:ext uri="{FF2B5EF4-FFF2-40B4-BE49-F238E27FC236}">
                <a16:creationId xmlns:a16="http://schemas.microsoft.com/office/drawing/2014/main" id="{5DEC7314-4587-4E6C-8CF0-08DB41DA440E}"/>
              </a:ext>
            </a:extLst>
          </p:cNvPr>
          <p:cNvPicPr>
            <a:picLocks noChangeAspect="1"/>
          </p:cNvPicPr>
          <p:nvPr/>
        </p:nvPicPr>
        <p:blipFill>
          <a:blip r:embed="rId2"/>
          <a:stretch>
            <a:fillRect/>
          </a:stretch>
        </p:blipFill>
        <p:spPr>
          <a:xfrm>
            <a:off x="2079755" y="1292679"/>
            <a:ext cx="8629650" cy="5448300"/>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D523DCF-C694-46AC-B406-E58354147E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34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fontScale="70000" lnSpcReduction="20000"/>
          </a:bodyPr>
          <a:lstStyle/>
          <a:p>
            <a:pPr marL="0" indent="0">
              <a:buNone/>
            </a:pPr>
            <a:r>
              <a:rPr lang="en-US" sz="3500" dirty="0"/>
              <a:t>Last Time:</a:t>
            </a:r>
          </a:p>
          <a:p>
            <a:r>
              <a:rPr lang="en-US" dirty="0"/>
              <a:t>Django Overview and Tic-Tac-Toe Application</a:t>
            </a:r>
          </a:p>
          <a:p>
            <a:pPr marL="0" indent="0">
              <a:buNone/>
            </a:pPr>
            <a:r>
              <a:rPr lang="en-US" sz="1700" dirty="0">
                <a:hlinkClick r:id="rId2"/>
              </a:rPr>
              <a:t>https://github.com/cwinsor/django_102_pluralsight/blob/master/django_web_app_framework_intro.pdf</a:t>
            </a:r>
            <a:endParaRPr lang="en-US" sz="1700" dirty="0"/>
          </a:p>
          <a:p>
            <a:pPr marL="0" indent="0">
              <a:buNone/>
            </a:pPr>
            <a:r>
              <a:rPr lang="en-US" sz="1700" dirty="0">
                <a:hlinkClick r:id="rId3"/>
              </a:rPr>
              <a:t>https://github.com/cwinsor/django_102_pluralsight </a:t>
            </a:r>
            <a:endParaRPr lang="en-US" sz="1700" dirty="0"/>
          </a:p>
          <a:p>
            <a:endParaRPr lang="en-US" dirty="0"/>
          </a:p>
          <a:p>
            <a:pPr marL="0" indent="0">
              <a:buNone/>
            </a:pPr>
            <a:r>
              <a:rPr lang="en-US" sz="3500" dirty="0"/>
              <a:t>This time:</a:t>
            </a:r>
          </a:p>
          <a:p>
            <a:r>
              <a:rPr lang="en-US" dirty="0"/>
              <a:t>“Star Chaser” Web Application</a:t>
            </a:r>
          </a:p>
          <a:p>
            <a:pPr lvl="1"/>
            <a:r>
              <a:rPr lang="en-US" dirty="0"/>
              <a:t>Requirements</a:t>
            </a:r>
          </a:p>
          <a:p>
            <a:pPr lvl="1"/>
            <a:r>
              <a:rPr lang="en-US" dirty="0"/>
              <a:t>Personas</a:t>
            </a:r>
          </a:p>
          <a:p>
            <a:pPr lvl="1"/>
            <a:r>
              <a:rPr lang="en-US" dirty="0"/>
              <a:t>Wireframes</a:t>
            </a:r>
          </a:p>
          <a:p>
            <a:pPr lvl="1"/>
            <a:r>
              <a:rPr lang="en-US" dirty="0"/>
              <a:t>Priority Content</a:t>
            </a:r>
          </a:p>
          <a:p>
            <a:pPr lvl="1"/>
            <a:r>
              <a:rPr lang="en-US" dirty="0"/>
              <a:t>Code (Django, Postgres, TensorFlow, Kaggle)</a:t>
            </a:r>
          </a:p>
          <a:p>
            <a:pPr algn="just"/>
            <a:r>
              <a:rPr lang="en-US" dirty="0"/>
              <a:t>AWS EB (Elastic Beanstalk) Deploy</a:t>
            </a:r>
          </a:p>
          <a:p>
            <a:r>
              <a:rPr lang="en-US" dirty="0"/>
              <a:t>&lt;stretch:  front-end </a:t>
            </a:r>
            <a:r>
              <a:rPr lang="en-US" dirty="0" err="1"/>
              <a:t>Javascript</a:t>
            </a:r>
            <a:r>
              <a:rPr lang="en-US" dirty="0"/>
              <a:t> for charting&gt;</a:t>
            </a:r>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6E80-F021-4D53-88FC-5FCAF1B3A885}"/>
              </a:ext>
            </a:extLst>
          </p:cNvPr>
          <p:cNvSpPr>
            <a:spLocks noGrp="1"/>
          </p:cNvSpPr>
          <p:nvPr>
            <p:ph type="title"/>
          </p:nvPr>
        </p:nvSpPr>
        <p:spPr/>
        <p:txBody>
          <a:bodyPr/>
          <a:lstStyle/>
          <a:p>
            <a:r>
              <a:rPr lang="en-US" dirty="0"/>
              <a:t>AWS EB (Elastic Beanstalk)</a:t>
            </a:r>
          </a:p>
        </p:txBody>
      </p:sp>
      <p:sp>
        <p:nvSpPr>
          <p:cNvPr id="3" name="Content Placeholder 2">
            <a:extLst>
              <a:ext uri="{FF2B5EF4-FFF2-40B4-BE49-F238E27FC236}">
                <a16:creationId xmlns:a16="http://schemas.microsoft.com/office/drawing/2014/main" id="{4AFECD66-B096-447E-83DD-6B0479CB19EB}"/>
              </a:ext>
            </a:extLst>
          </p:cNvPr>
          <p:cNvSpPr>
            <a:spLocks noGrp="1"/>
          </p:cNvSpPr>
          <p:nvPr>
            <p:ph idx="1"/>
          </p:nvPr>
        </p:nvSpPr>
        <p:spPr>
          <a:xfrm>
            <a:off x="838200" y="1696844"/>
            <a:ext cx="6243735" cy="4351338"/>
          </a:xfrm>
        </p:spPr>
        <p:txBody>
          <a:bodyPr/>
          <a:lstStyle/>
          <a:p>
            <a:r>
              <a:rPr lang="en-US" dirty="0"/>
              <a:t>EB = EC2 + RDS + S3</a:t>
            </a:r>
          </a:p>
          <a:p>
            <a:r>
              <a:rPr lang="en-US" dirty="0"/>
              <a:t>Scales with demand</a:t>
            </a:r>
          </a:p>
          <a:p>
            <a:r>
              <a:rPr lang="en-US" dirty="0"/>
              <a:t>Follow instructions from </a:t>
            </a:r>
            <a:r>
              <a:rPr lang="en-US" sz="1200" dirty="0">
                <a:hlinkClick r:id="rId2"/>
              </a:rPr>
              <a:t>https://realpython.com/deploying-a-django-app-and-postgresql-to-aws-elastic-beanstalk/</a:t>
            </a:r>
            <a:endParaRPr lang="en-US" sz="1200" dirty="0"/>
          </a:p>
          <a:p>
            <a:r>
              <a:rPr lang="en-US" dirty="0"/>
              <a:t>Straightforward but not really...</a:t>
            </a:r>
          </a:p>
          <a:p>
            <a:r>
              <a:rPr lang="en-US" dirty="0"/>
              <a:t>Baseline = $8/day with no traffic and minimal data.  All RDS. (ARRGH!)</a:t>
            </a:r>
          </a:p>
          <a:p>
            <a:r>
              <a:rPr lang="en-US" dirty="0"/>
              <a:t>&lt;possible workaround - yank RDS and deploy Postgres directly on EC2...?&gt;</a:t>
            </a:r>
          </a:p>
        </p:txBody>
      </p:sp>
      <p:pic>
        <p:nvPicPr>
          <p:cNvPr id="4" name="Picture 3">
            <a:extLst>
              <a:ext uri="{FF2B5EF4-FFF2-40B4-BE49-F238E27FC236}">
                <a16:creationId xmlns:a16="http://schemas.microsoft.com/office/drawing/2014/main" id="{605D59AB-7188-450C-B5B9-81A1F4DC716B}"/>
              </a:ext>
            </a:extLst>
          </p:cNvPr>
          <p:cNvPicPr>
            <a:picLocks noChangeAspect="1"/>
          </p:cNvPicPr>
          <p:nvPr/>
        </p:nvPicPr>
        <p:blipFill>
          <a:blip r:embed="rId3"/>
          <a:stretch>
            <a:fillRect/>
          </a:stretch>
        </p:blipFill>
        <p:spPr>
          <a:xfrm>
            <a:off x="7164584" y="1570522"/>
            <a:ext cx="4639806" cy="4222557"/>
          </a:xfrm>
          <a:prstGeom prst="rect">
            <a:avLst/>
          </a:prstGeom>
        </p:spPr>
      </p:pic>
    </p:spTree>
    <p:extLst>
      <p:ext uri="{BB962C8B-B14F-4D97-AF65-F5344CB8AC3E}">
        <p14:creationId xmlns:p14="http://schemas.microsoft.com/office/powerpoint/2010/main" val="374961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Live!</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t>&lt;link to URL&gt;</a:t>
            </a:r>
          </a:p>
        </p:txBody>
      </p:sp>
    </p:spTree>
    <p:extLst>
      <p:ext uri="{BB962C8B-B14F-4D97-AF65-F5344CB8AC3E}">
        <p14:creationId xmlns:p14="http://schemas.microsoft.com/office/powerpoint/2010/main" val="300842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login, database, forms, Python/ML backend)</a:t>
            </a:r>
          </a:p>
          <a:p>
            <a:r>
              <a:rPr lang="en-US" dirty="0"/>
              <a:t>6-8 days deploy with learning curve</a:t>
            </a:r>
          </a:p>
          <a:p>
            <a:r>
              <a:rPr lang="en-US" dirty="0"/>
              <a:t>Less complicated than Tic-tac-toe, but my own work.</a:t>
            </a:r>
          </a:p>
          <a:p>
            <a:r>
              <a:rPr lang="en-US" dirty="0"/>
              <a:t>Wireframe and personas super important because...</a:t>
            </a:r>
          </a:p>
        </p:txBody>
      </p:sp>
    </p:spTree>
    <p:extLst>
      <p:ext uri="{BB962C8B-B14F-4D97-AF65-F5344CB8AC3E}">
        <p14:creationId xmlns:p14="http://schemas.microsoft.com/office/powerpoint/2010/main" val="397874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p:txBody>
          <a:bodyPr>
            <a:normAutofit/>
          </a:bodyPr>
          <a:lstStyle/>
          <a:p>
            <a:r>
              <a:rPr lang="en-US" dirty="0"/>
              <a:t>Show Machine Learning deployed as Web Application</a:t>
            </a:r>
          </a:p>
          <a:p>
            <a:r>
              <a:rPr lang="en-US" dirty="0"/>
              <a:t>Demonstrate Best-Practice Web App Design</a:t>
            </a:r>
          </a:p>
          <a:p>
            <a:r>
              <a:rPr lang="en-US" dirty="0"/>
              <a:t>Make it available for Anyone (with access to the web)</a:t>
            </a:r>
          </a:p>
          <a:p>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824A-5F4A-4361-A70A-F9966B07720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87739AD-7E8C-4A6B-8C25-9D3BBC393EED}"/>
              </a:ext>
            </a:extLst>
          </p:cNvPr>
          <p:cNvSpPr>
            <a:spLocks noGrp="1"/>
          </p:cNvSpPr>
          <p:nvPr>
            <p:ph idx="1"/>
          </p:nvPr>
        </p:nvSpPr>
        <p:spPr/>
        <p:txBody>
          <a:bodyPr>
            <a:normAutofit fontScale="77500" lnSpcReduction="20000"/>
          </a:bodyPr>
          <a:lstStyle/>
          <a:p>
            <a:r>
              <a:rPr lang="en-US" dirty="0"/>
              <a:t>Looking for work in Python, Machine Learning</a:t>
            </a:r>
          </a:p>
          <a:p>
            <a:pPr lvl="1"/>
            <a:r>
              <a:rPr lang="en-US" dirty="0"/>
              <a:t>“AI Architect” (high reach)</a:t>
            </a:r>
          </a:p>
          <a:p>
            <a:pPr lvl="1"/>
            <a:r>
              <a:rPr lang="en-US" dirty="0"/>
              <a:t>“Machine Learning Engineer” (too generic)</a:t>
            </a:r>
          </a:p>
          <a:p>
            <a:pPr lvl="1"/>
            <a:r>
              <a:rPr lang="en-US" dirty="0"/>
              <a:t>Web Development with ML application (possible)</a:t>
            </a:r>
          </a:p>
          <a:p>
            <a:pPr lvl="1"/>
            <a:r>
              <a:rPr lang="en-US" dirty="0"/>
              <a:t>Example of work</a:t>
            </a:r>
          </a:p>
          <a:p>
            <a:endParaRPr lang="en-US" dirty="0"/>
          </a:p>
          <a:p>
            <a:r>
              <a:rPr lang="en-US" dirty="0"/>
              <a:t>Web as a medium</a:t>
            </a:r>
          </a:p>
          <a:p>
            <a:pPr lvl="1"/>
            <a:r>
              <a:rPr lang="en-US" dirty="0"/>
              <a:t>The ability for others to access your work</a:t>
            </a:r>
          </a:p>
          <a:p>
            <a:pPr lvl="1"/>
            <a:r>
              <a:rPr lang="en-US" dirty="0"/>
              <a:t>Template infrastructure (in Python) for (your ML model)</a:t>
            </a:r>
          </a:p>
          <a:p>
            <a:pPr lvl="1"/>
            <a:r>
              <a:rPr lang="en-US" dirty="0"/>
              <a:t>Hiring manager, PHD Research Professor, or (your audience)</a:t>
            </a:r>
          </a:p>
          <a:p>
            <a:endParaRPr lang="en-US" dirty="0"/>
          </a:p>
          <a:p>
            <a:r>
              <a:rPr lang="en-US" dirty="0"/>
              <a:t>Platform for future projects</a:t>
            </a:r>
          </a:p>
          <a:p>
            <a:pPr lvl="1"/>
            <a:r>
              <a:rPr lang="en-US" dirty="0"/>
              <a:t>Practice, practice, practice.  Be prepared when the time comes. </a:t>
            </a:r>
          </a:p>
          <a:p>
            <a:pPr lvl="1"/>
            <a:r>
              <a:rPr lang="en-US" dirty="0"/>
              <a:t>Practice, practice, practice.  (in a controlled risk-free environment)</a:t>
            </a:r>
          </a:p>
          <a:p>
            <a:endParaRPr lang="en-US" dirty="0"/>
          </a:p>
        </p:txBody>
      </p:sp>
    </p:spTree>
    <p:extLst>
      <p:ext uri="{BB962C8B-B14F-4D97-AF65-F5344CB8AC3E}">
        <p14:creationId xmlns:p14="http://schemas.microsoft.com/office/powerpoint/2010/main" val="14857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can we go with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p:txBody>
          <a:bodyPr>
            <a:normAutofit lnSpcReduction="10000"/>
          </a:bodyPr>
          <a:lstStyle/>
          <a:p>
            <a:r>
              <a:rPr lang="en-US" dirty="0"/>
              <a:t>Today:  Platform to deploy ML as web application</a:t>
            </a:r>
          </a:p>
          <a:p>
            <a:r>
              <a:rPr lang="en-US" dirty="0"/>
              <a:t>Tomorrow: Platform for Internet-of-Things applications</a:t>
            </a:r>
          </a:p>
          <a:p>
            <a:pPr lvl="1"/>
            <a:r>
              <a:rPr lang="en-US" dirty="0"/>
              <a:t>Front-end is Raspberry Pi running Python</a:t>
            </a:r>
          </a:p>
          <a:p>
            <a:pPr lvl="1"/>
            <a:r>
              <a:rPr lang="en-US" dirty="0"/>
              <a:t>Back-end is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pPr lvl="1"/>
            <a:r>
              <a:rPr lang="en-US" dirty="0"/>
              <a:t>Lots of Amazing Stuff</a:t>
            </a:r>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Today...</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8926435" y="182943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8926435" y="203266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8926435" y="2032663"/>
            <a:ext cx="617118" cy="905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Tomorrow...</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Tree>
    <p:extLst>
      <p:ext uri="{BB962C8B-B14F-4D97-AF65-F5344CB8AC3E}">
        <p14:creationId xmlns:p14="http://schemas.microsoft.com/office/powerpoint/2010/main" val="38645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Django Web Application</a:t>
            </a:r>
            <a:br>
              <a:rPr lang="en-US" dirty="0"/>
            </a:br>
            <a:r>
              <a:rPr lang="en-US" sz="3200" dirty="0"/>
              <a:t>Today, Day2, Day 3</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8129835" y="3726451"/>
            <a:ext cx="2827436" cy="107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8206750" y="3850885"/>
            <a:ext cx="2827436" cy="1074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IBM Watson/Alchemy</a:t>
            </a:r>
          </a:p>
          <a:p>
            <a:r>
              <a:rPr lang="en-US" sz="2400" dirty="0"/>
              <a:t>Face Recognition</a:t>
            </a:r>
          </a:p>
          <a:p>
            <a:r>
              <a:rPr lang="en-US" sz="24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7110763" y="2925648"/>
            <a:ext cx="1019072" cy="1338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
        <p:nvSpPr>
          <p:cNvPr id="74" name="Rectangle 73">
            <a:extLst>
              <a:ext uri="{FF2B5EF4-FFF2-40B4-BE49-F238E27FC236}">
                <a16:creationId xmlns:a16="http://schemas.microsoft.com/office/drawing/2014/main" id="{7F76A805-2796-490B-B5B6-11973474A1DA}"/>
              </a:ext>
            </a:extLst>
          </p:cNvPr>
          <p:cNvSpPr/>
          <p:nvPr/>
        </p:nvSpPr>
        <p:spPr>
          <a:xfrm>
            <a:off x="8279443" y="4968247"/>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8129835" y="5430004"/>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8279443" y="5485507"/>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8129835" y="4948287"/>
            <a:ext cx="2827436"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8297001" y="6007652"/>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8147901" y="6007652"/>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7110763" y="2925648"/>
            <a:ext cx="1019072" cy="220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7110763" y="2925648"/>
            <a:ext cx="1019072" cy="274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7110763" y="2925648"/>
            <a:ext cx="1037138" cy="3324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br>
              <a:rPr lang="en-US" dirty="0"/>
            </a:br>
            <a:r>
              <a:rPr lang="en-US" sz="3200" dirty="0"/>
              <a:t>For your Application, for your Device</a:t>
            </a:r>
            <a:endParaRPr lang="en-US" dirty="0"/>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1307</Words>
  <Application>Microsoft Office PowerPoint</Application>
  <PresentationFormat>Widescreen</PresentationFormat>
  <Paragraphs>212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Django/Python/Machine Learning Web Application (Presentation #2)</vt:lpstr>
      <vt:lpstr>Where we are...</vt:lpstr>
      <vt:lpstr>Goals:</vt:lpstr>
      <vt:lpstr>Why</vt:lpstr>
      <vt:lpstr>Where can we go with this...</vt:lpstr>
      <vt:lpstr>What does that mean... Today...</vt:lpstr>
      <vt:lpstr>What does that mean... Tomorrow...</vt:lpstr>
      <vt:lpstr>Django Web Application Today, Day2, Day 3</vt:lpstr>
      <vt:lpstr>There’s so much out there... For your Application, for your Device</vt:lpstr>
      <vt:lpstr>But we digress</vt:lpstr>
      <vt:lpstr>“Star Chaser”</vt:lpstr>
      <vt:lpstr>Best Practices</vt:lpstr>
      <vt:lpstr>Target Audience:</vt:lpstr>
      <vt:lpstr>Personas</vt:lpstr>
      <vt:lpstr>Priority Content</vt:lpstr>
      <vt:lpstr>Proposed Site Map</vt:lpstr>
      <vt:lpstr>Wireframes</vt:lpstr>
      <vt:lpstr>Schema</vt:lpstr>
      <vt:lpstr>Development...</vt:lpstr>
      <vt:lpstr>AWS EB (Elastic Beanstalk)</vt:lpstr>
      <vt:lpstr>Go Live!</vt:lpstr>
      <vt:lpstr>Level of Effort and 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90</cp:revision>
  <dcterms:created xsi:type="dcterms:W3CDTF">2020-03-07T09:24:04Z</dcterms:created>
  <dcterms:modified xsi:type="dcterms:W3CDTF">2020-04-28T11:31:28Z</dcterms:modified>
</cp:coreProperties>
</file>