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8" r:id="rId5"/>
    <p:sldId id="270" r:id="rId6"/>
    <p:sldId id="272" r:id="rId7"/>
    <p:sldId id="276" r:id="rId8"/>
    <p:sldId id="275" r:id="rId9"/>
    <p:sldId id="271" r:id="rId10"/>
    <p:sldId id="273" r:id="rId11"/>
    <p:sldId id="263" r:id="rId12"/>
    <p:sldId id="260" r:id="rId13"/>
    <p:sldId id="269" r:id="rId14"/>
    <p:sldId id="262" r:id="rId15"/>
    <p:sldId id="281" r:id="rId16"/>
    <p:sldId id="264" r:id="rId17"/>
    <p:sldId id="266" r:id="rId18"/>
    <p:sldId id="277" r:id="rId19"/>
    <p:sldId id="279" r:id="rId20"/>
    <p:sldId id="283" r:id="rId21"/>
    <p:sldId id="285" r:id="rId22"/>
    <p:sldId id="284" r:id="rId23"/>
    <p:sldId id="282" r:id="rId24"/>
    <p:sldId id="268" r:id="rId25"/>
    <p:sldId id="274" r:id="rId26"/>
    <p:sldId id="280"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5/1/2020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5/1/2020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winsor/django_102_pluralsight"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pp.pluralsight.com/library/courses/build-first-data-visualization-google-charts"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sitepoint.com/best-javascript-charting-librari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pp.pluralsight.com/library/courses/build-first-data-visualization-google-chart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p.pluralsight.com/library/courses/build-first-data-visualization-google-char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ealpython.com/deploying-a-django-app-and-postgresql-to-aws-elastic-beanstal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django-fundamentals-update/table-of-contents" TargetMode="External"/><Relationship Id="rId1" Type="http://schemas.openxmlformats.org/officeDocument/2006/relationships/slideLayout" Target="../slideLayouts/slideLayout2.xml"/><Relationship Id="rId6" Type="http://schemas.openxmlformats.org/officeDocument/2006/relationships/hyperlink" Target="https://app.pluralsight.com/course-player?clipId=e5482b13-c204-4d52-89ec-94a1099592b0" TargetMode="External"/><Relationship Id="rId5" Type="http://schemas.openxmlformats.org/officeDocument/2006/relationships/hyperlink" Target="https://mherman.org/blog/postgresql-and-nodejs/" TargetMode="External"/><Relationship Id="rId4" Type="http://schemas.openxmlformats.org/officeDocument/2006/relationships/hyperlink" Target="https://app.pluralsight.com/library/courses/ux-design-creating-wireframes/table-of-conten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(Presentation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3/11/2020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p:txBody>
          <a:bodyPr/>
          <a:lstStyle/>
          <a:p>
            <a:r>
              <a:rPr lang="en-US" dirty="0"/>
              <a:t>“Star Chaser”</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2869035"/>
            <a:ext cx="10515600" cy="3478491"/>
          </a:xfrm>
        </p:spPr>
        <p:txBody>
          <a:bodyPr>
            <a:normAutofit/>
          </a:bodyPr>
          <a:lstStyle/>
          <a:p>
            <a:r>
              <a:rPr lang="en-US" dirty="0"/>
              <a:t>Game where you compete to classify Supernovas (exploding stars)</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 (classification)</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926564" y="365125"/>
            <a:ext cx="6743310" cy="2147558"/>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700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 and 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2167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Recruiters:</a:t>
            </a:r>
          </a:p>
          <a:p>
            <a:r>
              <a:rPr lang="en-US" sz="1600" dirty="0"/>
              <a:t>“Can I place him?”</a:t>
            </a:r>
          </a:p>
          <a:p>
            <a:r>
              <a:rPr lang="en-US" sz="1600" dirty="0"/>
              <a:t>“What does he do?”</a:t>
            </a:r>
          </a:p>
          <a:p>
            <a:pPr marL="0" indent="0">
              <a:buNone/>
            </a:pPr>
            <a:r>
              <a:rPr lang="en-US" sz="1600" dirty="0"/>
              <a:t>Professional Contacts / Network</a:t>
            </a:r>
          </a:p>
          <a:p>
            <a:r>
              <a:rPr lang="en-US" sz="1600" dirty="0"/>
              <a:t>Elevator pitch</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C4F4-25BA-45ED-B641-FA001051DEFE}"/>
              </a:ext>
            </a:extLst>
          </p:cNvPr>
          <p:cNvSpPr>
            <a:spLocks noGrp="1"/>
          </p:cNvSpPr>
          <p:nvPr>
            <p:ph type="title"/>
          </p:nvPr>
        </p:nvSpPr>
        <p:spPr/>
        <p:txBody>
          <a:bodyPr/>
          <a:lstStyle/>
          <a:p>
            <a:r>
              <a:rPr lang="en-US" dirty="0"/>
              <a:t>Priority Content</a:t>
            </a:r>
          </a:p>
        </p:txBody>
      </p:sp>
      <p:sp>
        <p:nvSpPr>
          <p:cNvPr id="3" name="Content Placeholder 2">
            <a:extLst>
              <a:ext uri="{FF2B5EF4-FFF2-40B4-BE49-F238E27FC236}">
                <a16:creationId xmlns:a16="http://schemas.microsoft.com/office/drawing/2014/main" id="{09ACA401-E991-49E0-8D2D-67AE4993E0DE}"/>
              </a:ext>
            </a:extLst>
          </p:cNvPr>
          <p:cNvSpPr>
            <a:spLocks noGrp="1"/>
          </p:cNvSpPr>
          <p:nvPr>
            <p:ph idx="1"/>
          </p:nvPr>
        </p:nvSpPr>
        <p:spPr/>
        <p:txBody>
          <a:bodyPr>
            <a:normAutofit fontScale="92500" lnSpcReduction="10000"/>
          </a:bodyPr>
          <a:lstStyle/>
          <a:p>
            <a:r>
              <a:rPr lang="en-US" dirty="0"/>
              <a:t>“Info” panels explaining what/why</a:t>
            </a:r>
          </a:p>
          <a:p>
            <a:pPr lvl="1"/>
            <a:r>
              <a:rPr lang="en-US" dirty="0"/>
              <a:t>Context (why) of the application (first page)</a:t>
            </a:r>
          </a:p>
          <a:p>
            <a:pPr lvl="1"/>
            <a:r>
              <a:rPr lang="en-US" dirty="0"/>
              <a:t>Background on </a:t>
            </a:r>
            <a:r>
              <a:rPr lang="en-US" dirty="0" err="1"/>
              <a:t>PLAsTiCC</a:t>
            </a:r>
            <a:endParaRPr lang="en-US" dirty="0"/>
          </a:p>
          <a:p>
            <a:pPr lvl="1"/>
            <a:r>
              <a:rPr lang="en-US" dirty="0"/>
              <a:t>Metrics – why important and reference</a:t>
            </a:r>
          </a:p>
          <a:p>
            <a:pPr lvl="1"/>
            <a:r>
              <a:rPr lang="en-US" dirty="0"/>
              <a:t>Data Processing – constructing the model (slide)</a:t>
            </a:r>
          </a:p>
          <a:p>
            <a:pPr lvl="1"/>
            <a:r>
              <a:rPr lang="en-US" dirty="0"/>
              <a:t>Dataset – timeseries and size/scale</a:t>
            </a:r>
          </a:p>
          <a:p>
            <a:pPr lvl="1"/>
            <a:r>
              <a:rPr lang="en-US" dirty="0" err="1"/>
              <a:t>Tensorflow</a:t>
            </a:r>
            <a:r>
              <a:rPr lang="en-US" dirty="0"/>
              <a:t> Model – </a:t>
            </a:r>
            <a:r>
              <a:rPr lang="en-US" dirty="0" err="1"/>
              <a:t>B.Trotta</a:t>
            </a:r>
            <a:r>
              <a:rPr lang="en-US" dirty="0"/>
              <a:t> and </a:t>
            </a:r>
            <a:r>
              <a:rPr lang="en-US" dirty="0" err="1"/>
              <a:t>K.Boone</a:t>
            </a:r>
            <a:r>
              <a:rPr lang="en-US" dirty="0"/>
              <a:t> approach summary and other approaches used.  Reference/link to my other </a:t>
            </a:r>
            <a:r>
              <a:rPr lang="en-US" dirty="0" err="1"/>
              <a:t>slidesets</a:t>
            </a:r>
            <a:r>
              <a:rPr lang="en-US" dirty="0"/>
              <a:t>.</a:t>
            </a:r>
          </a:p>
          <a:p>
            <a:pPr lvl="1"/>
            <a:r>
              <a:rPr lang="en-US" dirty="0" err="1"/>
              <a:t>Tensorflow</a:t>
            </a:r>
            <a:r>
              <a:rPr lang="en-US" dirty="0"/>
              <a:t> background</a:t>
            </a:r>
          </a:p>
          <a:p>
            <a:pPr lvl="1"/>
            <a:r>
              <a:rPr lang="en-US" dirty="0"/>
              <a:t>Structure of website (slides from this presentation)</a:t>
            </a:r>
          </a:p>
          <a:p>
            <a:r>
              <a:rPr lang="en-US" dirty="0"/>
              <a:t>“Popup” on </a:t>
            </a:r>
            <a:r>
              <a:rPr lang="en-US" dirty="0" err="1"/>
              <a:t>make_bid</a:t>
            </a:r>
            <a:r>
              <a:rPr lang="en-US" dirty="0"/>
              <a:t> page - highlight merge of TensorFlow ML results with local database</a:t>
            </a:r>
          </a:p>
          <a:p>
            <a:pPr lvl="1"/>
            <a:endParaRPr lang="en-US" dirty="0"/>
          </a:p>
          <a:p>
            <a:pPr marL="457200" lvl="1" indent="0">
              <a:buNone/>
            </a:pPr>
            <a:endParaRPr lang="en-US" dirty="0"/>
          </a:p>
        </p:txBody>
      </p:sp>
    </p:spTree>
    <p:extLst>
      <p:ext uri="{BB962C8B-B14F-4D97-AF65-F5344CB8AC3E}">
        <p14:creationId xmlns:p14="http://schemas.microsoft.com/office/powerpoint/2010/main" val="37169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a:xfrm>
            <a:off x="708171" y="287808"/>
            <a:ext cx="10515600" cy="1325563"/>
          </a:xfrm>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4488109" y="1741020"/>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6" y="4379455"/>
            <a:ext cx="1491841"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65971"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217951" y="2110352"/>
            <a:ext cx="1685488"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H="1" flipV="1">
            <a:off x="6905539" y="3846131"/>
            <a:ext cx="16078" cy="53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21617" y="4769227"/>
            <a:ext cx="0" cy="32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110352"/>
            <a:ext cx="2020869" cy="6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D6919F-CC9E-4F8C-ABD0-1976C657D1EB}"/>
              </a:ext>
            </a:extLst>
          </p:cNvPr>
          <p:cNvSpPr txBox="1"/>
          <p:nvPr/>
        </p:nvSpPr>
        <p:spPr>
          <a:xfrm>
            <a:off x="8588926" y="2589605"/>
            <a:ext cx="1156970" cy="2862322"/>
          </a:xfrm>
          <a:prstGeom prst="rect">
            <a:avLst/>
          </a:prstGeom>
          <a:noFill/>
          <a:ln>
            <a:solidFill>
              <a:schemeClr val="tx1"/>
            </a:solidFill>
          </a:ln>
        </p:spPr>
        <p:txBody>
          <a:bodyPr wrap="square" rtlCol="0">
            <a:spAutoFit/>
          </a:bodyPr>
          <a:lstStyle/>
          <a:p>
            <a:pPr algn="ctr"/>
            <a:r>
              <a:rPr lang="en-US" dirty="0"/>
              <a:t>Info Panel</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p:txBody>
      </p:sp>
      <p:sp>
        <p:nvSpPr>
          <p:cNvPr id="41" name="TextBox 40">
            <a:extLst>
              <a:ext uri="{FF2B5EF4-FFF2-40B4-BE49-F238E27FC236}">
                <a16:creationId xmlns:a16="http://schemas.microsoft.com/office/drawing/2014/main" id="{9498F8C1-9E26-4E74-808C-0DE12D2A9133}"/>
              </a:ext>
            </a:extLst>
          </p:cNvPr>
          <p:cNvSpPr txBox="1"/>
          <p:nvPr/>
        </p:nvSpPr>
        <p:spPr>
          <a:xfrm>
            <a:off x="5947793" y="2643676"/>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H="1" flipV="1">
            <a:off x="6903439" y="3013008"/>
            <a:ext cx="2100" cy="46379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5F5835-857C-499B-B599-DD773A7BE13F}"/>
              </a:ext>
            </a:extLst>
          </p:cNvPr>
          <p:cNvSpPr txBox="1"/>
          <p:nvPr/>
        </p:nvSpPr>
        <p:spPr>
          <a:xfrm>
            <a:off x="7667537" y="4369118"/>
            <a:ext cx="711664" cy="246221"/>
          </a:xfrm>
          <a:prstGeom prst="rect">
            <a:avLst/>
          </a:prstGeom>
          <a:noFill/>
          <a:ln>
            <a:solidFill>
              <a:schemeClr val="tx1"/>
            </a:solidFill>
          </a:ln>
        </p:spPr>
        <p:txBody>
          <a:bodyPr wrap="square" rtlCol="0">
            <a:spAutoFit/>
          </a:bodyPr>
          <a:lstStyle/>
          <a:p>
            <a:pPr algn="ctr"/>
            <a:r>
              <a:rPr lang="en-US" sz="1000" dirty="0"/>
              <a:t>Popup</a:t>
            </a:r>
          </a:p>
        </p:txBody>
      </p:sp>
    </p:spTree>
    <p:extLst>
      <p:ext uri="{BB962C8B-B14F-4D97-AF65-F5344CB8AC3E}">
        <p14:creationId xmlns:p14="http://schemas.microsoft.com/office/powerpoint/2010/main" val="240250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sp>
        <p:nvSpPr>
          <p:cNvPr id="3" name="Content Placeholder 2">
            <a:extLst>
              <a:ext uri="{FF2B5EF4-FFF2-40B4-BE49-F238E27FC236}">
                <a16:creationId xmlns:a16="http://schemas.microsoft.com/office/drawing/2014/main" id="{9D5A41D5-9940-4B4B-AF23-B0F5E0A6A931}"/>
              </a:ext>
            </a:extLst>
          </p:cNvPr>
          <p:cNvSpPr>
            <a:spLocks noGrp="1"/>
          </p:cNvSpPr>
          <p:nvPr>
            <p:ph idx="1"/>
          </p:nvPr>
        </p:nvSpPr>
        <p:spPr/>
        <p:txBody>
          <a:bodyPr/>
          <a:lstStyle/>
          <a:p>
            <a:r>
              <a:rPr lang="en-US" dirty="0"/>
              <a:t>&lt;link to .pdf on </a:t>
            </a:r>
            <a:r>
              <a:rPr lang="en-US" dirty="0" err="1"/>
              <a:t>github</a:t>
            </a:r>
            <a:r>
              <a:rPr lang="en-US" dirty="0"/>
              <a:t>&gt;</a:t>
            </a:r>
          </a:p>
        </p:txBody>
      </p:sp>
    </p:spTree>
    <p:extLst>
      <p:ext uri="{BB962C8B-B14F-4D97-AF65-F5344CB8AC3E}">
        <p14:creationId xmlns:p14="http://schemas.microsoft.com/office/powerpoint/2010/main" val="239185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4" name="Picture 3">
            <a:extLst>
              <a:ext uri="{FF2B5EF4-FFF2-40B4-BE49-F238E27FC236}">
                <a16:creationId xmlns:a16="http://schemas.microsoft.com/office/drawing/2014/main" id="{5DEC7314-4587-4E6C-8CF0-08DB41DA440E}"/>
              </a:ext>
            </a:extLst>
          </p:cNvPr>
          <p:cNvPicPr>
            <a:picLocks noChangeAspect="1"/>
          </p:cNvPicPr>
          <p:nvPr/>
        </p:nvPicPr>
        <p:blipFill>
          <a:blip r:embed="rId2"/>
          <a:stretch>
            <a:fillRect/>
          </a:stretch>
        </p:blipFill>
        <p:spPr>
          <a:xfrm>
            <a:off x="2079755" y="1292679"/>
            <a:ext cx="8629650" cy="5448300"/>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D40A-98BF-4CBE-A35A-F1D122BEA5E6}"/>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2D523DCF-C694-46AC-B406-E58354147E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734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fontScale="70000" lnSpcReduction="20000"/>
          </a:bodyPr>
          <a:lstStyle/>
          <a:p>
            <a:pPr marL="0" indent="0">
              <a:buNone/>
            </a:pPr>
            <a:r>
              <a:rPr lang="en-US" sz="3500" dirty="0"/>
              <a:t>Last Time:</a:t>
            </a:r>
          </a:p>
          <a:p>
            <a:r>
              <a:rPr lang="en-US" dirty="0"/>
              <a:t>Django Overview and Tic-Tac-Toe Application</a:t>
            </a:r>
          </a:p>
          <a:p>
            <a:pPr marL="0" indent="0">
              <a:buNone/>
            </a:pPr>
            <a:r>
              <a:rPr lang="en-US" sz="1700" dirty="0">
                <a:hlinkClick r:id="rId2"/>
              </a:rPr>
              <a:t>https://github.com/cwinsor/django_102_pluralsight/blob/master/django_web_app_framework_intro.pdf</a:t>
            </a:r>
            <a:endParaRPr lang="en-US" sz="1700" dirty="0"/>
          </a:p>
          <a:p>
            <a:pPr marL="0" indent="0">
              <a:buNone/>
            </a:pPr>
            <a:r>
              <a:rPr lang="en-US" sz="1700" dirty="0">
                <a:hlinkClick r:id="rId3"/>
              </a:rPr>
              <a:t>https://github.com/cwinsor/django_102_pluralsight </a:t>
            </a:r>
            <a:endParaRPr lang="en-US" sz="1700" dirty="0"/>
          </a:p>
          <a:p>
            <a:endParaRPr lang="en-US" dirty="0"/>
          </a:p>
          <a:p>
            <a:pPr marL="0" indent="0">
              <a:buNone/>
            </a:pPr>
            <a:r>
              <a:rPr lang="en-US" sz="3500" dirty="0"/>
              <a:t>This time: </a:t>
            </a:r>
            <a:r>
              <a:rPr lang="en-US" dirty="0"/>
              <a:t>“</a:t>
            </a:r>
            <a:r>
              <a:rPr lang="en-US" dirty="0" err="1"/>
              <a:t>StarChaser</a:t>
            </a:r>
            <a:r>
              <a:rPr lang="en-US" dirty="0"/>
              <a:t>” Web Application</a:t>
            </a:r>
          </a:p>
          <a:p>
            <a:r>
              <a:rPr lang="en-US" dirty="0"/>
              <a:t> Planning</a:t>
            </a:r>
          </a:p>
          <a:p>
            <a:pPr lvl="1"/>
            <a:r>
              <a:rPr lang="en-US" dirty="0"/>
              <a:t>Requirements</a:t>
            </a:r>
          </a:p>
          <a:p>
            <a:pPr lvl="1"/>
            <a:r>
              <a:rPr lang="en-US" dirty="0"/>
              <a:t>Personas</a:t>
            </a:r>
          </a:p>
          <a:p>
            <a:pPr lvl="1"/>
            <a:r>
              <a:rPr lang="en-US" dirty="0"/>
              <a:t>Wireframes</a:t>
            </a:r>
          </a:p>
          <a:p>
            <a:pPr lvl="1"/>
            <a:r>
              <a:rPr lang="en-US" dirty="0"/>
              <a:t>Priority Content</a:t>
            </a:r>
          </a:p>
          <a:p>
            <a:pPr lvl="1"/>
            <a:r>
              <a:rPr lang="en-US" dirty="0"/>
              <a:t>Code (Django, Postgres, TensorFlow, Kaggle)</a:t>
            </a:r>
          </a:p>
          <a:p>
            <a:pPr algn="just"/>
            <a:r>
              <a:rPr lang="en-US" dirty="0"/>
              <a:t>AWS EB (Elastic Beanstalk) Deploy</a:t>
            </a:r>
          </a:p>
          <a:p>
            <a:r>
              <a:rPr lang="en-US" dirty="0"/>
              <a:t>Data Visualization (Google Charts)</a:t>
            </a:r>
          </a:p>
        </p:txBody>
      </p:sp>
    </p:spTree>
    <p:extLst>
      <p:ext uri="{BB962C8B-B14F-4D97-AF65-F5344CB8AC3E}">
        <p14:creationId xmlns:p14="http://schemas.microsoft.com/office/powerpoint/2010/main" val="101983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7C1F-E423-4587-AD63-A889BAE3F03F}"/>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069B53B7-D426-49E6-942F-CD87BB641717}"/>
              </a:ext>
            </a:extLst>
          </p:cNvPr>
          <p:cNvSpPr>
            <a:spLocks noGrp="1"/>
          </p:cNvSpPr>
          <p:nvPr>
            <p:ph idx="1"/>
          </p:nvPr>
        </p:nvSpPr>
        <p:spPr>
          <a:xfrm>
            <a:off x="576942" y="1690688"/>
            <a:ext cx="10515599" cy="595312"/>
          </a:xfrm>
        </p:spPr>
        <p:txBody>
          <a:bodyPr>
            <a:normAutofit/>
          </a:bodyPr>
          <a:lstStyle/>
          <a:p>
            <a:r>
              <a:rPr lang="en-US" dirty="0"/>
              <a:t>Tons of libraries.  High end (D3.js) to basic (Google Charts)</a:t>
            </a:r>
          </a:p>
          <a:p>
            <a:pPr marL="0" indent="0">
              <a:buNone/>
            </a:pPr>
            <a:endParaRPr lang="en-US" dirty="0"/>
          </a:p>
        </p:txBody>
      </p:sp>
      <p:pic>
        <p:nvPicPr>
          <p:cNvPr id="4" name="Picture 3">
            <a:extLst>
              <a:ext uri="{FF2B5EF4-FFF2-40B4-BE49-F238E27FC236}">
                <a16:creationId xmlns:a16="http://schemas.microsoft.com/office/drawing/2014/main" id="{C3B25813-2046-484F-85F0-BAAD76DDEB7E}"/>
              </a:ext>
            </a:extLst>
          </p:cNvPr>
          <p:cNvPicPr>
            <a:picLocks noChangeAspect="1"/>
          </p:cNvPicPr>
          <p:nvPr/>
        </p:nvPicPr>
        <p:blipFill>
          <a:blip r:embed="rId2"/>
          <a:stretch>
            <a:fillRect/>
          </a:stretch>
        </p:blipFill>
        <p:spPr>
          <a:xfrm>
            <a:off x="4182943" y="2286000"/>
            <a:ext cx="7170857" cy="3462240"/>
          </a:xfrm>
          <a:prstGeom prst="rect">
            <a:avLst/>
          </a:prstGeom>
        </p:spPr>
      </p:pic>
      <p:sp>
        <p:nvSpPr>
          <p:cNvPr id="5" name="Rectangle 4">
            <a:extLst>
              <a:ext uri="{FF2B5EF4-FFF2-40B4-BE49-F238E27FC236}">
                <a16:creationId xmlns:a16="http://schemas.microsoft.com/office/drawing/2014/main" id="{563B469A-08EF-4462-B54E-6D512F0937C6}"/>
              </a:ext>
            </a:extLst>
          </p:cNvPr>
          <p:cNvSpPr/>
          <p:nvPr/>
        </p:nvSpPr>
        <p:spPr>
          <a:xfrm>
            <a:off x="753943" y="5938877"/>
            <a:ext cx="10338598" cy="553998"/>
          </a:xfrm>
          <a:prstGeom prst="rect">
            <a:avLst/>
          </a:prstGeom>
        </p:spPr>
        <p:txBody>
          <a:bodyPr wrap="square">
            <a:spAutoFit/>
          </a:bodyPr>
          <a:lstStyle/>
          <a:p>
            <a:r>
              <a:rPr lang="en-US" sz="1000" dirty="0"/>
              <a:t>References:</a:t>
            </a:r>
          </a:p>
          <a:p>
            <a:pPr lvl="1"/>
            <a:r>
              <a:rPr lang="en-US" sz="1000" dirty="0">
                <a:hlinkClick r:id="rId3"/>
              </a:rPr>
              <a:t>https://app.pluralsight.com/library/courses/build-first-data-visualization-google-charts</a:t>
            </a:r>
            <a:endParaRPr lang="en-US" sz="1000" dirty="0"/>
          </a:p>
          <a:p>
            <a:pPr lvl="1"/>
            <a:r>
              <a:rPr lang="en-US" sz="1000" dirty="0">
                <a:hlinkClick r:id="rId4"/>
              </a:rPr>
              <a:t>https://www.sitepoint.com/best-javascript-charting-libraries/</a:t>
            </a:r>
            <a:endParaRPr lang="en-US" sz="1000" dirty="0"/>
          </a:p>
        </p:txBody>
      </p:sp>
      <p:sp>
        <p:nvSpPr>
          <p:cNvPr id="6" name="Rectangle 5">
            <a:extLst>
              <a:ext uri="{FF2B5EF4-FFF2-40B4-BE49-F238E27FC236}">
                <a16:creationId xmlns:a16="http://schemas.microsoft.com/office/drawing/2014/main" id="{86D4800D-C305-4570-B941-6DE0E4573E1F}"/>
              </a:ext>
            </a:extLst>
          </p:cNvPr>
          <p:cNvSpPr/>
          <p:nvPr/>
        </p:nvSpPr>
        <p:spPr>
          <a:xfrm>
            <a:off x="576942" y="2496146"/>
            <a:ext cx="3136642" cy="1938992"/>
          </a:xfrm>
          <a:prstGeom prst="rect">
            <a:avLst/>
          </a:prstGeom>
        </p:spPr>
        <p:txBody>
          <a:bodyPr wrap="square">
            <a:spAutoFit/>
          </a:bodyPr>
          <a:lstStyle/>
          <a:p>
            <a:pPr marL="285750" indent="-285750">
              <a:buFont typeface="Arial" panose="020B0604020202020204" pitchFamily="34" charset="0"/>
              <a:buChar char="•"/>
            </a:pPr>
            <a:r>
              <a:rPr lang="en-US" sz="2000" dirty="0"/>
              <a:t>Initial exploration is by Jupyter Notebook and/or Pandas/</a:t>
            </a:r>
            <a:r>
              <a:rPr lang="en-US" sz="2000" dirty="0" err="1"/>
              <a:t>MatplotLib</a:t>
            </a:r>
            <a:r>
              <a:rPr lang="en-US" sz="2000" dirty="0"/>
              <a:t>... see Titanic and </a:t>
            </a:r>
            <a:r>
              <a:rPr lang="en-US" sz="2000" dirty="0" err="1"/>
              <a:t>PLAsTiCC</a:t>
            </a:r>
            <a:r>
              <a:rPr lang="en-US" sz="2000" dirty="0"/>
              <a:t> #1</a:t>
            </a:r>
          </a:p>
          <a:p>
            <a:pPr marL="285750" indent="-285750">
              <a:buFont typeface="Arial" panose="020B0604020202020204" pitchFamily="34" charset="0"/>
              <a:buChar char="•"/>
            </a:pPr>
            <a:r>
              <a:rPr lang="en-US" sz="2000" dirty="0"/>
              <a:t>For Web App I went with Google Charts</a:t>
            </a:r>
          </a:p>
        </p:txBody>
      </p:sp>
    </p:spTree>
    <p:extLst>
      <p:ext uri="{BB962C8B-B14F-4D97-AF65-F5344CB8AC3E}">
        <p14:creationId xmlns:p14="http://schemas.microsoft.com/office/powerpoint/2010/main" val="300483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AB97-7247-440A-8842-E575D7625847}"/>
              </a:ext>
            </a:extLst>
          </p:cNvPr>
          <p:cNvSpPr>
            <a:spLocks noGrp="1"/>
          </p:cNvSpPr>
          <p:nvPr>
            <p:ph type="title"/>
          </p:nvPr>
        </p:nvSpPr>
        <p:spPr/>
        <p:txBody>
          <a:bodyPr/>
          <a:lstStyle/>
          <a:p>
            <a:r>
              <a:rPr lang="en-US" dirty="0"/>
              <a:t>Visualization</a:t>
            </a:r>
          </a:p>
        </p:txBody>
      </p:sp>
      <p:pic>
        <p:nvPicPr>
          <p:cNvPr id="4" name="Picture 3">
            <a:extLst>
              <a:ext uri="{FF2B5EF4-FFF2-40B4-BE49-F238E27FC236}">
                <a16:creationId xmlns:a16="http://schemas.microsoft.com/office/drawing/2014/main" id="{91BBDDC0-06F1-478A-A695-DEF55B098A7B}"/>
              </a:ext>
            </a:extLst>
          </p:cNvPr>
          <p:cNvPicPr>
            <a:picLocks noChangeAspect="1"/>
          </p:cNvPicPr>
          <p:nvPr/>
        </p:nvPicPr>
        <p:blipFill>
          <a:blip r:embed="rId2"/>
          <a:stretch>
            <a:fillRect/>
          </a:stretch>
        </p:blipFill>
        <p:spPr>
          <a:xfrm>
            <a:off x="729342" y="1368098"/>
            <a:ext cx="10122159" cy="4842322"/>
          </a:xfrm>
          <a:prstGeom prst="rect">
            <a:avLst/>
          </a:prstGeom>
        </p:spPr>
      </p:pic>
      <p:sp>
        <p:nvSpPr>
          <p:cNvPr id="5" name="Rectangle 4">
            <a:extLst>
              <a:ext uri="{FF2B5EF4-FFF2-40B4-BE49-F238E27FC236}">
                <a16:creationId xmlns:a16="http://schemas.microsoft.com/office/drawing/2014/main" id="{A5CAF724-1FD4-4D61-9153-0D915CEB5789}"/>
              </a:ext>
            </a:extLst>
          </p:cNvPr>
          <p:cNvSpPr/>
          <p:nvPr/>
        </p:nvSpPr>
        <p:spPr>
          <a:xfrm>
            <a:off x="519404" y="6200487"/>
            <a:ext cx="8305800" cy="400110"/>
          </a:xfrm>
          <a:prstGeom prst="rect">
            <a:avLst/>
          </a:prstGeom>
        </p:spPr>
        <p:txBody>
          <a:bodyPr wrap="square">
            <a:spAutoFit/>
          </a:bodyPr>
          <a:lstStyle/>
          <a:p>
            <a:r>
              <a:rPr lang="en-US" sz="1000" dirty="0"/>
              <a:t>Reference:</a:t>
            </a:r>
          </a:p>
          <a:p>
            <a:pPr lvl="1"/>
            <a:r>
              <a:rPr lang="en-US" sz="1000" dirty="0">
                <a:hlinkClick r:id="rId3"/>
              </a:rPr>
              <a:t>https://app.pluralsight.com/library/courses/build-first-data-visualization-google-charts</a:t>
            </a:r>
            <a:endParaRPr lang="en-US" sz="1000" dirty="0"/>
          </a:p>
        </p:txBody>
      </p:sp>
    </p:spTree>
    <p:extLst>
      <p:ext uri="{BB962C8B-B14F-4D97-AF65-F5344CB8AC3E}">
        <p14:creationId xmlns:p14="http://schemas.microsoft.com/office/powerpoint/2010/main" val="1735886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3B469A-08EF-4462-B54E-6D512F0937C6}"/>
              </a:ext>
            </a:extLst>
          </p:cNvPr>
          <p:cNvSpPr/>
          <p:nvPr/>
        </p:nvSpPr>
        <p:spPr>
          <a:xfrm>
            <a:off x="558068" y="6200623"/>
            <a:ext cx="10338598" cy="400110"/>
          </a:xfrm>
          <a:prstGeom prst="rect">
            <a:avLst/>
          </a:prstGeom>
        </p:spPr>
        <p:txBody>
          <a:bodyPr wrap="square">
            <a:spAutoFit/>
          </a:bodyPr>
          <a:lstStyle/>
          <a:p>
            <a:r>
              <a:rPr lang="en-US" sz="1000" dirty="0"/>
              <a:t>Reference:</a:t>
            </a:r>
          </a:p>
          <a:p>
            <a:pPr lvl="1"/>
            <a:r>
              <a:rPr lang="en-US" sz="1000" dirty="0">
                <a:hlinkClick r:id="rId2"/>
              </a:rPr>
              <a:t>https://app.pluralsight.com/library/courses/build-first-data-visualization-google-charts</a:t>
            </a:r>
            <a:endParaRPr lang="en-US" sz="1000" dirty="0"/>
          </a:p>
        </p:txBody>
      </p:sp>
      <p:pic>
        <p:nvPicPr>
          <p:cNvPr id="9" name="Picture 8">
            <a:extLst>
              <a:ext uri="{FF2B5EF4-FFF2-40B4-BE49-F238E27FC236}">
                <a16:creationId xmlns:a16="http://schemas.microsoft.com/office/drawing/2014/main" id="{21A6DBDE-E35C-4653-9AA3-7DE97C00B0F1}"/>
              </a:ext>
            </a:extLst>
          </p:cNvPr>
          <p:cNvPicPr>
            <a:picLocks noChangeAspect="1"/>
          </p:cNvPicPr>
          <p:nvPr/>
        </p:nvPicPr>
        <p:blipFill>
          <a:blip r:embed="rId3"/>
          <a:stretch>
            <a:fillRect/>
          </a:stretch>
        </p:blipFill>
        <p:spPr>
          <a:xfrm>
            <a:off x="1890858" y="257267"/>
            <a:ext cx="8139550" cy="6075751"/>
          </a:xfrm>
          <a:prstGeom prst="rect">
            <a:avLst/>
          </a:prstGeom>
        </p:spPr>
      </p:pic>
    </p:spTree>
    <p:extLst>
      <p:ext uri="{BB962C8B-B14F-4D97-AF65-F5344CB8AC3E}">
        <p14:creationId xmlns:p14="http://schemas.microsoft.com/office/powerpoint/2010/main" val="389379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6E80-F021-4D53-88FC-5FCAF1B3A885}"/>
              </a:ext>
            </a:extLst>
          </p:cNvPr>
          <p:cNvSpPr>
            <a:spLocks noGrp="1"/>
          </p:cNvSpPr>
          <p:nvPr>
            <p:ph type="title"/>
          </p:nvPr>
        </p:nvSpPr>
        <p:spPr/>
        <p:txBody>
          <a:bodyPr/>
          <a:lstStyle/>
          <a:p>
            <a:r>
              <a:rPr lang="en-US" dirty="0"/>
              <a:t>AWS EB (Elastic Beanstalk)</a:t>
            </a:r>
          </a:p>
        </p:txBody>
      </p:sp>
      <p:sp>
        <p:nvSpPr>
          <p:cNvPr id="3" name="Content Placeholder 2">
            <a:extLst>
              <a:ext uri="{FF2B5EF4-FFF2-40B4-BE49-F238E27FC236}">
                <a16:creationId xmlns:a16="http://schemas.microsoft.com/office/drawing/2014/main" id="{4AFECD66-B096-447E-83DD-6B0479CB19EB}"/>
              </a:ext>
            </a:extLst>
          </p:cNvPr>
          <p:cNvSpPr>
            <a:spLocks noGrp="1"/>
          </p:cNvSpPr>
          <p:nvPr>
            <p:ph idx="1"/>
          </p:nvPr>
        </p:nvSpPr>
        <p:spPr>
          <a:xfrm>
            <a:off x="838200" y="1696844"/>
            <a:ext cx="6243735" cy="4351338"/>
          </a:xfrm>
        </p:spPr>
        <p:txBody>
          <a:bodyPr/>
          <a:lstStyle/>
          <a:p>
            <a:r>
              <a:rPr lang="en-US" dirty="0"/>
              <a:t>EB = EC2 + RDS + S3</a:t>
            </a:r>
          </a:p>
          <a:p>
            <a:r>
              <a:rPr lang="en-US" dirty="0"/>
              <a:t>Scales with demand</a:t>
            </a:r>
          </a:p>
          <a:p>
            <a:r>
              <a:rPr lang="en-US" dirty="0"/>
              <a:t>Follow instructions from </a:t>
            </a:r>
            <a:r>
              <a:rPr lang="en-US" sz="1200" dirty="0">
                <a:hlinkClick r:id="rId2"/>
              </a:rPr>
              <a:t>https://realpython.com/deploying-a-django-app-and-postgresql-to-aws-elastic-beanstalk/</a:t>
            </a:r>
            <a:endParaRPr lang="en-US" sz="1200" dirty="0"/>
          </a:p>
          <a:p>
            <a:r>
              <a:rPr lang="en-US" dirty="0"/>
              <a:t>Straightforward but not really...</a:t>
            </a:r>
          </a:p>
          <a:p>
            <a:r>
              <a:rPr lang="en-US" dirty="0"/>
              <a:t>Baseline = $8/day with no traffic and minimal data.  All RDS. (ARRGH!)</a:t>
            </a:r>
          </a:p>
          <a:p>
            <a:r>
              <a:rPr lang="en-US" dirty="0"/>
              <a:t>&lt;possible workaround - yank RDS and deploy Postgres directly on EC2...?&gt;</a:t>
            </a:r>
          </a:p>
        </p:txBody>
      </p:sp>
      <p:pic>
        <p:nvPicPr>
          <p:cNvPr id="4" name="Picture 3">
            <a:extLst>
              <a:ext uri="{FF2B5EF4-FFF2-40B4-BE49-F238E27FC236}">
                <a16:creationId xmlns:a16="http://schemas.microsoft.com/office/drawing/2014/main" id="{605D59AB-7188-450C-B5B9-81A1F4DC716B}"/>
              </a:ext>
            </a:extLst>
          </p:cNvPr>
          <p:cNvPicPr>
            <a:picLocks noChangeAspect="1"/>
          </p:cNvPicPr>
          <p:nvPr/>
        </p:nvPicPr>
        <p:blipFill>
          <a:blip r:embed="rId3"/>
          <a:stretch>
            <a:fillRect/>
          </a:stretch>
        </p:blipFill>
        <p:spPr>
          <a:xfrm>
            <a:off x="7164584" y="1570522"/>
            <a:ext cx="4639806" cy="4222557"/>
          </a:xfrm>
          <a:prstGeom prst="rect">
            <a:avLst/>
          </a:prstGeom>
        </p:spPr>
      </p:pic>
    </p:spTree>
    <p:extLst>
      <p:ext uri="{BB962C8B-B14F-4D97-AF65-F5344CB8AC3E}">
        <p14:creationId xmlns:p14="http://schemas.microsoft.com/office/powerpoint/2010/main" val="374961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Live!</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t>&lt;link to URL&gt;</a:t>
            </a:r>
          </a:p>
        </p:txBody>
      </p:sp>
    </p:spTree>
    <p:extLst>
      <p:ext uri="{BB962C8B-B14F-4D97-AF65-F5344CB8AC3E}">
        <p14:creationId xmlns:p14="http://schemas.microsoft.com/office/powerpoint/2010/main" val="300842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 and Takeaways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a:bodyPr>
          <a:lstStyle/>
          <a:p>
            <a:r>
              <a:rPr lang="en-US" dirty="0"/>
              <a:t>A full featured Web App (admin, login, database, forms, Python/ML backend)</a:t>
            </a:r>
          </a:p>
          <a:p>
            <a:r>
              <a:rPr lang="en-US" dirty="0"/>
              <a:t>6-8 days deploy with learning curve</a:t>
            </a:r>
          </a:p>
          <a:p>
            <a:r>
              <a:rPr lang="en-US" dirty="0"/>
              <a:t>Less complicated than Tic-tac-toe, but my own work.</a:t>
            </a:r>
          </a:p>
          <a:p>
            <a:r>
              <a:rPr lang="en-US" dirty="0"/>
              <a:t>Wireframe and personas super important because...</a:t>
            </a:r>
          </a:p>
        </p:txBody>
      </p:sp>
    </p:spTree>
    <p:extLst>
      <p:ext uri="{BB962C8B-B14F-4D97-AF65-F5344CB8AC3E}">
        <p14:creationId xmlns:p14="http://schemas.microsoft.com/office/powerpoint/2010/main" val="397874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55000" lnSpcReduction="20000"/>
          </a:bodyPr>
          <a:lstStyle/>
          <a:p>
            <a:r>
              <a:rPr lang="en-US" dirty="0"/>
              <a:t>Django:</a:t>
            </a:r>
          </a:p>
          <a:p>
            <a:pPr lvl="1"/>
            <a:r>
              <a:rPr lang="en-US" dirty="0"/>
              <a:t>Tic-Tac-Toe (Django Fundamentals by </a:t>
            </a:r>
            <a:r>
              <a:rPr lang="en-US" dirty="0" err="1"/>
              <a:t>Reindert</a:t>
            </a:r>
            <a:r>
              <a:rPr lang="en-US" dirty="0"/>
              <a:t>-Jan </a:t>
            </a:r>
            <a:r>
              <a:rPr lang="en-US" dirty="0" err="1"/>
              <a:t>Ekker</a:t>
            </a:r>
            <a:r>
              <a:rPr lang="en-US" dirty="0"/>
              <a:t> on Pluralsight) </a:t>
            </a:r>
            <a:r>
              <a:rPr lang="en-US" dirty="0">
                <a:hlinkClick r:id="rId2"/>
              </a:rPr>
              <a:t>https://app.pluralsight.com/library/courses/django-fundamentals-update/table-of-contents</a:t>
            </a:r>
            <a:endParaRPr lang="en-US" dirty="0"/>
          </a:p>
          <a:p>
            <a:pPr lvl="1"/>
            <a:endParaRPr lang="en-US" dirty="0"/>
          </a:p>
          <a:p>
            <a:r>
              <a:rPr lang="en-US" dirty="0"/>
              <a:t>Web UX/UI:</a:t>
            </a:r>
          </a:p>
          <a:p>
            <a:pPr lvl="1"/>
            <a:r>
              <a:rPr lang="en-US" dirty="0"/>
              <a:t>Getting Started in UX Design by Kurt </a:t>
            </a:r>
            <a:r>
              <a:rPr lang="en-US" dirty="0" err="1"/>
              <a:t>Krumme</a:t>
            </a:r>
            <a:r>
              <a:rPr lang="en-US" dirty="0"/>
              <a:t> </a:t>
            </a:r>
            <a:r>
              <a:rPr lang="en-US" dirty="0">
                <a:hlinkClick r:id="rId3"/>
              </a:rPr>
              <a:t>https://app.pluralsight.com/library/courses/getting-started-ux-design/table-of-contents</a:t>
            </a:r>
            <a:endParaRPr lang="en-US" dirty="0"/>
          </a:p>
          <a:p>
            <a:pPr lvl="1"/>
            <a:r>
              <a:rPr lang="en-US" dirty="0"/>
              <a:t>UX Design Creating Wireframes by Susan Simkins </a:t>
            </a:r>
            <a:r>
              <a:rPr lang="en-US" dirty="0">
                <a:hlinkClick r:id="rId4"/>
              </a:rPr>
              <a:t>https://app.pluralsight.com/library/courses/ux-design-creating-wireframes/table-of-contents</a:t>
            </a:r>
            <a:endParaRPr lang="en-US" dirty="0"/>
          </a:p>
          <a:p>
            <a:endParaRPr lang="en-US" dirty="0"/>
          </a:p>
          <a:p>
            <a:r>
              <a:rPr lang="en-US" dirty="0"/>
              <a:t>Node, Postgres, Express (background only - could skim this)</a:t>
            </a:r>
          </a:p>
          <a:p>
            <a:pPr lvl="1"/>
            <a:r>
              <a:rPr lang="en-US" dirty="0"/>
              <a:t>“Build a CRUD single page application with Node, Express, Angular, Postgres” (Michael Herman)</a:t>
            </a:r>
          </a:p>
          <a:p>
            <a:pPr lvl="1"/>
            <a:r>
              <a:rPr lang="en-US" dirty="0">
                <a:solidFill>
                  <a:schemeClr val="accent1"/>
                </a:solidFill>
                <a:hlinkClick r:id="rId5">
                  <a:extLst>
                    <a:ext uri="{A12FA001-AC4F-418D-AE19-62706E023703}">
                      <ahyp:hlinkClr xmlns:ahyp="http://schemas.microsoft.com/office/drawing/2018/hyperlinkcolor" val="tx"/>
                    </a:ext>
                  </a:extLst>
                </a:hlinkClick>
              </a:rPr>
              <a:t>https://mherman.org/blog/postgresql-and-nodejs/</a:t>
            </a:r>
            <a:r>
              <a:rPr lang="en-US" dirty="0">
                <a:solidFill>
                  <a:schemeClr val="accent1"/>
                </a:solidFill>
              </a:rPr>
              <a:t>   </a:t>
            </a:r>
            <a:r>
              <a:rPr lang="en-US" dirty="0"/>
              <a:t>This is an example frontend/backend </a:t>
            </a:r>
            <a:r>
              <a:rPr lang="en-US" dirty="0" err="1"/>
              <a:t>javascript</a:t>
            </a:r>
            <a:r>
              <a:rPr lang="en-US" dirty="0"/>
              <a:t> web app with </a:t>
            </a:r>
            <a:r>
              <a:rPr lang="en-US" dirty="0" err="1"/>
              <a:t>postgres</a:t>
            </a:r>
            <a:r>
              <a:rPr lang="en-US" dirty="0"/>
              <a:t> db.  It uses express web server/routing and (a little) angular on the front-end.  You will use </a:t>
            </a:r>
            <a:r>
              <a:rPr lang="en-US" dirty="0" err="1"/>
              <a:t>npm</a:t>
            </a:r>
            <a:r>
              <a:rPr lang="en-US" dirty="0"/>
              <a:t>, express, node, browser trace/debug features.  You will see </a:t>
            </a:r>
            <a:r>
              <a:rPr lang="en-US" dirty="0" err="1"/>
              <a:t>javascript</a:t>
            </a:r>
            <a:r>
              <a:rPr lang="en-US" dirty="0"/>
              <a:t> used on both client and server.  This is very standard (server-side </a:t>
            </a:r>
            <a:r>
              <a:rPr lang="en-US" dirty="0" err="1"/>
              <a:t>javascript</a:t>
            </a:r>
            <a:r>
              <a:rPr lang="en-US" dirty="0"/>
              <a:t>) architecture.</a:t>
            </a:r>
          </a:p>
          <a:p>
            <a:endParaRPr lang="en-US" dirty="0"/>
          </a:p>
          <a:p>
            <a:r>
              <a:rPr lang="en-US" dirty="0"/>
              <a:t>Front-end (suspect this will be handy in the future)</a:t>
            </a:r>
          </a:p>
          <a:p>
            <a:pPr lvl="1"/>
            <a:r>
              <a:rPr lang="en-US" dirty="0"/>
              <a:t>“Front-End Web Development Quick Start With HTML5, CSS, and JavaScript” (Shawn Wildermuth) </a:t>
            </a:r>
            <a:r>
              <a:rPr lang="en-US" dirty="0">
                <a:solidFill>
                  <a:schemeClr val="accent1"/>
                </a:solidFill>
                <a:hlinkClick r:id="rId6">
                  <a:extLst>
                    <a:ext uri="{A12FA001-AC4F-418D-AE19-62706E023703}">
                      <ahyp:hlinkClr xmlns:ahyp="http://schemas.microsoft.com/office/drawing/2018/hyperlinkcolor" val="tx"/>
                    </a:ext>
                  </a:extLst>
                </a:hlinkClick>
              </a:rPr>
              <a:t>https://app.pluralsight.com/course-player?clipId=e5482b13-c204-4d52-89ec-94a1099592b0</a:t>
            </a:r>
            <a:r>
              <a:rPr lang="en-US" dirty="0">
                <a:solidFill>
                  <a:schemeClr val="accent1"/>
                </a:solidFill>
              </a:rPr>
              <a:t>  </a:t>
            </a:r>
            <a:r>
              <a:rPr lang="en-US" dirty="0"/>
              <a:t>Beginner HTML5, CSS, JavaScript – excellent</a:t>
            </a:r>
          </a:p>
          <a:p>
            <a:pPr lvl="1"/>
            <a:endParaRPr lang="en-US" dirty="0"/>
          </a:p>
        </p:txBody>
      </p:sp>
    </p:spTree>
    <p:extLst>
      <p:ext uri="{BB962C8B-B14F-4D97-AF65-F5344CB8AC3E}">
        <p14:creationId xmlns:p14="http://schemas.microsoft.com/office/powerpoint/2010/main" val="2261134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p:txBody>
          <a:bodyPr>
            <a:normAutofit/>
          </a:bodyPr>
          <a:lstStyle/>
          <a:p>
            <a:r>
              <a:rPr lang="en-US" dirty="0"/>
              <a:t>Show Machine Learning deployed as Web Application</a:t>
            </a:r>
          </a:p>
          <a:p>
            <a:r>
              <a:rPr lang="en-US" dirty="0"/>
              <a:t>Demonstrate Best-Practice Web App Design</a:t>
            </a:r>
          </a:p>
          <a:p>
            <a:r>
              <a:rPr lang="en-US" dirty="0"/>
              <a:t>Make it available for Anyone (with access to the web)</a:t>
            </a:r>
          </a:p>
          <a:p>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824A-5F4A-4361-A70A-F9966B07720A}"/>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87739AD-7E8C-4A6B-8C25-9D3BBC393EED}"/>
              </a:ext>
            </a:extLst>
          </p:cNvPr>
          <p:cNvSpPr>
            <a:spLocks noGrp="1"/>
          </p:cNvSpPr>
          <p:nvPr>
            <p:ph idx="1"/>
          </p:nvPr>
        </p:nvSpPr>
        <p:spPr/>
        <p:txBody>
          <a:bodyPr>
            <a:normAutofit fontScale="77500" lnSpcReduction="20000"/>
          </a:bodyPr>
          <a:lstStyle/>
          <a:p>
            <a:r>
              <a:rPr lang="en-US" dirty="0"/>
              <a:t>Looking for work in Python, Machine Learning</a:t>
            </a:r>
          </a:p>
          <a:p>
            <a:pPr lvl="1"/>
            <a:r>
              <a:rPr lang="en-US" dirty="0"/>
              <a:t>“AI Architect” (high reach)</a:t>
            </a:r>
          </a:p>
          <a:p>
            <a:pPr lvl="1"/>
            <a:r>
              <a:rPr lang="en-US" dirty="0"/>
              <a:t>“Machine Learning Engineer” (too generic)</a:t>
            </a:r>
          </a:p>
          <a:p>
            <a:pPr lvl="1"/>
            <a:r>
              <a:rPr lang="en-US" dirty="0"/>
              <a:t>Web Development with ML application (possible)</a:t>
            </a:r>
          </a:p>
          <a:p>
            <a:pPr lvl="1"/>
            <a:r>
              <a:rPr lang="en-US" dirty="0"/>
              <a:t>Example of work</a:t>
            </a:r>
          </a:p>
          <a:p>
            <a:endParaRPr lang="en-US" dirty="0"/>
          </a:p>
          <a:p>
            <a:r>
              <a:rPr lang="en-US" dirty="0"/>
              <a:t>Web as a medium</a:t>
            </a:r>
          </a:p>
          <a:p>
            <a:pPr lvl="1"/>
            <a:r>
              <a:rPr lang="en-US" dirty="0"/>
              <a:t>The ability for others to access your work</a:t>
            </a:r>
          </a:p>
          <a:p>
            <a:pPr lvl="1"/>
            <a:r>
              <a:rPr lang="en-US" dirty="0"/>
              <a:t>Template infrastructure (in Python) for (your ML model)</a:t>
            </a:r>
          </a:p>
          <a:p>
            <a:pPr lvl="1"/>
            <a:r>
              <a:rPr lang="en-US" dirty="0"/>
              <a:t>Hiring manager, PHD Research Professor, or (your audience)</a:t>
            </a:r>
          </a:p>
          <a:p>
            <a:endParaRPr lang="en-US" dirty="0"/>
          </a:p>
          <a:p>
            <a:r>
              <a:rPr lang="en-US" dirty="0"/>
              <a:t>Platform for future projects</a:t>
            </a:r>
          </a:p>
          <a:p>
            <a:pPr lvl="1"/>
            <a:r>
              <a:rPr lang="en-US" dirty="0"/>
              <a:t>Practice, practice, practice.  Be prepared when the time comes. </a:t>
            </a:r>
          </a:p>
          <a:p>
            <a:pPr lvl="1"/>
            <a:r>
              <a:rPr lang="en-US" dirty="0"/>
              <a:t>Practice, practice, practice.  (in a controlled risk-free environment)</a:t>
            </a:r>
          </a:p>
          <a:p>
            <a:endParaRPr lang="en-US" dirty="0"/>
          </a:p>
        </p:txBody>
      </p:sp>
    </p:spTree>
    <p:extLst>
      <p:ext uri="{BB962C8B-B14F-4D97-AF65-F5344CB8AC3E}">
        <p14:creationId xmlns:p14="http://schemas.microsoft.com/office/powerpoint/2010/main" val="148573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lstStyle/>
          <a:p>
            <a:r>
              <a:rPr lang="en-US" dirty="0"/>
              <a:t>Where can we go with this...</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p:txBody>
          <a:bodyPr>
            <a:normAutofit lnSpcReduction="10000"/>
          </a:bodyPr>
          <a:lstStyle/>
          <a:p>
            <a:r>
              <a:rPr lang="en-US" dirty="0"/>
              <a:t>Today:  Platform to deploy ML as web application</a:t>
            </a:r>
          </a:p>
          <a:p>
            <a:r>
              <a:rPr lang="en-US" dirty="0"/>
              <a:t>Tomorrow: Platform for Internet-of-Things applications</a:t>
            </a:r>
          </a:p>
          <a:p>
            <a:pPr lvl="1"/>
            <a:r>
              <a:rPr lang="en-US" dirty="0"/>
              <a:t>Front-end is Raspberry Pi running Python</a:t>
            </a:r>
          </a:p>
          <a:p>
            <a:pPr lvl="1"/>
            <a:r>
              <a:rPr lang="en-US" dirty="0"/>
              <a:t>Back-end is “smarts” (database, ML model)</a:t>
            </a:r>
          </a:p>
          <a:p>
            <a:r>
              <a:rPr lang="en-US" dirty="0"/>
              <a:t>Day 3: Access OTHER web APIs</a:t>
            </a:r>
          </a:p>
          <a:p>
            <a:pPr lvl="1"/>
            <a:r>
              <a:rPr lang="en-US" dirty="0"/>
              <a:t>Google Maps</a:t>
            </a:r>
          </a:p>
          <a:p>
            <a:pPr lvl="1"/>
            <a:r>
              <a:rPr lang="en-US" dirty="0"/>
              <a:t>Geolocation</a:t>
            </a:r>
          </a:p>
          <a:p>
            <a:pPr lvl="1"/>
            <a:r>
              <a:rPr lang="en-US" dirty="0"/>
              <a:t>NASA</a:t>
            </a:r>
          </a:p>
          <a:p>
            <a:pPr lvl="1"/>
            <a:r>
              <a:rPr lang="en-US" dirty="0"/>
              <a:t>Chuck Norris Jokes</a:t>
            </a:r>
          </a:p>
          <a:p>
            <a:pPr lvl="1"/>
            <a:r>
              <a:rPr lang="en-US" dirty="0"/>
              <a:t>Speech-to-Text</a:t>
            </a:r>
          </a:p>
          <a:p>
            <a:pPr lvl="1"/>
            <a:r>
              <a:rPr lang="en-US" dirty="0"/>
              <a:t>Lots of Amazing Stuff</a:t>
            </a:r>
          </a:p>
        </p:txBody>
      </p:sp>
    </p:spTree>
    <p:extLst>
      <p:ext uri="{BB962C8B-B14F-4D97-AF65-F5344CB8AC3E}">
        <p14:creationId xmlns:p14="http://schemas.microsoft.com/office/powerpoint/2010/main" val="185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Today...</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8926435" y="182943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8926435" y="203266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8926435" y="2032663"/>
            <a:ext cx="617118" cy="9054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Tomorrow...</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Tree>
    <p:extLst>
      <p:ext uri="{BB962C8B-B14F-4D97-AF65-F5344CB8AC3E}">
        <p14:creationId xmlns:p14="http://schemas.microsoft.com/office/powerpoint/2010/main" val="38645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Django Web Application</a:t>
            </a:r>
            <a:br>
              <a:rPr lang="en-US" dirty="0"/>
            </a:br>
            <a:r>
              <a:rPr lang="en-US" sz="3200" dirty="0"/>
              <a:t>Today, Day2, Day 3</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8129835" y="3726451"/>
            <a:ext cx="2827436" cy="1074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8206750" y="3850885"/>
            <a:ext cx="2827436" cy="1074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IBM Watson/Alchemy</a:t>
            </a:r>
          </a:p>
          <a:p>
            <a:r>
              <a:rPr lang="en-US" sz="2400" dirty="0"/>
              <a:t>Face Recognition</a:t>
            </a:r>
          </a:p>
          <a:p>
            <a:r>
              <a:rPr lang="en-US" sz="24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7110763" y="2925648"/>
            <a:ext cx="1019072" cy="1338024"/>
          </a:xfrm>
          <a:prstGeom prst="line">
            <a:avLst/>
          </a:prstGeom>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
        <p:nvSpPr>
          <p:cNvPr id="74" name="Rectangle 73">
            <a:extLst>
              <a:ext uri="{FF2B5EF4-FFF2-40B4-BE49-F238E27FC236}">
                <a16:creationId xmlns:a16="http://schemas.microsoft.com/office/drawing/2014/main" id="{7F76A805-2796-490B-B5B6-11973474A1DA}"/>
              </a:ext>
            </a:extLst>
          </p:cNvPr>
          <p:cNvSpPr/>
          <p:nvPr/>
        </p:nvSpPr>
        <p:spPr>
          <a:xfrm>
            <a:off x="8279443" y="4968247"/>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8129835" y="5430004"/>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8279443" y="5485507"/>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8129835" y="4948287"/>
            <a:ext cx="2827436"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8297001" y="6007652"/>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8147901" y="6007652"/>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7110763" y="2925648"/>
            <a:ext cx="1019072" cy="2201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7110763" y="2925648"/>
            <a:ext cx="1019072" cy="274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7110763" y="2925648"/>
            <a:ext cx="1037138" cy="3324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br>
              <a:rPr lang="en-US" dirty="0"/>
            </a:br>
            <a:r>
              <a:rPr lang="en-US" sz="3200" dirty="0"/>
              <a:t>For your Application, for your Device</a:t>
            </a:r>
            <a:endParaRPr lang="en-US" dirty="0"/>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TotalTime>
  <Words>1408</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Django/Python/Machine Learning Web Application (Presentation #2)</vt:lpstr>
      <vt:lpstr>Where we are...</vt:lpstr>
      <vt:lpstr>Goals:</vt:lpstr>
      <vt:lpstr>Why</vt:lpstr>
      <vt:lpstr>Where can we go with this...</vt:lpstr>
      <vt:lpstr>What does that mean... Today...</vt:lpstr>
      <vt:lpstr>What does that mean... Tomorrow...</vt:lpstr>
      <vt:lpstr>Django Web Application Today, Day2, Day 3</vt:lpstr>
      <vt:lpstr>There’s so much out there... For your Application, for your Device</vt:lpstr>
      <vt:lpstr>But we digress</vt:lpstr>
      <vt:lpstr>“Star Chaser”</vt:lpstr>
      <vt:lpstr>Best Practices</vt:lpstr>
      <vt:lpstr>Target Audience:</vt:lpstr>
      <vt:lpstr>Personas</vt:lpstr>
      <vt:lpstr>Priority Content</vt:lpstr>
      <vt:lpstr>Proposed Site Map</vt:lpstr>
      <vt:lpstr>Wireframes</vt:lpstr>
      <vt:lpstr>Schema</vt:lpstr>
      <vt:lpstr>Development...</vt:lpstr>
      <vt:lpstr>Data Visualization</vt:lpstr>
      <vt:lpstr>Visualization</vt:lpstr>
      <vt:lpstr>PowerPoint Presentation</vt:lpstr>
      <vt:lpstr>AWS EB (Elastic Beanstalk)</vt:lpstr>
      <vt:lpstr>Go Live!</vt:lpstr>
      <vt:lpstr>Level of Effort and Takeaways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95</cp:revision>
  <dcterms:created xsi:type="dcterms:W3CDTF">2020-03-07T09:24:04Z</dcterms:created>
  <dcterms:modified xsi:type="dcterms:W3CDTF">2020-05-01T10:28:57Z</dcterms:modified>
</cp:coreProperties>
</file>