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70" r:id="rId5"/>
    <p:sldId id="258" r:id="rId6"/>
    <p:sldId id="259" r:id="rId7"/>
    <p:sldId id="296" r:id="rId8"/>
    <p:sldId id="262" r:id="rId9"/>
    <p:sldId id="267" r:id="rId10"/>
    <p:sldId id="268" r:id="rId11"/>
    <p:sldId id="265" r:id="rId12"/>
    <p:sldId id="264" r:id="rId13"/>
    <p:sldId id="266" r:id="rId14"/>
    <p:sldId id="271" r:id="rId15"/>
    <p:sldId id="260" r:id="rId16"/>
    <p:sldId id="261" r:id="rId17"/>
    <p:sldId id="273" r:id="rId18"/>
    <p:sldId id="274" r:id="rId19"/>
    <p:sldId id="285" r:id="rId20"/>
    <p:sldId id="272" r:id="rId21"/>
    <p:sldId id="287" r:id="rId22"/>
    <p:sldId id="276" r:id="rId23"/>
    <p:sldId id="305" r:id="rId24"/>
    <p:sldId id="311" r:id="rId25"/>
    <p:sldId id="306" r:id="rId26"/>
    <p:sldId id="279" r:id="rId27"/>
    <p:sldId id="280" r:id="rId28"/>
    <p:sldId id="282" r:id="rId29"/>
    <p:sldId id="283" r:id="rId30"/>
    <p:sldId id="286" r:id="rId31"/>
    <p:sldId id="290" r:id="rId32"/>
    <p:sldId id="298" r:id="rId33"/>
    <p:sldId id="288" r:id="rId34"/>
    <p:sldId id="291" r:id="rId35"/>
    <p:sldId id="299" r:id="rId36"/>
    <p:sldId id="289" r:id="rId37"/>
    <p:sldId id="292" r:id="rId38"/>
    <p:sldId id="300" r:id="rId39"/>
    <p:sldId id="294" r:id="rId40"/>
    <p:sldId id="297" r:id="rId41"/>
    <p:sldId id="301" r:id="rId42"/>
    <p:sldId id="302" r:id="rId43"/>
    <p:sldId id="295" r:id="rId44"/>
    <p:sldId id="307" r:id="rId45"/>
    <p:sldId id="308" r:id="rId46"/>
    <p:sldId id="309" r:id="rId47"/>
    <p:sldId id="310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A8AB8-3F22-42ED-AE63-CBB3DEC38390}">
          <p14:sldIdLst>
            <p14:sldId id="256"/>
            <p14:sldId id="284"/>
            <p14:sldId id="257"/>
            <p14:sldId id="270"/>
            <p14:sldId id="258"/>
            <p14:sldId id="259"/>
            <p14:sldId id="296"/>
            <p14:sldId id="262"/>
            <p14:sldId id="267"/>
            <p14:sldId id="268"/>
            <p14:sldId id="265"/>
            <p14:sldId id="264"/>
          </p14:sldIdLst>
        </p14:section>
        <p14:section name="Untitled Section" id="{54BEEFD6-1C24-45F4-88A6-21648E001FD0}">
          <p14:sldIdLst>
            <p14:sldId id="266"/>
            <p14:sldId id="271"/>
            <p14:sldId id="260"/>
            <p14:sldId id="261"/>
            <p14:sldId id="273"/>
            <p14:sldId id="274"/>
            <p14:sldId id="285"/>
            <p14:sldId id="272"/>
            <p14:sldId id="287"/>
            <p14:sldId id="276"/>
            <p14:sldId id="305"/>
            <p14:sldId id="311"/>
            <p14:sldId id="306"/>
            <p14:sldId id="279"/>
            <p14:sldId id="280"/>
            <p14:sldId id="282"/>
            <p14:sldId id="283"/>
            <p14:sldId id="286"/>
            <p14:sldId id="290"/>
            <p14:sldId id="298"/>
            <p14:sldId id="288"/>
            <p14:sldId id="291"/>
            <p14:sldId id="299"/>
            <p14:sldId id="289"/>
            <p14:sldId id="292"/>
            <p14:sldId id="300"/>
            <p14:sldId id="294"/>
            <p14:sldId id="297"/>
            <p14:sldId id="301"/>
            <p14:sldId id="302"/>
            <p14:sldId id="295"/>
            <p14:sldId id="307"/>
            <p14:sldId id="308"/>
            <p14:sldId id="309"/>
            <p14:sldId id="310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B0-72E4-4B5D-A8B7-B2A9D9E5B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5E179-A482-40E8-BC2E-9A87C6D33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3D4D-A70E-48EC-B717-0B5E1050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B7D2-12F2-4AF9-8198-0F78A2F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0258-6BEF-4C9F-9489-609D38B2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C81E-E3C8-4515-BD29-46E4AD14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261F3-58B8-41A2-B8CE-3EA1C084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1F2C-4686-4960-B55C-ECF8188C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99BC-FEDA-4493-A80E-7DFD6CF5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255C-649B-452D-8105-61634E22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34E5C-3BA4-4696-8443-9C7358D38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1A07-9895-468B-961F-B18D2C6D6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DD11-9A67-4FA1-ACF0-B8507869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F7CF-0956-467E-AD6F-FA26AF4A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A8C0-E689-4147-8457-CDDFC5B8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0C76-0AA5-437C-894A-D23D6540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EE49-F353-42E3-8E2B-3C4E0053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D4A6-336A-4337-83C6-2CBF90C5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51A8-3711-441F-8084-B5FE59FE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D88F-9145-4291-B30B-E70A14AD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2678-FBAC-41F7-80FD-3C32423C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0087-71EA-49DE-939B-E5D7EF86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1FE7-0B36-4DCA-9421-48133A30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F0BA-62DB-4A51-A027-AC9EE867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347E-91F4-42B4-9E92-4D96B25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D25E-A077-4EB1-901D-2C9609B3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B98D-9B8B-4A1D-80A2-880A27EA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E0523-7229-4B8E-989E-1F2C30ED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A7083-DE4F-42AA-81FC-DEFBD6C8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77909-D23F-4386-B990-18250D0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D579-31D6-4CBC-8753-9E63B80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9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2867-4FFA-4BFB-B1E7-73FBB908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87E2-1BA3-4936-88E8-292468617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7B9F-0DE8-43BD-B94D-A71E12D6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800A-3C8A-488A-9781-6403B567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C2243-62B6-4004-9266-B8CF2DAB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69015-7411-4808-8D2C-A99588B2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01320-40D5-4EF9-80F6-7548312C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D77DE-9B26-40ED-90C3-AAA74E5C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D4B1-A22C-42D5-863E-221E48EA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F10B7-030E-4EBD-B52B-11F9703F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04BB8-9FB8-4106-8B92-846DEC9C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D6267-BE6D-48C8-A52D-25D82E7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98765-9596-4712-9352-D98C7A20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2B79E-AB95-41C6-9068-F0569B3E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81852-3CC6-49D0-B3CF-279786C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575A-F97F-42B2-BACD-99532120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B66C-A8BB-42B3-B22E-D38D56EA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1237-F5E8-4EF4-BB7D-77C6A9BE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B6B40-C070-417F-9489-0C74769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2F83-6B95-40DE-81B0-3048BAA1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D01E-A20A-4615-88DA-9C22F12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CCC-A195-4D01-8B32-8D832331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923CF-B576-449D-9D16-FBB9F76E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9259-A245-46ED-91A1-1299CE0B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C4D3-7DFD-4D3A-BB89-CE6741E5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26524-1E3E-4ED5-81A3-C64B5022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CEF4-42AA-48E1-8E6D-6C174827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74CE5-3B66-473E-9A5B-025C93B2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A227-B3DD-4D9A-AA61-18F41FED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D62E-E7E3-47CF-81FE-2938D16E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BA45-5371-4412-BF75-9066BB10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8D40-1DAA-4558-9508-2268E1A11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winsor.us/" TargetMode="External"/><Relationship Id="rId2" Type="http://schemas.openxmlformats.org/officeDocument/2006/relationships/hyperlink" Target="https://github.com/cwinsor/kaggle_plastic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opy.org/en/stable/timeseries/lombscargl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LAsTiCC-2018/discussion/7505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trotta/kaggle-plasticc.git" TargetMode="External"/><Relationship Id="rId2" Type="http://schemas.openxmlformats.org/officeDocument/2006/relationships/hyperlink" Target="https://github.com/cwinsor/kaggle_plasticc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groupb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agg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00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4957-30AA-483B-9D36-5F8460296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223"/>
            <a:ext cx="9144000" cy="1352389"/>
          </a:xfrm>
        </p:spPr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PLAsTiCC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8CC3F-E909-4F7E-857E-483C9106A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4846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Chris Winsor</a:t>
            </a:r>
          </a:p>
          <a:p>
            <a:r>
              <a:rPr lang="en-US" sz="1600" dirty="0"/>
              <a:t>6/10/2020</a:t>
            </a:r>
          </a:p>
          <a:p>
            <a:r>
              <a:rPr lang="en-US" sz="1600" dirty="0">
                <a:hlinkClick r:id="rId2"/>
              </a:rPr>
              <a:t>https://github.com/cwinsor/kaggle_plasticc</a:t>
            </a:r>
            <a:endParaRPr lang="en-US" sz="1600" dirty="0"/>
          </a:p>
          <a:p>
            <a:r>
              <a:rPr lang="en-US" sz="1600" dirty="0">
                <a:hlinkClick r:id="rId3"/>
              </a:rPr>
              <a:t>www.cwinsor.us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0004C-28A7-45BD-B70C-55D68C11BB4D}"/>
              </a:ext>
            </a:extLst>
          </p:cNvPr>
          <p:cNvSpPr/>
          <p:nvPr/>
        </p:nvSpPr>
        <p:spPr>
          <a:xfrm>
            <a:off x="3048000" y="2126101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The Competition, Dataset and</a:t>
            </a:r>
          </a:p>
          <a:p>
            <a:pPr algn="ctr"/>
            <a:r>
              <a:rPr lang="en-US" sz="2400" dirty="0"/>
              <a:t>Top Leaderboard Strategies</a:t>
            </a:r>
          </a:p>
          <a:p>
            <a:pPr algn="ctr"/>
            <a:endParaRPr lang="en-US" sz="2400" dirty="0"/>
          </a:p>
          <a:p>
            <a:pPr algn="ctr"/>
            <a:r>
              <a:rPr lang="en-US" sz="3600" i="1" dirty="0"/>
              <a:t>PLUS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Code walkthrough </a:t>
            </a:r>
            <a:r>
              <a:rPr lang="en-US" sz="2400" dirty="0"/>
              <a:t>of the B. Trotta Submission</a:t>
            </a:r>
          </a:p>
        </p:txBody>
      </p:sp>
    </p:spTree>
    <p:extLst>
      <p:ext uri="{BB962C8B-B14F-4D97-AF65-F5344CB8AC3E}">
        <p14:creationId xmlns:p14="http://schemas.microsoft.com/office/powerpoint/2010/main" val="153116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C8C2-15B7-4352-A75C-FBB30630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Periodicity Unrolled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008BF-8058-4E0F-8C2B-009B4B5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2" y="1304794"/>
            <a:ext cx="11430000" cy="4914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99E86-DF9B-4180-A19E-A34D59F4BFD7}"/>
              </a:ext>
            </a:extLst>
          </p:cNvPr>
          <p:cNvSpPr/>
          <p:nvPr/>
        </p:nvSpPr>
        <p:spPr>
          <a:xfrm>
            <a:off x="682305" y="629781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https://docs.astropy.org/en/stable/timeseries/lombscargle.html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818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E039-0FED-4988-A2ED-17CA96F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Signal-to-noise</a:t>
            </a:r>
            <a:br>
              <a:rPr lang="en-US" dirty="0"/>
            </a:br>
            <a:r>
              <a:rPr lang="en-US" sz="3200" dirty="0" err="1"/>
              <a:t>object_id</a:t>
            </a:r>
            <a:r>
              <a:rPr lang="en-US" sz="3200" dirty="0"/>
              <a:t> 62187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2FB5-19DF-46BA-9843-2B032C0F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16" y="1575121"/>
            <a:ext cx="7502953" cy="50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5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AFED-A251-4FB1-BA78-EA9843F3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10757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950D-E054-4E7D-92F2-96B3847B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5" y="1459946"/>
            <a:ext cx="7334118" cy="50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6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72E9-8178-4A9F-8B2B-F99AF120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133773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4929D-1F61-4ED3-8042-A92A5F23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68" y="1619556"/>
            <a:ext cx="7231792" cy="50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8A5A-3A8A-4A38-9965-6BEC3BE9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52A-9DD3-4831-8385-3CC9469A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 – metadata, timeseries</a:t>
            </a:r>
          </a:p>
          <a:p>
            <a:r>
              <a:rPr lang="en-US" dirty="0"/>
              <a:t>Two datasets – training, test</a:t>
            </a:r>
          </a:p>
        </p:txBody>
      </p:sp>
    </p:spTree>
    <p:extLst>
      <p:ext uri="{BB962C8B-B14F-4D97-AF65-F5344CB8AC3E}">
        <p14:creationId xmlns:p14="http://schemas.microsoft.com/office/powerpoint/2010/main" val="133620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AFA3-0224-44CF-8A30-14D1E88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</a:t>
            </a:r>
            <a:br>
              <a:rPr lang="en-US" dirty="0"/>
            </a:br>
            <a:r>
              <a:rPr lang="en-US" sz="2000" dirty="0"/>
              <a:t>information about the object that doesn’t change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705EF-435F-4B9A-AA9F-4921A46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10725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3C0-27FD-4C2A-AE1B-A2921C10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</a:t>
            </a:r>
            <a:br>
              <a:rPr lang="en-US" dirty="0"/>
            </a:br>
            <a:r>
              <a:rPr lang="en-US" sz="2000" dirty="0"/>
              <a:t>Intensity (flux) by passband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32B913-EF56-4418-8646-34B81CCD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015"/>
            <a:ext cx="7113865" cy="2403344"/>
          </a:xfrm>
        </p:spPr>
        <p:txBody>
          <a:bodyPr>
            <a:normAutofit/>
          </a:bodyPr>
          <a:lstStyle/>
          <a:p>
            <a:r>
              <a:rPr lang="en-US" sz="1800" dirty="0" err="1"/>
              <a:t>Object_id</a:t>
            </a:r>
            <a:r>
              <a:rPr lang="en-US" sz="1800" dirty="0"/>
              <a:t> = the object id</a:t>
            </a:r>
          </a:p>
          <a:p>
            <a:r>
              <a:rPr lang="en-US" sz="1800" dirty="0"/>
              <a:t>MJD = date of sample (Modified Julian Date)</a:t>
            </a:r>
          </a:p>
          <a:p>
            <a:r>
              <a:rPr lang="en-US" sz="1800" dirty="0"/>
              <a:t>Passband = frequency band of sample</a:t>
            </a:r>
          </a:p>
          <a:p>
            <a:r>
              <a:rPr lang="en-US" sz="1800" dirty="0"/>
              <a:t>Flux = brightness</a:t>
            </a:r>
          </a:p>
          <a:p>
            <a:r>
              <a:rPr lang="en-US" sz="1800" dirty="0" err="1"/>
              <a:t>Flux_err</a:t>
            </a:r>
            <a:r>
              <a:rPr lang="en-US" sz="1800" dirty="0"/>
              <a:t> - = uncertainty on measurement of flux</a:t>
            </a:r>
          </a:p>
          <a:p>
            <a:r>
              <a:rPr lang="en-US" sz="1800" dirty="0"/>
              <a:t>Detected = 1 means brightness differs from the “template” by 3 sigma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32401-FD9A-4515-A075-8C5455C7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11" y="4208686"/>
            <a:ext cx="5546740" cy="20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863D-5C48-48E4-A9BE-BBAB9FC4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19GB, 510M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B6384-617C-4B87-8577-3C8DE43A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25" y="2102594"/>
            <a:ext cx="6180073" cy="36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B02E-4FD4-47EF-A12C-DCE05ECC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156233"/>
            <a:ext cx="10515600" cy="1325563"/>
          </a:xfrm>
        </p:spPr>
        <p:txBody>
          <a:bodyPr/>
          <a:lstStyle/>
          <a:p>
            <a:r>
              <a:rPr lang="en-US" dirty="0"/>
              <a:t>Data Flow (big picture)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4A264-51C0-4224-8FA8-F5DED9FA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57" y="1086346"/>
            <a:ext cx="9409564" cy="54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8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052E-50C9-4BCE-9039-B2E822A1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875" y="1615084"/>
            <a:ext cx="7186918" cy="2906581"/>
          </a:xfrm>
        </p:spPr>
        <p:txBody>
          <a:bodyPr/>
          <a:lstStyle/>
          <a:p>
            <a:r>
              <a:rPr lang="en-US" dirty="0"/>
              <a:t>Approaches Taken</a:t>
            </a:r>
          </a:p>
        </p:txBody>
      </p:sp>
    </p:spTree>
    <p:extLst>
      <p:ext uri="{BB962C8B-B14F-4D97-AF65-F5344CB8AC3E}">
        <p14:creationId xmlns:p14="http://schemas.microsoft.com/office/powerpoint/2010/main" val="410821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835C-D891-415F-9F10-7C0A1F0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3FFB-6011-4E54-875A-9FF1F3DD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Kaggle </a:t>
            </a:r>
            <a:r>
              <a:rPr lang="en-US" dirty="0" err="1"/>
              <a:t>PLAsTiCC</a:t>
            </a:r>
            <a:r>
              <a:rPr lang="en-US" dirty="0"/>
              <a:t> Competition and LSST</a:t>
            </a:r>
          </a:p>
          <a:p>
            <a:r>
              <a:rPr lang="en-US" dirty="0"/>
              <a:t>Review Top Leaderboard (Approaches Taken / Common Themes)</a:t>
            </a:r>
          </a:p>
          <a:p>
            <a:r>
              <a:rPr lang="en-US" dirty="0"/>
              <a:t>Detailed Code Walkthrough of B. Trotta submission</a:t>
            </a:r>
          </a:p>
        </p:txBody>
      </p:sp>
    </p:spTree>
    <p:extLst>
      <p:ext uri="{BB962C8B-B14F-4D97-AF65-F5344CB8AC3E}">
        <p14:creationId xmlns:p14="http://schemas.microsoft.com/office/powerpoint/2010/main" val="3382734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CEF8-B9A2-4128-A1C9-A9D84314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6" y="0"/>
            <a:ext cx="10515600" cy="1325563"/>
          </a:xfrm>
        </p:spPr>
        <p:txBody>
          <a:bodyPr/>
          <a:lstStyle/>
          <a:p>
            <a:r>
              <a:rPr lang="en-US" dirty="0"/>
              <a:t>Variety, and Commonality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63422-C583-4DFE-BE0B-86349B0E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1" y="1095254"/>
            <a:ext cx="10718857" cy="56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7A56-3588-47FB-AF4B-DA6D183D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C9BB-62CF-469A-B5C1-707C80AD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 Engineering is The Task.  Between 200 and 8000 features into ML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Focusing on what ML needs is key:</a:t>
            </a:r>
          </a:p>
          <a:p>
            <a:pPr lvl="1"/>
            <a:r>
              <a:rPr lang="en-US" dirty="0"/>
              <a:t>“most effort in separating Super-Novae (types) because everything else was fairly easy to tell apart” (K. Boone #1)</a:t>
            </a:r>
          </a:p>
          <a:p>
            <a:pPr lvl="1"/>
            <a:r>
              <a:rPr lang="en-US" dirty="0"/>
              <a:t>“log-transformed to allow CNN to do multiply, divide” (A. </a:t>
            </a:r>
            <a:r>
              <a:rPr lang="en-US" dirty="0" err="1"/>
              <a:t>Erdem</a:t>
            </a:r>
            <a:r>
              <a:rPr lang="en-US" dirty="0"/>
              <a:t> #4)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Libraries...</a:t>
            </a:r>
          </a:p>
          <a:p>
            <a:pPr lvl="1"/>
            <a:r>
              <a:rPr lang="en-US" dirty="0"/>
              <a:t>100% use LGB to stack lower-level models, some exclusively. A few CNNs.</a:t>
            </a:r>
          </a:p>
          <a:p>
            <a:pPr lvl="1"/>
            <a:r>
              <a:rPr lang="en-US" dirty="0"/>
              <a:t>Feature extraction libraries: </a:t>
            </a:r>
            <a:r>
              <a:rPr lang="en-US" dirty="0" err="1"/>
              <a:t>feets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cesium, </a:t>
            </a:r>
            <a:r>
              <a:rPr lang="en-US" dirty="0" err="1"/>
              <a:t>george</a:t>
            </a:r>
            <a:endParaRPr lang="en-US" dirty="0"/>
          </a:p>
          <a:p>
            <a:pPr lvl="1"/>
            <a:r>
              <a:rPr lang="en-US" dirty="0"/>
              <a:t>Periodicity: Lomb-</a:t>
            </a:r>
            <a:r>
              <a:rPr lang="en-US" dirty="0" err="1"/>
              <a:t>Scargle</a:t>
            </a:r>
            <a:endParaRPr lang="en-US" dirty="0"/>
          </a:p>
          <a:p>
            <a:pPr lvl="1"/>
            <a:r>
              <a:rPr lang="en-US" dirty="0"/>
              <a:t>Much hand-crafting of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9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39462-2E32-43AD-A987-82B9D2B2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75" y="490162"/>
            <a:ext cx="5449729" cy="6283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60E0A-8FF3-4DD8-891E-7209D93D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5" y="273259"/>
            <a:ext cx="10515600" cy="1325563"/>
          </a:xfrm>
        </p:spPr>
        <p:txBody>
          <a:bodyPr/>
          <a:lstStyle/>
          <a:p>
            <a:r>
              <a:rPr lang="en-US" b="1" dirty="0"/>
              <a:t>14</a:t>
            </a:r>
            <a:r>
              <a:rPr lang="en-US" b="1" baseline="30000" dirty="0"/>
              <a:t>th</a:t>
            </a:r>
            <a:r>
              <a:rPr lang="en-US" b="1" dirty="0"/>
              <a:t> Place Solution</a:t>
            </a:r>
            <a:br>
              <a:rPr lang="en-US" dirty="0"/>
            </a:br>
            <a:r>
              <a:rPr lang="en-US" sz="3600" dirty="0"/>
              <a:t>B. Trotta</a:t>
            </a:r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F1E6E4C6-E135-407D-9B41-B866206FD2DD}"/>
              </a:ext>
            </a:extLst>
          </p:cNvPr>
          <p:cNvSpPr/>
          <p:nvPr/>
        </p:nvSpPr>
        <p:spPr>
          <a:xfrm>
            <a:off x="2892489" y="1215035"/>
            <a:ext cx="2178519" cy="132556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11269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BECD-801A-43AF-AE5F-DDCF2335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2709644"/>
            <a:ext cx="10515600" cy="3735766"/>
          </a:xfrm>
        </p:spPr>
        <p:txBody>
          <a:bodyPr>
            <a:normAutofit/>
          </a:bodyPr>
          <a:lstStyle/>
          <a:p>
            <a:r>
              <a:rPr lang="en-US" sz="2400" dirty="0"/>
              <a:t>Exactly 4 python files</a:t>
            </a:r>
          </a:p>
          <a:p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Download from git</a:t>
            </a:r>
          </a:p>
          <a:p>
            <a:pPr lvl="1"/>
            <a:r>
              <a:rPr lang="en-US" sz="2000" dirty="0"/>
              <a:t>Create “data” folder and download challenge data there</a:t>
            </a:r>
          </a:p>
          <a:p>
            <a:pPr lvl="1"/>
            <a:r>
              <a:rPr lang="en-US" sz="2000" dirty="0"/>
              <a:t>Run “split_test.py” Splits data into 100 .hdf5 files (about 15 minutes)</a:t>
            </a:r>
          </a:p>
          <a:p>
            <a:pPr lvl="1"/>
            <a:r>
              <a:rPr lang="en-US" sz="2000" dirty="0"/>
              <a:t>Run “calculate_features.py” generates 3 features files (about 3.5 hours)</a:t>
            </a:r>
          </a:p>
          <a:p>
            <a:pPr lvl="1"/>
            <a:r>
              <a:rPr lang="en-US" sz="2000" dirty="0"/>
              <a:t>Run “predict.py” train the model and make predictions (1.5 hours)</a:t>
            </a:r>
          </a:p>
          <a:p>
            <a:pPr lvl="1"/>
            <a:r>
              <a:rPr lang="en-US" sz="2000" dirty="0"/>
              <a:t>Run “scale.py applies regularization and creates submission file (couple minutes)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E46EA-90F5-49AA-8B1E-468EF72A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4" y="251671"/>
            <a:ext cx="10515600" cy="1858214"/>
          </a:xfrm>
        </p:spPr>
        <p:txBody>
          <a:bodyPr>
            <a:normAutofit/>
          </a:bodyPr>
          <a:lstStyle/>
          <a:p>
            <a:r>
              <a:rPr lang="en-US" b="1" dirty="0"/>
              <a:t>14</a:t>
            </a:r>
            <a:r>
              <a:rPr lang="en-US" b="1" baseline="30000" dirty="0"/>
              <a:t>th</a:t>
            </a:r>
            <a:r>
              <a:rPr lang="en-US" b="1" dirty="0"/>
              <a:t> Place Solution</a:t>
            </a:r>
            <a:br>
              <a:rPr lang="en-US" dirty="0"/>
            </a:br>
            <a:r>
              <a:rPr lang="en-US" sz="3600" dirty="0"/>
              <a:t>B. Trotta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https://www.kaggle.com/c/PLAsTiCC-2018/discussion/75054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9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FD56-86D3-4CDC-AD94-A2BF2C7C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follow along..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DF81-0C19-424C-ACAE-A70CF6A6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Jupyter Notebook is available that “code walks” </a:t>
            </a:r>
            <a:r>
              <a:rPr lang="en-US" dirty="0" err="1"/>
              <a:t>B.Trotta</a:t>
            </a:r>
            <a:r>
              <a:rPr lang="en-US" dirty="0"/>
              <a:t>.  To use this a git of </a:t>
            </a:r>
            <a:r>
              <a:rPr lang="en-US" dirty="0" err="1"/>
              <a:t>B.Trotta</a:t>
            </a:r>
            <a:r>
              <a:rPr lang="en-US" dirty="0"/>
              <a:t> is populated within the </a:t>
            </a:r>
            <a:r>
              <a:rPr lang="en-US" dirty="0" err="1"/>
              <a:t>cwinsor</a:t>
            </a:r>
            <a:r>
              <a:rPr lang="en-US" dirty="0"/>
              <a:t> git </a:t>
            </a:r>
            <a:r>
              <a:rPr lang="en-US" dirty="0" err="1"/>
              <a:t>workarea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https://github.com/cwinsor/kaggle_plasticc.git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kaggle_plasticc</a:t>
            </a:r>
            <a:r>
              <a:rPr lang="en-US" dirty="0"/>
              <a:t>/</a:t>
            </a:r>
            <a:r>
              <a:rPr lang="en-US" dirty="0" err="1"/>
              <a:t>code_kaggle_plasticc_btrotta</a:t>
            </a:r>
            <a:r>
              <a:rPr lang="en-US" dirty="0"/>
              <a:t>/</a:t>
            </a:r>
          </a:p>
          <a:p>
            <a:r>
              <a:rPr lang="en-US" dirty="0"/>
              <a:t>You will see</a:t>
            </a:r>
          </a:p>
          <a:p>
            <a:pPr lvl="1"/>
            <a:r>
              <a:rPr lang="en-US" dirty="0"/>
              <a:t>Jupyter notebook NB99_EXPLAIN_BTROTTA_CODE_WALK.ipynb</a:t>
            </a:r>
          </a:p>
          <a:p>
            <a:pPr lvl="1"/>
            <a:r>
              <a:rPr lang="en-US" dirty="0"/>
              <a:t>requirments.txt</a:t>
            </a:r>
          </a:p>
          <a:p>
            <a:pPr lvl="1"/>
            <a:r>
              <a:rPr lang="en-US" dirty="0"/>
              <a:t>setu_linux_btrotta.sh</a:t>
            </a:r>
          </a:p>
          <a:p>
            <a:pPr lvl="1"/>
            <a:r>
              <a:rPr lang="en-US" dirty="0"/>
              <a:t>Use them</a:t>
            </a:r>
          </a:p>
          <a:p>
            <a:r>
              <a:rPr lang="en-US" dirty="0"/>
              <a:t>From there, git clone </a:t>
            </a:r>
            <a:r>
              <a:rPr lang="en-US" dirty="0">
                <a:hlinkClick r:id="rId3"/>
              </a:rPr>
              <a:t>https://github.com/btrotta/kaggle-plasticc.git</a:t>
            </a:r>
            <a:endParaRPr lang="en-US" dirty="0"/>
          </a:p>
          <a:p>
            <a:r>
              <a:rPr lang="en-US" dirty="0"/>
              <a:t>Run the Jupyter Notebook – you will find it uses files in the </a:t>
            </a:r>
            <a:r>
              <a:rPr lang="en-US" dirty="0" err="1"/>
              <a:t>B.Trotta</a:t>
            </a:r>
            <a:r>
              <a:rPr lang="en-US" dirty="0"/>
              <a:t> sub-git.  It should work!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9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870-9905-4901-B682-FE4BC661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  <a:br>
              <a:rPr lang="en-US" dirty="0"/>
            </a:br>
            <a:r>
              <a:rPr lang="en-US" sz="2800" dirty="0"/>
              <a:t>Parts 1,2,3,4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0160-8816-4A6D-9E21-DC4F69F3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06" y="1682994"/>
            <a:ext cx="8381713" cy="50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1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B4A8-4E24-45A9-B250-1BD4D18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01D2-F58B-4488-8F6E-9C9AC632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73" y="1616730"/>
            <a:ext cx="10277227" cy="50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DEC9-284B-47A6-AF5E-DB6C7C8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197345"/>
            <a:ext cx="10515600" cy="1325563"/>
          </a:xfrm>
        </p:spPr>
        <p:txBody>
          <a:bodyPr/>
          <a:lstStyle/>
          <a:p>
            <a:r>
              <a:rPr lang="en-US" dirty="0"/>
              <a:t>Part 2: </a:t>
            </a:r>
            <a:r>
              <a:rPr lang="en-US" dirty="0" err="1"/>
              <a:t>calculate_features</a:t>
            </a:r>
            <a:br>
              <a:rPr lang="en-US" dirty="0"/>
            </a:br>
            <a:r>
              <a:rPr lang="en-US" sz="2400" dirty="0"/>
              <a:t>a.k.a. “feature engineering”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426C-D38A-43DB-B39B-694364D6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96" y="1887523"/>
            <a:ext cx="3373074" cy="4680853"/>
          </a:xfrm>
        </p:spPr>
        <p:txBody>
          <a:bodyPr/>
          <a:lstStyle/>
          <a:p>
            <a:r>
              <a:rPr lang="en-US" dirty="0"/>
              <a:t>For chunk 1..N</a:t>
            </a:r>
          </a:p>
          <a:p>
            <a:pPr lvl="1"/>
            <a:r>
              <a:rPr lang="en-US" dirty="0"/>
              <a:t>get data from file</a:t>
            </a:r>
          </a:p>
          <a:p>
            <a:pPr lvl="1"/>
            <a:r>
              <a:rPr lang="en-US" dirty="0" err="1"/>
              <a:t>calc_aggs</a:t>
            </a:r>
            <a:r>
              <a:rPr lang="en-US" dirty="0"/>
              <a:t>()</a:t>
            </a:r>
          </a:p>
          <a:p>
            <a:r>
              <a:rPr lang="en-US" dirty="0"/>
              <a:t>Merge w/</a:t>
            </a:r>
            <a:r>
              <a:rPr lang="en-US" dirty="0" err="1"/>
              <a:t>metadat</a:t>
            </a:r>
            <a:endParaRPr lang="en-US" dirty="0"/>
          </a:p>
          <a:p>
            <a:r>
              <a:rPr lang="en-US" dirty="0"/>
              <a:t>Write .</a:t>
            </a:r>
            <a:r>
              <a:rPr lang="en-US" dirty="0" err="1"/>
              <a:t>hdf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76742-A36A-40AC-B852-A200D21A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39" y="1006679"/>
            <a:ext cx="7726708" cy="57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6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01C2-0BDF-4E5C-816B-3FB854D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picture...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F7082-DF1D-407B-BC51-8D880E0E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381125"/>
            <a:ext cx="11982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9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01C2-0BDF-4E5C-816B-3FB854D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work...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57003-6D98-42D7-8FBA-378573AF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381125"/>
            <a:ext cx="11982450" cy="40957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6273020-AC60-43A9-8BDF-9E4E31E4592C}"/>
              </a:ext>
            </a:extLst>
          </p:cNvPr>
          <p:cNvSpPr/>
          <p:nvPr/>
        </p:nvSpPr>
        <p:spPr>
          <a:xfrm>
            <a:off x="5075852" y="1848287"/>
            <a:ext cx="1110344" cy="3470988"/>
          </a:xfrm>
          <a:prstGeom prst="ellipse">
            <a:avLst/>
          </a:prstGeom>
          <a:solidFill>
            <a:srgbClr val="00B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FD1-0EBC-49FA-81CE-0A81619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42" y="460482"/>
            <a:ext cx="10515600" cy="1325563"/>
          </a:xfrm>
        </p:spPr>
        <p:txBody>
          <a:bodyPr/>
          <a:lstStyle/>
          <a:p>
            <a:r>
              <a:rPr lang="en-US" b="1" dirty="0" err="1"/>
              <a:t>PLAsTiCC</a:t>
            </a:r>
            <a:r>
              <a:rPr lang="en-US" b="1" dirty="0"/>
              <a:t>, LSST and Kaggle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B6021-9359-43E5-8BAC-8B664386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742" y="2523633"/>
            <a:ext cx="1069007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“Large Synoptic Survey Telescope” [1]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telescope focusing on detecting and studying “Transients”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completion in 2023 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PLAsTiCC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Photometric LSST Astronomical Time Series Classification Challenge” [2]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Kaggle competition to classify star timeseries data anticipated from LSST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stars that are actively changing such as: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Supernova that explodes over a 100 day period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Pulsar that flashes once every 12 hours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Lensing Event (a planet goes in front of a star) that occurs... occasionally!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C171E-7849-40A7-97CB-A644EEA38148}"/>
              </a:ext>
            </a:extLst>
          </p:cNvPr>
          <p:cNvSpPr/>
          <p:nvPr/>
        </p:nvSpPr>
        <p:spPr>
          <a:xfrm>
            <a:off x="838200" y="5846544"/>
            <a:ext cx="2863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(1)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https://www.lsst.org/</a:t>
            </a:r>
            <a:endParaRPr lang="en-US" sz="1400" dirty="0"/>
          </a:p>
          <a:p>
            <a:r>
              <a:rPr lang="en-US" sz="1400" dirty="0"/>
              <a:t>(2) https://arxiv.org/abs/1810.00001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09142-4C1C-43F9-9166-B0D96097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4" y="233168"/>
            <a:ext cx="4600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C7F3-AFF2-4D45-9224-C5A2A305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the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7A6B-6FCD-47F5-81F6-175B2AAD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976919" cy="2452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each [object, passband], calculate reductions mean and std</a:t>
            </a:r>
          </a:p>
          <a:p>
            <a:pPr marL="0" indent="0">
              <a:buNone/>
            </a:pPr>
            <a:r>
              <a:rPr lang="en-US" sz="2000" dirty="0"/>
              <a:t>Use that to scale the flux (Bayes calculation)</a:t>
            </a:r>
          </a:p>
          <a:p>
            <a:pPr marL="0" indent="0">
              <a:buNone/>
            </a:pPr>
            <a:r>
              <a:rPr lang="en-US" sz="2000" dirty="0"/>
              <a:t>Add “</a:t>
            </a:r>
            <a:r>
              <a:rPr lang="en-US" sz="2000" dirty="0" err="1"/>
              <a:t>bayes_flux</a:t>
            </a:r>
            <a:r>
              <a:rPr lang="en-US" sz="2000" dirty="0"/>
              <a:t>” as new feature to timeseries and overwrite “flux”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A5F0D-EEBC-47BE-A035-088D6670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70" y="3148901"/>
            <a:ext cx="10418124" cy="28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67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5C0875-FF40-4E1B-BDBA-2833E101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97" y="579761"/>
            <a:ext cx="7046070" cy="57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2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0BF5-314E-438B-A9F3-9AE9A3B2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DataFrame.groupby</a:t>
            </a:r>
            <a:r>
              <a:rPr lang="en-US" dirty="0"/>
              <a:t>()</a:t>
            </a:r>
            <a:br>
              <a:rPr lang="en-US" dirty="0"/>
            </a:br>
            <a:r>
              <a:rPr lang="en-US" sz="1800" dirty="0">
                <a:hlinkClick r:id="rId2"/>
              </a:rPr>
              <a:t>https://pandas.pydata.org/pandas-docs/stable/user_guide/groupby.html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0E60-3DE6-40AB-8648-EBE99EA4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5" y="1690687"/>
            <a:ext cx="11007055" cy="4802187"/>
          </a:xfrm>
        </p:spPr>
        <p:txBody>
          <a:bodyPr>
            <a:normAutofit/>
          </a:bodyPr>
          <a:lstStyle/>
          <a:p>
            <a:r>
              <a:rPr lang="en-US" sz="2000" dirty="0"/>
              <a:t>Split -&gt; Apply -&gt; Combine</a:t>
            </a:r>
          </a:p>
          <a:p>
            <a:r>
              <a:rPr lang="en-US" sz="2000" dirty="0"/>
              <a:t>Split (grouping) establishes “</a:t>
            </a:r>
            <a:r>
              <a:rPr lang="en-US" sz="2000" u="sng" dirty="0"/>
              <a:t>a mapping of labels to group names</a:t>
            </a:r>
            <a:r>
              <a:rPr lang="en-US" sz="2000" dirty="0"/>
              <a:t>” (keys)</a:t>
            </a:r>
          </a:p>
          <a:p>
            <a:pPr lvl="1"/>
            <a:r>
              <a:rPr lang="en-US" sz="1600" dirty="0"/>
              <a:t>Can be done via function, list, </a:t>
            </a:r>
            <a:r>
              <a:rPr lang="en-US" sz="1600" dirty="0" err="1"/>
              <a:t>dict</a:t>
            </a:r>
            <a:r>
              <a:rPr lang="en-US" sz="1600" dirty="0"/>
              <a:t>, string indicating df column</a:t>
            </a:r>
          </a:p>
          <a:p>
            <a:r>
              <a:rPr lang="en-US" sz="2000" dirty="0"/>
              <a:t>Apply can be:</a:t>
            </a:r>
          </a:p>
          <a:p>
            <a:pPr lvl="1"/>
            <a:r>
              <a:rPr lang="en-US" sz="1800" dirty="0"/>
              <a:t>Aggregation:	(compute reduction statistic and apply to the group)</a:t>
            </a:r>
          </a:p>
          <a:p>
            <a:pPr lvl="1"/>
            <a:r>
              <a:rPr lang="en-US" sz="1800" dirty="0"/>
              <a:t>Filtration:		(compute reduction True/False and discard some groups based on it)</a:t>
            </a:r>
          </a:p>
          <a:p>
            <a:pPr lvl="1"/>
            <a:r>
              <a:rPr lang="en-US" sz="1800" dirty="0"/>
              <a:t>Transformation	(compute element-wide function - returns a like-index object)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df = </a:t>
            </a:r>
            <a:r>
              <a:rPr lang="en-US" sz="2000" dirty="0" err="1"/>
              <a:t>pd.DataFrame</a:t>
            </a:r>
            <a:r>
              <a:rPr lang="en-US" sz="2000" dirty="0"/>
              <a:t>({'A': ['one', 'one', 'two', 'three', 'three', 'one'], 'B': range(6)})</a:t>
            </a:r>
          </a:p>
          <a:p>
            <a:pPr marL="0" indent="0">
              <a:buNone/>
            </a:pPr>
            <a:r>
              <a:rPr lang="en-US" sz="2000" dirty="0" err="1"/>
              <a:t>gb</a:t>
            </a:r>
            <a:r>
              <a:rPr lang="en-US" sz="2000" dirty="0"/>
              <a:t> = </a:t>
            </a:r>
            <a:r>
              <a:rPr lang="en-US" sz="2000" dirty="0" err="1"/>
              <a:t>df.groupby</a:t>
            </a:r>
            <a:r>
              <a:rPr lang="en-US" sz="2000" dirty="0"/>
              <a:t>(‘A’) </a:t>
            </a:r>
          </a:p>
          <a:p>
            <a:pPr marL="0" indent="0">
              <a:buNone/>
            </a:pPr>
            <a:r>
              <a:rPr lang="en-US" sz="2000" dirty="0" err="1"/>
              <a:t>gb.display</a:t>
            </a:r>
            <a:r>
              <a:rPr lang="en-US" sz="2000" dirty="0"/>
              <a:t>(),   </a:t>
            </a:r>
            <a:r>
              <a:rPr lang="en-US" sz="2000" dirty="0" err="1"/>
              <a:t>gd.count</a:t>
            </a:r>
            <a:r>
              <a:rPr lang="en-US" sz="2000" dirty="0"/>
              <a:t>(),    </a:t>
            </a:r>
            <a:r>
              <a:rPr lang="en-US" sz="2000" dirty="0" err="1"/>
              <a:t>gb.transform</a:t>
            </a:r>
            <a:r>
              <a:rPr lang="en-US" sz="2000" dirty="0"/>
              <a:t>(‘mean’) </a:t>
            </a:r>
            <a:r>
              <a:rPr lang="en-US" sz="2000" dirty="0" err="1"/>
              <a:t>gb.transform</a:t>
            </a:r>
            <a:r>
              <a:rPr lang="en-US" sz="2000" dirty="0"/>
              <a:t>(lambda x:x+1)</a:t>
            </a:r>
          </a:p>
        </p:txBody>
      </p:sp>
      <p:sp>
        <p:nvSpPr>
          <p:cNvPr id="7" name="Star: 12 Points 6">
            <a:extLst>
              <a:ext uri="{FF2B5EF4-FFF2-40B4-BE49-F238E27FC236}">
                <a16:creationId xmlns:a16="http://schemas.microsoft.com/office/drawing/2014/main" id="{3A65661F-D0D7-4A1A-A054-2E249E7151F3}"/>
              </a:ext>
            </a:extLst>
          </p:cNvPr>
          <p:cNvSpPr/>
          <p:nvPr/>
        </p:nvSpPr>
        <p:spPr>
          <a:xfrm>
            <a:off x="8410171" y="431262"/>
            <a:ext cx="2943629" cy="1836076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2614266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144A-28E0-4CF8-8F03-CB5EEDF6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Flux at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8019-4AC1-4704-BD24-B08961E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1599122"/>
            <a:ext cx="3800912" cy="4751344"/>
          </a:xfrm>
        </p:spPr>
        <p:txBody>
          <a:bodyPr/>
          <a:lstStyle/>
          <a:p>
            <a:r>
              <a:rPr lang="en-US" dirty="0"/>
              <a:t>Redshift is in the metadata (not timeseries) so no </a:t>
            </a:r>
            <a:r>
              <a:rPr lang="en-US" dirty="0" err="1"/>
              <a:t>groupby</a:t>
            </a:r>
            <a:r>
              <a:rPr lang="en-US" dirty="0"/>
              <a:t> needed.  Just copy </a:t>
            </a:r>
            <a:r>
              <a:rPr lang="en-US" dirty="0" err="1"/>
              <a:t>specz</a:t>
            </a:r>
            <a:r>
              <a:rPr lang="en-US" dirty="0"/>
              <a:t> or </a:t>
            </a:r>
            <a:r>
              <a:rPr lang="en-US" dirty="0" err="1"/>
              <a:t>photoz</a:t>
            </a:r>
            <a:endParaRPr lang="en-US" dirty="0"/>
          </a:p>
          <a:p>
            <a:r>
              <a:rPr lang="en-US" dirty="0"/>
              <a:t>Apply the inverse-square calculation to “flux”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C7784-DBCA-4957-9491-517840CF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75" y="2365695"/>
            <a:ext cx="7909525" cy="31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5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FD1322-FEA5-4B4A-9734-DFBE2784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8" y="981464"/>
            <a:ext cx="9926118" cy="48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1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2B82-8A58-4A94-AB90-E0C33992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pd.merge</a:t>
            </a:r>
            <a:r>
              <a:rPr lang="en-US" dirty="0"/>
              <a:t>()</a:t>
            </a:r>
            <a:br>
              <a:rPr lang="en-US" dirty="0"/>
            </a:br>
            <a:r>
              <a:rPr lang="en-US" sz="2800" dirty="0"/>
              <a:t>super powerful...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F9BE-116C-44ED-AD34-DAD1F63E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DataFrame.merge</a:t>
            </a:r>
            <a:r>
              <a:rPr lang="en-US" dirty="0"/>
              <a:t>(self, right, how, on, suffixes, validate)</a:t>
            </a:r>
          </a:p>
          <a:p>
            <a:pPr lvl="1"/>
            <a:r>
              <a:rPr lang="en-US" dirty="0"/>
              <a:t>Right:	other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How:	inner, left, right, outer</a:t>
            </a:r>
          </a:p>
          <a:p>
            <a:pPr lvl="1"/>
            <a:r>
              <a:rPr lang="en-US" dirty="0"/>
              <a:t>On:	merge key</a:t>
            </a:r>
          </a:p>
          <a:p>
            <a:pPr lvl="1"/>
            <a:r>
              <a:rPr lang="en-US" dirty="0"/>
              <a:t>Suffixes:	if merge results in duplicate column names</a:t>
            </a:r>
          </a:p>
          <a:p>
            <a:pPr lvl="1"/>
            <a:r>
              <a:rPr lang="en-US" dirty="0"/>
              <a:t>Validate:	optional check for 1-1, 1:m, m:1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90DD6ECD-6C18-49E3-9726-0FA4977D9AAC}"/>
              </a:ext>
            </a:extLst>
          </p:cNvPr>
          <p:cNvSpPr/>
          <p:nvPr/>
        </p:nvSpPr>
        <p:spPr>
          <a:xfrm>
            <a:off x="8826759" y="392297"/>
            <a:ext cx="2887646" cy="1976036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477104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B9A-28F2-4FCD-A2CB-A305FCCB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32A7-92A7-4B89-A2BC-7D90BB0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6" y="1652050"/>
            <a:ext cx="4539143" cy="1134292"/>
          </a:xfrm>
        </p:spPr>
        <p:txBody>
          <a:bodyPr>
            <a:normAutofit/>
          </a:bodyPr>
          <a:lstStyle/>
          <a:p>
            <a:r>
              <a:rPr lang="en-US" dirty="0"/>
              <a:t>Mean, STD, Max and Min for each [</a:t>
            </a:r>
            <a:r>
              <a:rPr lang="en-US" dirty="0" err="1"/>
              <a:t>object,passband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A3F86-D978-4796-9110-35E4E638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69" y="3162651"/>
            <a:ext cx="10207892" cy="35633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C6ECF9-44E1-4F2B-8615-5E511FD2814B}"/>
              </a:ext>
            </a:extLst>
          </p:cNvPr>
          <p:cNvSpPr txBox="1">
            <a:spLocks/>
          </p:cNvSpPr>
          <p:nvPr/>
        </p:nvSpPr>
        <p:spPr>
          <a:xfrm>
            <a:off x="5470321" y="1715274"/>
            <a:ext cx="4739081" cy="74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25% and 75% quantiles</a:t>
            </a:r>
          </a:p>
        </p:txBody>
      </p:sp>
    </p:spTree>
    <p:extLst>
      <p:ext uri="{BB962C8B-B14F-4D97-AF65-F5344CB8AC3E}">
        <p14:creationId xmlns:p14="http://schemas.microsoft.com/office/powerpoint/2010/main" val="4138763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3AF8A8-47A7-4EB3-ACAD-8CBCDF33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2062162"/>
            <a:ext cx="11858013" cy="26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0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CD58-B491-4C4A-BFC9-D790F52D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DataFrame.agg</a:t>
            </a:r>
            <a:r>
              <a:rPr lang="en-US" dirty="0"/>
              <a:t>()</a:t>
            </a:r>
            <a:br>
              <a:rPr lang="en-US" dirty="0"/>
            </a:br>
            <a:r>
              <a:rPr lang="en-US" sz="1800" dirty="0">
                <a:hlinkClick r:id="rId2"/>
              </a:rPr>
              <a:t>https://pandas.pydata.org/pandas-docs/stable/reference/api/pandas.DataFrame.agg.html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E94A-BCA7-4449-9C4A-3701508A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03" y="2500603"/>
            <a:ext cx="10515600" cy="3992271"/>
          </a:xfrm>
        </p:spPr>
        <p:txBody>
          <a:bodyPr/>
          <a:lstStyle/>
          <a:p>
            <a:r>
              <a:rPr lang="en-US" dirty="0"/>
              <a:t>“Aggregate using one or more operations over the specified axis”</a:t>
            </a:r>
          </a:p>
          <a:p>
            <a:r>
              <a:rPr lang="en-US" dirty="0" err="1"/>
              <a:t>DataFrame.agg</a:t>
            </a:r>
            <a:r>
              <a:rPr lang="en-US" dirty="0"/>
              <a:t>(self, </a:t>
            </a:r>
            <a:r>
              <a:rPr lang="en-US" dirty="0" err="1"/>
              <a:t>func</a:t>
            </a:r>
            <a:r>
              <a:rPr lang="en-US" dirty="0"/>
              <a:t>, axis=0,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:	function, list of functions, dictionary of label-&gt;function</a:t>
            </a:r>
          </a:p>
          <a:p>
            <a:r>
              <a:rPr lang="en-US" dirty="0"/>
              <a:t>Axis:		0-&gt; apply to columns, 1-&gt; apply to rows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F572F9B6-CADA-434E-A18B-336F3BA25B73}"/>
              </a:ext>
            </a:extLst>
          </p:cNvPr>
          <p:cNvSpPr/>
          <p:nvPr/>
        </p:nvSpPr>
        <p:spPr>
          <a:xfrm>
            <a:off x="8707773" y="486561"/>
            <a:ext cx="2782698" cy="1694576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2226198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03B7-4F54-4E28-BE79-881FFE04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most_extreme</a:t>
            </a:r>
            <a:r>
              <a:rPr lang="en-US" dirty="0"/>
              <a:t>()”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1497-7A72-4CBD-A495-7D7D5E2A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"most extreme" time for each object and each band</a:t>
            </a:r>
          </a:p>
          <a:p>
            <a:r>
              <a:rPr lang="en-US" dirty="0"/>
              <a:t>Retrieve the k data points on either side</a:t>
            </a:r>
          </a:p>
          <a:p>
            <a:endParaRPr lang="en-US" dirty="0"/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for each passband - translate to it's median</a:t>
            </a:r>
          </a:p>
          <a:p>
            <a:pPr lvl="1"/>
            <a:r>
              <a:rPr lang="en-US" dirty="0"/>
              <a:t>find the date of the peak (largest value)</a:t>
            </a:r>
          </a:p>
          <a:p>
            <a:pPr lvl="1"/>
            <a:r>
              <a:rPr lang="en-US" dirty="0"/>
              <a:t>for each sample identify the number of days to/from the peak</a:t>
            </a:r>
          </a:p>
          <a:p>
            <a:pPr lvl="1"/>
            <a:r>
              <a:rPr lang="en-US" dirty="0"/>
              <a:t>sort by days before/after in order to find the n preceding, and n following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1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CBE5-8B1C-42B3-AB2D-D6CCC601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CC31-82E5-4F3B-96F6-EEDF8B2D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86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LSST is to detect transients and notify astronomers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PLAsTiCC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Kaggle competition is to design classifier to find transients in data stream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held in 2018 in preparation for first light of LSST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7D051-1B28-4E38-B733-2584C203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75" y="792277"/>
            <a:ext cx="6595801" cy="45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1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B598-59E4-4AD8-82D0-5E57E9C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most_extreme</a:t>
            </a:r>
            <a:r>
              <a:rPr lang="en-US" dirty="0"/>
              <a:t>  (1)</a:t>
            </a:r>
            <a:br>
              <a:rPr lang="en-US" dirty="0"/>
            </a:br>
            <a:r>
              <a:rPr lang="en-US" sz="2800" dirty="0"/>
              <a:t>find the max value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F2B6B-59D2-4F9B-BECA-CC77F4F6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690688"/>
            <a:ext cx="11272208" cy="4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77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9989-E263-43B6-92ED-CE483AEC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most_extreme</a:t>
            </a:r>
            <a:r>
              <a:rPr lang="en-US" dirty="0"/>
              <a:t>()”  (2)</a:t>
            </a:r>
            <a:br>
              <a:rPr lang="en-US" dirty="0"/>
            </a:br>
            <a:r>
              <a:rPr lang="en-US" sz="2800" dirty="0"/>
              <a:t>get first K after max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76894-D852-47AE-ABEA-F862923D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96" y="2164702"/>
            <a:ext cx="9487538" cy="40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16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428-F7E0-4AEA-B7F1-3CA1525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most_extreme</a:t>
            </a:r>
            <a:r>
              <a:rPr lang="en-US" dirty="0"/>
              <a:t>()”  (3)</a:t>
            </a:r>
            <a:br>
              <a:rPr lang="en-US" dirty="0"/>
            </a:br>
            <a:r>
              <a:rPr lang="en-US" sz="2800" dirty="0"/>
              <a:t>calculate mean flux for “time bands” around the max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1FA48-91A1-4AA8-B97B-2405D470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5" y="2311173"/>
            <a:ext cx="10357715" cy="36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7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7199-601E-4DED-A3AA-147CC22A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Periodicity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42F8-7B27-49C0-A58D-0EBDC925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1604866"/>
            <a:ext cx="10515600" cy="4217534"/>
          </a:xfrm>
        </p:spPr>
        <p:txBody>
          <a:bodyPr/>
          <a:lstStyle/>
          <a:p>
            <a:r>
              <a:rPr lang="en-US" dirty="0"/>
              <a:t>Strategy - do not need period, only a flag (periodic vs episodic/cataclysmic)</a:t>
            </a:r>
          </a:p>
          <a:p>
            <a:r>
              <a:rPr lang="en-US" dirty="0"/>
              <a:t>Roll-your own (vs library) satisfies w/ much lower computes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E6B61-42E7-40C3-95E0-C5372F92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2" y="3256383"/>
            <a:ext cx="10228448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870-9905-4901-B682-FE4BC66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dirty="0"/>
              <a:t>Where we are...</a:t>
            </a:r>
            <a:br>
              <a:rPr lang="en-US" dirty="0"/>
            </a:br>
            <a:r>
              <a:rPr lang="en-US" sz="2200" dirty="0"/>
              <a:t>We engineered features.  Now create model using LGB.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49D17-11CE-4FF1-A924-8393D6F1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56268"/>
            <a:ext cx="8485898" cy="50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0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5945-7F67-4CE4-86F3-D2D086C5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Train, Validate, Predict</a:t>
            </a:r>
            <a:br>
              <a:rPr lang="en-US" dirty="0"/>
            </a:br>
            <a:r>
              <a:rPr lang="en-US" sz="2400" dirty="0"/>
              <a:t>(predict.py)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6B2C-2C02-42AD-99F8-D913477C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where we:</a:t>
            </a:r>
          </a:p>
          <a:p>
            <a:pPr lvl="1"/>
            <a:r>
              <a:rPr lang="en-US" dirty="0"/>
              <a:t>Train</a:t>
            </a:r>
          </a:p>
          <a:p>
            <a:pPr lvl="1"/>
            <a:r>
              <a:rPr lang="en-US" dirty="0"/>
              <a:t>Validate</a:t>
            </a:r>
          </a:p>
          <a:p>
            <a:pPr lvl="1"/>
            <a:r>
              <a:rPr lang="en-US" dirty="0"/>
              <a:t>(optionally) save the model for later use in predicting</a:t>
            </a:r>
          </a:p>
          <a:p>
            <a:pPr lvl="1"/>
            <a:r>
              <a:rPr lang="en-US" dirty="0"/>
              <a:t>Make predictions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B.Trotta</a:t>
            </a:r>
            <a:r>
              <a:rPr lang="en-US" dirty="0"/>
              <a:t> does not save the model.  For </a:t>
            </a:r>
            <a:r>
              <a:rPr lang="en-US" dirty="0" err="1"/>
              <a:t>StarChaser</a:t>
            </a:r>
            <a:r>
              <a:rPr lang="en-US" dirty="0"/>
              <a:t> we will need this.</a:t>
            </a:r>
          </a:p>
        </p:txBody>
      </p:sp>
    </p:spTree>
    <p:extLst>
      <p:ext uri="{BB962C8B-B14F-4D97-AF65-F5344CB8AC3E}">
        <p14:creationId xmlns:p14="http://schemas.microsoft.com/office/powerpoint/2010/main" val="3574805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8EB4-8A6A-45C6-A527-1A598DED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[1]</a:t>
            </a:r>
            <a:br>
              <a:rPr lang="en-US" dirty="0"/>
            </a:br>
            <a:r>
              <a:rPr lang="en-US" sz="2400" dirty="0"/>
              <a:t>(predict.py)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21AF-06FD-4F00-A620-C5E8F72A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Read features data from file</a:t>
            </a:r>
          </a:p>
          <a:p>
            <a:r>
              <a:rPr lang="en-US" dirty="0"/>
              <a:t>Will be creating separate models (galactic, non-galactic).  Use “</a:t>
            </a:r>
            <a:r>
              <a:rPr lang="en-US" dirty="0" err="1"/>
              <a:t>hostgal</a:t>
            </a:r>
            <a:r>
              <a:rPr lang="en-US" dirty="0"/>
              <a:t>” as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39699-CA24-40B0-8788-EA6EC9C1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4" y="3872204"/>
            <a:ext cx="11310861" cy="26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7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42E9-EE1B-43CB-9CC7-F1D27B14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4389-ED73-4B10-8957-CC584377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1162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D03-2C2D-49AB-B74F-0F32CC7C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8A7C-1098-46FC-AAD4-6D7816FC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PLAsTiCC</a:t>
            </a:r>
            <a:r>
              <a:rPr lang="en-US" dirty="0"/>
              <a:t> is a great example of a timeseries dataset</a:t>
            </a:r>
          </a:p>
          <a:p>
            <a:pPr lvl="1"/>
            <a:r>
              <a:rPr lang="en-US" dirty="0"/>
              <a:t>Challenging in size and sampling (periodicity and passbands)</a:t>
            </a:r>
          </a:p>
          <a:p>
            <a:pPr lvl="1"/>
            <a:r>
              <a:rPr lang="en-US" dirty="0"/>
              <a:t>Rich in underlying structure (types of stars and characteristics)</a:t>
            </a:r>
          </a:p>
          <a:p>
            <a:pPr lvl="1"/>
            <a:r>
              <a:rPr lang="en-US" dirty="0"/>
              <a:t>Tractable in concept</a:t>
            </a:r>
          </a:p>
          <a:p>
            <a:endParaRPr lang="en-US" dirty="0"/>
          </a:p>
          <a:p>
            <a:r>
              <a:rPr lang="en-US" dirty="0"/>
              <a:t>Competitors show strong consistency (LGB), with differences in underlying ML models, approach and libraries</a:t>
            </a:r>
          </a:p>
          <a:p>
            <a:endParaRPr lang="en-US" dirty="0"/>
          </a:p>
          <a:p>
            <a:r>
              <a:rPr lang="en-US" dirty="0" err="1"/>
              <a:t>B.Trotta</a:t>
            </a:r>
            <a:r>
              <a:rPr lang="en-US" dirty="0"/>
              <a:t> code is wonderfully structured and documented</a:t>
            </a:r>
          </a:p>
          <a:p>
            <a:r>
              <a:rPr lang="en-US" dirty="0"/>
              <a:t>A rich source for Pandas examples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B7C8-CA15-4DA8-9839-96BE80CD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77" y="2915377"/>
            <a:ext cx="7770845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54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FD1-0EBC-49FA-81CE-0A816195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LSST Data Size/Scale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B6021-9359-43E5-8BAC-8B664386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0960" y="2177743"/>
            <a:ext cx="9638951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Density		3.2B pixels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Rate:			20TB/night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in Database:		37 billion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Target:			15 classes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Detection/Notification Rate:	10M/night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Goal (observation to notification):	60 minutes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challenges: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are aperiodic due to season (Earth’s axis) weather and telescope schedule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are by passband, one band captured per observation.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5EF-A9D1-4D8A-9F3A-04CA26F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Passbands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2A245-CCA0-4B85-A42B-3CA1588E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3" y="1259959"/>
            <a:ext cx="8229600" cy="5048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BAF7C1-F6DA-4732-A476-335F9AECD4D4}"/>
              </a:ext>
            </a:extLst>
          </p:cNvPr>
          <p:cNvSpPr/>
          <p:nvPr/>
        </p:nvSpPr>
        <p:spPr>
          <a:xfrm>
            <a:off x="977992" y="6308209"/>
            <a:ext cx="2960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https://arxiv.org/abs/1810.00001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60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ACEF-645C-42E3-B8BE-E170FD6E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(differential sampling)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B006-E499-4723-9C36-79F84ACA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“template” technique is used to measure intensity</a:t>
            </a:r>
          </a:p>
          <a:p>
            <a:pPr marL="0" indent="0">
              <a:buNone/>
            </a:pPr>
            <a:r>
              <a:rPr lang="en-US" dirty="0"/>
              <a:t>Expressed as “flux” - intensity relative to template</a:t>
            </a:r>
          </a:p>
          <a:p>
            <a:pPr marL="0" indent="0">
              <a:buNone/>
            </a:pPr>
            <a:r>
              <a:rPr lang="en-US" dirty="0"/>
              <a:t>This allows detecting very small changes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reference image (template) has been previously established for each star</a:t>
            </a:r>
          </a:p>
          <a:p>
            <a:pPr lvl="1"/>
            <a:r>
              <a:rPr lang="en-US" dirty="0"/>
              <a:t>A new image (sample) is captured</a:t>
            </a:r>
          </a:p>
          <a:p>
            <a:pPr lvl="1"/>
            <a:r>
              <a:rPr lang="en-US" dirty="0"/>
              <a:t>A simple difference is computed:   flux = sample – template</a:t>
            </a:r>
          </a:p>
          <a:p>
            <a:pPr lvl="1"/>
            <a:r>
              <a:rPr lang="en-US" dirty="0"/>
              <a:t>Flux can be negative</a:t>
            </a:r>
          </a:p>
          <a:p>
            <a:pPr lvl="1"/>
            <a:r>
              <a:rPr lang="en-US" dirty="0" err="1"/>
              <a:t>Flux_error</a:t>
            </a:r>
            <a:r>
              <a:rPr lang="en-US" dirty="0"/>
              <a:t> is computed (no details here)</a:t>
            </a:r>
          </a:p>
        </p:txBody>
      </p:sp>
    </p:spTree>
    <p:extLst>
      <p:ext uri="{BB962C8B-B14F-4D97-AF65-F5344CB8AC3E}">
        <p14:creationId xmlns:p14="http://schemas.microsoft.com/office/powerpoint/2010/main" val="146745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0A67-2609-4F12-A9D8-3896A4BD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73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Impact of Schedule</a:t>
            </a:r>
            <a:br>
              <a:rPr lang="en-US" dirty="0"/>
            </a:br>
            <a:r>
              <a:rPr lang="en-US" sz="2800" dirty="0" err="1"/>
              <a:t>object_id</a:t>
            </a:r>
            <a:r>
              <a:rPr lang="en-US" sz="2800" dirty="0"/>
              <a:t> 3910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DDDF8-7D04-4E63-A738-FB8E2E15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91" y="1766931"/>
            <a:ext cx="6848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C57A-8ABE-484B-942E-640132FF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1" y="188956"/>
            <a:ext cx="10515600" cy="1325563"/>
          </a:xfrm>
        </p:spPr>
        <p:txBody>
          <a:bodyPr/>
          <a:lstStyle/>
          <a:p>
            <a:r>
              <a:rPr lang="en-US" dirty="0"/>
              <a:t>Impact of Sample Rate &lt; Signal Rate</a:t>
            </a:r>
            <a:br>
              <a:rPr lang="en-US" dirty="0"/>
            </a:br>
            <a:r>
              <a:rPr lang="en-US" sz="3200" dirty="0" err="1"/>
              <a:t>object_id</a:t>
            </a:r>
            <a:r>
              <a:rPr lang="en-US" sz="3200" dirty="0"/>
              <a:t> 615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0E9A8-3C40-4BD9-86ED-D0AD470B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7" y="1418783"/>
            <a:ext cx="7741248" cy="54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9187</TotalTime>
  <Words>1277</Words>
  <Application>Microsoft Office PowerPoint</Application>
  <PresentationFormat>Widescreen</PresentationFormat>
  <Paragraphs>201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Office Theme</vt:lpstr>
      <vt:lpstr>Kaggle PLAsTiCC</vt:lpstr>
      <vt:lpstr>Agenda:</vt:lpstr>
      <vt:lpstr>PLAsTiCC, LSST and Kaggle  </vt:lpstr>
      <vt:lpstr>Goals:</vt:lpstr>
      <vt:lpstr>LSST Data Size/Scale</vt:lpstr>
      <vt:lpstr>Passbands</vt:lpstr>
      <vt:lpstr>Template (differential sampling)</vt:lpstr>
      <vt:lpstr>Impact of Schedule object_id 3910</vt:lpstr>
      <vt:lpstr>Impact of Sample Rate &lt; Signal Rate object_id 615</vt:lpstr>
      <vt:lpstr>Periodicity Unrolled</vt:lpstr>
      <vt:lpstr>Signal-to-noise object_id 62187</vt:lpstr>
      <vt:lpstr>10757</vt:lpstr>
      <vt:lpstr>133773</vt:lpstr>
      <vt:lpstr>The Data</vt:lpstr>
      <vt:lpstr>Metadata information about the object that doesn’t change</vt:lpstr>
      <vt:lpstr>Timeseries Intensity (flux) by passband</vt:lpstr>
      <vt:lpstr>19GB, 510M samples</vt:lpstr>
      <vt:lpstr>Data Flow (big picture)</vt:lpstr>
      <vt:lpstr>Approaches Taken</vt:lpstr>
      <vt:lpstr>Variety, and Commonality</vt:lpstr>
      <vt:lpstr>Takeaways:</vt:lpstr>
      <vt:lpstr>14th Place Solution B. Trotta</vt:lpstr>
      <vt:lpstr>14th Place Solution B. Trotta https://www.kaggle.com/c/PLAsTiCC-2018/discussion/75054 </vt:lpstr>
      <vt:lpstr>If you want to follow along..</vt:lpstr>
      <vt:lpstr>Procedure Parts 1,2,3,4</vt:lpstr>
      <vt:lpstr>Part 1: split</vt:lpstr>
      <vt:lpstr>Part 2: calculate_features a.k.a. “feature engineering”</vt:lpstr>
      <vt:lpstr>as a picture...</vt:lpstr>
      <vt:lpstr>all the work...</vt:lpstr>
      <vt:lpstr>Normalize the flux</vt:lpstr>
      <vt:lpstr>PowerPoint Presentation</vt:lpstr>
      <vt:lpstr>DataFrame.groupby() https://pandas.pydata.org/pandas-docs/stable/user_guide/groupby.html</vt:lpstr>
      <vt:lpstr>Estimate Flux at Source</vt:lpstr>
      <vt:lpstr>PowerPoint Presentation</vt:lpstr>
      <vt:lpstr>pd.merge() super powerful...</vt:lpstr>
      <vt:lpstr>Aggregate Features</vt:lpstr>
      <vt:lpstr>PowerPoint Presentation</vt:lpstr>
      <vt:lpstr>DataFrame.agg() https://pandas.pydata.org/pandas-docs/stable/reference/api/pandas.DataFrame.agg.html</vt:lpstr>
      <vt:lpstr>“most_extreme()”</vt:lpstr>
      <vt:lpstr>most_extreme  (1) find the max value</vt:lpstr>
      <vt:lpstr>“most_extreme()”  (2) get first K after max</vt:lpstr>
      <vt:lpstr>“most_extreme()”  (3) calculate mean flux for “time bands” around the max</vt:lpstr>
      <vt:lpstr>Periodicity identification</vt:lpstr>
      <vt:lpstr>Where we are... We engineered features.  Now create model using LGB.</vt:lpstr>
      <vt:lpstr>Part 3: Train, Validate, Predict (predict.py)</vt:lpstr>
      <vt:lpstr>Train [1] (predict.py)</vt:lpstr>
      <vt:lpstr>PowerPoint Presentation</vt:lpstr>
      <vt:lpstr>In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PLAsTiCC</dc:title>
  <dc:creator>Chris Winsor</dc:creator>
  <cp:lastModifiedBy>Chris Winsor</cp:lastModifiedBy>
  <cp:revision>113</cp:revision>
  <dcterms:created xsi:type="dcterms:W3CDTF">2020-06-07T16:15:51Z</dcterms:created>
  <dcterms:modified xsi:type="dcterms:W3CDTF">2020-06-20T12:36:57Z</dcterms:modified>
</cp:coreProperties>
</file>