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78" r:id="rId9"/>
    <p:sldId id="267" r:id="rId10"/>
    <p:sldId id="270" r:id="rId11"/>
    <p:sldId id="262" r:id="rId12"/>
    <p:sldId id="271" r:id="rId13"/>
    <p:sldId id="264" r:id="rId14"/>
    <p:sldId id="277" r:id="rId15"/>
    <p:sldId id="276" r:id="rId16"/>
    <p:sldId id="273" r:id="rId17"/>
    <p:sldId id="274" r:id="rId18"/>
    <p:sldId id="275" r:id="rId19"/>
    <p:sldId id="26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D64C-1C33-4502-B8EA-4FE67C65D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F7F6A-5F45-4226-9BA6-8AF3F6E5C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C58C-91D3-4B9C-9CCF-9A428774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652F-6987-48FA-8030-57982E6A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F90A-EBB6-47C3-AF47-698EAB34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8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4ABF-0F82-43DD-B74B-8A40D4CE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3E571-C24E-4D6E-9770-EEDB6988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CA89C-B7AA-49ED-A10A-7E4F203E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7114-1CCB-444B-95B0-5B478456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04FA-8984-4CB3-ADFB-416215CE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2BD82-815D-468D-87AF-639F2CFFA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97945-D458-4EEC-9B26-99A5261A7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C6F3A-F446-4691-AFFA-FB37B7B2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38E3-5678-4C5F-AE46-B2141BB8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E7B2-DE05-407D-AB6A-BF0F0244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9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DBE4-F595-45BA-BC79-E79AAD26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0E26-E918-41E2-9204-74A0247FC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3000-C726-45E8-BD42-FAEADE3B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C7E9-FA87-48D1-9994-FCF24E33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5DB7F-2B53-417E-9FD6-81B2F23F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4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35EA-D955-4975-84C0-A73D0CF8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A1198-ACB1-4F60-82A2-F31E8438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A745-7C96-4F12-9D7E-A6F6222C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7932A-07F7-4B9F-87ED-45244E9A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EAC17-EFB5-40B7-B972-7A85464F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0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DF07-0215-4033-87EA-E8EE5006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4D41-6BC4-4C5C-B98E-3991AC258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2DDA-3B11-4157-8386-2EB80F4A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4C7B2-B5F3-4567-B5D6-402F238C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BACCF-29A2-464D-B350-1433F65B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5B8B4-F87C-4138-A7D3-4E705783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5765-CAF8-47D3-8AF8-0A8613D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2DA39-2A11-49F0-BDE3-6C68EC355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4B5D9-F412-43D2-B159-6C12E2E70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674B9-5DA8-4798-9EE9-5A87EAC5B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F7546-5B0F-47CC-97AB-52028E8D0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6021C-340E-4E33-BDA4-AD80241B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9E83F-F2D4-486B-9F7F-046AF484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B92D6-7F6D-4326-AD87-3FBF794D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AF8C-C64A-426E-9F69-10477BAB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99810-F99E-4987-AED4-A5C2DB40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28BBE-7209-4BA6-B2F2-4305A7F5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46500-AD14-496D-9735-C3150A33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3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0E774-66D1-4D6D-91D2-67550791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5F1F1-BE0A-4D8B-A187-AC1239F7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0DD0-40BF-4547-9261-0629BA9A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9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2E3E-1C37-44E4-9E35-29A4559A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16D1-618B-4C5F-A82D-D3E20136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761E6-E492-4A68-9F2F-4966E6BFB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33EA0-6927-4DD7-B279-68A9BB4E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AA598-4B17-4616-9BF8-0DBA2882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F9DA6-F5C8-46CA-8AE8-9B81BCF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6C64-439D-4A8C-8F8F-E28A1A7E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DCA86-D8CE-4631-B25B-ED31EE28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878B1-85F0-4224-878C-F8122F542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225B7-F182-4147-8555-BFAB609D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43FB-2CC0-4062-97D3-3E7E82E87D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402E-9963-4A1C-BEA3-012C3D4F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294B2-D9CA-4694-A415-3DA06802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32600-DF21-40FD-A190-CA8F0943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695E0-D883-44AC-82FC-351687D37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2A96-D9A0-435A-A028-D17B4342B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843FB-2CC0-4062-97D3-3E7E82E87DD4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93EF-60B1-46F4-AD7F-8A926E9B1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1BEA-B6DF-44ED-BC6E-D461C756F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92846-C188-4680-B167-0A419977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scholar?hl=en&amp;as_sdt=0,47&amp;q=Viktor+Rozgic&amp;btnG=" TargetMode="External"/><Relationship Id="rId2" Type="http://schemas.openxmlformats.org/officeDocument/2006/relationships/hyperlink" Target="https://scholar.google.com/citations?user=BFP-otkAAAAJ&amp;hl=en&amp;oi=a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olar.google.com/citations?user=osBIUUcAAAAJ&amp;hl=en&amp;oi=ao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eremykun.com/2014/01/02/probably-approximately-correct-a-formal-theory-of-learning/" TargetMode="External"/><Relationship Id="rId2" Type="http://schemas.openxmlformats.org/officeDocument/2006/relationships/hyperlink" Target="https://en.wikipedia.org/wiki/Probably_approximately_correct_lear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487.2431&amp;rep=rep1&amp;type=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420B-F546-4B65-A87F-AB3922451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2659"/>
            <a:ext cx="9144000" cy="1222930"/>
          </a:xfrm>
        </p:spPr>
        <p:txBody>
          <a:bodyPr/>
          <a:lstStyle/>
          <a:p>
            <a:r>
              <a:rPr lang="en-US" dirty="0"/>
              <a:t>Tri-Training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DFDFE82-44D2-44C6-905C-A7455305D94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80011" y="2107382"/>
                <a:ext cx="9831977" cy="303503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600" dirty="0"/>
                        <m:t>A</m:t>
                      </m:r>
                      <m:r>
                        <m:rPr>
                          <m:nor/>
                        </m:rPr>
                        <a:rPr lang="en-US" sz="2600" dirty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Review</m:t>
                      </m:r>
                      <m:r>
                        <m:rPr>
                          <m:nor/>
                        </m:rPr>
                        <a:rPr lang="en-US" sz="2600" dirty="0"/>
                        <m:t> </m:t>
                      </m:r>
                      <m:r>
                        <m:rPr>
                          <m:nor/>
                        </m:rPr>
                        <a:rPr lang="en-US" sz="2600" dirty="0"/>
                        <m:t>of</m:t>
                      </m:r>
                      <m:r>
                        <m:rPr>
                          <m:nor/>
                        </m:rPr>
                        <a:rPr lang="en-US" sz="2600" dirty="0"/>
                        <m:t> </m:t>
                      </m:r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600" dirty="0"/>
                            <m:t>Zhou</m:t>
                          </m:r>
                          <m:r>
                            <m:rPr>
                              <m:nor/>
                            </m:rPr>
                            <a:rPr lang="en-US" sz="2600" dirty="0"/>
                            <m:t>, </m:t>
                          </m:r>
                          <m:r>
                            <m:rPr>
                              <m:nor/>
                            </m:rPr>
                            <a:rPr lang="en-US" sz="2600" dirty="0"/>
                            <m:t>Li</m:t>
                          </m:r>
                          <m:r>
                            <m:rPr>
                              <m:nor/>
                            </m:rPr>
                            <a:rPr lang="en-US" sz="2600" dirty="0"/>
                            <m:t> (2005)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  <a:p>
                <a:r>
                  <a:rPr lang="en-US" sz="2600" dirty="0"/>
                  <a:t>Prepared for </a:t>
                </a:r>
                <a:r>
                  <a:rPr lang="en-US" sz="2600" dirty="0" err="1"/>
                  <a:t>Metrowest</a:t>
                </a:r>
                <a:r>
                  <a:rPr lang="en-US" sz="2600" dirty="0"/>
                  <a:t> Boston Machine Learning Meetup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Chris Winsor</a:t>
                </a:r>
              </a:p>
              <a:p>
                <a:r>
                  <a:rPr lang="en-US" sz="2600" dirty="0"/>
                  <a:t>5/15/2019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DFDFE82-44D2-44C6-905C-A7455305D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80011" y="2107382"/>
                <a:ext cx="9831977" cy="30350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6D0BEB6-C2D7-4A9A-B921-7B7D9F679F08}"/>
              </a:ext>
            </a:extLst>
          </p:cNvPr>
          <p:cNvSpPr/>
          <p:nvPr/>
        </p:nvSpPr>
        <p:spPr>
          <a:xfrm>
            <a:off x="1112194" y="5903081"/>
            <a:ext cx="105123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[1] Z. Zhou and M. Li, "Tri-Training: Exploiting Unlabeled Data Using Three Classifiers" in IEEE Transactions on Knowledge &amp; Data Engineering, vol. 17, no. 11, pp. 1529-1541, 2005.</a:t>
            </a:r>
          </a:p>
        </p:txBody>
      </p:sp>
    </p:spTree>
    <p:extLst>
      <p:ext uri="{BB962C8B-B14F-4D97-AF65-F5344CB8AC3E}">
        <p14:creationId xmlns:p14="http://schemas.microsoft.com/office/powerpoint/2010/main" val="146969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F40D-6BD6-4F67-BF53-8789924D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44" y="114210"/>
            <a:ext cx="10515600" cy="1325563"/>
          </a:xfrm>
        </p:spPr>
        <p:txBody>
          <a:bodyPr/>
          <a:lstStyle/>
          <a:p>
            <a:r>
              <a:rPr lang="en-US" dirty="0"/>
              <a:t>The basis for Semi-supervised Learning…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04E920-444A-4F5D-A7C4-B99B90F20F0B}"/>
              </a:ext>
            </a:extLst>
          </p:cNvPr>
          <p:cNvSpPr/>
          <p:nvPr/>
        </p:nvSpPr>
        <p:spPr>
          <a:xfrm>
            <a:off x="736480" y="1274160"/>
            <a:ext cx="49215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[1] Z. Zhou and M. Li, "Tri-Training: Exploiting Unlabeled Data Using Three Classifiers" in IEEE Transactions on Knowledge &amp; Data Engineering, vol. 17, no. 11, pp. 1529-1541, 2005.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73CAB-7D77-475F-AF4F-A9EE6737797F}"/>
              </a:ext>
            </a:extLst>
          </p:cNvPr>
          <p:cNvSpPr txBox="1"/>
          <p:nvPr/>
        </p:nvSpPr>
        <p:spPr>
          <a:xfrm>
            <a:off x="6096000" y="1505103"/>
            <a:ext cx="512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“A new co-training style semi-supervised learning algorithm is named tri-training is proposed.”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27D6B-93F0-49DD-923E-16134CE0D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68" y="2646700"/>
            <a:ext cx="6591300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2461E-97A9-4A27-9FFC-6AAC966D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6" y="4930474"/>
            <a:ext cx="6581775" cy="1152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A543D0-1F1A-40D7-B57E-A41415BAFEFE}"/>
              </a:ext>
            </a:extLst>
          </p:cNvPr>
          <p:cNvSpPr txBox="1"/>
          <p:nvPr/>
        </p:nvSpPr>
        <p:spPr>
          <a:xfrm>
            <a:off x="7748149" y="4451807"/>
            <a:ext cx="3319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“We give a methodology for studying [learning.  It consists of an] information gathering mechanism, the learning protocol, […] and the class of concepts that can be learned”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490487-FCBE-4379-8A94-5C69B403B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213" y="2965476"/>
            <a:ext cx="6505575" cy="7715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A9F9EE-7CDE-463B-943B-7736E901967F}"/>
              </a:ext>
            </a:extLst>
          </p:cNvPr>
          <p:cNvSpPr/>
          <p:nvPr/>
        </p:nvSpPr>
        <p:spPr>
          <a:xfrm>
            <a:off x="521300" y="1191148"/>
            <a:ext cx="11023488" cy="121814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8E48E-E2E1-46A7-8371-6CB6282AF5C2}"/>
              </a:ext>
            </a:extLst>
          </p:cNvPr>
          <p:cNvSpPr/>
          <p:nvPr/>
        </p:nvSpPr>
        <p:spPr>
          <a:xfrm>
            <a:off x="521300" y="2570535"/>
            <a:ext cx="11023488" cy="136502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0A0B4B-F2BD-4B24-BDEC-D998BD79A905}"/>
              </a:ext>
            </a:extLst>
          </p:cNvPr>
          <p:cNvSpPr/>
          <p:nvPr/>
        </p:nvSpPr>
        <p:spPr>
          <a:xfrm>
            <a:off x="584256" y="4435470"/>
            <a:ext cx="11023488" cy="226147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67B293-FF41-4D74-9F67-861009C9578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208531" y="5506737"/>
            <a:ext cx="713159" cy="7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199024-C766-45CB-8F74-EB7F8AF7E5AE}"/>
              </a:ext>
            </a:extLst>
          </p:cNvPr>
          <p:cNvCxnSpPr>
            <a:cxnSpLocks/>
          </p:cNvCxnSpPr>
          <p:nvPr/>
        </p:nvCxnSpPr>
        <p:spPr>
          <a:xfrm flipH="1">
            <a:off x="7208531" y="4649044"/>
            <a:ext cx="539619" cy="356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0EFFA1-8317-490C-BC54-87A35A5A4B13}"/>
              </a:ext>
            </a:extLst>
          </p:cNvPr>
          <p:cNvSpPr txBox="1"/>
          <p:nvPr/>
        </p:nvSpPr>
        <p:spPr>
          <a:xfrm>
            <a:off x="5039213" y="4030457"/>
            <a:ext cx="1839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- PAC Learning -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283FA5E-97B8-4B28-A3C6-0A7435769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392" y="5341867"/>
            <a:ext cx="3598674" cy="109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4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CEB8-B793-475A-B5C9-E0A1377D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38"/>
            <a:ext cx="10515600" cy="1062038"/>
          </a:xfrm>
        </p:spPr>
        <p:txBody>
          <a:bodyPr>
            <a:normAutofit fontScale="90000"/>
          </a:bodyPr>
          <a:lstStyle/>
          <a:p>
            <a:r>
              <a:rPr lang="en-US" dirty="0"/>
              <a:t>Tri-Training Equations 1..11</a:t>
            </a:r>
            <a:br>
              <a:rPr lang="en-US" dirty="0"/>
            </a:br>
            <a:r>
              <a:rPr lang="en-US" sz="3600" dirty="0"/>
              <a:t>When can a set of newly labeled examples be used?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62E13-AC40-4E44-9057-D81A1CA4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285876"/>
            <a:ext cx="89058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6B6B06-533C-4756-B34D-AB4185E24F03}"/>
              </a:ext>
            </a:extLst>
          </p:cNvPr>
          <p:cNvSpPr txBox="1"/>
          <p:nvPr/>
        </p:nvSpPr>
        <p:spPr>
          <a:xfrm>
            <a:off x="3354512" y="578649"/>
            <a:ext cx="548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Tri-Training Pseudo-Code (priming section)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1F9FDB-0262-4041-97AE-00760CC7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39" y="1056667"/>
            <a:ext cx="76581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1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B6C798-D0FD-4F57-AA82-85FB3A98C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045"/>
            <a:ext cx="12192000" cy="6337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F8C033-E430-46F7-B83E-45E862A7EEAD}"/>
              </a:ext>
            </a:extLst>
          </p:cNvPr>
          <p:cNvSpPr txBox="1"/>
          <p:nvPr/>
        </p:nvSpPr>
        <p:spPr>
          <a:xfrm>
            <a:off x="5038531" y="75713"/>
            <a:ext cx="5630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Tri-Training Pseudo-Code (updating section)</a:t>
            </a:r>
          </a:p>
        </p:txBody>
      </p:sp>
    </p:spTree>
    <p:extLst>
      <p:ext uri="{BB962C8B-B14F-4D97-AF65-F5344CB8AC3E}">
        <p14:creationId xmlns:p14="http://schemas.microsoft.com/office/powerpoint/2010/main" val="70690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13C6-4FB6-42EC-81DA-71162BE0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B4ED-334A-4E61-9496-5177BA30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Datasets		&lt;applicability&gt;</a:t>
            </a:r>
          </a:p>
          <a:p>
            <a:pPr lvl="1"/>
            <a:r>
              <a:rPr lang="en-US" dirty="0"/>
              <a:t>(12) UCI, (1) Web Page Classification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Unlabel</a:t>
            </a:r>
            <a:r>
              <a:rPr lang="en-US" dirty="0"/>
              <a:t> Rate”	&lt;scalability&gt;</a:t>
            </a:r>
          </a:p>
          <a:p>
            <a:pPr lvl="1"/>
            <a:r>
              <a:rPr lang="en-US" dirty="0"/>
              <a:t>20% to 80%</a:t>
            </a:r>
          </a:p>
          <a:p>
            <a:r>
              <a:rPr lang="en-US" dirty="0"/>
              <a:t>ML Algorithm	&lt;generality&gt;</a:t>
            </a:r>
          </a:p>
          <a:p>
            <a:pPr lvl="1"/>
            <a:r>
              <a:rPr lang="en-US" dirty="0"/>
              <a:t>Decision Tree, NN, Naïve Bayes</a:t>
            </a:r>
          </a:p>
          <a:p>
            <a:r>
              <a:rPr lang="en-US" dirty="0"/>
              <a:t>Compare to other Semi-Supervised	&lt;compare to peers&gt;</a:t>
            </a:r>
          </a:p>
          <a:p>
            <a:pPr lvl="1"/>
            <a:r>
              <a:rPr lang="en-US" dirty="0"/>
              <a:t>Co-training, Self-training1, Self-training2</a:t>
            </a:r>
          </a:p>
        </p:txBody>
      </p:sp>
    </p:spTree>
    <p:extLst>
      <p:ext uri="{BB962C8B-B14F-4D97-AF65-F5344CB8AC3E}">
        <p14:creationId xmlns:p14="http://schemas.microsoft.com/office/powerpoint/2010/main" val="264267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E889C-2D18-46F7-8469-5EC865D60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67" y="557836"/>
            <a:ext cx="9584795" cy="59350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39666-AA22-459D-BD9C-F36A804B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000" dirty="0"/>
              <a:t>(avg on UCI datasets)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3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F257-14AF-45D9-8B30-DA0AA200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B075-209E-4BE0-BB11-DBC85F681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Good efficiency and generalizability because:</a:t>
            </a:r>
          </a:p>
          <a:p>
            <a:pPr lvl="1"/>
            <a:r>
              <a:rPr lang="en-US" dirty="0"/>
              <a:t>“gracefully”(?) choose examples to label</a:t>
            </a:r>
          </a:p>
          <a:p>
            <a:pPr lvl="1"/>
            <a:r>
              <a:rPr lang="en-US" dirty="0"/>
              <a:t>Use multiple classifiers to compose final hypothesis</a:t>
            </a:r>
          </a:p>
          <a:p>
            <a:pPr marL="0" indent="0">
              <a:buNone/>
            </a:pPr>
            <a:r>
              <a:rPr lang="en-US" dirty="0"/>
              <a:t>Wide applicability</a:t>
            </a:r>
          </a:p>
          <a:p>
            <a:pPr lvl="1"/>
            <a:r>
              <a:rPr lang="en-US" dirty="0"/>
              <a:t>Does not require sufficient and redundant views</a:t>
            </a:r>
          </a:p>
          <a:p>
            <a:pPr lvl="1"/>
            <a:r>
              <a:rPr lang="en-US" dirty="0"/>
              <a:t>No constraint on learning algorithm</a:t>
            </a:r>
          </a:p>
          <a:p>
            <a:r>
              <a:rPr lang="en-US" dirty="0"/>
              <a:t>Algorithm is simple, but effectively exploited unlabeled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49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416D-DDC5-4D76-8D7E-6206CDFB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28F0-9F10-4956-B72D-5C9D9E8F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Editing [18]</a:t>
            </a:r>
          </a:p>
          <a:p>
            <a:pPr lvl="1"/>
            <a:r>
              <a:rPr lang="en-US" dirty="0"/>
              <a:t>Help identify wrongly-labeled examples</a:t>
            </a:r>
          </a:p>
          <a:p>
            <a:pPr lvl="1"/>
            <a:r>
              <a:rPr lang="en-US" dirty="0"/>
              <a:t>Incorporating Data Editing into Tri-training</a:t>
            </a:r>
          </a:p>
          <a:p>
            <a:r>
              <a:rPr lang="en-US" dirty="0"/>
              <a:t>Active Learning [7]</a:t>
            </a:r>
          </a:p>
          <a:p>
            <a:pPr lvl="1"/>
            <a:r>
              <a:rPr lang="en-US" dirty="0"/>
              <a:t>Labels for selected unlabeled samples asked from user</a:t>
            </a:r>
          </a:p>
          <a:p>
            <a:pPr lvl="1"/>
            <a:r>
              <a:rPr lang="en-US" dirty="0"/>
              <a:t>Query by Committee [25]</a:t>
            </a:r>
          </a:p>
          <a:p>
            <a:r>
              <a:rPr lang="en-US" dirty="0"/>
              <a:t>Current implementation “incremental learning”</a:t>
            </a:r>
          </a:p>
          <a:p>
            <a:pPr lvl="1"/>
            <a:r>
              <a:rPr lang="en-US" dirty="0"/>
              <a:t>instead of full re-train each loop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9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EB75-37DD-4364-B794-F4FF2660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26231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7985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Down 14">
            <a:extLst>
              <a:ext uri="{FF2B5EF4-FFF2-40B4-BE49-F238E27FC236}">
                <a16:creationId xmlns:a16="http://schemas.microsoft.com/office/drawing/2014/main" id="{FC335F69-1B39-4C70-AF8F-AD9312ED886C}"/>
              </a:ext>
            </a:extLst>
          </p:cNvPr>
          <p:cNvSpPr/>
          <p:nvPr/>
        </p:nvSpPr>
        <p:spPr>
          <a:xfrm>
            <a:off x="4193154" y="2990062"/>
            <a:ext cx="544748" cy="1601385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1BC48-48E0-419D-A36A-F78E88F3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Angluin</a:t>
            </a:r>
            <a:r>
              <a:rPr lang="en-US" dirty="0"/>
              <a:t>, Laird (1988)</a:t>
            </a:r>
            <a:br>
              <a:rPr lang="en-US" dirty="0"/>
            </a:br>
            <a:r>
              <a:rPr lang="en-US" sz="2700" dirty="0"/>
              <a:t>How to cope with incorrect training examples?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227216-69C7-4E5C-9D5D-7C66B5F684AE}"/>
              </a:ext>
            </a:extLst>
          </p:cNvPr>
          <p:cNvSpPr/>
          <p:nvPr/>
        </p:nvSpPr>
        <p:spPr>
          <a:xfrm>
            <a:off x="4131011" y="1945481"/>
            <a:ext cx="1673158" cy="91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4DD90-76B5-4F14-B287-1D1AB669E17C}"/>
              </a:ext>
            </a:extLst>
          </p:cNvPr>
          <p:cNvSpPr/>
          <p:nvPr/>
        </p:nvSpPr>
        <p:spPr>
          <a:xfrm>
            <a:off x="4131011" y="4689663"/>
            <a:ext cx="16731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2343D8-2479-478B-9B53-363A682A5FC7}"/>
              </a:ext>
            </a:extLst>
          </p:cNvPr>
          <p:cNvSpPr/>
          <p:nvPr/>
        </p:nvSpPr>
        <p:spPr>
          <a:xfrm>
            <a:off x="1313232" y="2145037"/>
            <a:ext cx="1086255" cy="53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BD6D1C-D080-4260-A06B-07DD1C0B775F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2788012" y="2405333"/>
            <a:ext cx="1342999" cy="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B6AF14-BBBD-422C-B58D-8F1E3D612E48}"/>
              </a:ext>
            </a:extLst>
          </p:cNvPr>
          <p:cNvSpPr txBox="1"/>
          <p:nvPr/>
        </p:nvSpPr>
        <p:spPr>
          <a:xfrm>
            <a:off x="3292636" y="3803566"/>
            <a:ext cx="1086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Strategy to “Adapt”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05BFE0-021E-438F-A7CB-20388D06F5B5}"/>
              </a:ext>
            </a:extLst>
          </p:cNvPr>
          <p:cNvSpPr txBox="1"/>
          <p:nvPr/>
        </p:nvSpPr>
        <p:spPr>
          <a:xfrm>
            <a:off x="6960194" y="2664332"/>
            <a:ext cx="246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“Approximately Correct”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55153-B874-41A2-A0FC-D307C9D45023}"/>
              </a:ext>
            </a:extLst>
          </p:cNvPr>
          <p:cNvSpPr txBox="1"/>
          <p:nvPr/>
        </p:nvSpPr>
        <p:spPr>
          <a:xfrm>
            <a:off x="933457" y="1731771"/>
            <a:ext cx="2331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Reliable (Training)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70BB6-A2A1-4CF3-9B4C-AC18834A7D2D}"/>
              </a:ext>
            </a:extLst>
          </p:cNvPr>
          <p:cNvSpPr/>
          <p:nvPr/>
        </p:nvSpPr>
        <p:spPr>
          <a:xfrm>
            <a:off x="2405390" y="2145037"/>
            <a:ext cx="382622" cy="53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3A7859-0A44-461F-8059-A0D26389A583}"/>
              </a:ext>
            </a:extLst>
          </p:cNvPr>
          <p:cNvSpPr/>
          <p:nvPr/>
        </p:nvSpPr>
        <p:spPr>
          <a:xfrm>
            <a:off x="4937689" y="3311685"/>
            <a:ext cx="1673158" cy="453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(h)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5A480A-DDEA-4AB0-9209-52E57A7575DA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4967590" y="2865185"/>
            <a:ext cx="806678" cy="446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2AD8928-6DD4-48A4-9265-21412B82E8C7}"/>
              </a:ext>
            </a:extLst>
          </p:cNvPr>
          <p:cNvSpPr/>
          <p:nvPr/>
        </p:nvSpPr>
        <p:spPr>
          <a:xfrm>
            <a:off x="1298646" y="3147086"/>
            <a:ext cx="1086255" cy="78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82B921-F954-4D2B-85AD-6C0164BC40AC}"/>
              </a:ext>
            </a:extLst>
          </p:cNvPr>
          <p:cNvSpPr txBox="1"/>
          <p:nvPr/>
        </p:nvSpPr>
        <p:spPr>
          <a:xfrm>
            <a:off x="1334004" y="2805397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866712-6A51-495C-875B-5B8A41EB8948}"/>
              </a:ext>
            </a:extLst>
          </p:cNvPr>
          <p:cNvCxnSpPr>
            <a:cxnSpLocks/>
            <a:stCxn id="31" idx="3"/>
            <a:endCxn id="25" idx="1"/>
          </p:cNvCxnSpPr>
          <p:nvPr/>
        </p:nvCxnSpPr>
        <p:spPr>
          <a:xfrm>
            <a:off x="2384901" y="3538530"/>
            <a:ext cx="255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15EC9E0-AF50-498A-A483-58B177DBC116}"/>
              </a:ext>
            </a:extLst>
          </p:cNvPr>
          <p:cNvSpPr/>
          <p:nvPr/>
        </p:nvSpPr>
        <p:spPr>
          <a:xfrm>
            <a:off x="7936750" y="3137677"/>
            <a:ext cx="426394" cy="78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904DF7-1261-4E72-B9DC-8E90586891CF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6610847" y="3529121"/>
            <a:ext cx="1325903" cy="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2F786AF-ACF8-45A1-8462-9EB977F16F9D}"/>
              </a:ext>
            </a:extLst>
          </p:cNvPr>
          <p:cNvSpPr/>
          <p:nvPr/>
        </p:nvSpPr>
        <p:spPr>
          <a:xfrm>
            <a:off x="1298646" y="4888945"/>
            <a:ext cx="1086255" cy="53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89FC80-6D01-4E7C-97D1-30B53C02A6D7}"/>
              </a:ext>
            </a:extLst>
          </p:cNvPr>
          <p:cNvSpPr txBox="1"/>
          <p:nvPr/>
        </p:nvSpPr>
        <p:spPr>
          <a:xfrm>
            <a:off x="927270" y="4448722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(training) 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7FF278-AFF6-475A-9C1F-E50FD7D97FFE}"/>
              </a:ext>
            </a:extLst>
          </p:cNvPr>
          <p:cNvSpPr/>
          <p:nvPr/>
        </p:nvSpPr>
        <p:spPr>
          <a:xfrm>
            <a:off x="2384901" y="4888945"/>
            <a:ext cx="382622" cy="530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0F9F497-0C6F-4667-9A58-D0C33750A530}"/>
              </a:ext>
            </a:extLst>
          </p:cNvPr>
          <p:cNvSpPr/>
          <p:nvPr/>
        </p:nvSpPr>
        <p:spPr>
          <a:xfrm>
            <a:off x="1292459" y="5864037"/>
            <a:ext cx="1086255" cy="78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962D03-125B-4C6D-A766-7B3EF2D96498}"/>
              </a:ext>
            </a:extLst>
          </p:cNvPr>
          <p:cNvSpPr txBox="1"/>
          <p:nvPr/>
        </p:nvSpPr>
        <p:spPr>
          <a:xfrm>
            <a:off x="1327817" y="5522348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0C1569-4458-4F85-8A14-B5D723194A6A}"/>
              </a:ext>
            </a:extLst>
          </p:cNvPr>
          <p:cNvCxnSpPr>
            <a:cxnSpLocks/>
            <a:stCxn id="53" idx="3"/>
            <a:endCxn id="5" idx="1"/>
          </p:cNvCxnSpPr>
          <p:nvPr/>
        </p:nvCxnSpPr>
        <p:spPr>
          <a:xfrm flipV="1">
            <a:off x="2767523" y="5146863"/>
            <a:ext cx="1363488" cy="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5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3A95-2A33-4C67-BA6C-CA1F8283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Tri-Training</a:t>
            </a:r>
            <a:br>
              <a:rPr lang="en-US" dirty="0"/>
            </a:br>
            <a:r>
              <a:rPr lang="en-US" sz="3200" dirty="0"/>
              <a:t>What is it?  Why?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E48D-83D7-4089-8965-95F2A47B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“Semi-Supervised Learning” (general class)</a:t>
            </a:r>
          </a:p>
          <a:p>
            <a:pPr lvl="1"/>
            <a:r>
              <a:rPr lang="en-US" dirty="0"/>
              <a:t>Prime models using Labeled Data</a:t>
            </a:r>
          </a:p>
          <a:p>
            <a:pPr lvl="1"/>
            <a:r>
              <a:rPr lang="en-US" dirty="0"/>
              <a:t>Then consume unlabeled data</a:t>
            </a:r>
          </a:p>
          <a:p>
            <a:pPr lvl="1"/>
            <a:r>
              <a:rPr lang="en-US" dirty="0"/>
              <a:t>Does require some labeled data (vs “unsupervised”)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Motivation:</a:t>
            </a:r>
          </a:p>
          <a:p>
            <a:pPr lvl="1"/>
            <a:r>
              <a:rPr lang="en-US" dirty="0"/>
              <a:t>Unlabeled data is easy to get.  Labeled is expensive.</a:t>
            </a:r>
          </a:p>
          <a:p>
            <a:pPr lvl="1"/>
            <a:r>
              <a:rPr lang="en-US" dirty="0"/>
              <a:t>CNNs require a LOT of data and they’re popular</a:t>
            </a:r>
          </a:p>
          <a:p>
            <a:pPr lvl="1"/>
            <a:r>
              <a:rPr lang="en-US" dirty="0"/>
              <a:t>We want to use our unlabeled data!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Amazon wake-word - will be presenting paper at </a:t>
            </a:r>
            <a:r>
              <a:rPr lang="en-US" i="1" dirty="0"/>
              <a:t>ICASSP 2019 </a:t>
            </a:r>
            <a:r>
              <a:rPr lang="en-US" dirty="0"/>
              <a:t>12-May-2019</a:t>
            </a:r>
          </a:p>
          <a:p>
            <a:pPr marL="457200" lvl="1" indent="0">
              <a:buNone/>
            </a:pPr>
            <a:r>
              <a:rPr lang="en-US" sz="1900" dirty="0"/>
              <a:t>Semi-Supervised Acoustic Event Detection Based on Tri-Training, Bowen Shi, Ming Sun, </a:t>
            </a:r>
            <a:r>
              <a:rPr lang="en-US" sz="1900" dirty="0" err="1">
                <a:hlinkClick r:id="rId2"/>
              </a:rPr>
              <a:t>Chieh</a:t>
            </a:r>
            <a:r>
              <a:rPr lang="en-US" sz="1900" dirty="0">
                <a:hlinkClick r:id="rId2"/>
              </a:rPr>
              <a:t>-Chi Kao</a:t>
            </a:r>
            <a:r>
              <a:rPr lang="en-US" sz="1900" dirty="0"/>
              <a:t>, </a:t>
            </a:r>
            <a:r>
              <a:rPr lang="en-US" sz="1900" dirty="0">
                <a:hlinkClick r:id="rId3"/>
              </a:rPr>
              <a:t>Viktor </a:t>
            </a:r>
            <a:r>
              <a:rPr lang="en-US" sz="1900" dirty="0" err="1">
                <a:hlinkClick r:id="rId3"/>
              </a:rPr>
              <a:t>Rozgic</a:t>
            </a:r>
            <a:r>
              <a:rPr lang="en-US" sz="1900" dirty="0"/>
              <a:t>, </a:t>
            </a:r>
            <a:r>
              <a:rPr lang="en-US" sz="1900" dirty="0">
                <a:hlinkClick r:id="rId4"/>
              </a:rPr>
              <a:t>Spyros </a:t>
            </a:r>
            <a:r>
              <a:rPr lang="en-US" sz="1900" dirty="0" err="1">
                <a:hlinkClick r:id="rId4"/>
              </a:rPr>
              <a:t>Matsoukas</a:t>
            </a:r>
            <a:r>
              <a:rPr lang="en-US" sz="1900" dirty="0"/>
              <a:t>, Chao Wang</a:t>
            </a:r>
          </a:p>
        </p:txBody>
      </p:sp>
    </p:spTree>
    <p:extLst>
      <p:ext uri="{BB962C8B-B14F-4D97-AF65-F5344CB8AC3E}">
        <p14:creationId xmlns:p14="http://schemas.microsoft.com/office/powerpoint/2010/main" val="163695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0E0-24AB-46F8-B372-ECA13DD8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 (probably approximately correct) Learning</a:t>
            </a:r>
            <a:br>
              <a:rPr lang="en-US" dirty="0"/>
            </a:br>
            <a:r>
              <a:rPr lang="en-US" sz="2700" dirty="0"/>
              <a:t>(tutorial references…)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1730A-C2B3-41B2-99C3-E70ED141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https://en.wikipedia.org/wiki/Probably_approximately_correct_learning</a:t>
            </a:r>
            <a:endParaRPr lang="en-US" dirty="0"/>
          </a:p>
          <a:p>
            <a:r>
              <a:rPr lang="en-US" dirty="0">
                <a:hlinkClick r:id="rId3"/>
              </a:rPr>
              <a:t>https://jeremykun.com/2014/01/02/probably-approximately-correct-a-formal-theory-of-learning/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4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AF2711-86E7-448F-9D11-5A3910FBFF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4000" dirty="0"/>
                            <m:t>Co</m:t>
                          </m:r>
                          <m:r>
                            <m:rPr>
                              <m:nor/>
                            </m:rPr>
                            <a:rPr lang="en-US" sz="4000" dirty="0"/>
                            <m:t>−</m:t>
                          </m:r>
                          <m:r>
                            <m:rPr>
                              <m:nor/>
                            </m:rPr>
                            <a:rPr lang="en-US" sz="4000" dirty="0"/>
                            <m:t>Training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br>
                  <a:rPr lang="en-US" dirty="0"/>
                </a:br>
                <a:r>
                  <a:rPr lang="en-US" sz="3100" dirty="0"/>
                  <a:t>The first Semi-Supervised Algorithm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AF2711-86E7-448F-9D11-5A3910FBF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49" b="-5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3E62-8570-4E50-AE9F-A0B7DCA2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954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Two classifiers</a:t>
            </a:r>
          </a:p>
          <a:p>
            <a:pPr lvl="1"/>
            <a:r>
              <a:rPr lang="en-US" dirty="0"/>
              <a:t>Attributes partitioned into two sets – each sufficient, and independent of one-another (“sufficient and redundant views”)</a:t>
            </a:r>
          </a:p>
          <a:p>
            <a:pPr lvl="1"/>
            <a:r>
              <a:rPr lang="en-US" dirty="0"/>
              <a:t>Classifiers trained using the labeled data and their chosen attributes</a:t>
            </a:r>
          </a:p>
          <a:p>
            <a:pPr lvl="1"/>
            <a:r>
              <a:rPr lang="en-US" dirty="0"/>
              <a:t>Using unlabeled data each classifier makes prediction using their attribute set</a:t>
            </a:r>
          </a:p>
          <a:p>
            <a:pPr lvl="1"/>
            <a:r>
              <a:rPr lang="en-US" dirty="0"/>
              <a:t>Each prediction is measured for confidence</a:t>
            </a:r>
          </a:p>
          <a:p>
            <a:pPr lvl="1"/>
            <a:r>
              <a:rPr lang="en-US" dirty="0"/>
              <a:t>“Confident” predictions are used to re-train the peer</a:t>
            </a:r>
          </a:p>
          <a:p>
            <a:pPr marL="457200" lvl="1" indent="0">
              <a:buNone/>
            </a:pPr>
            <a:endParaRPr lang="en-US" dirty="0"/>
          </a:p>
          <a:p>
            <a:pPr marL="800100" lvl="1" indent="-342900">
              <a:buAutoNum type="arabicParenBoth"/>
            </a:pPr>
            <a:r>
              <a:rPr lang="en-US" sz="1600" dirty="0"/>
              <a:t>Blum, A., Mitchell, T. Combining labeled and unlabeled data with co-training. </a:t>
            </a:r>
            <a:r>
              <a:rPr lang="en-US" sz="1600" i="1" dirty="0"/>
              <a:t>COLT: Proceedings of the Workshop on Computational Learning Theory</a:t>
            </a:r>
            <a:r>
              <a:rPr lang="en-US" sz="1600" dirty="0"/>
              <a:t>, Morgan Kaufmann, 1998, p. 92-100.</a:t>
            </a:r>
            <a:endParaRPr lang="en-US" sz="1100" dirty="0"/>
          </a:p>
          <a:p>
            <a:pPr marL="457200" lvl="1" indent="0">
              <a:buNone/>
            </a:pPr>
            <a:r>
              <a:rPr lang="en-US" sz="1100" dirty="0">
                <a:hlinkClick r:id="rId3"/>
              </a:rPr>
              <a:t>http://citeseerx.ist.psu.edu/viewdoc/download?doi=10.1.1.487.2431&amp;rep=rep1&amp;type=pdf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5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1B4F-144A-4E74-AEB5-DBB52E6A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83" y="91323"/>
            <a:ext cx="10515600" cy="1325563"/>
          </a:xfrm>
        </p:spPr>
        <p:txBody>
          <a:bodyPr/>
          <a:lstStyle/>
          <a:p>
            <a:r>
              <a:rPr lang="en-US" dirty="0"/>
              <a:t>Co-Training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3563E-96BB-4C55-BA92-78E4801AEC89}"/>
              </a:ext>
            </a:extLst>
          </p:cNvPr>
          <p:cNvSpPr/>
          <p:nvPr/>
        </p:nvSpPr>
        <p:spPr>
          <a:xfrm>
            <a:off x="3605827" y="1743516"/>
            <a:ext cx="1873404" cy="58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C08681-404C-43B3-90F7-39E9A23EF582}"/>
              </a:ext>
            </a:extLst>
          </p:cNvPr>
          <p:cNvSpPr/>
          <p:nvPr/>
        </p:nvSpPr>
        <p:spPr>
          <a:xfrm>
            <a:off x="5789256" y="1765830"/>
            <a:ext cx="1825899" cy="585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549D5-22B3-4989-96A7-86D7A6B7BFC4}"/>
              </a:ext>
            </a:extLst>
          </p:cNvPr>
          <p:cNvSpPr/>
          <p:nvPr/>
        </p:nvSpPr>
        <p:spPr>
          <a:xfrm>
            <a:off x="7819629" y="1762058"/>
            <a:ext cx="405319" cy="5859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D69BD-FC49-4FF5-AEE9-5D29AF23280D}"/>
              </a:ext>
            </a:extLst>
          </p:cNvPr>
          <p:cNvSpPr txBox="1"/>
          <p:nvPr/>
        </p:nvSpPr>
        <p:spPr>
          <a:xfrm>
            <a:off x="5722687" y="1318551"/>
            <a:ext cx="197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 Subset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813C4-B927-47A1-8B82-94AFD9B01181}"/>
              </a:ext>
            </a:extLst>
          </p:cNvPr>
          <p:cNvSpPr txBox="1"/>
          <p:nvPr/>
        </p:nvSpPr>
        <p:spPr>
          <a:xfrm>
            <a:off x="3492340" y="1311422"/>
            <a:ext cx="19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 Subset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A89DD-B31C-42A3-9F30-F00B945761C9}"/>
              </a:ext>
            </a:extLst>
          </p:cNvPr>
          <p:cNvSpPr/>
          <p:nvPr/>
        </p:nvSpPr>
        <p:spPr>
          <a:xfrm>
            <a:off x="4168475" y="2808421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3BCB6-60A5-45A7-B9E0-66A399898FE2}"/>
              </a:ext>
            </a:extLst>
          </p:cNvPr>
          <p:cNvSpPr/>
          <p:nvPr/>
        </p:nvSpPr>
        <p:spPr>
          <a:xfrm>
            <a:off x="6323018" y="2815332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48E8B-C598-4C9D-AC75-5187E69330C0}"/>
              </a:ext>
            </a:extLst>
          </p:cNvPr>
          <p:cNvSpPr txBox="1"/>
          <p:nvPr/>
        </p:nvSpPr>
        <p:spPr>
          <a:xfrm>
            <a:off x="3961103" y="3316215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B254AA-ACFB-44CF-9D23-3C9B2816B770}"/>
              </a:ext>
            </a:extLst>
          </p:cNvPr>
          <p:cNvSpPr txBox="1"/>
          <p:nvPr/>
        </p:nvSpPr>
        <p:spPr>
          <a:xfrm>
            <a:off x="6102848" y="331330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361889-F24D-49A9-9CA4-3163EB475184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4542529" y="2329452"/>
            <a:ext cx="15052" cy="47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6E5DE3-61B6-432F-93D1-FDBAB6ED4BF1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4557581" y="2347995"/>
            <a:ext cx="3464708" cy="46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759795-9785-4D47-A94E-81D7C61BCED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flipH="1">
            <a:off x="6712124" y="2347995"/>
            <a:ext cx="1310165" cy="46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2321FE-13F6-4AD6-8668-523AF150EB58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02206" y="2351767"/>
            <a:ext cx="9918" cy="46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92E8B08-BFA2-4258-BE4B-7D9975540D4E}"/>
              </a:ext>
            </a:extLst>
          </p:cNvPr>
          <p:cNvSpPr/>
          <p:nvPr/>
        </p:nvSpPr>
        <p:spPr>
          <a:xfrm>
            <a:off x="2424678" y="4163685"/>
            <a:ext cx="2135325" cy="153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B5EB1C-2B41-4622-9C0F-56B3D44E0476}"/>
              </a:ext>
            </a:extLst>
          </p:cNvPr>
          <p:cNvSpPr/>
          <p:nvPr/>
        </p:nvSpPr>
        <p:spPr>
          <a:xfrm>
            <a:off x="6120209" y="4107228"/>
            <a:ext cx="2108545" cy="153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BA9930-C0BB-4907-AE16-D9411964CE67}"/>
              </a:ext>
            </a:extLst>
          </p:cNvPr>
          <p:cNvSpPr/>
          <p:nvPr/>
        </p:nvSpPr>
        <p:spPr>
          <a:xfrm>
            <a:off x="4800812" y="5583676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189A64-9D49-4ED7-8F58-242BFAAE23BD}"/>
              </a:ext>
            </a:extLst>
          </p:cNvPr>
          <p:cNvSpPr txBox="1"/>
          <p:nvPr/>
        </p:nvSpPr>
        <p:spPr>
          <a:xfrm>
            <a:off x="8467300" y="374782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239ADF-11E2-468F-B11A-BCBC2B690022}"/>
              </a:ext>
            </a:extLst>
          </p:cNvPr>
          <p:cNvSpPr txBox="1"/>
          <p:nvPr/>
        </p:nvSpPr>
        <p:spPr>
          <a:xfrm>
            <a:off x="9669619" y="1680041"/>
            <a:ext cx="211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Train two classifiers using  Labeled Data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83C927-AA66-4770-B131-3262614DB4B7}"/>
              </a:ext>
            </a:extLst>
          </p:cNvPr>
          <p:cNvCxnSpPr>
            <a:cxnSpLocks/>
            <a:stCxn id="38" idx="0"/>
            <a:endCxn id="15" idx="2"/>
          </p:cNvCxnSpPr>
          <p:nvPr/>
        </p:nvCxnSpPr>
        <p:spPr>
          <a:xfrm flipV="1">
            <a:off x="3492341" y="3685547"/>
            <a:ext cx="1065240" cy="4781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DBA36F-9B8F-4011-8EC7-1B09B8E3437B}"/>
              </a:ext>
            </a:extLst>
          </p:cNvPr>
          <p:cNvCxnSpPr>
            <a:cxnSpLocks/>
            <a:stCxn id="15" idx="2"/>
            <a:endCxn id="46" idx="1"/>
          </p:cNvCxnSpPr>
          <p:nvPr/>
        </p:nvCxnSpPr>
        <p:spPr>
          <a:xfrm>
            <a:off x="4557581" y="3685547"/>
            <a:ext cx="3909719" cy="2469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E7AD29-2E5C-49C5-9FFF-086809D9EC36}"/>
              </a:ext>
            </a:extLst>
          </p:cNvPr>
          <p:cNvCxnSpPr>
            <a:cxnSpLocks/>
            <a:stCxn id="16" idx="2"/>
            <a:endCxn id="67" idx="3"/>
          </p:cNvCxnSpPr>
          <p:nvPr/>
        </p:nvCxnSpPr>
        <p:spPr>
          <a:xfrm flipH="1">
            <a:off x="5312502" y="3682640"/>
            <a:ext cx="1386824" cy="3308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9933CE-0063-4114-ADB7-C0A4292E31FC}"/>
              </a:ext>
            </a:extLst>
          </p:cNvPr>
          <p:cNvCxnSpPr>
            <a:cxnSpLocks/>
            <a:stCxn id="43" idx="0"/>
            <a:endCxn id="16" idx="2"/>
          </p:cNvCxnSpPr>
          <p:nvPr/>
        </p:nvCxnSpPr>
        <p:spPr>
          <a:xfrm flipH="1" flipV="1">
            <a:off x="6699326" y="3682640"/>
            <a:ext cx="475156" cy="42458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374B35D-C4E8-417B-91E3-67ED525A94BA}"/>
              </a:ext>
            </a:extLst>
          </p:cNvPr>
          <p:cNvSpPr txBox="1"/>
          <p:nvPr/>
        </p:nvSpPr>
        <p:spPr>
          <a:xfrm>
            <a:off x="4661362" y="382880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EA1D057-2B8B-4E7C-B132-867EEA34A3A6}"/>
              </a:ext>
            </a:extLst>
          </p:cNvPr>
          <p:cNvSpPr/>
          <p:nvPr/>
        </p:nvSpPr>
        <p:spPr>
          <a:xfrm>
            <a:off x="3464939" y="6035266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FFC365C-0F2E-412B-986E-F250218D2EAC}"/>
              </a:ext>
            </a:extLst>
          </p:cNvPr>
          <p:cNvSpPr/>
          <p:nvPr/>
        </p:nvSpPr>
        <p:spPr>
          <a:xfrm>
            <a:off x="7322433" y="5972268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2E19A7-E51B-4A80-B2D8-E3AD176C681A}"/>
              </a:ext>
            </a:extLst>
          </p:cNvPr>
          <p:cNvSpPr txBox="1"/>
          <p:nvPr/>
        </p:nvSpPr>
        <p:spPr>
          <a:xfrm>
            <a:off x="3385438" y="648922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9CDB0D-59E6-4002-AA0D-406DBD64482A}"/>
              </a:ext>
            </a:extLst>
          </p:cNvPr>
          <p:cNvSpPr txBox="1"/>
          <p:nvPr/>
        </p:nvSpPr>
        <p:spPr>
          <a:xfrm>
            <a:off x="7115061" y="642709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C3B407-F269-4E1A-B814-47A631408758}"/>
              </a:ext>
            </a:extLst>
          </p:cNvPr>
          <p:cNvSpPr txBox="1"/>
          <p:nvPr/>
        </p:nvSpPr>
        <p:spPr>
          <a:xfrm>
            <a:off x="9767794" y="5597038"/>
            <a:ext cx="185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 Re-train using confident peer-labeled examples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F58F5E-C6BE-43D6-8EF1-44B3EB968FE4}"/>
              </a:ext>
            </a:extLst>
          </p:cNvPr>
          <p:cNvCxnSpPr>
            <a:cxnSpLocks/>
            <a:stCxn id="38" idx="2"/>
            <a:endCxn id="72" idx="0"/>
          </p:cNvCxnSpPr>
          <p:nvPr/>
        </p:nvCxnSpPr>
        <p:spPr>
          <a:xfrm>
            <a:off x="3492341" y="5701271"/>
            <a:ext cx="361704" cy="3339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03EF5E-14AD-436E-B299-53F200B06B97}"/>
              </a:ext>
            </a:extLst>
          </p:cNvPr>
          <p:cNvCxnSpPr>
            <a:cxnSpLocks/>
            <a:stCxn id="43" idx="2"/>
            <a:endCxn id="73" idx="0"/>
          </p:cNvCxnSpPr>
          <p:nvPr/>
        </p:nvCxnSpPr>
        <p:spPr>
          <a:xfrm>
            <a:off x="7174482" y="5644814"/>
            <a:ext cx="537057" cy="3274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B50A22F-C82B-48E0-AAD7-D723532E4288}"/>
              </a:ext>
            </a:extLst>
          </p:cNvPr>
          <p:cNvSpPr txBox="1"/>
          <p:nvPr/>
        </p:nvSpPr>
        <p:spPr>
          <a:xfrm>
            <a:off x="1461202" y="1680041"/>
            <a:ext cx="108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Data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A31DE8-ABAC-4484-A4AA-CAF3C38AABC8}"/>
              </a:ext>
            </a:extLst>
          </p:cNvPr>
          <p:cNvSpPr txBox="1"/>
          <p:nvPr/>
        </p:nvSpPr>
        <p:spPr>
          <a:xfrm>
            <a:off x="856924" y="4421232"/>
            <a:ext cx="114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Unlabeled Data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2D29C3E-FDE7-48CE-88D3-21154BC309E5}"/>
              </a:ext>
            </a:extLst>
          </p:cNvPr>
          <p:cNvSpPr txBox="1"/>
          <p:nvPr/>
        </p:nvSpPr>
        <p:spPr>
          <a:xfrm>
            <a:off x="9815498" y="2738444"/>
            <a:ext cx="20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Use classifiers to predict class to be used by peer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C6CDB73-38C3-493A-89BB-9D610BF1235B}"/>
              </a:ext>
            </a:extLst>
          </p:cNvPr>
          <p:cNvSpPr txBox="1"/>
          <p:nvPr/>
        </p:nvSpPr>
        <p:spPr>
          <a:xfrm>
            <a:off x="9815499" y="3828808"/>
            <a:ext cx="2288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Measure confidence of predictions.  Select data instances based on confidence.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A5CA28-CE02-452C-B032-1B5652BFA167}"/>
              </a:ext>
            </a:extLst>
          </p:cNvPr>
          <p:cNvSpPr/>
          <p:nvPr/>
        </p:nvSpPr>
        <p:spPr>
          <a:xfrm>
            <a:off x="4800812" y="5458822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20DF2F3-6023-4338-892E-C7445CCE8D75}"/>
              </a:ext>
            </a:extLst>
          </p:cNvPr>
          <p:cNvSpPr/>
          <p:nvPr/>
        </p:nvSpPr>
        <p:spPr>
          <a:xfrm>
            <a:off x="4801761" y="5343804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57304E9-6779-4349-895E-D81D89F5BED6}"/>
              </a:ext>
            </a:extLst>
          </p:cNvPr>
          <p:cNvSpPr/>
          <p:nvPr/>
        </p:nvSpPr>
        <p:spPr>
          <a:xfrm>
            <a:off x="4803196" y="5228786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3BC15A6-AD74-4605-9B80-DC34F2284805}"/>
              </a:ext>
            </a:extLst>
          </p:cNvPr>
          <p:cNvSpPr/>
          <p:nvPr/>
        </p:nvSpPr>
        <p:spPr>
          <a:xfrm>
            <a:off x="4799377" y="5113768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F9B71-77E5-4C86-AAD4-3694EC2B1EBF}"/>
              </a:ext>
            </a:extLst>
          </p:cNvPr>
          <p:cNvSpPr/>
          <p:nvPr/>
        </p:nvSpPr>
        <p:spPr>
          <a:xfrm>
            <a:off x="4800812" y="4998750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0CF1255-4870-4572-8BEB-30122C1EC36D}"/>
              </a:ext>
            </a:extLst>
          </p:cNvPr>
          <p:cNvSpPr/>
          <p:nvPr/>
        </p:nvSpPr>
        <p:spPr>
          <a:xfrm>
            <a:off x="4803495" y="4869252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789F515-E26E-4931-8A79-90045161D20D}"/>
              </a:ext>
            </a:extLst>
          </p:cNvPr>
          <p:cNvSpPr/>
          <p:nvPr/>
        </p:nvSpPr>
        <p:spPr>
          <a:xfrm>
            <a:off x="4803495" y="4744398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425F0AE-EF09-4F71-A37E-ECF0A3686390}"/>
              </a:ext>
            </a:extLst>
          </p:cNvPr>
          <p:cNvSpPr/>
          <p:nvPr/>
        </p:nvSpPr>
        <p:spPr>
          <a:xfrm>
            <a:off x="4804444" y="4629380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F541EE-A6EF-447C-B42A-D70670E26A22}"/>
              </a:ext>
            </a:extLst>
          </p:cNvPr>
          <p:cNvSpPr/>
          <p:nvPr/>
        </p:nvSpPr>
        <p:spPr>
          <a:xfrm>
            <a:off x="4805879" y="4514362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9EDDE8F-C2E8-411F-B4A8-F3FEB61AB569}"/>
              </a:ext>
            </a:extLst>
          </p:cNvPr>
          <p:cNvSpPr/>
          <p:nvPr/>
        </p:nvSpPr>
        <p:spPr>
          <a:xfrm>
            <a:off x="4802060" y="4399344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78ED84F-FAFB-4DC4-8A91-2823534C86E3}"/>
              </a:ext>
            </a:extLst>
          </p:cNvPr>
          <p:cNvSpPr/>
          <p:nvPr/>
        </p:nvSpPr>
        <p:spPr>
          <a:xfrm>
            <a:off x="4803495" y="4284326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B14E274-8EBC-4F24-B6F1-851322B96810}"/>
              </a:ext>
            </a:extLst>
          </p:cNvPr>
          <p:cNvSpPr/>
          <p:nvPr/>
        </p:nvSpPr>
        <p:spPr>
          <a:xfrm>
            <a:off x="4805853" y="4160678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ADBAC2E-4EFF-453E-85D6-B79CA8E62C81}"/>
              </a:ext>
            </a:extLst>
          </p:cNvPr>
          <p:cNvSpPr/>
          <p:nvPr/>
        </p:nvSpPr>
        <p:spPr>
          <a:xfrm>
            <a:off x="8666728" y="5178188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D70B61E-6883-4FF5-97DC-15409D0631C6}"/>
              </a:ext>
            </a:extLst>
          </p:cNvPr>
          <p:cNvSpPr/>
          <p:nvPr/>
        </p:nvSpPr>
        <p:spPr>
          <a:xfrm>
            <a:off x="8666728" y="5053334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4365BC3-94CB-484B-AA20-3EBCA8FEA949}"/>
              </a:ext>
            </a:extLst>
          </p:cNvPr>
          <p:cNvSpPr/>
          <p:nvPr/>
        </p:nvSpPr>
        <p:spPr>
          <a:xfrm>
            <a:off x="8667677" y="4938316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CDCEDE-2055-4666-8B34-C5F923C87E17}"/>
              </a:ext>
            </a:extLst>
          </p:cNvPr>
          <p:cNvSpPr/>
          <p:nvPr/>
        </p:nvSpPr>
        <p:spPr>
          <a:xfrm>
            <a:off x="8669112" y="4823298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33BC1B7-D6C1-4DB1-B9FB-15F9F92AE4C0}"/>
              </a:ext>
            </a:extLst>
          </p:cNvPr>
          <p:cNvSpPr/>
          <p:nvPr/>
        </p:nvSpPr>
        <p:spPr>
          <a:xfrm>
            <a:off x="8665293" y="4708280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B02E98A-5F6E-4120-9953-433DB3F98E3C}"/>
              </a:ext>
            </a:extLst>
          </p:cNvPr>
          <p:cNvSpPr/>
          <p:nvPr/>
        </p:nvSpPr>
        <p:spPr>
          <a:xfrm>
            <a:off x="8666728" y="4593262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92FB65E-9CC0-4B47-9801-54DBD19EA031}"/>
              </a:ext>
            </a:extLst>
          </p:cNvPr>
          <p:cNvSpPr/>
          <p:nvPr/>
        </p:nvSpPr>
        <p:spPr>
          <a:xfrm>
            <a:off x="8669411" y="4463764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38B8F84-0E67-4433-A704-C86F2AC78620}"/>
              </a:ext>
            </a:extLst>
          </p:cNvPr>
          <p:cNvSpPr/>
          <p:nvPr/>
        </p:nvSpPr>
        <p:spPr>
          <a:xfrm>
            <a:off x="8669411" y="4338910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589743D-A48B-4DA3-B874-81745DCCCBF5}"/>
              </a:ext>
            </a:extLst>
          </p:cNvPr>
          <p:cNvSpPr/>
          <p:nvPr/>
        </p:nvSpPr>
        <p:spPr>
          <a:xfrm>
            <a:off x="8670360" y="4223892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6D8DA29-64CF-48F4-BAA4-8CD8F15FD803}"/>
              </a:ext>
            </a:extLst>
          </p:cNvPr>
          <p:cNvSpPr/>
          <p:nvPr/>
        </p:nvSpPr>
        <p:spPr>
          <a:xfrm>
            <a:off x="8671795" y="4108874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9711279-A26E-4B6D-829B-51E48BD18108}"/>
              </a:ext>
            </a:extLst>
          </p:cNvPr>
          <p:cNvSpPr/>
          <p:nvPr/>
        </p:nvSpPr>
        <p:spPr>
          <a:xfrm>
            <a:off x="8667677" y="5541791"/>
            <a:ext cx="405319" cy="122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AA19293-F13C-4570-9BEC-4C5D7B6D7E1B}"/>
              </a:ext>
            </a:extLst>
          </p:cNvPr>
          <p:cNvSpPr/>
          <p:nvPr/>
        </p:nvSpPr>
        <p:spPr>
          <a:xfrm>
            <a:off x="8669112" y="5426773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88FBA45-CC80-45A6-BF24-F735BE9EF23B}"/>
              </a:ext>
            </a:extLst>
          </p:cNvPr>
          <p:cNvSpPr/>
          <p:nvPr/>
        </p:nvSpPr>
        <p:spPr>
          <a:xfrm>
            <a:off x="8671795" y="5297275"/>
            <a:ext cx="405319" cy="122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A0FCA33-45CC-4EB4-8861-9ADE3EDBD1CB}"/>
              </a:ext>
            </a:extLst>
          </p:cNvPr>
          <p:cNvCxnSpPr>
            <a:cxnSpLocks/>
            <a:stCxn id="107" idx="2"/>
            <a:endCxn id="72" idx="0"/>
          </p:cNvCxnSpPr>
          <p:nvPr/>
        </p:nvCxnSpPr>
        <p:spPr>
          <a:xfrm flipH="1">
            <a:off x="3854045" y="4521621"/>
            <a:ext cx="1150675" cy="15136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E842DD-ED63-4375-A045-CB9C3E871BEF}"/>
              </a:ext>
            </a:extLst>
          </p:cNvPr>
          <p:cNvCxnSpPr>
            <a:cxnSpLocks/>
            <a:stCxn id="118" idx="2"/>
            <a:endCxn id="73" idx="0"/>
          </p:cNvCxnSpPr>
          <p:nvPr/>
        </p:nvCxnSpPr>
        <p:spPr>
          <a:xfrm flipH="1">
            <a:off x="7711539" y="4346169"/>
            <a:ext cx="1161481" cy="16260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5CC2AEE-7050-4F10-B571-7AB648A4ABF8}"/>
              </a:ext>
            </a:extLst>
          </p:cNvPr>
          <p:cNvSpPr/>
          <p:nvPr/>
        </p:nvSpPr>
        <p:spPr>
          <a:xfrm>
            <a:off x="9601200" y="892147"/>
            <a:ext cx="2178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Subset the attributes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F07122E-6BA3-409B-9D75-83CDC201DDDE}"/>
              </a:ext>
            </a:extLst>
          </p:cNvPr>
          <p:cNvSpPr/>
          <p:nvPr/>
        </p:nvSpPr>
        <p:spPr>
          <a:xfrm>
            <a:off x="3854045" y="554556"/>
            <a:ext cx="3761109" cy="58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5088FE8-FB70-46AC-BDED-20143CBCD898}"/>
              </a:ext>
            </a:extLst>
          </p:cNvPr>
          <p:cNvSpPr/>
          <p:nvPr/>
        </p:nvSpPr>
        <p:spPr>
          <a:xfrm>
            <a:off x="7819628" y="572108"/>
            <a:ext cx="405319" cy="5859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D77916C-AE9E-4A8F-AB15-AC5209D43D1C}"/>
              </a:ext>
            </a:extLst>
          </p:cNvPr>
          <p:cNvSpPr txBox="1"/>
          <p:nvPr/>
        </p:nvSpPr>
        <p:spPr>
          <a:xfrm>
            <a:off x="5335542" y="121312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1099A5B-4DDE-4CA2-BDB3-D441705F2FAE}"/>
              </a:ext>
            </a:extLst>
          </p:cNvPr>
          <p:cNvSpPr txBox="1"/>
          <p:nvPr/>
        </p:nvSpPr>
        <p:spPr>
          <a:xfrm>
            <a:off x="7640931" y="11122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60438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36DC-38F9-4C46-A138-27798A0B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17FB-5A95-40D7-AAD4-A6ABAE59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sufficient/independent attribute set</a:t>
            </a:r>
          </a:p>
          <a:p>
            <a:pPr lvl="1"/>
            <a:r>
              <a:rPr lang="en-US" dirty="0"/>
              <a:t>Not necessarily available</a:t>
            </a:r>
          </a:p>
          <a:p>
            <a:pPr lvl="1"/>
            <a:r>
              <a:rPr lang="en-US" dirty="0"/>
              <a:t>How to determine?</a:t>
            </a:r>
          </a:p>
          <a:p>
            <a:r>
              <a:rPr lang="en-US" dirty="0"/>
              <a:t>Assessing confidence</a:t>
            </a:r>
          </a:p>
          <a:p>
            <a:pPr lvl="1"/>
            <a:r>
              <a:rPr lang="en-US" dirty="0"/>
              <a:t>Can be computationally expensive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9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0689-F56F-4914-99AA-5D8C64B4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ADE2-59D7-41FF-B097-0A0AD195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8"/>
            <a:ext cx="1051560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Three classifiers</a:t>
            </a:r>
          </a:p>
          <a:p>
            <a:pPr lvl="1"/>
            <a:r>
              <a:rPr lang="en-US" dirty="0"/>
              <a:t>Split labeled data into 3 subsets (instance-based)</a:t>
            </a:r>
          </a:p>
          <a:p>
            <a:pPr lvl="1"/>
            <a:r>
              <a:rPr lang="en-US" dirty="0"/>
              <a:t>Train each using its labeled subset</a:t>
            </a:r>
          </a:p>
          <a:p>
            <a:pPr lvl="1"/>
            <a:r>
              <a:rPr lang="en-US" dirty="0"/>
              <a:t>Predict on unlabeled data </a:t>
            </a:r>
            <a:r>
              <a:rPr lang="en-US" dirty="0">
                <a:sym typeface="Wingdings" panose="05000000000000000000" pitchFamily="2" charset="2"/>
              </a:rPr>
              <a:t> 3 sets of predictions</a:t>
            </a:r>
            <a:endParaRPr lang="en-US" dirty="0"/>
          </a:p>
          <a:p>
            <a:pPr lvl="1"/>
            <a:r>
              <a:rPr lang="en-US" dirty="0"/>
              <a:t>Majority vote.  A 2/3 agreement results in new labeled instance for the “wrong” classifier</a:t>
            </a:r>
          </a:p>
          <a:p>
            <a:pPr lvl="1"/>
            <a:r>
              <a:rPr lang="en-US" dirty="0"/>
              <a:t>Re-train using new labeled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Does not require attributes with “sufficient and redundant views”</a:t>
            </a:r>
          </a:p>
          <a:p>
            <a:pPr lvl="1"/>
            <a:r>
              <a:rPr lang="en-US" dirty="0"/>
              <a:t>No need to measure “confidence” of prediction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48419F-C4F6-465E-93FC-E853CFFE6ED1}"/>
              </a:ext>
            </a:extLst>
          </p:cNvPr>
          <p:cNvSpPr/>
          <p:nvPr/>
        </p:nvSpPr>
        <p:spPr>
          <a:xfrm>
            <a:off x="3527974" y="2789637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715F4-D7B0-4BEE-B82A-B2CFEF98DD17}"/>
              </a:ext>
            </a:extLst>
          </p:cNvPr>
          <p:cNvSpPr/>
          <p:nvPr/>
        </p:nvSpPr>
        <p:spPr>
          <a:xfrm>
            <a:off x="4738661" y="2813229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3EE02-29B9-47E2-85FD-023E8BF9AC0C}"/>
              </a:ext>
            </a:extLst>
          </p:cNvPr>
          <p:cNvSpPr txBox="1"/>
          <p:nvPr/>
        </p:nvSpPr>
        <p:spPr>
          <a:xfrm>
            <a:off x="2209702" y="2836022"/>
            <a:ext cx="110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DB78F9-C209-4C18-8925-F63DE81D0DFC}"/>
              </a:ext>
            </a:extLst>
          </p:cNvPr>
          <p:cNvCxnSpPr>
            <a:cxnSpLocks/>
            <a:stCxn id="93" idx="2"/>
            <a:endCxn id="10" idx="0"/>
          </p:cNvCxnSpPr>
          <p:nvPr/>
        </p:nvCxnSpPr>
        <p:spPr>
          <a:xfrm flipH="1">
            <a:off x="3917080" y="1724629"/>
            <a:ext cx="665784" cy="106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011C62-01F4-40B0-B5F1-601E186D3A83}"/>
              </a:ext>
            </a:extLst>
          </p:cNvPr>
          <p:cNvCxnSpPr>
            <a:cxnSpLocks/>
            <a:stCxn id="143" idx="2"/>
            <a:endCxn id="11" idx="0"/>
          </p:cNvCxnSpPr>
          <p:nvPr/>
        </p:nvCxnSpPr>
        <p:spPr>
          <a:xfrm flipH="1">
            <a:off x="5127767" y="2065498"/>
            <a:ext cx="127927" cy="74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E32ACA-BDB1-4044-94E6-233EEC04C6EB}"/>
              </a:ext>
            </a:extLst>
          </p:cNvPr>
          <p:cNvSpPr txBox="1"/>
          <p:nvPr/>
        </p:nvSpPr>
        <p:spPr>
          <a:xfrm>
            <a:off x="8373708" y="904220"/>
            <a:ext cx="2765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Split Labeled Data L into 3 subsets S1,S2,S3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68F234-5F01-4EF0-92DE-A116D8894686}"/>
              </a:ext>
            </a:extLst>
          </p:cNvPr>
          <p:cNvCxnSpPr>
            <a:cxnSpLocks/>
            <a:stCxn id="10" idx="2"/>
            <a:endCxn id="116" idx="1"/>
          </p:cNvCxnSpPr>
          <p:nvPr/>
        </p:nvCxnSpPr>
        <p:spPr>
          <a:xfrm>
            <a:off x="3917080" y="3243594"/>
            <a:ext cx="1404440" cy="8483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37C9EC-620A-41D3-A0C1-96DE1C8D3727}"/>
              </a:ext>
            </a:extLst>
          </p:cNvPr>
          <p:cNvSpPr txBox="1"/>
          <p:nvPr/>
        </p:nvSpPr>
        <p:spPr>
          <a:xfrm>
            <a:off x="9723430" y="5534708"/>
            <a:ext cx="202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5) Add new labeled data from Step 4 to “L”.  Re-train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2AB577-43E8-4572-ABEC-273E3BE08D82}"/>
              </a:ext>
            </a:extLst>
          </p:cNvPr>
          <p:cNvSpPr txBox="1"/>
          <p:nvPr/>
        </p:nvSpPr>
        <p:spPr>
          <a:xfrm>
            <a:off x="2860736" y="3876158"/>
            <a:ext cx="21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4C6282-EF87-4138-9AAF-BCED46CFB347}"/>
              </a:ext>
            </a:extLst>
          </p:cNvPr>
          <p:cNvSpPr txBox="1"/>
          <p:nvPr/>
        </p:nvSpPr>
        <p:spPr>
          <a:xfrm>
            <a:off x="666692" y="4287260"/>
            <a:ext cx="114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Unlabeled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E7C6C9-27B6-4963-B188-947EBC76BFDA}"/>
              </a:ext>
            </a:extLst>
          </p:cNvPr>
          <p:cNvSpPr txBox="1"/>
          <p:nvPr/>
        </p:nvSpPr>
        <p:spPr>
          <a:xfrm>
            <a:off x="9659688" y="3680232"/>
            <a:ext cx="20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Predict class on all unlabeled data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9C8A80E-043A-43EB-9FDA-C92387354817}"/>
              </a:ext>
            </a:extLst>
          </p:cNvPr>
          <p:cNvSpPr/>
          <p:nvPr/>
        </p:nvSpPr>
        <p:spPr>
          <a:xfrm>
            <a:off x="5949749" y="2799420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76B9E3F-CE8C-4387-9084-DE89AB7C20EF}"/>
              </a:ext>
            </a:extLst>
          </p:cNvPr>
          <p:cNvCxnSpPr>
            <a:cxnSpLocks/>
            <a:stCxn id="149" idx="2"/>
            <a:endCxn id="67" idx="0"/>
          </p:cNvCxnSpPr>
          <p:nvPr/>
        </p:nvCxnSpPr>
        <p:spPr>
          <a:xfrm>
            <a:off x="6238451" y="2393401"/>
            <a:ext cx="100404" cy="40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F99872B-7F47-4AD7-8EF7-ECC8D3DF83C9}"/>
              </a:ext>
            </a:extLst>
          </p:cNvPr>
          <p:cNvSpPr/>
          <p:nvPr/>
        </p:nvSpPr>
        <p:spPr>
          <a:xfrm>
            <a:off x="5336509" y="4242887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49335A0-575F-413A-AE8A-FBDC567EBAB5}"/>
              </a:ext>
            </a:extLst>
          </p:cNvPr>
          <p:cNvSpPr/>
          <p:nvPr/>
        </p:nvSpPr>
        <p:spPr>
          <a:xfrm>
            <a:off x="5336509" y="4423137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671697E-C24F-4341-8078-E9679167C19E}"/>
              </a:ext>
            </a:extLst>
          </p:cNvPr>
          <p:cNvSpPr/>
          <p:nvPr/>
        </p:nvSpPr>
        <p:spPr>
          <a:xfrm>
            <a:off x="5351324" y="4594533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8AD6A28-C1E4-4A8C-8782-861C248CA60D}"/>
              </a:ext>
            </a:extLst>
          </p:cNvPr>
          <p:cNvSpPr/>
          <p:nvPr/>
        </p:nvSpPr>
        <p:spPr>
          <a:xfrm>
            <a:off x="5351324" y="4774177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A09761D-0FB1-48C6-99C5-6BA4111D7838}"/>
              </a:ext>
            </a:extLst>
          </p:cNvPr>
          <p:cNvSpPr/>
          <p:nvPr/>
        </p:nvSpPr>
        <p:spPr>
          <a:xfrm>
            <a:off x="6012645" y="4244859"/>
            <a:ext cx="405319" cy="836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18550A2-4134-4759-B2B8-8104A689E138}"/>
              </a:ext>
            </a:extLst>
          </p:cNvPr>
          <p:cNvSpPr/>
          <p:nvPr/>
        </p:nvSpPr>
        <p:spPr>
          <a:xfrm>
            <a:off x="6012645" y="4425109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CA5F44-EEFA-4E26-9E9F-2F3AB7A1A64D}"/>
              </a:ext>
            </a:extLst>
          </p:cNvPr>
          <p:cNvSpPr/>
          <p:nvPr/>
        </p:nvSpPr>
        <p:spPr>
          <a:xfrm>
            <a:off x="6027460" y="4596505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AB632CA-FEA6-4CC4-9034-7420A7CF3410}"/>
              </a:ext>
            </a:extLst>
          </p:cNvPr>
          <p:cNvSpPr/>
          <p:nvPr/>
        </p:nvSpPr>
        <p:spPr>
          <a:xfrm>
            <a:off x="6027460" y="4776149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60CB91-3379-45BE-8348-8177E35DB993}"/>
              </a:ext>
            </a:extLst>
          </p:cNvPr>
          <p:cNvSpPr/>
          <p:nvPr/>
        </p:nvSpPr>
        <p:spPr>
          <a:xfrm>
            <a:off x="6669070" y="4229936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E9D48AE-4525-42AC-A3F7-C4A41C9F3F58}"/>
              </a:ext>
            </a:extLst>
          </p:cNvPr>
          <p:cNvSpPr/>
          <p:nvPr/>
        </p:nvSpPr>
        <p:spPr>
          <a:xfrm>
            <a:off x="6669070" y="4410186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D8C5533-48E9-4AF0-89FF-ED934C6D37A2}"/>
              </a:ext>
            </a:extLst>
          </p:cNvPr>
          <p:cNvSpPr/>
          <p:nvPr/>
        </p:nvSpPr>
        <p:spPr>
          <a:xfrm>
            <a:off x="6683885" y="4581582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DA789C8-9FA1-42BA-8D0B-226D5F23A47D}"/>
              </a:ext>
            </a:extLst>
          </p:cNvPr>
          <p:cNvSpPr/>
          <p:nvPr/>
        </p:nvSpPr>
        <p:spPr>
          <a:xfrm>
            <a:off x="6683885" y="4761226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5022139-E9F9-4057-91C6-FB936C0BF5A8}"/>
              </a:ext>
            </a:extLst>
          </p:cNvPr>
          <p:cNvSpPr/>
          <p:nvPr/>
        </p:nvSpPr>
        <p:spPr>
          <a:xfrm>
            <a:off x="2180954" y="425158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46D7730-91B8-46D9-A896-9AD4E5E4583C}"/>
              </a:ext>
            </a:extLst>
          </p:cNvPr>
          <p:cNvSpPr/>
          <p:nvPr/>
        </p:nvSpPr>
        <p:spPr>
          <a:xfrm>
            <a:off x="2180954" y="443183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506429-149A-4B54-906B-73D30262E313}"/>
              </a:ext>
            </a:extLst>
          </p:cNvPr>
          <p:cNvSpPr/>
          <p:nvPr/>
        </p:nvSpPr>
        <p:spPr>
          <a:xfrm>
            <a:off x="2195769" y="4603231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2CD4162-C2A5-4C9A-9393-D8BFD8527A9A}"/>
              </a:ext>
            </a:extLst>
          </p:cNvPr>
          <p:cNvSpPr/>
          <p:nvPr/>
        </p:nvSpPr>
        <p:spPr>
          <a:xfrm>
            <a:off x="2195769" y="478287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7B6FD31-8A12-4A76-9ADB-1EE32160072D}"/>
              </a:ext>
            </a:extLst>
          </p:cNvPr>
          <p:cNvSpPr txBox="1"/>
          <p:nvPr/>
        </p:nvSpPr>
        <p:spPr>
          <a:xfrm>
            <a:off x="5321520" y="390724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5628723-3508-41C0-85E9-A42B375A7E9B}"/>
              </a:ext>
            </a:extLst>
          </p:cNvPr>
          <p:cNvSpPr txBox="1"/>
          <p:nvPr/>
        </p:nvSpPr>
        <p:spPr>
          <a:xfrm>
            <a:off x="5969770" y="388225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BCE7CF0-7058-4DFA-96A1-DAE6103C2A5E}"/>
              </a:ext>
            </a:extLst>
          </p:cNvPr>
          <p:cNvSpPr txBox="1"/>
          <p:nvPr/>
        </p:nvSpPr>
        <p:spPr>
          <a:xfrm>
            <a:off x="6634553" y="388126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20C2B6B-58A1-4FD6-A4D2-82A5C15DAA6A}"/>
              </a:ext>
            </a:extLst>
          </p:cNvPr>
          <p:cNvSpPr/>
          <p:nvPr/>
        </p:nvSpPr>
        <p:spPr>
          <a:xfrm>
            <a:off x="7622033" y="4762339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D30AC52-2B1E-4D1F-88A5-D9D9F942FFB7}"/>
              </a:ext>
            </a:extLst>
          </p:cNvPr>
          <p:cNvSpPr/>
          <p:nvPr/>
        </p:nvSpPr>
        <p:spPr>
          <a:xfrm>
            <a:off x="8928252" y="4563565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E63B51BE-B2C4-4441-937F-7C0A96B631BC}"/>
              </a:ext>
            </a:extLst>
          </p:cNvPr>
          <p:cNvSpPr/>
          <p:nvPr/>
        </p:nvSpPr>
        <p:spPr>
          <a:xfrm>
            <a:off x="7232595" y="4392169"/>
            <a:ext cx="262736" cy="148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1651D92-2323-4B93-A085-AD2DA1F249AA}"/>
              </a:ext>
            </a:extLst>
          </p:cNvPr>
          <p:cNvCxnSpPr>
            <a:cxnSpLocks/>
            <a:stCxn id="11" idx="2"/>
            <a:endCxn id="117" idx="1"/>
          </p:cNvCxnSpPr>
          <p:nvPr/>
        </p:nvCxnSpPr>
        <p:spPr>
          <a:xfrm>
            <a:off x="5127767" y="3267186"/>
            <a:ext cx="842003" cy="7997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C8C545D-03B5-4D25-9FFF-D64B87017029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6061568" y="3185806"/>
            <a:ext cx="572985" cy="880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DAF36A2-4849-4BA8-B41F-F74D1BEC2A51}"/>
              </a:ext>
            </a:extLst>
          </p:cNvPr>
          <p:cNvSpPr/>
          <p:nvPr/>
        </p:nvSpPr>
        <p:spPr>
          <a:xfrm>
            <a:off x="5887859" y="5972781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6FAD5B9-C51D-4B20-B3EA-55C595AE8FE5}"/>
              </a:ext>
            </a:extLst>
          </p:cNvPr>
          <p:cNvSpPr/>
          <p:nvPr/>
        </p:nvSpPr>
        <p:spPr>
          <a:xfrm>
            <a:off x="7098546" y="5996373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C2ECC3F-F3EF-4983-93DA-A19DA935B179}"/>
              </a:ext>
            </a:extLst>
          </p:cNvPr>
          <p:cNvSpPr txBox="1"/>
          <p:nvPr/>
        </p:nvSpPr>
        <p:spPr>
          <a:xfrm>
            <a:off x="4580820" y="6006953"/>
            <a:ext cx="110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4B5D175-28B6-401D-B1C2-EDF62817FC36}"/>
              </a:ext>
            </a:extLst>
          </p:cNvPr>
          <p:cNvSpPr/>
          <p:nvPr/>
        </p:nvSpPr>
        <p:spPr>
          <a:xfrm>
            <a:off x="8309634" y="5982564"/>
            <a:ext cx="778212" cy="453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h3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D265135-12CF-4C17-A506-905AC1E0CA1E}"/>
              </a:ext>
            </a:extLst>
          </p:cNvPr>
          <p:cNvCxnSpPr>
            <a:cxnSpLocks/>
            <a:stCxn id="122" idx="2"/>
            <a:endCxn id="162" idx="0"/>
          </p:cNvCxnSpPr>
          <p:nvPr/>
        </p:nvCxnSpPr>
        <p:spPr>
          <a:xfrm flipH="1">
            <a:off x="6276965" y="4846015"/>
            <a:ext cx="1547728" cy="11267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7128598-E6AE-45F3-B3CB-94EE34C90374}"/>
              </a:ext>
            </a:extLst>
          </p:cNvPr>
          <p:cNvCxnSpPr>
            <a:cxnSpLocks/>
            <a:stCxn id="212" idx="2"/>
            <a:endCxn id="166" idx="0"/>
          </p:cNvCxnSpPr>
          <p:nvPr/>
        </p:nvCxnSpPr>
        <p:spPr>
          <a:xfrm flipH="1">
            <a:off x="8698740" y="5168947"/>
            <a:ext cx="432172" cy="81361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61F4272-B56B-4C9F-85FE-667DFA994368}"/>
              </a:ext>
            </a:extLst>
          </p:cNvPr>
          <p:cNvSpPr/>
          <p:nvPr/>
        </p:nvSpPr>
        <p:spPr>
          <a:xfrm>
            <a:off x="5351324" y="4948887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794B6D1-7FEA-44D0-9624-09C0AD8EA8AA}"/>
              </a:ext>
            </a:extLst>
          </p:cNvPr>
          <p:cNvSpPr/>
          <p:nvPr/>
        </p:nvSpPr>
        <p:spPr>
          <a:xfrm>
            <a:off x="6027460" y="4950859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2BA12C5-2F25-4EBA-AFEB-96E7D6225B82}"/>
              </a:ext>
            </a:extLst>
          </p:cNvPr>
          <p:cNvSpPr/>
          <p:nvPr/>
        </p:nvSpPr>
        <p:spPr>
          <a:xfrm>
            <a:off x="6683885" y="4935936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0B5F847-3963-4D77-95C6-AC3EB546801E}"/>
              </a:ext>
            </a:extLst>
          </p:cNvPr>
          <p:cNvSpPr/>
          <p:nvPr/>
        </p:nvSpPr>
        <p:spPr>
          <a:xfrm>
            <a:off x="2195769" y="495758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73966CE-C163-45A7-84CF-88809B1BB4DA}"/>
              </a:ext>
            </a:extLst>
          </p:cNvPr>
          <p:cNvSpPr/>
          <p:nvPr/>
        </p:nvSpPr>
        <p:spPr>
          <a:xfrm>
            <a:off x="8271827" y="4932842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25DB9EA-B922-487F-8A46-D30B8DFF5705}"/>
              </a:ext>
            </a:extLst>
          </p:cNvPr>
          <p:cNvCxnSpPr>
            <a:cxnSpLocks/>
            <a:stCxn id="186" idx="2"/>
            <a:endCxn id="163" idx="0"/>
          </p:cNvCxnSpPr>
          <p:nvPr/>
        </p:nvCxnSpPr>
        <p:spPr>
          <a:xfrm flipH="1">
            <a:off x="7487652" y="5016518"/>
            <a:ext cx="986835" cy="97985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1AA7D87-769C-4DC8-8DBD-9D2E08F5CE64}"/>
              </a:ext>
            </a:extLst>
          </p:cNvPr>
          <p:cNvSpPr txBox="1"/>
          <p:nvPr/>
        </p:nvSpPr>
        <p:spPr>
          <a:xfrm>
            <a:off x="9694269" y="4396188"/>
            <a:ext cx="1928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Majority Vote.  Outlier gets new labeled instance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64A133-2C10-4E79-9DC9-2B7A23C2A390}"/>
              </a:ext>
            </a:extLst>
          </p:cNvPr>
          <p:cNvSpPr txBox="1"/>
          <p:nvPr/>
        </p:nvSpPr>
        <p:spPr>
          <a:xfrm>
            <a:off x="8560265" y="2195873"/>
            <a:ext cx="263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Train three classifiers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6D7BD89-A222-457E-BEB7-415441C34312}"/>
              </a:ext>
            </a:extLst>
          </p:cNvPr>
          <p:cNvSpPr/>
          <p:nvPr/>
        </p:nvSpPr>
        <p:spPr>
          <a:xfrm>
            <a:off x="3126552" y="1467850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43AA9F-0AB8-4899-81E9-71D85AF08EB6}"/>
              </a:ext>
            </a:extLst>
          </p:cNvPr>
          <p:cNvSpPr/>
          <p:nvPr/>
        </p:nvSpPr>
        <p:spPr>
          <a:xfrm>
            <a:off x="6145035" y="146785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36AA5EE-325F-45E0-A236-242BBC4F43DB}"/>
              </a:ext>
            </a:extLst>
          </p:cNvPr>
          <p:cNvSpPr/>
          <p:nvPr/>
        </p:nvSpPr>
        <p:spPr>
          <a:xfrm>
            <a:off x="3126552" y="1550551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F67E171-BCA9-4655-90ED-EF7CD1BC9D35}"/>
              </a:ext>
            </a:extLst>
          </p:cNvPr>
          <p:cNvSpPr/>
          <p:nvPr/>
        </p:nvSpPr>
        <p:spPr>
          <a:xfrm>
            <a:off x="6145035" y="155341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F45E27-0352-44FF-A4B9-9B3C3126566B}"/>
              </a:ext>
            </a:extLst>
          </p:cNvPr>
          <p:cNvSpPr/>
          <p:nvPr/>
        </p:nvSpPr>
        <p:spPr>
          <a:xfrm>
            <a:off x="3126552" y="1640953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651CD4-CACD-4384-A970-DCB80F044B15}"/>
              </a:ext>
            </a:extLst>
          </p:cNvPr>
          <p:cNvSpPr/>
          <p:nvPr/>
        </p:nvSpPr>
        <p:spPr>
          <a:xfrm>
            <a:off x="6146216" y="1637223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C312AC-A366-4695-BDEE-0CCBB32BE3C3}"/>
              </a:ext>
            </a:extLst>
          </p:cNvPr>
          <p:cNvSpPr/>
          <p:nvPr/>
        </p:nvSpPr>
        <p:spPr>
          <a:xfrm>
            <a:off x="3799382" y="1808719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593F62C-9709-4F4B-B959-EB47CD32B247}"/>
              </a:ext>
            </a:extLst>
          </p:cNvPr>
          <p:cNvSpPr/>
          <p:nvPr/>
        </p:nvSpPr>
        <p:spPr>
          <a:xfrm>
            <a:off x="6817865" y="1808719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931DE6E-287F-411E-863A-1976DCB678AD}"/>
              </a:ext>
            </a:extLst>
          </p:cNvPr>
          <p:cNvSpPr/>
          <p:nvPr/>
        </p:nvSpPr>
        <p:spPr>
          <a:xfrm>
            <a:off x="3799382" y="1891420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56E2D4D-CBBA-4E2A-958E-60D5CB66E24E}"/>
              </a:ext>
            </a:extLst>
          </p:cNvPr>
          <p:cNvSpPr/>
          <p:nvPr/>
        </p:nvSpPr>
        <p:spPr>
          <a:xfrm>
            <a:off x="6817865" y="1894286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C0B465F-6358-499F-8B99-50B90B3D8B39}"/>
              </a:ext>
            </a:extLst>
          </p:cNvPr>
          <p:cNvSpPr/>
          <p:nvPr/>
        </p:nvSpPr>
        <p:spPr>
          <a:xfrm>
            <a:off x="3799382" y="1981822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DCEC119-DC1F-4E32-92FC-1FEF39F307A5}"/>
              </a:ext>
            </a:extLst>
          </p:cNvPr>
          <p:cNvSpPr/>
          <p:nvPr/>
        </p:nvSpPr>
        <p:spPr>
          <a:xfrm>
            <a:off x="6819046" y="1978092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95A5EAF-2955-4A39-9121-CB7C62CB51D6}"/>
              </a:ext>
            </a:extLst>
          </p:cNvPr>
          <p:cNvSpPr/>
          <p:nvPr/>
        </p:nvSpPr>
        <p:spPr>
          <a:xfrm>
            <a:off x="4782139" y="2136622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637EA64-E81C-4347-A76F-75E78C1BB862}"/>
              </a:ext>
            </a:extLst>
          </p:cNvPr>
          <p:cNvSpPr/>
          <p:nvPr/>
        </p:nvSpPr>
        <p:spPr>
          <a:xfrm>
            <a:off x="7800622" y="2136622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526466B-65CF-4A64-917F-F53D64A7016C}"/>
              </a:ext>
            </a:extLst>
          </p:cNvPr>
          <p:cNvSpPr/>
          <p:nvPr/>
        </p:nvSpPr>
        <p:spPr>
          <a:xfrm>
            <a:off x="4782139" y="2219323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5786CB9-BEFC-4F61-A279-DF2DBA2CCF85}"/>
              </a:ext>
            </a:extLst>
          </p:cNvPr>
          <p:cNvSpPr/>
          <p:nvPr/>
        </p:nvSpPr>
        <p:spPr>
          <a:xfrm>
            <a:off x="7800622" y="2222189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3A0ED60-D67B-4FF2-87A8-13F08EC7E40B}"/>
              </a:ext>
            </a:extLst>
          </p:cNvPr>
          <p:cNvSpPr/>
          <p:nvPr/>
        </p:nvSpPr>
        <p:spPr>
          <a:xfrm>
            <a:off x="4782139" y="230972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F36BA98-56FC-46F7-A720-8C86A3AF096A}"/>
              </a:ext>
            </a:extLst>
          </p:cNvPr>
          <p:cNvSpPr/>
          <p:nvPr/>
        </p:nvSpPr>
        <p:spPr>
          <a:xfrm>
            <a:off x="7801803" y="2305995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682A9B8-6136-4F0B-A51C-89BED4457F14}"/>
              </a:ext>
            </a:extLst>
          </p:cNvPr>
          <p:cNvSpPr txBox="1"/>
          <p:nvPr/>
        </p:nvSpPr>
        <p:spPr>
          <a:xfrm>
            <a:off x="1574551" y="1553495"/>
            <a:ext cx="1046304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Data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4CFA6B8-4499-43D6-A91D-C3963677E7A9}"/>
              </a:ext>
            </a:extLst>
          </p:cNvPr>
          <p:cNvSpPr/>
          <p:nvPr/>
        </p:nvSpPr>
        <p:spPr>
          <a:xfrm>
            <a:off x="4513458" y="459574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D6B4D35-2376-4B24-B300-5C2E8D1C0705}"/>
              </a:ext>
            </a:extLst>
          </p:cNvPr>
          <p:cNvSpPr/>
          <p:nvPr/>
        </p:nvSpPr>
        <p:spPr>
          <a:xfrm>
            <a:off x="7522610" y="45957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98DA8BA-5D9E-47B8-8F0F-8734809E3346}"/>
              </a:ext>
            </a:extLst>
          </p:cNvPr>
          <p:cNvSpPr/>
          <p:nvPr/>
        </p:nvSpPr>
        <p:spPr>
          <a:xfrm>
            <a:off x="4513458" y="542275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D0469BF-5BC8-4E66-A0DC-84FC88AD94B2}"/>
              </a:ext>
            </a:extLst>
          </p:cNvPr>
          <p:cNvSpPr/>
          <p:nvPr/>
        </p:nvSpPr>
        <p:spPr>
          <a:xfrm>
            <a:off x="7522610" y="545141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6B74B0-0625-4B08-BD56-661AF0DCB4DA}"/>
              </a:ext>
            </a:extLst>
          </p:cNvPr>
          <p:cNvSpPr/>
          <p:nvPr/>
        </p:nvSpPr>
        <p:spPr>
          <a:xfrm>
            <a:off x="4513458" y="632677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CC9DEFA-3E43-4C2E-B8C6-FFFCA2FFEF33}"/>
              </a:ext>
            </a:extLst>
          </p:cNvPr>
          <p:cNvSpPr/>
          <p:nvPr/>
        </p:nvSpPr>
        <p:spPr>
          <a:xfrm>
            <a:off x="7523791" y="62894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72ABF4C-278C-4690-B3B9-3B8219E4EA19}"/>
              </a:ext>
            </a:extLst>
          </p:cNvPr>
          <p:cNvSpPr/>
          <p:nvPr/>
        </p:nvSpPr>
        <p:spPr>
          <a:xfrm>
            <a:off x="4513458" y="710957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06F7D06-BAF0-4BB5-88AF-E6870E355E3F}"/>
              </a:ext>
            </a:extLst>
          </p:cNvPr>
          <p:cNvSpPr/>
          <p:nvPr/>
        </p:nvSpPr>
        <p:spPr>
          <a:xfrm>
            <a:off x="7522610" y="71095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5B8C773-5344-4322-BB70-0E67A29EC13B}"/>
              </a:ext>
            </a:extLst>
          </p:cNvPr>
          <p:cNvSpPr/>
          <p:nvPr/>
        </p:nvSpPr>
        <p:spPr>
          <a:xfrm>
            <a:off x="4513458" y="793658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70F9240-17C0-409C-B16B-FC4F4D679715}"/>
              </a:ext>
            </a:extLst>
          </p:cNvPr>
          <p:cNvSpPr/>
          <p:nvPr/>
        </p:nvSpPr>
        <p:spPr>
          <a:xfrm>
            <a:off x="7522610" y="79652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6F212DD-ACD5-48C9-9852-D764E02A99BE}"/>
              </a:ext>
            </a:extLst>
          </p:cNvPr>
          <p:cNvSpPr/>
          <p:nvPr/>
        </p:nvSpPr>
        <p:spPr>
          <a:xfrm>
            <a:off x="4513458" y="884060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AF06AE4-8B09-4C14-85B5-4EFE58B033C8}"/>
              </a:ext>
            </a:extLst>
          </p:cNvPr>
          <p:cNvSpPr/>
          <p:nvPr/>
        </p:nvSpPr>
        <p:spPr>
          <a:xfrm>
            <a:off x="7523791" y="88033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E9BD01-A5EA-4EEA-8DBC-984D2AEDF464}"/>
              </a:ext>
            </a:extLst>
          </p:cNvPr>
          <p:cNvSpPr/>
          <p:nvPr/>
        </p:nvSpPr>
        <p:spPr>
          <a:xfrm>
            <a:off x="4512277" y="955121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DE1996A-94D3-47C0-AA6C-14646D8003D4}"/>
              </a:ext>
            </a:extLst>
          </p:cNvPr>
          <p:cNvSpPr/>
          <p:nvPr/>
        </p:nvSpPr>
        <p:spPr>
          <a:xfrm>
            <a:off x="7521429" y="955121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6D326BC-68E0-451B-BE4C-C7BC18236071}"/>
              </a:ext>
            </a:extLst>
          </p:cNvPr>
          <p:cNvSpPr/>
          <p:nvPr/>
        </p:nvSpPr>
        <p:spPr>
          <a:xfrm>
            <a:off x="4512277" y="1037822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8B201CF-391E-42CC-B17F-250DEF6E8BC4}"/>
              </a:ext>
            </a:extLst>
          </p:cNvPr>
          <p:cNvSpPr/>
          <p:nvPr/>
        </p:nvSpPr>
        <p:spPr>
          <a:xfrm>
            <a:off x="7521429" y="1040688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D450103-F271-4CAB-B353-3B9B6F2A59AB}"/>
              </a:ext>
            </a:extLst>
          </p:cNvPr>
          <p:cNvSpPr/>
          <p:nvPr/>
        </p:nvSpPr>
        <p:spPr>
          <a:xfrm>
            <a:off x="4512277" y="1128224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C871749-05F9-48F9-B7E9-DDAA73BFAC85}"/>
              </a:ext>
            </a:extLst>
          </p:cNvPr>
          <p:cNvSpPr/>
          <p:nvPr/>
        </p:nvSpPr>
        <p:spPr>
          <a:xfrm>
            <a:off x="7522610" y="112449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9CCB1FD-276E-4261-8966-1A104463BE06}"/>
              </a:ext>
            </a:extLst>
          </p:cNvPr>
          <p:cNvSpPr txBox="1"/>
          <p:nvPr/>
        </p:nvSpPr>
        <p:spPr>
          <a:xfrm>
            <a:off x="2739836" y="1519391"/>
            <a:ext cx="67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FFF9288-3168-4560-9683-E891D4B75691}"/>
              </a:ext>
            </a:extLst>
          </p:cNvPr>
          <p:cNvSpPr txBox="1"/>
          <p:nvPr/>
        </p:nvSpPr>
        <p:spPr>
          <a:xfrm>
            <a:off x="3368473" y="1774370"/>
            <a:ext cx="67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272367D-9D48-4E24-B52B-A04266EB1649}"/>
              </a:ext>
            </a:extLst>
          </p:cNvPr>
          <p:cNvSpPr txBox="1"/>
          <p:nvPr/>
        </p:nvSpPr>
        <p:spPr>
          <a:xfrm>
            <a:off x="4247644" y="2061127"/>
            <a:ext cx="67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DA9758F-E32A-4BD7-B422-0B6FBA60DE69}"/>
              </a:ext>
            </a:extLst>
          </p:cNvPr>
          <p:cNvSpPr txBox="1"/>
          <p:nvPr/>
        </p:nvSpPr>
        <p:spPr>
          <a:xfrm>
            <a:off x="9507466" y="3220992"/>
            <a:ext cx="224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Loop: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D4B6DCB-7510-41C7-B644-5D9DF09011EC}"/>
              </a:ext>
            </a:extLst>
          </p:cNvPr>
          <p:cNvSpPr/>
          <p:nvPr/>
        </p:nvSpPr>
        <p:spPr>
          <a:xfrm>
            <a:off x="8264087" y="341922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AAD4EB9-00A1-4C27-8455-CBF0924D9AAF}"/>
              </a:ext>
            </a:extLst>
          </p:cNvPr>
          <p:cNvSpPr/>
          <p:nvPr/>
        </p:nvSpPr>
        <p:spPr>
          <a:xfrm>
            <a:off x="8264087" y="3504791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DE20E1D-16ED-473E-9251-A2CBC0B8C461}"/>
              </a:ext>
            </a:extLst>
          </p:cNvPr>
          <p:cNvSpPr/>
          <p:nvPr/>
        </p:nvSpPr>
        <p:spPr>
          <a:xfrm>
            <a:off x="8265268" y="358859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4992A6A-865D-4756-8C86-C447385FA16E}"/>
              </a:ext>
            </a:extLst>
          </p:cNvPr>
          <p:cNvSpPr/>
          <p:nvPr/>
        </p:nvSpPr>
        <p:spPr>
          <a:xfrm>
            <a:off x="8264087" y="367060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D675457-C988-496F-A80C-4259B6BBB04E}"/>
              </a:ext>
            </a:extLst>
          </p:cNvPr>
          <p:cNvSpPr/>
          <p:nvPr/>
        </p:nvSpPr>
        <p:spPr>
          <a:xfrm>
            <a:off x="8264087" y="375617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0FAD8DC-9319-4D5B-8FBB-83780170AE43}"/>
              </a:ext>
            </a:extLst>
          </p:cNvPr>
          <p:cNvSpPr/>
          <p:nvPr/>
        </p:nvSpPr>
        <p:spPr>
          <a:xfrm>
            <a:off x="8265268" y="383998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991A1EE-B88E-4C43-A2F0-5C31DBB20EE1}"/>
              </a:ext>
            </a:extLst>
          </p:cNvPr>
          <p:cNvSpPr/>
          <p:nvPr/>
        </p:nvSpPr>
        <p:spPr>
          <a:xfrm>
            <a:off x="8262906" y="3914771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3E49FFB-E03B-463E-8A4D-8F3E8B493DAA}"/>
              </a:ext>
            </a:extLst>
          </p:cNvPr>
          <p:cNvSpPr/>
          <p:nvPr/>
        </p:nvSpPr>
        <p:spPr>
          <a:xfrm>
            <a:off x="8262906" y="4000338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AF74619-F702-44DE-87D5-74A5B44D8EB5}"/>
              </a:ext>
            </a:extLst>
          </p:cNvPr>
          <p:cNvSpPr/>
          <p:nvPr/>
        </p:nvSpPr>
        <p:spPr>
          <a:xfrm>
            <a:off x="8264087" y="408414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B346B4C-D195-4138-9693-DA97B50548C4}"/>
              </a:ext>
            </a:extLst>
          </p:cNvPr>
          <p:cNvSpPr/>
          <p:nvPr/>
        </p:nvSpPr>
        <p:spPr>
          <a:xfrm>
            <a:off x="8918742" y="3417332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E192700-4D82-4962-9747-0153D7D6E2ED}"/>
              </a:ext>
            </a:extLst>
          </p:cNvPr>
          <p:cNvSpPr/>
          <p:nvPr/>
        </p:nvSpPr>
        <p:spPr>
          <a:xfrm>
            <a:off x="8918742" y="3502899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0AF6DE3-604D-4077-AD00-43CAE5AB3FC8}"/>
              </a:ext>
            </a:extLst>
          </p:cNvPr>
          <p:cNvSpPr/>
          <p:nvPr/>
        </p:nvSpPr>
        <p:spPr>
          <a:xfrm>
            <a:off x="8919923" y="3586705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921252C-FB98-4F8E-805A-7425B5F67A63}"/>
              </a:ext>
            </a:extLst>
          </p:cNvPr>
          <p:cNvSpPr/>
          <p:nvPr/>
        </p:nvSpPr>
        <p:spPr>
          <a:xfrm>
            <a:off x="8918742" y="3668715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BC9926D-2A52-4423-9633-CAF868EC8F14}"/>
              </a:ext>
            </a:extLst>
          </p:cNvPr>
          <p:cNvSpPr/>
          <p:nvPr/>
        </p:nvSpPr>
        <p:spPr>
          <a:xfrm>
            <a:off x="8918742" y="3754282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2CC8B18-03BD-453B-B3CD-6901D8F1F12A}"/>
              </a:ext>
            </a:extLst>
          </p:cNvPr>
          <p:cNvSpPr/>
          <p:nvPr/>
        </p:nvSpPr>
        <p:spPr>
          <a:xfrm>
            <a:off x="8919923" y="3838088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E062593-048C-47AD-BEDE-DA0597D5C2B5}"/>
              </a:ext>
            </a:extLst>
          </p:cNvPr>
          <p:cNvSpPr/>
          <p:nvPr/>
        </p:nvSpPr>
        <p:spPr>
          <a:xfrm>
            <a:off x="8917561" y="3912879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C7FA4F1-C345-43C6-9B1E-527E2DAF0F7B}"/>
              </a:ext>
            </a:extLst>
          </p:cNvPr>
          <p:cNvSpPr/>
          <p:nvPr/>
        </p:nvSpPr>
        <p:spPr>
          <a:xfrm>
            <a:off x="8917561" y="3998446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617D991-813F-4AB4-94C6-346CA9E689B7}"/>
              </a:ext>
            </a:extLst>
          </p:cNvPr>
          <p:cNvSpPr/>
          <p:nvPr/>
        </p:nvSpPr>
        <p:spPr>
          <a:xfrm>
            <a:off x="8918742" y="4082252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64BDBD3-7246-4E0C-B269-E057A5D7A98E}"/>
              </a:ext>
            </a:extLst>
          </p:cNvPr>
          <p:cNvSpPr/>
          <p:nvPr/>
        </p:nvSpPr>
        <p:spPr>
          <a:xfrm>
            <a:off x="5351324" y="5116239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D62446A-90D2-4E82-A929-2A48B366BFED}"/>
              </a:ext>
            </a:extLst>
          </p:cNvPr>
          <p:cNvSpPr/>
          <p:nvPr/>
        </p:nvSpPr>
        <p:spPr>
          <a:xfrm>
            <a:off x="6027460" y="5118211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11C249FC-B983-426E-9E35-607982A67243}"/>
              </a:ext>
            </a:extLst>
          </p:cNvPr>
          <p:cNvSpPr/>
          <p:nvPr/>
        </p:nvSpPr>
        <p:spPr>
          <a:xfrm>
            <a:off x="6683885" y="5103288"/>
            <a:ext cx="405319" cy="83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5773AEF-D8DE-4D46-9A78-010DDDC14C37}"/>
              </a:ext>
            </a:extLst>
          </p:cNvPr>
          <p:cNvSpPr/>
          <p:nvPr/>
        </p:nvSpPr>
        <p:spPr>
          <a:xfrm>
            <a:off x="2195769" y="5124937"/>
            <a:ext cx="2912624" cy="8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B56D151-4330-4A9D-B2AB-5C5500B13AAF}"/>
              </a:ext>
            </a:extLst>
          </p:cNvPr>
          <p:cNvSpPr/>
          <p:nvPr/>
        </p:nvSpPr>
        <p:spPr>
          <a:xfrm>
            <a:off x="8928252" y="5085271"/>
            <a:ext cx="405319" cy="836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itle 1">
            <a:extLst>
              <a:ext uri="{FF2B5EF4-FFF2-40B4-BE49-F238E27FC236}">
                <a16:creationId xmlns:a16="http://schemas.microsoft.com/office/drawing/2014/main" id="{643CFC75-862C-4C7A-94F4-828FAF0F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83" y="91323"/>
            <a:ext cx="10515600" cy="1325563"/>
          </a:xfrm>
        </p:spPr>
        <p:txBody>
          <a:bodyPr/>
          <a:lstStyle/>
          <a:p>
            <a:r>
              <a:rPr lang="en-US" dirty="0"/>
              <a:t>Tri-Training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9847E72-DCDD-4D55-BB06-ED2F4BB58E24}"/>
              </a:ext>
            </a:extLst>
          </p:cNvPr>
          <p:cNvCxnSpPr>
            <a:cxnSpLocks/>
            <a:stCxn id="205" idx="2"/>
            <a:endCxn id="212" idx="0"/>
          </p:cNvCxnSpPr>
          <p:nvPr/>
        </p:nvCxnSpPr>
        <p:spPr>
          <a:xfrm>
            <a:off x="9121402" y="4165928"/>
            <a:ext cx="9510" cy="9193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3BF12B5-F76F-4D8E-89EA-A46E0A0D699C}"/>
              </a:ext>
            </a:extLst>
          </p:cNvPr>
          <p:cNvCxnSpPr>
            <a:cxnSpLocks/>
            <a:stCxn id="195" idx="2"/>
            <a:endCxn id="186" idx="0"/>
          </p:cNvCxnSpPr>
          <p:nvPr/>
        </p:nvCxnSpPr>
        <p:spPr>
          <a:xfrm>
            <a:off x="8466747" y="4167820"/>
            <a:ext cx="7740" cy="7650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693BBDF-7A56-480D-9669-38770BBABC86}"/>
              </a:ext>
            </a:extLst>
          </p:cNvPr>
          <p:cNvCxnSpPr>
            <a:cxnSpLocks/>
            <a:stCxn id="241" idx="2"/>
            <a:endCxn id="122" idx="0"/>
          </p:cNvCxnSpPr>
          <p:nvPr/>
        </p:nvCxnSpPr>
        <p:spPr>
          <a:xfrm>
            <a:off x="7816723" y="4189586"/>
            <a:ext cx="7970" cy="57275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D0B1E33-08D0-4E02-A5CD-EC0135C688F1}"/>
              </a:ext>
            </a:extLst>
          </p:cNvPr>
          <p:cNvSpPr/>
          <p:nvPr/>
        </p:nvSpPr>
        <p:spPr>
          <a:xfrm>
            <a:off x="7614063" y="344099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FB7D1B2-43F4-4EF4-8EF4-C53EC2E9ECAB}"/>
              </a:ext>
            </a:extLst>
          </p:cNvPr>
          <p:cNvSpPr/>
          <p:nvPr/>
        </p:nvSpPr>
        <p:spPr>
          <a:xfrm>
            <a:off x="7614063" y="352655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AD563E5-90C4-4803-85EF-CCEE6A619852}"/>
              </a:ext>
            </a:extLst>
          </p:cNvPr>
          <p:cNvSpPr/>
          <p:nvPr/>
        </p:nvSpPr>
        <p:spPr>
          <a:xfrm>
            <a:off x="7615244" y="3610363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E3005BB-D27D-49D7-B1D1-636E422CD56A}"/>
              </a:ext>
            </a:extLst>
          </p:cNvPr>
          <p:cNvSpPr/>
          <p:nvPr/>
        </p:nvSpPr>
        <p:spPr>
          <a:xfrm>
            <a:off x="7614063" y="3692373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9B3809B-A6C5-43FB-82E0-91A3DD43D9AA}"/>
              </a:ext>
            </a:extLst>
          </p:cNvPr>
          <p:cNvSpPr/>
          <p:nvPr/>
        </p:nvSpPr>
        <p:spPr>
          <a:xfrm>
            <a:off x="7614063" y="377794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3F2FE49-2277-4E57-A8B4-FF694848A089}"/>
              </a:ext>
            </a:extLst>
          </p:cNvPr>
          <p:cNvSpPr/>
          <p:nvPr/>
        </p:nvSpPr>
        <p:spPr>
          <a:xfrm>
            <a:off x="7615244" y="3861746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70512B2-D4C4-4895-8105-3345646A252E}"/>
              </a:ext>
            </a:extLst>
          </p:cNvPr>
          <p:cNvSpPr/>
          <p:nvPr/>
        </p:nvSpPr>
        <p:spPr>
          <a:xfrm>
            <a:off x="7612882" y="3936537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EDBA3CE-A7B9-466C-839F-16BB8A5F8DF7}"/>
              </a:ext>
            </a:extLst>
          </p:cNvPr>
          <p:cNvSpPr/>
          <p:nvPr/>
        </p:nvSpPr>
        <p:spPr>
          <a:xfrm>
            <a:off x="7612882" y="4022104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FC5BB6A-6C4C-4CCF-ADC4-D1E3A443B2A9}"/>
              </a:ext>
            </a:extLst>
          </p:cNvPr>
          <p:cNvSpPr/>
          <p:nvPr/>
        </p:nvSpPr>
        <p:spPr>
          <a:xfrm>
            <a:off x="7614063" y="4105910"/>
            <a:ext cx="405319" cy="8367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30ECBDC-1822-49A2-B786-97F73F5FA8C3}"/>
              </a:ext>
            </a:extLst>
          </p:cNvPr>
          <p:cNvSpPr/>
          <p:nvPr/>
        </p:nvSpPr>
        <p:spPr>
          <a:xfrm>
            <a:off x="7612882" y="4404553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AB6AB8D-9833-4CA8-81FB-C87BC67D3B95}"/>
              </a:ext>
            </a:extLst>
          </p:cNvPr>
          <p:cNvSpPr/>
          <p:nvPr/>
        </p:nvSpPr>
        <p:spPr>
          <a:xfrm>
            <a:off x="8259797" y="4407408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F892996-162C-4311-B3F0-D111B642DAE8}"/>
              </a:ext>
            </a:extLst>
          </p:cNvPr>
          <p:cNvSpPr/>
          <p:nvPr/>
        </p:nvSpPr>
        <p:spPr>
          <a:xfrm>
            <a:off x="8924461" y="4392169"/>
            <a:ext cx="405319" cy="836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4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3A95-2A33-4C67-BA6C-CA1F8283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bigger picture…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E48D-83D7-4089-8965-95F2A47BF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44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Tri-Training is NOT a machine learning algorithm.</a:t>
            </a:r>
          </a:p>
          <a:p>
            <a:pPr marL="457200" lvl="1" indent="0">
              <a:buNone/>
            </a:pPr>
            <a:r>
              <a:rPr lang="en-US" dirty="0"/>
              <a:t>It is not a peer to Bayes, CNN, Decision Trees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Rather:</a:t>
            </a:r>
          </a:p>
          <a:p>
            <a:pPr marL="457200" lvl="1" indent="0">
              <a:buNone/>
            </a:pPr>
            <a:r>
              <a:rPr lang="en-US" dirty="0"/>
              <a:t>Tri-Training re-purposes ML algorithms to allow use of unlabeled data!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7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0AF0-EF3E-4EF6-94D5-C1594481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Angluin</a:t>
            </a:r>
            <a:r>
              <a:rPr lang="en-US" dirty="0"/>
              <a:t>, Laird (1988)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992A-D1B4-47FE-BDAA-987DE337D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29" y="1487487"/>
            <a:ext cx="6751221" cy="5005388"/>
          </a:xfrm>
        </p:spPr>
        <p:txBody>
          <a:bodyPr>
            <a:normAutofit/>
          </a:bodyPr>
          <a:lstStyle/>
          <a:p>
            <a:r>
              <a:rPr lang="en-US" dirty="0"/>
              <a:t>How can a learning algorithm be adapted to handle noisy data?</a:t>
            </a:r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If “teacher” (i.e. data) has independent random errors</a:t>
            </a:r>
          </a:p>
          <a:p>
            <a:pPr lvl="1"/>
            <a:r>
              <a:rPr lang="en-US" dirty="0"/>
              <a:t>Then a strategy that will work is to select the most consistent rule for the sample</a:t>
            </a:r>
          </a:p>
          <a:p>
            <a:r>
              <a:rPr lang="en-US" dirty="0"/>
              <a:t>Notes:</a:t>
            </a:r>
          </a:p>
          <a:p>
            <a:pPr lvl="1"/>
            <a:r>
              <a:rPr lang="en-US" dirty="0"/>
              <a:t>It usually requires a feasibly small number of samples if the noise affects &lt; ½ the samples</a:t>
            </a:r>
          </a:p>
          <a:p>
            <a:pPr lvl="1"/>
            <a:r>
              <a:rPr lang="en-US" dirty="0"/>
              <a:t>In general it is intractable, but shown to be polynomial for one rule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C5A41-C15C-48CA-9E85-D9860613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575" y="365125"/>
            <a:ext cx="4357096" cy="4838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702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14370</TotalTime>
  <Words>843</Words>
  <Application>Microsoft Office PowerPoint</Application>
  <PresentationFormat>Widescreen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Tri-Training</vt:lpstr>
      <vt:lpstr>Tri-Training What is it?  Why? </vt:lpstr>
      <vt:lpstr>〖"Co-Training" 〗^((1)) The first Semi-Supervised Algorithm</vt:lpstr>
      <vt:lpstr>Co-Training</vt:lpstr>
      <vt:lpstr>Co-Training</vt:lpstr>
      <vt:lpstr>Tri-Training</vt:lpstr>
      <vt:lpstr>Tri-Training</vt:lpstr>
      <vt:lpstr>The bigger picture…</vt:lpstr>
      <vt:lpstr>Angluin, Laird (1988)</vt:lpstr>
      <vt:lpstr>The basis for Semi-supervised Learning…</vt:lpstr>
      <vt:lpstr>Tri-Training Equations 1..11 When can a set of newly labeled examples be used?</vt:lpstr>
      <vt:lpstr>PowerPoint Presentation</vt:lpstr>
      <vt:lpstr>PowerPoint Presentation</vt:lpstr>
      <vt:lpstr>Testing and Rationale</vt:lpstr>
      <vt:lpstr>Results (avg on UCI datasets)</vt:lpstr>
      <vt:lpstr>Conclusions</vt:lpstr>
      <vt:lpstr>Future Research</vt:lpstr>
      <vt:lpstr>Thank You</vt:lpstr>
      <vt:lpstr>Angluin, Laird (1988) How to cope with incorrect training examples?</vt:lpstr>
      <vt:lpstr>PAC (probably approximately correct) Learning (tutorial references…)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Tri-Training</dc:title>
  <dc:creator>Chris Winsor</dc:creator>
  <cp:lastModifiedBy>Chris Winsor</cp:lastModifiedBy>
  <cp:revision>137</cp:revision>
  <dcterms:created xsi:type="dcterms:W3CDTF">2019-04-24T05:51:12Z</dcterms:created>
  <dcterms:modified xsi:type="dcterms:W3CDTF">2019-05-09T09:19:55Z</dcterms:modified>
</cp:coreProperties>
</file>