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my name is Cody Wittmaack and today I’ll be taking you through my capstone project…..a Historical Hurricane Analysis.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bf2df51fc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bf2df51fc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bf2df51fc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bf2df51fc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better understand the data we need to also understand how the data was collected.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bf2df51fc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bf2df51fc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BULLETS……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Maybe we can look at data starting in 1970?  CLICK….As we can see looking at the same data set starting in in 1970 we still see an upward trend.  CLICK.  The </a:t>
            </a:r>
            <a:r>
              <a:rPr lang="en"/>
              <a:t>regression</a:t>
            </a:r>
            <a:r>
              <a:rPr lang="en"/>
              <a:t> line also supports an increase in hurricane activity.   CLICK</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c09e4ab72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c09e4ab72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latin typeface="Average"/>
                <a:ea typeface="Average"/>
                <a:cs typeface="Average"/>
                <a:sym typeface="Average"/>
              </a:rPr>
              <a:t>Read Slide……….If more storms can be identified starting in 1970 why would the 70’s &amp; 80’s lag behind the two previous decades?  The most reasonable explanation is a natural lull in hurricane activity over </a:t>
            </a:r>
            <a:r>
              <a:rPr lang="en" sz="1500">
                <a:solidFill>
                  <a:schemeClr val="dk1"/>
                </a:solidFill>
                <a:latin typeface="Average"/>
                <a:ea typeface="Average"/>
                <a:cs typeface="Average"/>
                <a:sym typeface="Average"/>
              </a:rPr>
              <a:t>that</a:t>
            </a:r>
            <a:r>
              <a:rPr lang="en" sz="1500">
                <a:solidFill>
                  <a:schemeClr val="dk1"/>
                </a:solidFill>
                <a:latin typeface="Average"/>
                <a:ea typeface="Average"/>
                <a:cs typeface="Average"/>
                <a:sym typeface="Average"/>
              </a:rPr>
              <a:t> period..  </a:t>
            </a:r>
            <a:endParaRPr sz="1500">
              <a:solidFill>
                <a:schemeClr val="dk1"/>
              </a:solidFill>
              <a:latin typeface="Average"/>
              <a:ea typeface="Average"/>
              <a:cs typeface="Average"/>
              <a:sym typeface="Average"/>
            </a:endParaRPr>
          </a:p>
          <a:p>
            <a:pPr indent="0" lvl="0" marL="0" rtl="0" algn="l">
              <a:lnSpc>
                <a:spcPct val="115000"/>
              </a:lnSpc>
              <a:spcBef>
                <a:spcPts val="1200"/>
              </a:spcBef>
              <a:spcAft>
                <a:spcPts val="1200"/>
              </a:spcAft>
              <a:buNone/>
            </a:pPr>
            <a:r>
              <a:rPr lang="en" sz="1500">
                <a:solidFill>
                  <a:schemeClr val="dk1"/>
                </a:solidFill>
                <a:latin typeface="Average"/>
                <a:ea typeface="Average"/>
                <a:cs typeface="Average"/>
                <a:sym typeface="Average"/>
              </a:rPr>
              <a:t>To solve for this I looked at only landfall hurricane events.  We have good records starting in 1950 for the Atlantic and West Pacific Basin which accounts for about 70% of all global landfall events.</a:t>
            </a:r>
            <a:endParaRPr sz="8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c09e4ab72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c09e4ab72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 quick look at a bar chart of that data.  It’s a little difficult to tell the trend here but looks fairly evenly distributed.  Here is </a:t>
            </a:r>
            <a:r>
              <a:rPr lang="en"/>
              <a:t>another</a:t>
            </a:r>
            <a:r>
              <a:rPr lang="en"/>
              <a:t> look with a regression line for reference.  As you can see the line nearly flat.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period between the dotted lines also appears to support a lull over that </a:t>
            </a:r>
            <a:r>
              <a:rPr lang="en"/>
              <a:t>period</a:t>
            </a:r>
            <a:r>
              <a:rPr lang="en"/>
              <a:t> in </a:t>
            </a:r>
            <a:r>
              <a:rPr lang="en"/>
              <a:t>this</a:t>
            </a:r>
            <a:r>
              <a:rPr lang="en"/>
              <a:t> data set.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c09e4ab72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c09e4ab72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we’re looking at only the category 3 and stronger hurricanes.  Once again they are pretty evenly distributed and the regression shows a slight decrease.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c09e4ab72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c09e4ab72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what we’ve seen how can we explain the increase in storm damage that we previously looked at?  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explanation is likely that coastal population and </a:t>
            </a:r>
            <a:r>
              <a:rPr lang="en"/>
              <a:t>infrastructure</a:t>
            </a:r>
            <a:r>
              <a:rPr lang="en"/>
              <a:t> has grown exponentially over the years.   This graph displays the coastal populations of the 5 states most impacted by storms.  As you can see most of these areas have grown 2-3 times from the 70’s to 2010’s.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bf2df51fc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bf2df51fc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This is not to say climate change isn’t taking place.  </a:t>
            </a:r>
            <a:endParaRPr sz="1600">
              <a:solidFill>
                <a:schemeClr val="dk1"/>
              </a:solidFill>
              <a:latin typeface="Average"/>
              <a:ea typeface="Average"/>
              <a:cs typeface="Average"/>
              <a:sym typeface="Average"/>
            </a:endParaRPr>
          </a:p>
          <a:p>
            <a:pPr indent="-330200" lvl="0" marL="457200" rtl="0" algn="l">
              <a:lnSpc>
                <a:spcPct val="11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Some evidence of hurricanes moving more slowly resulting in more rain being deposited in an area and causing more damage as a result.  </a:t>
            </a:r>
            <a:endParaRPr sz="1600">
              <a:solidFill>
                <a:schemeClr val="dk1"/>
              </a:solidFill>
              <a:latin typeface="Average"/>
              <a:ea typeface="Average"/>
              <a:cs typeface="Average"/>
              <a:sym typeface="Average"/>
            </a:endParaRPr>
          </a:p>
          <a:p>
            <a:pPr indent="0" lvl="0" marL="0" rtl="0" algn="l">
              <a:lnSpc>
                <a:spcPct val="115000"/>
              </a:lnSpc>
              <a:spcBef>
                <a:spcPts val="1200"/>
              </a:spcBef>
              <a:spcAft>
                <a:spcPts val="1200"/>
              </a:spcAft>
              <a:buNone/>
            </a:pPr>
            <a:r>
              <a:rPr lang="en" sz="1600">
                <a:solidFill>
                  <a:schemeClr val="dk1"/>
                </a:solidFill>
                <a:latin typeface="Average"/>
                <a:ea typeface="Average"/>
                <a:cs typeface="Average"/>
                <a:sym typeface="Average"/>
              </a:rPr>
              <a:t>With that thank you for your time and I hope this has been insightful.  </a:t>
            </a:r>
            <a:endParaRPr sz="1600">
              <a:solidFill>
                <a:schemeClr val="dk1"/>
              </a:solidFill>
              <a:latin typeface="Average"/>
              <a:ea typeface="Average"/>
              <a:cs typeface="Average"/>
              <a:sym typeface="Average"/>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bf2df51f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bf2df51f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here is a list of data sources &amp; tech used for the analysis.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bf2df51fc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bf2df51fc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Global warming isn’t really up for debate.  This graph plots the average surface temp of earth for each year from 1895 to 2021.  As you can see in this graph there is certainly a warming effect taking place.  </a:t>
            </a:r>
            <a:endParaRPr b="1"/>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bf2df51f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bf2df51f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question I’m looking to answer is whether or not this warming is impacting the frequency or intensity of hurricanes.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simple google </a:t>
            </a:r>
            <a:r>
              <a:rPr lang="en"/>
              <a:t>search on the topic will likely leave you scratching your head.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c09e4ab72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c09e4ab72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graph shows the </a:t>
            </a:r>
            <a:r>
              <a:rPr lang="en"/>
              <a:t>damage</a:t>
            </a:r>
            <a:r>
              <a:rPr lang="en"/>
              <a:t> in </a:t>
            </a:r>
            <a:r>
              <a:rPr lang="en"/>
              <a:t>billions</a:t>
            </a:r>
            <a:r>
              <a:rPr lang="en"/>
              <a:t> of dollars caused by hurricanes in the U.S. from 1980 to current day.  This would would likely lead you to believe storms more frequent and intense.</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I was able to find data that tracked occurrences of each hurricane event from 1895 to 2021 in the North Atlantic Basin…….CLICK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c09e4ab72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c09e4ab72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pretty clearly see there </a:t>
            </a:r>
            <a:r>
              <a:rPr lang="en"/>
              <a:t>does</a:t>
            </a:r>
            <a:r>
              <a:rPr lang="en"/>
              <a:t> appear to be an upward trend in occurrences over this period…..CLICK.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bf2df51fc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bf2df51fc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regression line of these events further supports an increase in hurricane activity.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c09e4ab72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c09e4ab72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look at only category 3 storms &amp; stronger (</a:t>
            </a:r>
            <a:r>
              <a:rPr lang="en">
                <a:solidFill>
                  <a:schemeClr val="dk1"/>
                </a:solidFill>
              </a:rPr>
              <a:t>111-129 mph) to measure intensity</a:t>
            </a:r>
            <a:r>
              <a:rPr lang="en"/>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c09e4ab72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c09e4ab72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again here the regression also seems to support an increase in frequency of these storms.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ncei.noaa.gov/" TargetMode="External"/><Relationship Id="rId4" Type="http://schemas.openxmlformats.org/officeDocument/2006/relationships/hyperlink" Target="https://ourworldindata.org/grapher/frequency-north-atlantic-hurricanes" TargetMode="External"/><Relationship Id="rId11" Type="http://schemas.openxmlformats.org/officeDocument/2006/relationships/image" Target="../media/image11.png"/><Relationship Id="rId10"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hyperlink" Target="https://journals.ametsoc.org/view/journals/clim/25/13/jcli-d-11-00719.1.xml?tab_body=pdf" TargetMode="External"/><Relationship Id="rId6" Type="http://schemas.openxmlformats.org/officeDocument/2006/relationships/hyperlink" Target="https://coast.noaa.gov/quickreport/#/index.html" TargetMode="External"/><Relationship Id="rId7" Type="http://schemas.openxmlformats.org/officeDocument/2006/relationships/hyperlink" Target="https://www.ncei.noaa.gov/access/billions/time-series/US" TargetMode="External"/><Relationship Id="rId8"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89650" y="1318275"/>
            <a:ext cx="8520600" cy="102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solidFill>
                  <a:schemeClr val="accent3"/>
                </a:solidFill>
              </a:rPr>
              <a:t>Historical Hurricane Analysis</a:t>
            </a:r>
            <a:endParaRPr sz="4000">
              <a:solidFill>
                <a:schemeClr val="accent3"/>
              </a:solidFill>
            </a:endParaRPr>
          </a:p>
        </p:txBody>
      </p:sp>
      <p:sp>
        <p:nvSpPr>
          <p:cNvPr id="60" name="Google Shape;60;p13"/>
          <p:cNvSpPr txBox="1"/>
          <p:nvPr>
            <p:ph idx="1" type="subTitle"/>
          </p:nvPr>
        </p:nvSpPr>
        <p:spPr>
          <a:xfrm>
            <a:off x="671250" y="3397576"/>
            <a:ext cx="7801500" cy="7926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lang="en" sz="2400">
                <a:latin typeface="Oswald"/>
                <a:ea typeface="Oswald"/>
                <a:cs typeface="Oswald"/>
                <a:sym typeface="Oswald"/>
              </a:rPr>
              <a:t>Cody</a:t>
            </a:r>
            <a:r>
              <a:rPr lang="en" sz="900">
                <a:latin typeface="Oswald"/>
                <a:ea typeface="Oswald"/>
                <a:cs typeface="Oswald"/>
                <a:sym typeface="Oswald"/>
              </a:rPr>
              <a:t> </a:t>
            </a:r>
            <a:r>
              <a:rPr lang="en" sz="2400">
                <a:latin typeface="Oswald"/>
                <a:ea typeface="Oswald"/>
                <a:cs typeface="Oswald"/>
                <a:sym typeface="Oswald"/>
              </a:rPr>
              <a:t>Wittmaack</a:t>
            </a:r>
            <a:endParaRPr sz="900">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3"/>
                </a:solidFill>
              </a:rPr>
              <a:t>Back to the question at hand…	</a:t>
            </a:r>
            <a:endParaRPr>
              <a:solidFill>
                <a:schemeClr val="accent3"/>
              </a:solidFill>
            </a:endParaRPr>
          </a:p>
        </p:txBody>
      </p:sp>
      <p:sp>
        <p:nvSpPr>
          <p:cNvPr id="119" name="Google Shape;119;p22"/>
          <p:cNvSpPr txBox="1"/>
          <p:nvPr>
            <p:ph idx="1" type="body"/>
          </p:nvPr>
        </p:nvSpPr>
        <p:spPr>
          <a:xfrm>
            <a:off x="311700" y="1346350"/>
            <a:ext cx="8520600" cy="3416400"/>
          </a:xfrm>
          <a:prstGeom prst="rect">
            <a:avLst/>
          </a:prstGeom>
        </p:spPr>
        <p:txBody>
          <a:bodyPr anchorCtr="0" anchor="t" bIns="91425" lIns="91425" spcFirstLastPara="1" rIns="91425" wrap="square" tIns="91425">
            <a:normAutofit fontScale="92500"/>
          </a:bodyPr>
          <a:lstStyle/>
          <a:p>
            <a:pPr indent="0" lvl="0" marL="0" rtl="0" algn="l">
              <a:lnSpc>
                <a:spcPct val="150000"/>
              </a:lnSpc>
              <a:spcBef>
                <a:spcPts val="0"/>
              </a:spcBef>
              <a:spcAft>
                <a:spcPts val="0"/>
              </a:spcAft>
              <a:buNone/>
            </a:pPr>
            <a:r>
              <a:rPr lang="en" sz="2600">
                <a:latin typeface="Oswald"/>
                <a:ea typeface="Oswald"/>
                <a:cs typeface="Oswald"/>
                <a:sym typeface="Oswald"/>
              </a:rPr>
              <a:t>Is Global Warming Impacting the Frequency &amp; Intensity of Hurricanes?</a:t>
            </a:r>
            <a:endParaRPr sz="2600">
              <a:latin typeface="Oswald"/>
              <a:ea typeface="Oswald"/>
              <a:cs typeface="Oswald"/>
              <a:sym typeface="Oswald"/>
            </a:endParaRPr>
          </a:p>
          <a:p>
            <a:pPr indent="-381317" lvl="0" marL="457200" rtl="0" algn="l">
              <a:lnSpc>
                <a:spcPct val="150000"/>
              </a:lnSpc>
              <a:spcBef>
                <a:spcPts val="0"/>
              </a:spcBef>
              <a:spcAft>
                <a:spcPts val="0"/>
              </a:spcAft>
              <a:buSzPct val="100000"/>
              <a:buFont typeface="Oswald"/>
              <a:buChar char="●"/>
            </a:pPr>
            <a:r>
              <a:rPr lang="en" sz="2600">
                <a:latin typeface="Oswald"/>
                <a:ea typeface="Oswald"/>
                <a:cs typeface="Oswald"/>
                <a:sym typeface="Oswald"/>
              </a:rPr>
              <a:t>Based on that data…it certainly appears to!</a:t>
            </a:r>
            <a:endParaRPr sz="2600">
              <a:latin typeface="Oswald"/>
              <a:ea typeface="Oswald"/>
              <a:cs typeface="Oswald"/>
              <a:sym typeface="Oswald"/>
            </a:endParaRPr>
          </a:p>
          <a:p>
            <a:pPr indent="-381317" lvl="0" marL="457200" rtl="0" algn="l">
              <a:lnSpc>
                <a:spcPct val="150000"/>
              </a:lnSpc>
              <a:spcBef>
                <a:spcPts val="0"/>
              </a:spcBef>
              <a:spcAft>
                <a:spcPts val="0"/>
              </a:spcAft>
              <a:buSzPct val="100000"/>
              <a:buFont typeface="Oswald"/>
              <a:buChar char="●"/>
            </a:pPr>
            <a:r>
              <a:rPr lang="en" sz="2600">
                <a:latin typeface="Oswald"/>
                <a:ea typeface="Oswald"/>
                <a:cs typeface="Oswald"/>
                <a:sym typeface="Oswald"/>
              </a:rPr>
              <a:t>But let’s take a closer look at the data before drawing a conclusion.</a:t>
            </a:r>
            <a:endParaRPr sz="2600">
              <a:latin typeface="Oswald"/>
              <a:ea typeface="Oswald"/>
              <a:cs typeface="Oswald"/>
              <a:sym typeface="Oswald"/>
            </a:endParaRPr>
          </a:p>
          <a:p>
            <a:pPr indent="0" lvl="0" marL="0" rtl="0" algn="l">
              <a:lnSpc>
                <a:spcPct val="150000"/>
              </a:lnSpc>
              <a:spcBef>
                <a:spcPts val="0"/>
              </a:spcBef>
              <a:spcAft>
                <a:spcPts val="0"/>
              </a:spcAft>
              <a:buNone/>
            </a:pPr>
            <a:r>
              <a:t/>
            </a:r>
            <a:endParaRPr sz="23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rPr lang="en" sz="2300">
                <a:solidFill>
                  <a:schemeClr val="dk1"/>
                </a:solidFill>
                <a:latin typeface="Oswald"/>
                <a:ea typeface="Oswald"/>
                <a:cs typeface="Oswald"/>
                <a:sym typeface="Oswald"/>
              </a:rPr>
              <a:t> </a:t>
            </a:r>
            <a:endParaRPr sz="23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t/>
            </a:r>
            <a:endParaRPr sz="23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t/>
            </a:r>
            <a:endParaRPr sz="2300">
              <a:solidFill>
                <a:schemeClr val="dk1"/>
              </a:solidFill>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290150" y="4665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3"/>
                </a:solidFill>
              </a:rPr>
              <a:t>Hurricane Detection</a:t>
            </a:r>
            <a:endParaRPr>
              <a:solidFill>
                <a:schemeClr val="accent3"/>
              </a:solidFill>
            </a:endParaRPr>
          </a:p>
          <a:p>
            <a:pPr indent="0" lvl="0" marL="0" rtl="0" algn="ctr">
              <a:spcBef>
                <a:spcPts val="0"/>
              </a:spcBef>
              <a:spcAft>
                <a:spcPts val="0"/>
              </a:spcAft>
              <a:buNone/>
            </a:pPr>
            <a:r>
              <a:t/>
            </a:r>
            <a:endParaRPr/>
          </a:p>
        </p:txBody>
      </p:sp>
      <p:sp>
        <p:nvSpPr>
          <p:cNvPr id="125" name="Google Shape;125;p23"/>
          <p:cNvSpPr txBox="1"/>
          <p:nvPr>
            <p:ph idx="1" type="body"/>
          </p:nvPr>
        </p:nvSpPr>
        <p:spPr>
          <a:xfrm>
            <a:off x="290150" y="1069550"/>
            <a:ext cx="3769500" cy="34164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en">
                <a:latin typeface="Oswald"/>
                <a:ea typeface="Oswald"/>
                <a:cs typeface="Oswald"/>
                <a:sym typeface="Oswald"/>
              </a:rPr>
              <a:t>Early Detection</a:t>
            </a:r>
            <a:endParaRPr>
              <a:latin typeface="Oswald"/>
              <a:ea typeface="Oswald"/>
              <a:cs typeface="Oswald"/>
              <a:sym typeface="Oswald"/>
            </a:endParaRPr>
          </a:p>
          <a:p>
            <a:pPr indent="-317500" lvl="0" marL="457200" rtl="0" algn="l">
              <a:spcBef>
                <a:spcPts val="1200"/>
              </a:spcBef>
              <a:spcAft>
                <a:spcPts val="0"/>
              </a:spcAft>
              <a:buSzPts val="1400"/>
              <a:buFont typeface="Oswald"/>
              <a:buChar char="●"/>
            </a:pPr>
            <a:r>
              <a:rPr lang="en" sz="1400">
                <a:latin typeface="Oswald"/>
                <a:ea typeface="Oswald"/>
                <a:cs typeface="Oswald"/>
                <a:sym typeface="Oswald"/>
              </a:rPr>
              <a:t>R</a:t>
            </a:r>
            <a:r>
              <a:rPr lang="en" sz="1400">
                <a:latin typeface="Oswald"/>
                <a:ea typeface="Oswald"/>
                <a:cs typeface="Oswald"/>
                <a:sym typeface="Oswald"/>
              </a:rPr>
              <a:t>eported by ships</a:t>
            </a:r>
            <a:endParaRPr sz="1400">
              <a:latin typeface="Oswald"/>
              <a:ea typeface="Oswald"/>
              <a:cs typeface="Oswald"/>
              <a:sym typeface="Oswald"/>
            </a:endParaRPr>
          </a:p>
          <a:p>
            <a:pPr indent="-317500" lvl="0" marL="457200" rtl="0" algn="l">
              <a:spcBef>
                <a:spcPts val="0"/>
              </a:spcBef>
              <a:spcAft>
                <a:spcPts val="0"/>
              </a:spcAft>
              <a:buSzPts val="1400"/>
              <a:buFont typeface="Oswald"/>
              <a:buChar char="●"/>
            </a:pPr>
            <a:r>
              <a:rPr lang="en" sz="1400">
                <a:latin typeface="Oswald"/>
                <a:ea typeface="Oswald"/>
                <a:cs typeface="Oswald"/>
                <a:sym typeface="Oswald"/>
              </a:rPr>
              <a:t>Landfall</a:t>
            </a:r>
            <a:endParaRPr sz="1400">
              <a:latin typeface="Oswald"/>
              <a:ea typeface="Oswald"/>
              <a:cs typeface="Oswald"/>
              <a:sym typeface="Oswald"/>
            </a:endParaRPr>
          </a:p>
          <a:p>
            <a:pPr indent="-317500" lvl="0" marL="457200" rtl="0" algn="l">
              <a:spcBef>
                <a:spcPts val="0"/>
              </a:spcBef>
              <a:spcAft>
                <a:spcPts val="0"/>
              </a:spcAft>
              <a:buSzPts val="1400"/>
              <a:buFont typeface="Oswald"/>
              <a:buChar char="●"/>
            </a:pPr>
            <a:r>
              <a:rPr lang="en" sz="1400">
                <a:latin typeface="Oswald"/>
                <a:ea typeface="Oswald"/>
                <a:cs typeface="Oswald"/>
                <a:sym typeface="Oswald"/>
              </a:rPr>
              <a:t>Primary methods until early 1970’s</a:t>
            </a:r>
            <a:endParaRPr sz="1400">
              <a:latin typeface="Oswald"/>
              <a:ea typeface="Oswald"/>
              <a:cs typeface="Oswald"/>
              <a:sym typeface="Oswald"/>
            </a:endParaRPr>
          </a:p>
          <a:p>
            <a:pPr indent="0" lvl="0" marL="0" rtl="0" algn="l">
              <a:spcBef>
                <a:spcPts val="1200"/>
              </a:spcBef>
              <a:spcAft>
                <a:spcPts val="1200"/>
              </a:spcAft>
              <a:buNone/>
            </a:pPr>
            <a:r>
              <a:t/>
            </a:r>
            <a:endParaRPr sz="1400"/>
          </a:p>
        </p:txBody>
      </p:sp>
      <p:sp>
        <p:nvSpPr>
          <p:cNvPr id="126" name="Google Shape;126;p23"/>
          <p:cNvSpPr txBox="1"/>
          <p:nvPr>
            <p:ph idx="1" type="body"/>
          </p:nvPr>
        </p:nvSpPr>
        <p:spPr>
          <a:xfrm>
            <a:off x="5041250" y="1017725"/>
            <a:ext cx="37695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Oswald"/>
                <a:ea typeface="Oswald"/>
                <a:cs typeface="Oswald"/>
                <a:sym typeface="Oswald"/>
              </a:rPr>
              <a:t>Modern Detection</a:t>
            </a:r>
            <a:endParaRPr>
              <a:latin typeface="Oswald"/>
              <a:ea typeface="Oswald"/>
              <a:cs typeface="Oswald"/>
              <a:sym typeface="Oswald"/>
            </a:endParaRPr>
          </a:p>
          <a:p>
            <a:pPr indent="-317500" lvl="0" marL="457200" marR="0" rtl="0" algn="l">
              <a:lnSpc>
                <a:spcPct val="115000"/>
              </a:lnSpc>
              <a:spcBef>
                <a:spcPts val="1200"/>
              </a:spcBef>
              <a:spcAft>
                <a:spcPts val="0"/>
              </a:spcAft>
              <a:buSzPts val="1400"/>
              <a:buFont typeface="Oswald"/>
              <a:buChar char="●"/>
            </a:pPr>
            <a:r>
              <a:rPr lang="en" sz="1400">
                <a:latin typeface="Oswald"/>
                <a:ea typeface="Oswald"/>
                <a:cs typeface="Oswald"/>
                <a:sym typeface="Oswald"/>
              </a:rPr>
              <a:t>Satellite imagery</a:t>
            </a:r>
            <a:endParaRPr sz="1400">
              <a:latin typeface="Oswald"/>
              <a:ea typeface="Oswald"/>
              <a:cs typeface="Oswald"/>
              <a:sym typeface="Oswald"/>
            </a:endParaRPr>
          </a:p>
          <a:p>
            <a:pPr indent="-317500" lvl="0" marL="457200" marR="0" rtl="0" algn="l">
              <a:lnSpc>
                <a:spcPct val="115000"/>
              </a:lnSpc>
              <a:spcBef>
                <a:spcPts val="0"/>
              </a:spcBef>
              <a:spcAft>
                <a:spcPts val="0"/>
              </a:spcAft>
              <a:buSzPts val="1400"/>
              <a:buFont typeface="Oswald"/>
              <a:buChar char="●"/>
            </a:pPr>
            <a:r>
              <a:rPr lang="en" sz="1400">
                <a:latin typeface="Oswald"/>
                <a:ea typeface="Oswald"/>
                <a:cs typeface="Oswald"/>
                <a:sym typeface="Oswald"/>
              </a:rPr>
              <a:t>First image generated on 4/1/1960 but not considered </a:t>
            </a:r>
            <a:r>
              <a:rPr lang="en" sz="1400">
                <a:latin typeface="Oswald"/>
                <a:ea typeface="Oswald"/>
                <a:cs typeface="Oswald"/>
                <a:sym typeface="Oswald"/>
              </a:rPr>
              <a:t>reliable</a:t>
            </a:r>
            <a:r>
              <a:rPr lang="en" sz="1400">
                <a:latin typeface="Oswald"/>
                <a:ea typeface="Oswald"/>
                <a:cs typeface="Oswald"/>
                <a:sym typeface="Oswald"/>
              </a:rPr>
              <a:t> until around 1972</a:t>
            </a:r>
            <a:endParaRPr>
              <a:latin typeface="Oswald"/>
              <a:ea typeface="Oswald"/>
              <a:cs typeface="Oswald"/>
              <a:sym typeface="Oswald"/>
            </a:endParaRPr>
          </a:p>
        </p:txBody>
      </p:sp>
      <p:pic>
        <p:nvPicPr>
          <p:cNvPr id="127" name="Google Shape;127;p23"/>
          <p:cNvPicPr preferRelativeResize="0"/>
          <p:nvPr/>
        </p:nvPicPr>
        <p:blipFill>
          <a:blip r:embed="rId3">
            <a:alphaModFix/>
          </a:blip>
          <a:stretch>
            <a:fillRect/>
          </a:stretch>
        </p:blipFill>
        <p:spPr>
          <a:xfrm>
            <a:off x="290150" y="2395325"/>
            <a:ext cx="3988150" cy="2090625"/>
          </a:xfrm>
          <a:prstGeom prst="rect">
            <a:avLst/>
          </a:prstGeom>
          <a:noFill/>
          <a:ln>
            <a:noFill/>
          </a:ln>
        </p:spPr>
      </p:pic>
      <p:pic>
        <p:nvPicPr>
          <p:cNvPr id="128" name="Google Shape;128;p23"/>
          <p:cNvPicPr preferRelativeResize="0"/>
          <p:nvPr/>
        </p:nvPicPr>
        <p:blipFill>
          <a:blip r:embed="rId4">
            <a:alphaModFix/>
          </a:blip>
          <a:stretch>
            <a:fillRect/>
          </a:stretch>
        </p:blipFill>
        <p:spPr>
          <a:xfrm>
            <a:off x="4759675" y="2468650"/>
            <a:ext cx="1743075" cy="1943975"/>
          </a:xfrm>
          <a:prstGeom prst="rect">
            <a:avLst/>
          </a:prstGeom>
          <a:noFill/>
          <a:ln>
            <a:noFill/>
          </a:ln>
        </p:spPr>
      </p:pic>
      <p:pic>
        <p:nvPicPr>
          <p:cNvPr id="129" name="Google Shape;129;p23"/>
          <p:cNvPicPr preferRelativeResize="0"/>
          <p:nvPr/>
        </p:nvPicPr>
        <p:blipFill>
          <a:blip r:embed="rId5">
            <a:alphaModFix/>
          </a:blip>
          <a:stretch>
            <a:fillRect/>
          </a:stretch>
        </p:blipFill>
        <p:spPr>
          <a:xfrm>
            <a:off x="6655650" y="2568363"/>
            <a:ext cx="2302800" cy="1744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3265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300">
                <a:solidFill>
                  <a:schemeClr val="accent3"/>
                </a:solidFill>
              </a:rPr>
              <a:t>Why Does this Matter?</a:t>
            </a:r>
            <a:endParaRPr sz="2300">
              <a:solidFill>
                <a:schemeClr val="accent3"/>
              </a:solidFill>
            </a:endParaRPr>
          </a:p>
        </p:txBody>
      </p:sp>
      <p:sp>
        <p:nvSpPr>
          <p:cNvPr id="135" name="Google Shape;135;p24"/>
          <p:cNvSpPr txBox="1"/>
          <p:nvPr>
            <p:ph idx="1" type="body"/>
          </p:nvPr>
        </p:nvSpPr>
        <p:spPr>
          <a:xfrm>
            <a:off x="554075" y="1556400"/>
            <a:ext cx="3661800" cy="2611200"/>
          </a:xfrm>
          <a:prstGeom prst="rect">
            <a:avLst/>
          </a:prstGeom>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SzPts val="2000"/>
              <a:buFont typeface="Oswald"/>
              <a:buChar char="●"/>
            </a:pPr>
            <a:r>
              <a:rPr lang="en" sz="2000">
                <a:latin typeface="Oswald"/>
                <a:ea typeface="Oswald"/>
                <a:cs typeface="Oswald"/>
                <a:sym typeface="Oswald"/>
              </a:rPr>
              <a:t>It is likely hurricanes prior to satellite technology were undercounted.</a:t>
            </a:r>
            <a:endParaRPr sz="2000">
              <a:latin typeface="Oswald"/>
              <a:ea typeface="Oswald"/>
              <a:cs typeface="Oswald"/>
              <a:sym typeface="Oswald"/>
            </a:endParaRPr>
          </a:p>
          <a:p>
            <a:pPr indent="-355600" lvl="0" marL="457200" rtl="0" algn="l">
              <a:lnSpc>
                <a:spcPct val="150000"/>
              </a:lnSpc>
              <a:spcBef>
                <a:spcPts val="0"/>
              </a:spcBef>
              <a:spcAft>
                <a:spcPts val="0"/>
              </a:spcAft>
              <a:buSzPts val="2000"/>
              <a:buFont typeface="Oswald"/>
              <a:buChar char="●"/>
            </a:pPr>
            <a:r>
              <a:rPr lang="en" sz="2000">
                <a:latin typeface="Oswald"/>
                <a:ea typeface="Oswald"/>
                <a:cs typeface="Oswald"/>
                <a:sym typeface="Oswald"/>
              </a:rPr>
              <a:t>This would skew the data!</a:t>
            </a:r>
            <a:endParaRPr sz="2000">
              <a:latin typeface="Oswald"/>
              <a:ea typeface="Oswald"/>
              <a:cs typeface="Oswald"/>
              <a:sym typeface="Oswald"/>
            </a:endParaRPr>
          </a:p>
          <a:p>
            <a:pPr indent="-355600" lvl="0" marL="457200" rtl="0" algn="l">
              <a:lnSpc>
                <a:spcPct val="150000"/>
              </a:lnSpc>
              <a:spcBef>
                <a:spcPts val="0"/>
              </a:spcBef>
              <a:spcAft>
                <a:spcPts val="0"/>
              </a:spcAft>
              <a:buSzPts val="2000"/>
              <a:buFont typeface="Oswald"/>
              <a:buChar char="●"/>
            </a:pPr>
            <a:r>
              <a:rPr lang="en" sz="2000">
                <a:latin typeface="Oswald"/>
                <a:ea typeface="Oswald"/>
                <a:cs typeface="Oswald"/>
                <a:sym typeface="Oswald"/>
              </a:rPr>
              <a:t>How can we reconcile this?</a:t>
            </a:r>
            <a:endParaRPr sz="2000">
              <a:latin typeface="Oswald"/>
              <a:ea typeface="Oswald"/>
              <a:cs typeface="Oswald"/>
              <a:sym typeface="Oswald"/>
            </a:endParaRPr>
          </a:p>
          <a:p>
            <a:pPr indent="0" lvl="0" marL="0" rtl="0" algn="l">
              <a:lnSpc>
                <a:spcPct val="150000"/>
              </a:lnSpc>
              <a:spcBef>
                <a:spcPts val="1200"/>
              </a:spcBef>
              <a:spcAft>
                <a:spcPts val="1200"/>
              </a:spcAft>
              <a:buNone/>
            </a:pPr>
            <a:r>
              <a:t/>
            </a:r>
            <a:endParaRPr/>
          </a:p>
        </p:txBody>
      </p:sp>
      <p:sp>
        <p:nvSpPr>
          <p:cNvPr id="136" name="Google Shape;136;p24"/>
          <p:cNvSpPr txBox="1"/>
          <p:nvPr>
            <p:ph idx="1" type="body"/>
          </p:nvPr>
        </p:nvSpPr>
        <p:spPr>
          <a:xfrm>
            <a:off x="4665075" y="1481000"/>
            <a:ext cx="3661800" cy="2611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a:p>
          <a:p>
            <a:pPr indent="0" lvl="0" marL="0" rtl="0" algn="l">
              <a:lnSpc>
                <a:spcPct val="150000"/>
              </a:lnSpc>
              <a:spcBef>
                <a:spcPts val="1200"/>
              </a:spcBef>
              <a:spcAft>
                <a:spcPts val="1200"/>
              </a:spcAft>
              <a:buNone/>
            </a:pPr>
            <a:r>
              <a:t/>
            </a:r>
            <a:endParaRPr/>
          </a:p>
        </p:txBody>
      </p:sp>
      <p:pic>
        <p:nvPicPr>
          <p:cNvPr id="137" name="Google Shape;137;p24"/>
          <p:cNvPicPr preferRelativeResize="0"/>
          <p:nvPr/>
        </p:nvPicPr>
        <p:blipFill>
          <a:blip r:embed="rId3">
            <a:alphaModFix/>
          </a:blip>
          <a:stretch>
            <a:fillRect/>
          </a:stretch>
        </p:blipFill>
        <p:spPr>
          <a:xfrm>
            <a:off x="4718494" y="1168519"/>
            <a:ext cx="3122025" cy="2298525"/>
          </a:xfrm>
          <a:prstGeom prst="rect">
            <a:avLst/>
          </a:prstGeom>
          <a:noFill/>
          <a:ln>
            <a:noFill/>
          </a:ln>
        </p:spPr>
      </p:pic>
      <p:pic>
        <p:nvPicPr>
          <p:cNvPr id="138" name="Google Shape;138;p24"/>
          <p:cNvPicPr preferRelativeResize="0"/>
          <p:nvPr/>
        </p:nvPicPr>
        <p:blipFill>
          <a:blip r:embed="rId4">
            <a:alphaModFix/>
          </a:blip>
          <a:stretch>
            <a:fillRect/>
          </a:stretch>
        </p:blipFill>
        <p:spPr>
          <a:xfrm>
            <a:off x="5316350" y="2084399"/>
            <a:ext cx="3310550" cy="2343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1000"/>
                                        <p:tgtEl>
                                          <p:spTgt spid="13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1000"/>
                                        <p:tgtEl>
                                          <p:spTgt spid="13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3"/>
                </a:solidFill>
              </a:rPr>
              <a:t>Conclusion?  Not so Fast!</a:t>
            </a:r>
            <a:endParaRPr>
              <a:solidFill>
                <a:schemeClr val="accent3"/>
              </a:solidFill>
            </a:endParaRPr>
          </a:p>
        </p:txBody>
      </p:sp>
      <p:sp>
        <p:nvSpPr>
          <p:cNvPr id="144" name="Google Shape;144;p25"/>
          <p:cNvSpPr txBox="1"/>
          <p:nvPr>
            <p:ph idx="1" type="body"/>
          </p:nvPr>
        </p:nvSpPr>
        <p:spPr>
          <a:xfrm>
            <a:off x="192100" y="1743675"/>
            <a:ext cx="3979500" cy="3300600"/>
          </a:xfrm>
          <a:prstGeom prst="rect">
            <a:avLst/>
          </a:prstGeom>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SzPts val="2000"/>
              <a:buFont typeface="Oswald"/>
              <a:buChar char="●"/>
            </a:pPr>
            <a:r>
              <a:rPr lang="en" sz="2000">
                <a:latin typeface="Oswald"/>
                <a:ea typeface="Oswald"/>
                <a:cs typeface="Oswald"/>
                <a:sym typeface="Oswald"/>
              </a:rPr>
              <a:t>The smaller sample size allows outliers to more significantly influence the conclusion.</a:t>
            </a:r>
            <a:endParaRPr sz="2000">
              <a:latin typeface="Oswald"/>
              <a:ea typeface="Oswald"/>
              <a:cs typeface="Oswald"/>
              <a:sym typeface="Oswald"/>
            </a:endParaRPr>
          </a:p>
          <a:p>
            <a:pPr indent="0" lvl="0" marL="457200" rtl="0" algn="l">
              <a:lnSpc>
                <a:spcPct val="115000"/>
              </a:lnSpc>
              <a:spcBef>
                <a:spcPts val="1200"/>
              </a:spcBef>
              <a:spcAft>
                <a:spcPts val="1200"/>
              </a:spcAft>
              <a:buNone/>
            </a:pPr>
            <a:r>
              <a:t/>
            </a:r>
            <a:endParaRPr sz="2000">
              <a:latin typeface="Oswald"/>
              <a:ea typeface="Oswald"/>
              <a:cs typeface="Oswald"/>
              <a:sym typeface="Oswald"/>
            </a:endParaRPr>
          </a:p>
        </p:txBody>
      </p:sp>
      <p:grpSp>
        <p:nvGrpSpPr>
          <p:cNvPr id="145" name="Google Shape;145;p25"/>
          <p:cNvGrpSpPr/>
          <p:nvPr/>
        </p:nvGrpSpPr>
        <p:grpSpPr>
          <a:xfrm>
            <a:off x="4322477" y="1348618"/>
            <a:ext cx="4559738" cy="2908303"/>
            <a:chOff x="4868000" y="1484769"/>
            <a:chExt cx="3964300" cy="2528299"/>
          </a:xfrm>
        </p:grpSpPr>
        <p:pic>
          <p:nvPicPr>
            <p:cNvPr id="146" name="Google Shape;146;p25"/>
            <p:cNvPicPr preferRelativeResize="0"/>
            <p:nvPr/>
          </p:nvPicPr>
          <p:blipFill>
            <a:blip r:embed="rId3">
              <a:alphaModFix/>
            </a:blip>
            <a:stretch>
              <a:fillRect/>
            </a:stretch>
          </p:blipFill>
          <p:spPr>
            <a:xfrm>
              <a:off x="4868000" y="1484769"/>
              <a:ext cx="3964300" cy="2528299"/>
            </a:xfrm>
            <a:prstGeom prst="rect">
              <a:avLst/>
            </a:prstGeom>
            <a:noFill/>
            <a:ln>
              <a:noFill/>
            </a:ln>
          </p:spPr>
        </p:pic>
        <p:cxnSp>
          <p:nvCxnSpPr>
            <p:cNvPr id="147" name="Google Shape;147;p25"/>
            <p:cNvCxnSpPr/>
            <p:nvPr/>
          </p:nvCxnSpPr>
          <p:spPr>
            <a:xfrm>
              <a:off x="7253525" y="1674050"/>
              <a:ext cx="21600" cy="2186700"/>
            </a:xfrm>
            <a:prstGeom prst="straightConnector1">
              <a:avLst/>
            </a:prstGeom>
            <a:noFill/>
            <a:ln cap="flat" cmpd="sng" w="28575">
              <a:solidFill>
                <a:srgbClr val="FF0000"/>
              </a:solidFill>
              <a:prstDash val="dash"/>
              <a:round/>
              <a:headEnd len="med" w="med" type="none"/>
              <a:tailEnd len="med" w="med" type="none"/>
            </a:ln>
          </p:spPr>
        </p:cxn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13" y="364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3"/>
                </a:solidFill>
              </a:rPr>
              <a:t>Landfall Analysis - Frequency</a:t>
            </a:r>
            <a:endParaRPr>
              <a:solidFill>
                <a:schemeClr val="accent3"/>
              </a:solidFill>
            </a:endParaRPr>
          </a:p>
        </p:txBody>
      </p:sp>
      <p:pic>
        <p:nvPicPr>
          <p:cNvPr id="153" name="Google Shape;153;p26"/>
          <p:cNvPicPr preferRelativeResize="0"/>
          <p:nvPr/>
        </p:nvPicPr>
        <p:blipFill>
          <a:blip r:embed="rId3">
            <a:alphaModFix/>
          </a:blip>
          <a:stretch>
            <a:fillRect/>
          </a:stretch>
        </p:blipFill>
        <p:spPr>
          <a:xfrm>
            <a:off x="732712" y="1057925"/>
            <a:ext cx="7678624" cy="3706375"/>
          </a:xfrm>
          <a:prstGeom prst="rect">
            <a:avLst/>
          </a:prstGeom>
          <a:noFill/>
          <a:ln>
            <a:noFill/>
          </a:ln>
        </p:spPr>
      </p:pic>
      <p:pic>
        <p:nvPicPr>
          <p:cNvPr id="154" name="Google Shape;154;p26"/>
          <p:cNvPicPr preferRelativeResize="0"/>
          <p:nvPr/>
        </p:nvPicPr>
        <p:blipFill>
          <a:blip r:embed="rId4">
            <a:alphaModFix/>
          </a:blip>
          <a:stretch>
            <a:fillRect/>
          </a:stretch>
        </p:blipFill>
        <p:spPr>
          <a:xfrm>
            <a:off x="729362" y="1057925"/>
            <a:ext cx="7685275" cy="36268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53"/>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3"/>
                </a:solidFill>
              </a:rPr>
              <a:t>Landfall Analysis - Intensity</a:t>
            </a:r>
            <a:endParaRPr>
              <a:solidFill>
                <a:schemeClr val="accent3"/>
              </a:solidFill>
            </a:endParaRPr>
          </a:p>
        </p:txBody>
      </p:sp>
      <p:pic>
        <p:nvPicPr>
          <p:cNvPr id="160" name="Google Shape;160;p27"/>
          <p:cNvPicPr preferRelativeResize="0"/>
          <p:nvPr/>
        </p:nvPicPr>
        <p:blipFill>
          <a:blip r:embed="rId3">
            <a:alphaModFix/>
          </a:blip>
          <a:stretch>
            <a:fillRect/>
          </a:stretch>
        </p:blipFill>
        <p:spPr>
          <a:xfrm>
            <a:off x="869999" y="1123575"/>
            <a:ext cx="7355974" cy="3550650"/>
          </a:xfrm>
          <a:prstGeom prst="rect">
            <a:avLst/>
          </a:prstGeom>
          <a:noFill/>
          <a:ln>
            <a:noFill/>
          </a:ln>
        </p:spPr>
      </p:pic>
      <p:pic>
        <p:nvPicPr>
          <p:cNvPr id="161" name="Google Shape;161;p27"/>
          <p:cNvPicPr preferRelativeResize="0"/>
          <p:nvPr/>
        </p:nvPicPr>
        <p:blipFill>
          <a:blip r:embed="rId4">
            <a:alphaModFix/>
          </a:blip>
          <a:stretch>
            <a:fillRect/>
          </a:stretch>
        </p:blipFill>
        <p:spPr>
          <a:xfrm>
            <a:off x="870000" y="1123575"/>
            <a:ext cx="7346301" cy="3402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60"/>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3"/>
                </a:solidFill>
              </a:rPr>
              <a:t>What About the Increase in Damages though?</a:t>
            </a:r>
            <a:endParaRPr>
              <a:solidFill>
                <a:schemeClr val="accent3"/>
              </a:solidFill>
            </a:endParaRPr>
          </a:p>
        </p:txBody>
      </p:sp>
      <p:pic>
        <p:nvPicPr>
          <p:cNvPr id="167" name="Google Shape;167;p28"/>
          <p:cNvPicPr preferRelativeResize="0"/>
          <p:nvPr/>
        </p:nvPicPr>
        <p:blipFill>
          <a:blip r:embed="rId3">
            <a:alphaModFix/>
          </a:blip>
          <a:stretch>
            <a:fillRect/>
          </a:stretch>
        </p:blipFill>
        <p:spPr>
          <a:xfrm>
            <a:off x="597525" y="1341776"/>
            <a:ext cx="7948950" cy="3305400"/>
          </a:xfrm>
          <a:prstGeom prst="rect">
            <a:avLst/>
          </a:prstGeom>
          <a:noFill/>
          <a:ln>
            <a:noFill/>
          </a:ln>
        </p:spPr>
      </p:pic>
      <p:pic>
        <p:nvPicPr>
          <p:cNvPr id="168" name="Google Shape;168;p28"/>
          <p:cNvPicPr preferRelativeResize="0"/>
          <p:nvPr/>
        </p:nvPicPr>
        <p:blipFill>
          <a:blip r:embed="rId4">
            <a:alphaModFix/>
          </a:blip>
          <a:stretch>
            <a:fillRect/>
          </a:stretch>
        </p:blipFill>
        <p:spPr>
          <a:xfrm>
            <a:off x="803500" y="1457774"/>
            <a:ext cx="7537001" cy="3073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67"/>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3"/>
                </a:solidFill>
              </a:rPr>
              <a:t>Conclusion 	</a:t>
            </a:r>
            <a:endParaRPr>
              <a:solidFill>
                <a:schemeClr val="accent3"/>
              </a:solidFill>
            </a:endParaRPr>
          </a:p>
        </p:txBody>
      </p:sp>
      <p:sp>
        <p:nvSpPr>
          <p:cNvPr id="174" name="Google Shape;17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61950" lvl="0" marL="457200" rtl="0" algn="l">
              <a:spcBef>
                <a:spcPts val="0"/>
              </a:spcBef>
              <a:spcAft>
                <a:spcPts val="0"/>
              </a:spcAft>
              <a:buSzPts val="2100"/>
              <a:buFont typeface="Oswald"/>
              <a:buChar char="●"/>
            </a:pPr>
            <a:r>
              <a:rPr lang="en" sz="2100">
                <a:latin typeface="Oswald"/>
                <a:ea typeface="Oswald"/>
                <a:cs typeface="Oswald"/>
                <a:sym typeface="Oswald"/>
              </a:rPr>
              <a:t>“Data doesn’t lie.  People do.  If your data is biased, it is because it has been sampled incorrectly or you asked the wrong question, whether it be deliberately or otherwise.” 			- Lee Baker, Truth, Lies, &amp; </a:t>
            </a:r>
            <a:r>
              <a:rPr lang="en" sz="2100">
                <a:latin typeface="Oswald"/>
                <a:ea typeface="Oswald"/>
                <a:cs typeface="Oswald"/>
                <a:sym typeface="Oswald"/>
              </a:rPr>
              <a:t>Statistics</a:t>
            </a:r>
            <a:r>
              <a:rPr lang="en" sz="2100">
                <a:latin typeface="Oswald"/>
                <a:ea typeface="Oswald"/>
                <a:cs typeface="Oswald"/>
                <a:sym typeface="Oswald"/>
              </a:rPr>
              <a:t>:  How to Lie with Statistics.</a:t>
            </a:r>
            <a:endParaRPr sz="2100">
              <a:latin typeface="Oswald"/>
              <a:ea typeface="Oswald"/>
              <a:cs typeface="Oswald"/>
              <a:sym typeface="Oswald"/>
            </a:endParaRPr>
          </a:p>
          <a:p>
            <a:pPr indent="-361950" lvl="0" marL="457200" rtl="0" algn="l">
              <a:spcBef>
                <a:spcPts val="0"/>
              </a:spcBef>
              <a:spcAft>
                <a:spcPts val="0"/>
              </a:spcAft>
              <a:buSzPts val="2100"/>
              <a:buFont typeface="Oswald"/>
              <a:buChar char="●"/>
            </a:pPr>
            <a:r>
              <a:rPr lang="en" sz="2100">
                <a:latin typeface="Oswald"/>
                <a:ea typeface="Oswald"/>
                <a:cs typeface="Oswald"/>
                <a:sym typeface="Oswald"/>
              </a:rPr>
              <a:t>The true story highlighted in this analysis is how data can be used to drive a narrative in almost any direction.</a:t>
            </a:r>
            <a:endParaRPr sz="2100">
              <a:latin typeface="Oswald"/>
              <a:ea typeface="Oswald"/>
              <a:cs typeface="Oswald"/>
              <a:sym typeface="Oswald"/>
            </a:endParaRPr>
          </a:p>
          <a:p>
            <a:pPr indent="-361950" lvl="0" marL="457200" rtl="0" algn="l">
              <a:spcBef>
                <a:spcPts val="0"/>
              </a:spcBef>
              <a:spcAft>
                <a:spcPts val="0"/>
              </a:spcAft>
              <a:buSzPts val="2100"/>
              <a:buFont typeface="Oswald"/>
              <a:buChar char="●"/>
            </a:pPr>
            <a:r>
              <a:rPr lang="en" sz="2100">
                <a:latin typeface="Oswald"/>
                <a:ea typeface="Oswald"/>
                <a:cs typeface="Oswald"/>
                <a:sym typeface="Oswald"/>
              </a:rPr>
              <a:t>This analysis indicates no strong evidence of increasing frequency or intensity of Hurricanes.</a:t>
            </a:r>
            <a:endParaRPr sz="2100">
              <a:latin typeface="Oswald"/>
              <a:ea typeface="Oswald"/>
              <a:cs typeface="Oswald"/>
              <a:sym typeface="Oswald"/>
            </a:endParaRPr>
          </a:p>
          <a:p>
            <a:pPr indent="0" lvl="0" marL="457200" rtl="0" algn="l">
              <a:spcBef>
                <a:spcPts val="1200"/>
              </a:spcBef>
              <a:spcAft>
                <a:spcPts val="120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395125" y="457400"/>
            <a:ext cx="3801900" cy="4101300"/>
          </a:xfrm>
          <a:prstGeom prst="rect">
            <a:avLst/>
          </a:prstGeom>
          <a:solidFill>
            <a:schemeClr val="lt1"/>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swald"/>
                <a:ea typeface="Oswald"/>
                <a:cs typeface="Oswald"/>
                <a:sym typeface="Oswald"/>
              </a:rPr>
              <a:t>Data Sources</a:t>
            </a:r>
            <a:endParaRPr>
              <a:latin typeface="Oswald"/>
              <a:ea typeface="Oswald"/>
              <a:cs typeface="Oswald"/>
              <a:sym typeface="Oswald"/>
            </a:endParaRPr>
          </a:p>
          <a:p>
            <a:pPr indent="0" lvl="0" marL="0" rtl="0" algn="l">
              <a:spcBef>
                <a:spcPts val="1200"/>
              </a:spcBef>
              <a:spcAft>
                <a:spcPts val="0"/>
              </a:spcAft>
              <a:buNone/>
            </a:pPr>
            <a:r>
              <a:rPr b="1" lang="en" sz="1100">
                <a:latin typeface="Oswald"/>
                <a:ea typeface="Oswald"/>
                <a:cs typeface="Oswald"/>
                <a:sym typeface="Oswald"/>
              </a:rPr>
              <a:t>Temperature Data</a:t>
            </a:r>
            <a:r>
              <a:rPr lang="en" sz="1100">
                <a:latin typeface="Oswald"/>
                <a:ea typeface="Oswald"/>
                <a:cs typeface="Oswald"/>
                <a:sym typeface="Oswald"/>
              </a:rPr>
              <a:t> - National Centers for Environmental                                           Information - </a:t>
            </a:r>
            <a:r>
              <a:rPr lang="en" sz="1100" u="sng">
                <a:solidFill>
                  <a:schemeClr val="hlink"/>
                </a:solidFill>
                <a:latin typeface="Oswald"/>
                <a:ea typeface="Oswald"/>
                <a:cs typeface="Oswald"/>
                <a:sym typeface="Oswald"/>
                <a:hlinkClick r:id="rId3"/>
              </a:rPr>
              <a:t>https://www.ncei.noaa.gov/</a:t>
            </a:r>
            <a:endParaRPr sz="1100">
              <a:latin typeface="Oswald"/>
              <a:ea typeface="Oswald"/>
              <a:cs typeface="Oswald"/>
              <a:sym typeface="Oswald"/>
            </a:endParaRPr>
          </a:p>
          <a:p>
            <a:pPr indent="0" lvl="0" marL="0" rtl="0" algn="l">
              <a:spcBef>
                <a:spcPts val="1200"/>
              </a:spcBef>
              <a:spcAft>
                <a:spcPts val="0"/>
              </a:spcAft>
              <a:buNone/>
            </a:pPr>
            <a:r>
              <a:rPr b="1" lang="en" sz="1100">
                <a:latin typeface="Oswald"/>
                <a:ea typeface="Oswald"/>
                <a:cs typeface="Oswald"/>
                <a:sym typeface="Oswald"/>
              </a:rPr>
              <a:t>North Atlantic Hurricane Occurrences</a:t>
            </a:r>
            <a:r>
              <a:rPr lang="en" sz="1100">
                <a:latin typeface="Oswald"/>
                <a:ea typeface="Oswald"/>
                <a:cs typeface="Oswald"/>
                <a:sym typeface="Oswald"/>
              </a:rPr>
              <a:t> - Our World in Data - </a:t>
            </a:r>
            <a:r>
              <a:rPr lang="en" sz="1100" u="sng">
                <a:solidFill>
                  <a:schemeClr val="hlink"/>
                </a:solidFill>
                <a:latin typeface="Oswald"/>
                <a:ea typeface="Oswald"/>
                <a:cs typeface="Oswald"/>
                <a:sym typeface="Oswald"/>
                <a:hlinkClick r:id="rId4"/>
              </a:rPr>
              <a:t>https://ourworldindata.org/grapher/frequency-north-atlantic-hurricanes</a:t>
            </a:r>
            <a:r>
              <a:rPr lang="en" sz="1100">
                <a:latin typeface="Oswald"/>
                <a:ea typeface="Oswald"/>
                <a:cs typeface="Oswald"/>
                <a:sym typeface="Oswald"/>
              </a:rPr>
              <a:t> </a:t>
            </a:r>
            <a:endParaRPr sz="1100">
              <a:latin typeface="Oswald"/>
              <a:ea typeface="Oswald"/>
              <a:cs typeface="Oswald"/>
              <a:sym typeface="Oswald"/>
            </a:endParaRPr>
          </a:p>
          <a:p>
            <a:pPr indent="0" lvl="0" marL="0" rtl="0" algn="l">
              <a:spcBef>
                <a:spcPts val="1200"/>
              </a:spcBef>
              <a:spcAft>
                <a:spcPts val="0"/>
              </a:spcAft>
              <a:buNone/>
            </a:pPr>
            <a:r>
              <a:rPr b="1" lang="en" sz="1100">
                <a:latin typeface="Oswald"/>
                <a:ea typeface="Oswald"/>
                <a:cs typeface="Oswald"/>
                <a:sym typeface="Oswald"/>
              </a:rPr>
              <a:t>Landfall Hurricane Occurrences</a:t>
            </a:r>
            <a:r>
              <a:rPr lang="en" sz="1100">
                <a:latin typeface="Oswald"/>
                <a:ea typeface="Oswald"/>
                <a:cs typeface="Oswald"/>
                <a:sym typeface="Oswald"/>
              </a:rPr>
              <a:t> - Historical Global Tropical Cyclone Landfalls - Jessica Weinkle, Ryan Maue, &amp; Roger Pielke Jr - </a:t>
            </a:r>
            <a:r>
              <a:rPr lang="en" sz="1100" u="sng">
                <a:solidFill>
                  <a:schemeClr val="hlink"/>
                </a:solidFill>
                <a:latin typeface="Oswald"/>
                <a:ea typeface="Oswald"/>
                <a:cs typeface="Oswald"/>
                <a:sym typeface="Oswald"/>
                <a:hlinkClick r:id="rId5"/>
              </a:rPr>
              <a:t>https://journals.ametsoc.org/view/journals/clim/25/13/jcli-d-11-00719.1.xml?tab_body=pdf</a:t>
            </a:r>
            <a:r>
              <a:rPr lang="en" sz="1100">
                <a:latin typeface="Oswald"/>
                <a:ea typeface="Oswald"/>
                <a:cs typeface="Oswald"/>
                <a:sym typeface="Oswald"/>
              </a:rPr>
              <a:t> </a:t>
            </a:r>
            <a:endParaRPr sz="1100">
              <a:solidFill>
                <a:srgbClr val="333333"/>
              </a:solidFill>
              <a:latin typeface="Oswald"/>
              <a:ea typeface="Oswald"/>
              <a:cs typeface="Oswald"/>
              <a:sym typeface="Oswald"/>
            </a:endParaRPr>
          </a:p>
          <a:p>
            <a:pPr indent="0" lvl="0" marL="0" rtl="0" algn="l">
              <a:spcBef>
                <a:spcPts val="1200"/>
              </a:spcBef>
              <a:spcAft>
                <a:spcPts val="0"/>
              </a:spcAft>
              <a:buNone/>
            </a:pPr>
            <a:r>
              <a:rPr b="1" lang="en" sz="1100">
                <a:latin typeface="Oswald"/>
                <a:ea typeface="Oswald"/>
                <a:cs typeface="Oswald"/>
                <a:sym typeface="Oswald"/>
              </a:rPr>
              <a:t>Coastal Population Data</a:t>
            </a:r>
            <a:r>
              <a:rPr lang="en" sz="1100">
                <a:latin typeface="Oswald"/>
                <a:ea typeface="Oswald"/>
                <a:cs typeface="Oswald"/>
                <a:sym typeface="Oswald"/>
              </a:rPr>
              <a:t> - National Oceanic &amp; Atmospheric Administration - </a:t>
            </a:r>
            <a:r>
              <a:rPr lang="en" sz="1100" u="sng">
                <a:solidFill>
                  <a:schemeClr val="hlink"/>
                </a:solidFill>
                <a:latin typeface="Oswald"/>
                <a:ea typeface="Oswald"/>
                <a:cs typeface="Oswald"/>
                <a:sym typeface="Oswald"/>
                <a:hlinkClick r:id="rId6"/>
              </a:rPr>
              <a:t>https://coast.noaa.gov/quickreport/#/index.html</a:t>
            </a:r>
            <a:r>
              <a:rPr lang="en" sz="1100">
                <a:solidFill>
                  <a:srgbClr val="2A2A2A"/>
                </a:solidFill>
                <a:latin typeface="Oswald"/>
                <a:ea typeface="Oswald"/>
                <a:cs typeface="Oswald"/>
                <a:sym typeface="Oswald"/>
              </a:rPr>
              <a:t> </a:t>
            </a:r>
            <a:endParaRPr sz="1100">
              <a:solidFill>
                <a:srgbClr val="2A2A2A"/>
              </a:solidFill>
              <a:latin typeface="Oswald"/>
              <a:ea typeface="Oswald"/>
              <a:cs typeface="Oswald"/>
              <a:sym typeface="Oswald"/>
            </a:endParaRPr>
          </a:p>
          <a:p>
            <a:pPr indent="0" lvl="0" marL="0" rtl="0" algn="l">
              <a:spcBef>
                <a:spcPts val="1200"/>
              </a:spcBef>
              <a:spcAft>
                <a:spcPts val="1200"/>
              </a:spcAft>
              <a:buNone/>
            </a:pPr>
            <a:r>
              <a:rPr b="1" lang="en" sz="1100">
                <a:latin typeface="Oswald"/>
                <a:ea typeface="Oswald"/>
                <a:cs typeface="Oswald"/>
                <a:sym typeface="Oswald"/>
              </a:rPr>
              <a:t>Hurricane Damage Data</a:t>
            </a:r>
            <a:r>
              <a:rPr lang="en" sz="1100">
                <a:latin typeface="Oswald"/>
                <a:ea typeface="Oswald"/>
                <a:cs typeface="Oswald"/>
                <a:sym typeface="Oswald"/>
              </a:rPr>
              <a:t> - </a:t>
            </a:r>
            <a:r>
              <a:rPr lang="en" sz="1100">
                <a:latin typeface="Oswald"/>
                <a:ea typeface="Oswald"/>
                <a:cs typeface="Oswald"/>
                <a:sym typeface="Oswald"/>
              </a:rPr>
              <a:t>National Centers for Environmental                                           Information - </a:t>
            </a:r>
            <a:r>
              <a:rPr lang="en" sz="1100" u="sng">
                <a:solidFill>
                  <a:schemeClr val="hlink"/>
                </a:solidFill>
                <a:latin typeface="Oswald"/>
                <a:ea typeface="Oswald"/>
                <a:cs typeface="Oswald"/>
                <a:sym typeface="Oswald"/>
                <a:hlinkClick r:id="rId7"/>
              </a:rPr>
              <a:t>https://www.ncei.noaa.gov/access/billions/time-series/US</a:t>
            </a:r>
            <a:r>
              <a:rPr lang="en" sz="1100">
                <a:latin typeface="Oswald"/>
                <a:ea typeface="Oswald"/>
                <a:cs typeface="Oswald"/>
                <a:sym typeface="Oswald"/>
              </a:rPr>
              <a:t> </a:t>
            </a:r>
            <a:endParaRPr sz="1100">
              <a:latin typeface="Oswald"/>
              <a:ea typeface="Oswald"/>
              <a:cs typeface="Oswald"/>
              <a:sym typeface="Oswald"/>
            </a:endParaRPr>
          </a:p>
        </p:txBody>
      </p:sp>
      <p:sp>
        <p:nvSpPr>
          <p:cNvPr id="66" name="Google Shape;66;p14"/>
          <p:cNvSpPr txBox="1"/>
          <p:nvPr>
            <p:ph idx="1" type="body"/>
          </p:nvPr>
        </p:nvSpPr>
        <p:spPr>
          <a:xfrm>
            <a:off x="4890300" y="457400"/>
            <a:ext cx="3801900" cy="4101300"/>
          </a:xfrm>
          <a:prstGeom prst="rect">
            <a:avLst/>
          </a:prstGeom>
          <a:ln cap="flat" cmpd="sng" w="38100">
            <a:solidFill>
              <a:schemeClr val="dk2"/>
            </a:solidFill>
            <a:prstDash val="solid"/>
            <a:round/>
            <a:headEnd len="sm" w="sm" type="none"/>
            <a:tailEnd len="sm" w="sm" type="none"/>
          </a:ln>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sz="2300">
                <a:latin typeface="Oswald"/>
                <a:ea typeface="Oswald"/>
                <a:cs typeface="Oswald"/>
                <a:sym typeface="Oswald"/>
              </a:rPr>
              <a:t>Technologies Used</a:t>
            </a:r>
            <a:endParaRPr sz="2300">
              <a:latin typeface="Oswald"/>
              <a:ea typeface="Oswald"/>
              <a:cs typeface="Oswald"/>
              <a:sym typeface="Oswald"/>
            </a:endParaRPr>
          </a:p>
          <a:p>
            <a:pPr indent="0" lvl="0" marL="0" rtl="0" algn="l">
              <a:spcBef>
                <a:spcPts val="1200"/>
              </a:spcBef>
              <a:spcAft>
                <a:spcPts val="0"/>
              </a:spcAft>
              <a:buNone/>
            </a:pPr>
            <a:r>
              <a:rPr lang="en" sz="1600" u="sng">
                <a:latin typeface="Oswald"/>
                <a:ea typeface="Oswald"/>
                <a:cs typeface="Oswald"/>
                <a:sym typeface="Oswald"/>
              </a:rPr>
              <a:t>Data Cleaning</a:t>
            </a:r>
            <a:endParaRPr sz="1600" u="sng">
              <a:latin typeface="Oswald"/>
              <a:ea typeface="Oswald"/>
              <a:cs typeface="Oswald"/>
              <a:sym typeface="Oswald"/>
            </a:endParaRPr>
          </a:p>
          <a:p>
            <a:pPr indent="-287655" lvl="0" marL="457200" rtl="0" algn="l">
              <a:spcBef>
                <a:spcPts val="1200"/>
              </a:spcBef>
              <a:spcAft>
                <a:spcPts val="0"/>
              </a:spcAft>
              <a:buSzPct val="100000"/>
              <a:buFont typeface="Oswald"/>
              <a:buChar char="●"/>
            </a:pPr>
            <a:r>
              <a:rPr lang="en" sz="1200">
                <a:latin typeface="Oswald"/>
                <a:ea typeface="Oswald"/>
                <a:cs typeface="Oswald"/>
                <a:sym typeface="Oswald"/>
              </a:rPr>
              <a:t>Google Sheets</a:t>
            </a:r>
            <a:endParaRPr sz="1200">
              <a:latin typeface="Oswald"/>
              <a:ea typeface="Oswald"/>
              <a:cs typeface="Oswald"/>
              <a:sym typeface="Oswald"/>
            </a:endParaRPr>
          </a:p>
          <a:p>
            <a:pPr indent="-287655" lvl="0" marL="457200" rtl="0" algn="l">
              <a:spcBef>
                <a:spcPts val="0"/>
              </a:spcBef>
              <a:spcAft>
                <a:spcPts val="0"/>
              </a:spcAft>
              <a:buSzPct val="100000"/>
              <a:buFont typeface="Oswald"/>
              <a:buChar char="●"/>
            </a:pPr>
            <a:r>
              <a:rPr lang="en" sz="1200">
                <a:latin typeface="Oswald"/>
                <a:ea typeface="Oswald"/>
                <a:cs typeface="Oswald"/>
                <a:sym typeface="Oswald"/>
              </a:rPr>
              <a:t>Python</a:t>
            </a:r>
            <a:endParaRPr sz="1200">
              <a:latin typeface="Oswald"/>
              <a:ea typeface="Oswald"/>
              <a:cs typeface="Oswald"/>
              <a:sym typeface="Oswald"/>
            </a:endParaRPr>
          </a:p>
          <a:p>
            <a:pPr indent="-287655" lvl="0" marL="457200" rtl="0" algn="l">
              <a:spcBef>
                <a:spcPts val="0"/>
              </a:spcBef>
              <a:spcAft>
                <a:spcPts val="0"/>
              </a:spcAft>
              <a:buSzPct val="100000"/>
              <a:buFont typeface="Oswald"/>
              <a:buChar char="●"/>
            </a:pPr>
            <a:r>
              <a:rPr lang="en" sz="1200">
                <a:latin typeface="Oswald"/>
                <a:ea typeface="Oswald"/>
                <a:cs typeface="Oswald"/>
                <a:sym typeface="Oswald"/>
              </a:rPr>
              <a:t>Jupyter Notebook</a:t>
            </a:r>
            <a:endParaRPr sz="1200">
              <a:latin typeface="Oswald"/>
              <a:ea typeface="Oswald"/>
              <a:cs typeface="Oswald"/>
              <a:sym typeface="Oswald"/>
            </a:endParaRPr>
          </a:p>
          <a:p>
            <a:pPr indent="0" lvl="0" marL="0" marR="0" rtl="0" algn="l">
              <a:lnSpc>
                <a:spcPct val="115000"/>
              </a:lnSpc>
              <a:spcBef>
                <a:spcPts val="1200"/>
              </a:spcBef>
              <a:spcAft>
                <a:spcPts val="0"/>
              </a:spcAft>
              <a:buNone/>
            </a:pPr>
            <a:r>
              <a:rPr lang="en" sz="1600" u="sng">
                <a:latin typeface="Oswald"/>
                <a:ea typeface="Oswald"/>
                <a:cs typeface="Oswald"/>
                <a:sym typeface="Oswald"/>
              </a:rPr>
              <a:t>Exploratory Data Analysis</a:t>
            </a:r>
            <a:endParaRPr sz="1600" u="sng">
              <a:latin typeface="Oswald"/>
              <a:ea typeface="Oswald"/>
              <a:cs typeface="Oswald"/>
              <a:sym typeface="Oswald"/>
            </a:endParaRPr>
          </a:p>
          <a:p>
            <a:pPr indent="-287655" lvl="0" marL="457200" marR="0" rtl="0" algn="l">
              <a:lnSpc>
                <a:spcPct val="115000"/>
              </a:lnSpc>
              <a:spcBef>
                <a:spcPts val="1200"/>
              </a:spcBef>
              <a:spcAft>
                <a:spcPts val="0"/>
              </a:spcAft>
              <a:buSzPct val="100000"/>
              <a:buFont typeface="Oswald"/>
              <a:buChar char="●"/>
            </a:pPr>
            <a:r>
              <a:rPr lang="en" sz="1200">
                <a:latin typeface="Oswald"/>
                <a:ea typeface="Oswald"/>
                <a:cs typeface="Oswald"/>
                <a:sym typeface="Oswald"/>
              </a:rPr>
              <a:t>Python</a:t>
            </a:r>
            <a:endParaRPr sz="1200">
              <a:latin typeface="Oswald"/>
              <a:ea typeface="Oswald"/>
              <a:cs typeface="Oswald"/>
              <a:sym typeface="Oswald"/>
            </a:endParaRPr>
          </a:p>
          <a:p>
            <a:pPr indent="-287655" lvl="1" marL="914400" marR="0" rtl="0" algn="l">
              <a:lnSpc>
                <a:spcPct val="115000"/>
              </a:lnSpc>
              <a:spcBef>
                <a:spcPts val="0"/>
              </a:spcBef>
              <a:spcAft>
                <a:spcPts val="0"/>
              </a:spcAft>
              <a:buSzPct val="100000"/>
              <a:buFont typeface="Oswald"/>
              <a:buChar char="○"/>
            </a:pPr>
            <a:r>
              <a:rPr lang="en" sz="1200">
                <a:latin typeface="Oswald"/>
                <a:ea typeface="Oswald"/>
                <a:cs typeface="Oswald"/>
                <a:sym typeface="Oswald"/>
              </a:rPr>
              <a:t>Pandas</a:t>
            </a:r>
            <a:endParaRPr sz="1200">
              <a:latin typeface="Oswald"/>
              <a:ea typeface="Oswald"/>
              <a:cs typeface="Oswald"/>
              <a:sym typeface="Oswald"/>
            </a:endParaRPr>
          </a:p>
          <a:p>
            <a:pPr indent="-287655" lvl="1" marL="914400" marR="0" rtl="0" algn="l">
              <a:lnSpc>
                <a:spcPct val="115000"/>
              </a:lnSpc>
              <a:spcBef>
                <a:spcPts val="0"/>
              </a:spcBef>
              <a:spcAft>
                <a:spcPts val="0"/>
              </a:spcAft>
              <a:buSzPct val="100000"/>
              <a:buFont typeface="Oswald"/>
              <a:buChar char="○"/>
            </a:pPr>
            <a:r>
              <a:rPr lang="en" sz="1200">
                <a:latin typeface="Oswald"/>
                <a:ea typeface="Oswald"/>
                <a:cs typeface="Oswald"/>
                <a:sym typeface="Oswald"/>
              </a:rPr>
              <a:t>Matplotlib</a:t>
            </a:r>
            <a:endParaRPr sz="1200">
              <a:latin typeface="Oswald"/>
              <a:ea typeface="Oswald"/>
              <a:cs typeface="Oswald"/>
              <a:sym typeface="Oswald"/>
            </a:endParaRPr>
          </a:p>
          <a:p>
            <a:pPr indent="-287655" lvl="1" marL="914400" marR="0" rtl="0" algn="l">
              <a:lnSpc>
                <a:spcPct val="115000"/>
              </a:lnSpc>
              <a:spcBef>
                <a:spcPts val="0"/>
              </a:spcBef>
              <a:spcAft>
                <a:spcPts val="0"/>
              </a:spcAft>
              <a:buSzPct val="100000"/>
              <a:buFont typeface="Oswald"/>
              <a:buChar char="○"/>
            </a:pPr>
            <a:r>
              <a:rPr lang="en" sz="1200">
                <a:latin typeface="Oswald"/>
                <a:ea typeface="Oswald"/>
                <a:cs typeface="Oswald"/>
                <a:sym typeface="Oswald"/>
              </a:rPr>
              <a:t>Seaborn</a:t>
            </a:r>
            <a:endParaRPr sz="1200">
              <a:latin typeface="Oswald"/>
              <a:ea typeface="Oswald"/>
              <a:cs typeface="Oswald"/>
              <a:sym typeface="Oswald"/>
            </a:endParaRPr>
          </a:p>
          <a:p>
            <a:pPr indent="-287655" lvl="0" marL="457200" marR="0" rtl="0" algn="l">
              <a:lnSpc>
                <a:spcPct val="115000"/>
              </a:lnSpc>
              <a:spcBef>
                <a:spcPts val="0"/>
              </a:spcBef>
              <a:spcAft>
                <a:spcPts val="0"/>
              </a:spcAft>
              <a:buSzPct val="100000"/>
              <a:buFont typeface="Oswald"/>
              <a:buChar char="●"/>
            </a:pPr>
            <a:r>
              <a:rPr lang="en" sz="1200">
                <a:latin typeface="Oswald"/>
                <a:ea typeface="Oswald"/>
                <a:cs typeface="Oswald"/>
                <a:sym typeface="Oswald"/>
              </a:rPr>
              <a:t>Jupyter Notebook</a:t>
            </a:r>
            <a:endParaRPr sz="1200">
              <a:latin typeface="Oswald"/>
              <a:ea typeface="Oswald"/>
              <a:cs typeface="Oswald"/>
              <a:sym typeface="Oswald"/>
            </a:endParaRPr>
          </a:p>
          <a:p>
            <a:pPr indent="0" lvl="0" marL="0" marR="0" rtl="0" algn="l">
              <a:lnSpc>
                <a:spcPct val="115000"/>
              </a:lnSpc>
              <a:spcBef>
                <a:spcPts val="1200"/>
              </a:spcBef>
              <a:spcAft>
                <a:spcPts val="0"/>
              </a:spcAft>
              <a:buNone/>
            </a:pPr>
            <a:r>
              <a:rPr lang="en" sz="1600" u="sng">
                <a:latin typeface="Oswald"/>
                <a:ea typeface="Oswald"/>
                <a:cs typeface="Oswald"/>
                <a:sym typeface="Oswald"/>
              </a:rPr>
              <a:t>Visualizations</a:t>
            </a:r>
            <a:endParaRPr sz="1600" u="sng">
              <a:latin typeface="Oswald"/>
              <a:ea typeface="Oswald"/>
              <a:cs typeface="Oswald"/>
              <a:sym typeface="Oswald"/>
            </a:endParaRPr>
          </a:p>
          <a:p>
            <a:pPr indent="-287655" lvl="0" marL="457200" marR="0" rtl="0" algn="l">
              <a:lnSpc>
                <a:spcPct val="115000"/>
              </a:lnSpc>
              <a:spcBef>
                <a:spcPts val="1200"/>
              </a:spcBef>
              <a:spcAft>
                <a:spcPts val="0"/>
              </a:spcAft>
              <a:buSzPct val="100000"/>
              <a:buFont typeface="Oswald"/>
              <a:buChar char="●"/>
            </a:pPr>
            <a:r>
              <a:rPr lang="en" sz="1200">
                <a:latin typeface="Oswald"/>
                <a:ea typeface="Oswald"/>
                <a:cs typeface="Oswald"/>
                <a:sym typeface="Oswald"/>
              </a:rPr>
              <a:t>Tableau</a:t>
            </a:r>
            <a:endParaRPr sz="1200">
              <a:latin typeface="Oswald"/>
              <a:ea typeface="Oswald"/>
              <a:cs typeface="Oswald"/>
              <a:sym typeface="Oswald"/>
            </a:endParaRPr>
          </a:p>
          <a:p>
            <a:pPr indent="-287655" lvl="0" marL="457200" marR="0" rtl="0" algn="l">
              <a:lnSpc>
                <a:spcPct val="115000"/>
              </a:lnSpc>
              <a:spcBef>
                <a:spcPts val="0"/>
              </a:spcBef>
              <a:spcAft>
                <a:spcPts val="0"/>
              </a:spcAft>
              <a:buSzPct val="100000"/>
              <a:buFont typeface="Oswald"/>
              <a:buChar char="●"/>
            </a:pPr>
            <a:r>
              <a:rPr lang="en" sz="1200">
                <a:latin typeface="Oswald"/>
                <a:ea typeface="Oswald"/>
                <a:cs typeface="Oswald"/>
                <a:sym typeface="Oswald"/>
              </a:rPr>
              <a:t>Python</a:t>
            </a:r>
            <a:r>
              <a:rPr lang="en" sz="1600" u="sng">
                <a:latin typeface="Oswald"/>
                <a:ea typeface="Oswald"/>
                <a:cs typeface="Oswald"/>
                <a:sym typeface="Oswald"/>
              </a:rPr>
              <a:t> </a:t>
            </a:r>
            <a:endParaRPr sz="1600" u="sng">
              <a:latin typeface="Oswald"/>
              <a:ea typeface="Oswald"/>
              <a:cs typeface="Oswald"/>
              <a:sym typeface="Oswald"/>
            </a:endParaRPr>
          </a:p>
          <a:p>
            <a:pPr indent="-287655" lvl="1" marL="914400" marR="0" rtl="0" algn="l">
              <a:lnSpc>
                <a:spcPct val="115000"/>
              </a:lnSpc>
              <a:spcBef>
                <a:spcPts val="0"/>
              </a:spcBef>
              <a:spcAft>
                <a:spcPts val="0"/>
              </a:spcAft>
              <a:buSzPct val="100000"/>
              <a:buFont typeface="Oswald"/>
              <a:buChar char="○"/>
            </a:pPr>
            <a:r>
              <a:rPr lang="en" sz="1200">
                <a:latin typeface="Oswald"/>
                <a:ea typeface="Oswald"/>
                <a:cs typeface="Oswald"/>
                <a:sym typeface="Oswald"/>
              </a:rPr>
              <a:t>Seaborn</a:t>
            </a:r>
            <a:endParaRPr sz="1200">
              <a:latin typeface="Oswald"/>
              <a:ea typeface="Oswald"/>
              <a:cs typeface="Oswald"/>
              <a:sym typeface="Oswald"/>
            </a:endParaRPr>
          </a:p>
          <a:p>
            <a:pPr indent="-287655" lvl="1" marL="914400" marR="0" rtl="0" algn="l">
              <a:lnSpc>
                <a:spcPct val="115000"/>
              </a:lnSpc>
              <a:spcBef>
                <a:spcPts val="0"/>
              </a:spcBef>
              <a:spcAft>
                <a:spcPts val="0"/>
              </a:spcAft>
              <a:buSzPct val="100000"/>
              <a:buFont typeface="Oswald"/>
              <a:buChar char="○"/>
            </a:pPr>
            <a:r>
              <a:rPr lang="en" sz="1200">
                <a:latin typeface="Oswald"/>
                <a:ea typeface="Oswald"/>
                <a:cs typeface="Oswald"/>
                <a:sym typeface="Oswald"/>
              </a:rPr>
              <a:t>Matplotlib</a:t>
            </a:r>
            <a:endParaRPr sz="1600" u="sng">
              <a:latin typeface="Oswald"/>
              <a:ea typeface="Oswald"/>
              <a:cs typeface="Oswald"/>
              <a:sym typeface="Oswald"/>
            </a:endParaRPr>
          </a:p>
          <a:p>
            <a:pPr indent="0" lvl="0" marL="0" rtl="0" algn="l">
              <a:spcBef>
                <a:spcPts val="1200"/>
              </a:spcBef>
              <a:spcAft>
                <a:spcPts val="1200"/>
              </a:spcAft>
              <a:buNone/>
            </a:pPr>
            <a:r>
              <a:t/>
            </a:r>
            <a:endParaRPr/>
          </a:p>
        </p:txBody>
      </p:sp>
      <p:pic>
        <p:nvPicPr>
          <p:cNvPr id="67" name="Google Shape;67;p14"/>
          <p:cNvPicPr preferRelativeResize="0"/>
          <p:nvPr/>
        </p:nvPicPr>
        <p:blipFill>
          <a:blip r:embed="rId8">
            <a:alphaModFix/>
          </a:blip>
          <a:stretch>
            <a:fillRect/>
          </a:stretch>
        </p:blipFill>
        <p:spPr>
          <a:xfrm>
            <a:off x="7321025" y="1050099"/>
            <a:ext cx="509550" cy="707700"/>
          </a:xfrm>
          <a:prstGeom prst="rect">
            <a:avLst/>
          </a:prstGeom>
          <a:noFill/>
          <a:ln>
            <a:noFill/>
          </a:ln>
        </p:spPr>
      </p:pic>
      <p:pic>
        <p:nvPicPr>
          <p:cNvPr id="68" name="Google Shape;68;p14"/>
          <p:cNvPicPr preferRelativeResize="0"/>
          <p:nvPr/>
        </p:nvPicPr>
        <p:blipFill>
          <a:blip r:embed="rId9">
            <a:alphaModFix/>
          </a:blip>
          <a:stretch>
            <a:fillRect/>
          </a:stretch>
        </p:blipFill>
        <p:spPr>
          <a:xfrm>
            <a:off x="6773500" y="2187975"/>
            <a:ext cx="686200" cy="703575"/>
          </a:xfrm>
          <a:prstGeom prst="rect">
            <a:avLst/>
          </a:prstGeom>
          <a:noFill/>
          <a:ln>
            <a:noFill/>
          </a:ln>
        </p:spPr>
      </p:pic>
      <p:pic>
        <p:nvPicPr>
          <p:cNvPr id="69" name="Google Shape;69;p14"/>
          <p:cNvPicPr preferRelativeResize="0"/>
          <p:nvPr/>
        </p:nvPicPr>
        <p:blipFill>
          <a:blip r:embed="rId10">
            <a:alphaModFix/>
          </a:blip>
          <a:stretch>
            <a:fillRect/>
          </a:stretch>
        </p:blipFill>
        <p:spPr>
          <a:xfrm>
            <a:off x="7724320" y="2180245"/>
            <a:ext cx="592500" cy="719050"/>
          </a:xfrm>
          <a:prstGeom prst="rect">
            <a:avLst/>
          </a:prstGeom>
          <a:noFill/>
          <a:ln>
            <a:noFill/>
          </a:ln>
        </p:spPr>
      </p:pic>
      <p:pic>
        <p:nvPicPr>
          <p:cNvPr id="70" name="Google Shape;70;p14"/>
          <p:cNvPicPr preferRelativeResize="0"/>
          <p:nvPr/>
        </p:nvPicPr>
        <p:blipFill>
          <a:blip r:embed="rId11">
            <a:alphaModFix/>
          </a:blip>
          <a:stretch>
            <a:fillRect/>
          </a:stretch>
        </p:blipFill>
        <p:spPr>
          <a:xfrm>
            <a:off x="7034234" y="3281996"/>
            <a:ext cx="1083125" cy="616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3"/>
                </a:solidFill>
              </a:rPr>
              <a:t>Global Warming</a:t>
            </a:r>
            <a:br>
              <a:rPr lang="en">
                <a:solidFill>
                  <a:schemeClr val="accent3"/>
                </a:solidFill>
              </a:rPr>
            </a:br>
            <a:endParaRPr>
              <a:solidFill>
                <a:schemeClr val="accent3"/>
              </a:solidFill>
            </a:endParaRPr>
          </a:p>
          <a:p>
            <a:pPr indent="0" lvl="0" marL="0" rtl="0" algn="l">
              <a:spcBef>
                <a:spcPts val="0"/>
              </a:spcBef>
              <a:spcAft>
                <a:spcPts val="0"/>
              </a:spcAft>
              <a:buNone/>
            </a:pPr>
            <a:r>
              <a:t/>
            </a:r>
            <a:endParaRPr/>
          </a:p>
        </p:txBody>
      </p:sp>
      <p:pic>
        <p:nvPicPr>
          <p:cNvPr id="76" name="Google Shape;76;p15"/>
          <p:cNvPicPr preferRelativeResize="0"/>
          <p:nvPr/>
        </p:nvPicPr>
        <p:blipFill>
          <a:blip r:embed="rId3">
            <a:alphaModFix/>
          </a:blip>
          <a:stretch>
            <a:fillRect/>
          </a:stretch>
        </p:blipFill>
        <p:spPr>
          <a:xfrm>
            <a:off x="604525" y="1275825"/>
            <a:ext cx="6677927" cy="3159900"/>
          </a:xfrm>
          <a:prstGeom prst="rect">
            <a:avLst/>
          </a:prstGeom>
          <a:noFill/>
          <a:ln>
            <a:noFill/>
          </a:ln>
        </p:spPr>
      </p:pic>
      <p:sp>
        <p:nvSpPr>
          <p:cNvPr id="77" name="Google Shape;77;p15"/>
          <p:cNvSpPr txBox="1"/>
          <p:nvPr/>
        </p:nvSpPr>
        <p:spPr>
          <a:xfrm>
            <a:off x="7456200" y="1743363"/>
            <a:ext cx="15144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3"/>
                </a:solidFill>
                <a:latin typeface="Oswald"/>
                <a:ea typeface="Oswald"/>
                <a:cs typeface="Oswald"/>
                <a:sym typeface="Oswald"/>
              </a:rPr>
              <a:t>Average global surface temperature has risen at a rate of 0.17°F per decade since 1900 or roughly 2°F from 1900 to 2020.</a:t>
            </a:r>
            <a:endParaRPr sz="1600">
              <a:solidFill>
                <a:schemeClr val="accent3"/>
              </a:solidFill>
              <a:latin typeface="Oswald"/>
              <a:ea typeface="Oswald"/>
              <a:cs typeface="Oswald"/>
              <a:sym typeface="Oswa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300">
                <a:solidFill>
                  <a:schemeClr val="accent3"/>
                </a:solidFill>
              </a:rPr>
              <a:t>I</a:t>
            </a:r>
            <a:r>
              <a:rPr lang="en" sz="2300">
                <a:solidFill>
                  <a:schemeClr val="accent3"/>
                </a:solidFill>
              </a:rPr>
              <a:t>s Global Warming Impacting the Frequency or Intensity of Hurricanes?</a:t>
            </a:r>
            <a:endParaRPr sz="2300">
              <a:solidFill>
                <a:schemeClr val="accent3"/>
              </a:solidFill>
            </a:endParaRPr>
          </a:p>
        </p:txBody>
      </p:sp>
      <p:pic>
        <p:nvPicPr>
          <p:cNvPr id="83" name="Google Shape;83;p16"/>
          <p:cNvPicPr preferRelativeResize="0"/>
          <p:nvPr/>
        </p:nvPicPr>
        <p:blipFill>
          <a:blip r:embed="rId3">
            <a:alphaModFix/>
          </a:blip>
          <a:stretch>
            <a:fillRect/>
          </a:stretch>
        </p:blipFill>
        <p:spPr>
          <a:xfrm>
            <a:off x="491400" y="1082600"/>
            <a:ext cx="3652451" cy="1875975"/>
          </a:xfrm>
          <a:prstGeom prst="rect">
            <a:avLst/>
          </a:prstGeom>
          <a:noFill/>
          <a:ln>
            <a:noFill/>
          </a:ln>
        </p:spPr>
      </p:pic>
      <p:pic>
        <p:nvPicPr>
          <p:cNvPr id="84" name="Google Shape;84;p16"/>
          <p:cNvPicPr preferRelativeResize="0"/>
          <p:nvPr/>
        </p:nvPicPr>
        <p:blipFill>
          <a:blip r:embed="rId4">
            <a:alphaModFix/>
          </a:blip>
          <a:stretch>
            <a:fillRect/>
          </a:stretch>
        </p:blipFill>
        <p:spPr>
          <a:xfrm>
            <a:off x="1537275" y="1820345"/>
            <a:ext cx="4595224" cy="1657375"/>
          </a:xfrm>
          <a:prstGeom prst="rect">
            <a:avLst/>
          </a:prstGeom>
          <a:noFill/>
          <a:ln>
            <a:noFill/>
          </a:ln>
        </p:spPr>
      </p:pic>
      <p:pic>
        <p:nvPicPr>
          <p:cNvPr id="85" name="Google Shape;85;p16"/>
          <p:cNvPicPr preferRelativeResize="0"/>
          <p:nvPr/>
        </p:nvPicPr>
        <p:blipFill>
          <a:blip r:embed="rId5">
            <a:alphaModFix/>
          </a:blip>
          <a:stretch>
            <a:fillRect/>
          </a:stretch>
        </p:blipFill>
        <p:spPr>
          <a:xfrm>
            <a:off x="4571996" y="1082600"/>
            <a:ext cx="4110250" cy="1619375"/>
          </a:xfrm>
          <a:prstGeom prst="rect">
            <a:avLst/>
          </a:prstGeom>
          <a:noFill/>
          <a:ln>
            <a:noFill/>
          </a:ln>
        </p:spPr>
      </p:pic>
      <p:pic>
        <p:nvPicPr>
          <p:cNvPr id="86" name="Google Shape;86;p16"/>
          <p:cNvPicPr preferRelativeResize="0"/>
          <p:nvPr/>
        </p:nvPicPr>
        <p:blipFill>
          <a:blip r:embed="rId6">
            <a:alphaModFix/>
          </a:blip>
          <a:stretch>
            <a:fillRect/>
          </a:stretch>
        </p:blipFill>
        <p:spPr>
          <a:xfrm>
            <a:off x="864075" y="2595500"/>
            <a:ext cx="3498875" cy="1920650"/>
          </a:xfrm>
          <a:prstGeom prst="rect">
            <a:avLst/>
          </a:prstGeom>
          <a:noFill/>
          <a:ln>
            <a:noFill/>
          </a:ln>
        </p:spPr>
      </p:pic>
      <p:pic>
        <p:nvPicPr>
          <p:cNvPr id="87" name="Google Shape;87;p16"/>
          <p:cNvPicPr preferRelativeResize="0"/>
          <p:nvPr/>
        </p:nvPicPr>
        <p:blipFill>
          <a:blip r:embed="rId7">
            <a:alphaModFix/>
          </a:blip>
          <a:stretch>
            <a:fillRect/>
          </a:stretch>
        </p:blipFill>
        <p:spPr>
          <a:xfrm>
            <a:off x="3438025" y="3104845"/>
            <a:ext cx="5428225" cy="1281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1000"/>
                                        <p:tgtEl>
                                          <p:spTgt spid="8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1000"/>
                                        <p:tgtEl>
                                          <p:spTgt spid="8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1000"/>
                                        <p:tgtEl>
                                          <p:spTgt spid="8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1000"/>
                                        <p:tgtEl>
                                          <p:spTgt spid="8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1000"/>
                                        <p:tgtEl>
                                          <p:spTgt spid="8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3"/>
                </a:solidFill>
              </a:rPr>
              <a:t>Hurricane Damage is Increasing!</a:t>
            </a:r>
            <a:endParaRPr>
              <a:solidFill>
                <a:schemeClr val="accent3"/>
              </a:solidFill>
            </a:endParaRPr>
          </a:p>
        </p:txBody>
      </p:sp>
      <p:pic>
        <p:nvPicPr>
          <p:cNvPr id="93" name="Google Shape;93;p17"/>
          <p:cNvPicPr preferRelativeResize="0"/>
          <p:nvPr/>
        </p:nvPicPr>
        <p:blipFill>
          <a:blip r:embed="rId3">
            <a:alphaModFix/>
          </a:blip>
          <a:stretch>
            <a:fillRect/>
          </a:stretch>
        </p:blipFill>
        <p:spPr>
          <a:xfrm>
            <a:off x="733138" y="1227025"/>
            <a:ext cx="7677726" cy="3192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3"/>
                                        </p:tgtEl>
                                        <p:attrNameLst>
                                          <p:attrName>style.visibility</p:attrName>
                                        </p:attrNameLst>
                                      </p:cBhvr>
                                      <p:to>
                                        <p:strVal val="visible"/>
                                      </p:to>
                                    </p:set>
                                    <p:anim calcmode="lin" valueType="num">
                                      <p:cBhvr additive="base">
                                        <p:cTn dur="1000"/>
                                        <p:tgtEl>
                                          <p:spTgt spid="9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8"/>
          <p:cNvPicPr preferRelativeResize="0"/>
          <p:nvPr/>
        </p:nvPicPr>
        <p:blipFill>
          <a:blip r:embed="rId3">
            <a:alphaModFix/>
          </a:blip>
          <a:stretch>
            <a:fillRect/>
          </a:stretch>
        </p:blipFill>
        <p:spPr>
          <a:xfrm>
            <a:off x="546850" y="925799"/>
            <a:ext cx="8050300" cy="3291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9"/>
          <p:cNvPicPr preferRelativeResize="0"/>
          <p:nvPr/>
        </p:nvPicPr>
        <p:blipFill>
          <a:blip r:embed="rId3">
            <a:alphaModFix/>
          </a:blip>
          <a:stretch>
            <a:fillRect/>
          </a:stretch>
        </p:blipFill>
        <p:spPr>
          <a:xfrm>
            <a:off x="504464" y="666788"/>
            <a:ext cx="8135075" cy="3809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492225" y="789962"/>
            <a:ext cx="8159551" cy="35635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1"/>
          <p:cNvPicPr preferRelativeResize="0"/>
          <p:nvPr/>
        </p:nvPicPr>
        <p:blipFill>
          <a:blip r:embed="rId3">
            <a:alphaModFix/>
          </a:blip>
          <a:stretch>
            <a:fillRect/>
          </a:stretch>
        </p:blipFill>
        <p:spPr>
          <a:xfrm>
            <a:off x="534837" y="677637"/>
            <a:ext cx="8074326" cy="3788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