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ora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f2df51f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f2df51f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f2df51f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f2df51f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f2df51f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f2df51f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09e4ab7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09e4ab7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09e4ab7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09e4ab7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09e4ab72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09e4ab72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09e4ab7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09e4ab7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09e4ab72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09e4ab72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09e4ab72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09e4ab72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f2df51f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f2df51f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f2df51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f2df51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f2df51f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f2df51f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f2df51f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f2df51f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09e4ab7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09e4ab7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f2df51f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f2df51f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09e4ab7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09e4ab7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09e4ab7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09e4ab7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09e4ab72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09e4ab72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cei.noaa.gov/" TargetMode="External"/><Relationship Id="rId4" Type="http://schemas.openxmlformats.org/officeDocument/2006/relationships/hyperlink" Target="https://ourworldindata.org/grapher/frequency-north-atlantic-hurricanes" TargetMode="External"/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hyperlink" Target="https://journals.ametsoc.org/view/journals/clim/25/13/jcli-d-11-00719.1.xml?tab_body=pdf" TargetMode="External"/><Relationship Id="rId6" Type="http://schemas.openxmlformats.org/officeDocument/2006/relationships/hyperlink" Target="https://coast.noaa.gov/quickreport/#/index.html" TargetMode="External"/><Relationship Id="rId7" Type="http://schemas.openxmlformats.org/officeDocument/2006/relationships/hyperlink" Target="https://www.ncei.noaa.gov/access/billions/time-series/US" TargetMode="External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9650" y="1318275"/>
            <a:ext cx="8520600" cy="10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ora"/>
                <a:ea typeface="Lora"/>
                <a:cs typeface="Lora"/>
                <a:sym typeface="Lora"/>
              </a:rPr>
              <a:t>Historical Hurricane Analysis</a:t>
            </a:r>
            <a:endParaRPr sz="4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3975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Cody</a:t>
            </a: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Wittmaack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question at hand…	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34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 Global Warming Impacting the Frequency of Hurricanes?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Based on that data…yes, case closed!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Hold up…how was this data obtained?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90150" y="46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Hurricane Detection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90150" y="1069550"/>
            <a:ext cx="37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Detection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</a:t>
            </a:r>
            <a:r>
              <a:rPr lang="en" sz="1400"/>
              <a:t>eported by ships.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Landfall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Primary methods until early 1970’s.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041250" y="1017725"/>
            <a:ext cx="37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Detection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Satellite imagery.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image generated on 4/1/1960 but not considered </a:t>
            </a:r>
            <a:r>
              <a:rPr lang="en" sz="1400"/>
              <a:t>reliable</a:t>
            </a:r>
            <a:r>
              <a:rPr lang="en" sz="1400"/>
              <a:t> until around 1972.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50" y="2395325"/>
            <a:ext cx="3988150" cy="20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75" y="2468650"/>
            <a:ext cx="1743075" cy="19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650" y="2568363"/>
            <a:ext cx="2302800" cy="17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2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Why Does this Matter?</a:t>
            </a:r>
            <a:endParaRPr sz="23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54075" y="1556400"/>
            <a:ext cx="36618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likely hurricanes prior to satellite technology were undercounted.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skew the data!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reconcile this?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65075" y="1481000"/>
            <a:ext cx="36618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494" y="1168519"/>
            <a:ext cx="3122025" cy="22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350" y="2084399"/>
            <a:ext cx="3310550" cy="23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Conclusion?  Not so Fast!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93200" y="1270975"/>
            <a:ext cx="39795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reducing the </a:t>
            </a:r>
            <a:r>
              <a:rPr lang="en" sz="1600"/>
              <a:t>sample size of the data we allow natural variations to impose more weight on the results.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North Atlantic Hurricanes from the same data set shows occurrences dropped 22.7% for the 50’s and 60’s compared to the 70’s and 80’s. 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likely points to a lull in hurricane activity over that period.</a:t>
            </a:r>
            <a:endParaRPr sz="1600"/>
          </a:p>
        </p:txBody>
      </p:sp>
      <p:grpSp>
        <p:nvGrpSpPr>
          <p:cNvPr id="149" name="Google Shape;149;p25"/>
          <p:cNvGrpSpPr/>
          <p:nvPr/>
        </p:nvGrpSpPr>
        <p:grpSpPr>
          <a:xfrm>
            <a:off x="4322477" y="1348618"/>
            <a:ext cx="4559738" cy="2908303"/>
            <a:chOff x="4868000" y="1484769"/>
            <a:chExt cx="3964300" cy="2528299"/>
          </a:xfrm>
        </p:grpSpPr>
        <p:pic>
          <p:nvPicPr>
            <p:cNvPr id="150" name="Google Shape;1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68000" y="1484769"/>
              <a:ext cx="3964300" cy="25282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1" name="Google Shape;151;p25"/>
            <p:cNvCxnSpPr/>
            <p:nvPr/>
          </p:nvCxnSpPr>
          <p:spPr>
            <a:xfrm>
              <a:off x="7253525" y="1674050"/>
              <a:ext cx="21600" cy="2186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Landfall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3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hurricane making landfall is defined as the eye of the storm passing over land.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much more reliable as it’s less likely an event like this was not recorded.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</a:t>
            </a:r>
            <a:r>
              <a:rPr lang="en"/>
              <a:t> there is good data for the North Atlantic Basin and West Pacific Basin starting in 1950 which makes up roughly 70% of all hurricane landfall events.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13" y="36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Landfall Analysis for Frequency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75" y="936913"/>
            <a:ext cx="8083426" cy="390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25" y="936937"/>
            <a:ext cx="7992024" cy="37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Landfall Analysis for Intensity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50" y="1148575"/>
            <a:ext cx="7251899" cy="35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75" y="1135563"/>
            <a:ext cx="7614650" cy="35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&amp; Intesnity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62" y="1198000"/>
            <a:ext cx="7019475" cy="36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Increase in Damages though?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" y="1341776"/>
            <a:ext cx="7948950" cy="3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00" y="1457774"/>
            <a:ext cx="7537001" cy="30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	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“Data doesn’t lie.  People do.  If your data is biased, it is because it has been sampled incorrectly or you asked the wrong question, whether it be deliberately or otherwise.” 			- Lee Baker, Truth, Lies, &amp; </a:t>
            </a:r>
            <a:r>
              <a:rPr lang="en" sz="1600"/>
              <a:t>Statistics</a:t>
            </a:r>
            <a:r>
              <a:rPr lang="en" sz="1600"/>
              <a:t>:  How to Lie with Statistics.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true story highlighted in this analysis is how data can be used to drive a narrative in almost any direction desired.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analysis indicates no strong evidence of increasing frequency or intensity of Hurricanes.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not to say climate change isn’t taking place.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evidence of hurricanes moving more slowly which may result in more damage.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95125" y="457400"/>
            <a:ext cx="3801900" cy="4101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Temperature Data</a:t>
            </a:r>
            <a:r>
              <a:rPr lang="en" sz="1000"/>
              <a:t> - National Centers for Environmental                                           Information -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https://www.ncei.noaa.gov/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North Atlantic Hurricane Occurrences</a:t>
            </a:r>
            <a:r>
              <a:rPr lang="en" sz="1000"/>
              <a:t> - Our World in Data -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https://ourworldindata.org/grapher/frequency-north-atlantic-hurricanes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Landfall Hurricane Occurrences</a:t>
            </a:r>
            <a:r>
              <a:rPr lang="en" sz="1000"/>
              <a:t> - Historical Global Tropical Cyclone Landfalls - Jessica Weinkle, Ryan Maue, &amp; Roger Pielke Jr -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https://journals.ametsoc.org/view/journals/clim/25/13/jcli-d-11-00719.1.xml?tab_body=pdf</a:t>
            </a:r>
            <a:r>
              <a:rPr lang="en" sz="1000"/>
              <a:t>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Coastal Population Data</a:t>
            </a:r>
            <a:r>
              <a:rPr lang="en" sz="1000"/>
              <a:t> - National Oceanic &amp; Atmospheric Administration -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https://coast.noaa.gov/quickreport/#/index.html</a:t>
            </a:r>
            <a:r>
              <a:rPr lang="en" sz="12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2A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Hurricane Damage Data</a:t>
            </a:r>
            <a:r>
              <a:rPr lang="en" sz="1000"/>
              <a:t> - </a:t>
            </a:r>
            <a:r>
              <a:rPr lang="en" sz="1000"/>
              <a:t>National Centers for Environmental                                           Information -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https://www.ncei.noaa.gov/access/billions/time-series/US</a:t>
            </a:r>
            <a:r>
              <a:rPr lang="en" sz="1000"/>
              <a:t> </a:t>
            </a:r>
            <a:endParaRPr sz="1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90300" y="457400"/>
            <a:ext cx="3801900" cy="41013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Data Cleaning</a:t>
            </a:r>
            <a:endParaRPr sz="1600" u="sng"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Google Sheets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Python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Jupyter Notebooks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Exploratory Data Analysis</a:t>
            </a:r>
            <a:endParaRPr sz="1600" u="sng"/>
          </a:p>
          <a:p>
            <a:pPr indent="-2876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Python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Pandas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Matplotlib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Seaborn</a:t>
            </a:r>
            <a:endParaRPr sz="1200"/>
          </a:p>
          <a:p>
            <a:pPr indent="-2876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Jupyter Notebooks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Visualizations</a:t>
            </a:r>
            <a:endParaRPr sz="1600" u="sng"/>
          </a:p>
          <a:p>
            <a:pPr indent="-2876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Tableau</a:t>
            </a:r>
            <a:endParaRPr sz="1200"/>
          </a:p>
          <a:p>
            <a:pPr indent="-2876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Python</a:t>
            </a:r>
            <a:r>
              <a:rPr lang="en" sz="1600" u="sng"/>
              <a:t> </a:t>
            </a:r>
            <a:endParaRPr sz="1600" u="sng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Seaborn</a:t>
            </a:r>
            <a:endParaRPr sz="1200"/>
          </a:p>
          <a:p>
            <a:pPr indent="-28765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Matplotlib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1025" y="1050099"/>
            <a:ext cx="509550" cy="7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3500" y="2187975"/>
            <a:ext cx="686200" cy="7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4320" y="2180245"/>
            <a:ext cx="592500" cy="7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34234" y="3281996"/>
            <a:ext cx="1083125" cy="6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Warming is Apparent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25" y="1275825"/>
            <a:ext cx="6478151" cy="30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394525" y="1605900"/>
            <a:ext cx="137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Average global surface temperature has risen at a rate of 0.17°F per decade since 1900 or roughly 2°F from 1900 to 2020.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I</a:t>
            </a:r>
            <a:r>
              <a:rPr lang="en" sz="2300"/>
              <a:t>s Global Warming Impacting the Frequency &amp; Intensity of Hurricanes?</a:t>
            </a:r>
            <a:endParaRPr sz="23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0" y="1082600"/>
            <a:ext cx="3652451" cy="18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275" y="1820345"/>
            <a:ext cx="4595224" cy="16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6" y="1082600"/>
            <a:ext cx="4110250" cy="1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075" y="2595500"/>
            <a:ext cx="3498875" cy="19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8025" y="3104845"/>
            <a:ext cx="5428225" cy="12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in North Atlantic Hurricane Frequency 1895-2021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88" y="1256275"/>
            <a:ext cx="7736626" cy="3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for North Atlantic Hurricanes 1895-2021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88" y="1220325"/>
            <a:ext cx="7303825" cy="34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in MAJOR North Atlantic Hurricane Frequency 1895-2021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76" y="1356300"/>
            <a:ext cx="7529650" cy="32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for MAJOR North Atlantic Hurricanes 1895-2021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01" y="1196000"/>
            <a:ext cx="7457601" cy="349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U.S. Hurricane Damage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38" y="1227025"/>
            <a:ext cx="7677726" cy="31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