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ora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09e4ab7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09e4ab7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09e4ab7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09e4ab7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09e4ab72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09e4ab72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09e4ab72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09e4ab72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f2df51f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f2df51f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f2df51f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f2df51f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f2df51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f2df51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f2df51f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f2df51f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f2df51f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f2df51f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09e4ab7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09e4ab7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f2df51f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f2df51f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f2df51f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f2df51f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f2df51f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f2df51f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f2df51f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f2df51f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cei.noaa.gov/" TargetMode="External"/><Relationship Id="rId4" Type="http://schemas.openxmlformats.org/officeDocument/2006/relationships/hyperlink" Target="https://ourworldindata.org/grapher/frequency-north-atlantic-hurricanes" TargetMode="External"/><Relationship Id="rId11" Type="http://schemas.openxmlformats.org/officeDocument/2006/relationships/image" Target="../media/image1.png"/><Relationship Id="rId10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hyperlink" Target="https://journals.ametsoc.org/view/journals/clim/25/13/jcli-d-11-00719.1.xml?tab_body=pdf" TargetMode="External"/><Relationship Id="rId6" Type="http://schemas.openxmlformats.org/officeDocument/2006/relationships/hyperlink" Target="https://coast.noaa.gov/quickreport/#/index.html" TargetMode="External"/><Relationship Id="rId7" Type="http://schemas.openxmlformats.org/officeDocument/2006/relationships/hyperlink" Target="https://www.ncei.noaa.gov/access/billions/time-series/US" TargetMode="External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9650" y="1318275"/>
            <a:ext cx="8520600" cy="10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ora"/>
                <a:ea typeface="Lora"/>
                <a:cs typeface="Lora"/>
                <a:sym typeface="Lora"/>
              </a:rPr>
              <a:t>Historical Hurricane Analysis</a:t>
            </a:r>
            <a:endParaRPr sz="4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3975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Cody</a:t>
            </a: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Wittmaack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Conclusion?  Not so Fast!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39795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reducing the </a:t>
            </a:r>
            <a:r>
              <a:rPr lang="en" sz="1600"/>
              <a:t>sample size of the data we allow natural variations to impose more weight on the results.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 North Atlantic Hurricanes from the same data set shows occurrences dropped 22.7% for the 50’s and 60’s compared to the 70’s and 80’s.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likely points to a lull in hurricane activity over that period.</a:t>
            </a:r>
            <a:endParaRPr sz="1600"/>
          </a:p>
        </p:txBody>
      </p:sp>
      <p:grpSp>
        <p:nvGrpSpPr>
          <p:cNvPr id="131" name="Google Shape;131;p22"/>
          <p:cNvGrpSpPr/>
          <p:nvPr/>
        </p:nvGrpSpPr>
        <p:grpSpPr>
          <a:xfrm>
            <a:off x="4544189" y="1347169"/>
            <a:ext cx="4179958" cy="2666092"/>
            <a:chOff x="4868000" y="1484769"/>
            <a:chExt cx="3964300" cy="2528299"/>
          </a:xfrm>
        </p:grpSpPr>
        <p:pic>
          <p:nvPicPr>
            <p:cNvPr id="132" name="Google Shape;13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68000" y="1484769"/>
              <a:ext cx="3964300" cy="25282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3" name="Google Shape;133;p22"/>
            <p:cNvCxnSpPr/>
            <p:nvPr/>
          </p:nvCxnSpPr>
          <p:spPr>
            <a:xfrm>
              <a:off x="7253525" y="1674050"/>
              <a:ext cx="21600" cy="2186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Landfall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hurricane making landfall is defined as the eye of the storm passing over land.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much more reliable as it’s less likely an event like this was not recorded.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</a:t>
            </a:r>
            <a:r>
              <a:rPr lang="en"/>
              <a:t> there is good data for the North Atlantic Basin and West Pacific Basin starting in 1950 which makes up roughly 70% of all hurricane landfall events.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 of storms 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 of storms has actually stayed the same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	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able to create whatever story you want it to create.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95125" y="457400"/>
            <a:ext cx="3801900" cy="410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Temperature Data</a:t>
            </a:r>
            <a:r>
              <a:rPr lang="en" sz="1000"/>
              <a:t> - National Centers for Environmental                                           Information -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https://www.ncei.noaa.gov/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North Atlantic Hurricane Occurrences</a:t>
            </a:r>
            <a:r>
              <a:rPr lang="en" sz="1000"/>
              <a:t> - Our World in Data -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https://ourworldindata.org/grapher/frequency-north-atlantic-hurricanes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Landfall Hurricane Occurrences</a:t>
            </a:r>
            <a:r>
              <a:rPr lang="en" sz="1000"/>
              <a:t> - Historical Global Tropical Cyclone Landfalls - Jessica Weinkle, Ryan Maue, &amp; Roger Pielke Jr -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https://journals.ametsoc.org/view/journals/clim/25/13/jcli-d-11-00719.1.xml?tab_body=pdf</a:t>
            </a:r>
            <a:r>
              <a:rPr lang="en" sz="1000"/>
              <a:t> 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Coastal Population Data</a:t>
            </a:r>
            <a:r>
              <a:rPr lang="en" sz="1000"/>
              <a:t> - National Oceanic &amp; Atmospheric Administration -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https://coast.noaa.gov/quickreport/#/index.html</a:t>
            </a:r>
            <a:r>
              <a:rPr lang="en" sz="12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2A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Hurricane Damage Data</a:t>
            </a:r>
            <a:r>
              <a:rPr lang="en" sz="1000"/>
              <a:t> - </a:t>
            </a:r>
            <a:r>
              <a:rPr lang="en" sz="1000"/>
              <a:t>National Centers for Environmental                                           Information -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https://www.ncei.noaa.gov/access/billions/time-series/US</a:t>
            </a:r>
            <a:r>
              <a:rPr lang="en" sz="1000"/>
              <a:t> </a:t>
            </a:r>
            <a:endParaRPr sz="1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90300" y="457400"/>
            <a:ext cx="3801900" cy="41013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Data Cleaning</a:t>
            </a:r>
            <a:endParaRPr sz="1600" u="sng"/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Google Sheets</a:t>
            </a:r>
            <a:endParaRPr sz="1200"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Python</a:t>
            </a:r>
            <a:endParaRPr sz="1200"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Jupyter Notebooks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Exploratory Data Analysis</a:t>
            </a:r>
            <a:endParaRPr sz="1600" u="sng"/>
          </a:p>
          <a:p>
            <a:pPr indent="-2876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Python</a:t>
            </a:r>
            <a:endParaRPr sz="1200"/>
          </a:p>
          <a:p>
            <a:pPr indent="-28765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Pandas</a:t>
            </a:r>
            <a:endParaRPr sz="1200"/>
          </a:p>
          <a:p>
            <a:pPr indent="-28765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Matplotlib</a:t>
            </a:r>
            <a:endParaRPr sz="1200"/>
          </a:p>
          <a:p>
            <a:pPr indent="-28765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Seaborn</a:t>
            </a:r>
            <a:endParaRPr sz="1200"/>
          </a:p>
          <a:p>
            <a:pPr indent="-2876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Jupyter Notebooks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Visualizations</a:t>
            </a:r>
            <a:endParaRPr sz="1600" u="sng"/>
          </a:p>
          <a:p>
            <a:pPr indent="-2876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Tableau</a:t>
            </a:r>
            <a:endParaRPr sz="1200"/>
          </a:p>
          <a:p>
            <a:pPr indent="-2876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Python</a:t>
            </a:r>
            <a:r>
              <a:rPr lang="en" sz="1600" u="sng"/>
              <a:t> </a:t>
            </a:r>
            <a:endParaRPr sz="1600" u="sng"/>
          </a:p>
          <a:p>
            <a:pPr indent="-28765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Seaborn</a:t>
            </a:r>
            <a:endParaRPr sz="1200"/>
          </a:p>
          <a:p>
            <a:pPr indent="-28765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Matplotlib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1025" y="1050099"/>
            <a:ext cx="509550" cy="7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3500" y="2187975"/>
            <a:ext cx="686200" cy="7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4320" y="2180245"/>
            <a:ext cx="592500" cy="7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34234" y="3281996"/>
            <a:ext cx="1083125" cy="6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Warming is Apparent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25" y="1275825"/>
            <a:ext cx="6478151" cy="30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7394525" y="1605900"/>
            <a:ext cx="1371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Global average surface temperature has risen at a rate of 0.17°F per decade since 1900 or roughly 2°F from 1900 to 2020.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I</a:t>
            </a:r>
            <a:r>
              <a:rPr lang="en" sz="2300"/>
              <a:t>s Global Warming Impacting the Frequency &amp; Intensity of Hurricanes?</a:t>
            </a:r>
            <a:endParaRPr sz="23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00" y="1082600"/>
            <a:ext cx="3652451" cy="18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275" y="1820345"/>
            <a:ext cx="4595224" cy="16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6" y="1082600"/>
            <a:ext cx="4110250" cy="1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075" y="2595500"/>
            <a:ext cx="3498875" cy="19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8025" y="3104845"/>
            <a:ext cx="5428225" cy="12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in North Atlantic Hurricanes 1895-2021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600" y="1332102"/>
            <a:ext cx="6774800" cy="31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for Total North Atlantic Hurricanes 1895-2021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25" y="1389775"/>
            <a:ext cx="7701749" cy="28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question at hand…	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4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 Global Warming Impacting the Frequency of Hurricanes?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●"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Based on that data…yes, case closed!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●"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Hold up…how was this data obtained?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90150" y="46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Hurricane Detection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90150" y="1069550"/>
            <a:ext cx="376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Detection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</a:t>
            </a:r>
            <a:r>
              <a:rPr lang="en" sz="1400"/>
              <a:t>eported by ships.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Landfall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Primary methods until early 1970’s.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5041250" y="1017725"/>
            <a:ext cx="376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Detection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Satellite imagery.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image generated on 4/1/1960 but not considered </a:t>
            </a:r>
            <a:r>
              <a:rPr lang="en" sz="1400"/>
              <a:t>reliable</a:t>
            </a:r>
            <a:r>
              <a:rPr lang="en" sz="1400"/>
              <a:t> until around 1972.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50" y="2395325"/>
            <a:ext cx="3988150" cy="20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75" y="2468650"/>
            <a:ext cx="1743075" cy="19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650" y="2568363"/>
            <a:ext cx="2302800" cy="17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2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Why Does this Matter?</a:t>
            </a:r>
            <a:endParaRPr sz="23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554075" y="1556400"/>
            <a:ext cx="3661800" cy="26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likely hurricanes prior to satellite technology were undercounted.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skew the data!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reconcile this?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65075" y="1481000"/>
            <a:ext cx="3661800" cy="26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19" y="1242369"/>
            <a:ext cx="2694950" cy="20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475" y="2368319"/>
            <a:ext cx="3457975" cy="22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