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a8fadb92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a8fadb92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8fadb92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8fadb92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a8fadb92e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a8fadb92e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a8fadb92e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a8fadb92e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8fadb92e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8fadb92e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8fadb92e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8fadb92e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8fadb92e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8fadb92e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8fadb92e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8fadb92e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9.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68850" y="318400"/>
            <a:ext cx="3942000" cy="3780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Courier New"/>
                <a:ea typeface="Courier New"/>
                <a:cs typeface="Courier New"/>
                <a:sym typeface="Courier New"/>
              </a:rPr>
              <a:t>how does gender impact wages</a:t>
            </a:r>
            <a:r>
              <a:rPr lang="en">
                <a:solidFill>
                  <a:schemeClr val="lt1"/>
                </a:solidFill>
                <a:latin typeface="Courier New"/>
                <a:ea typeface="Courier New"/>
                <a:cs typeface="Courier New"/>
                <a:sym typeface="Courier New"/>
              </a:rPr>
              <a:t>?</a:t>
            </a:r>
            <a:endParaRPr>
              <a:solidFill>
                <a:schemeClr val="lt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463375" y="453075"/>
            <a:ext cx="4219500" cy="398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lt2"/>
                </a:solidFill>
                <a:latin typeface="Courier New"/>
                <a:ea typeface="Courier New"/>
                <a:cs typeface="Courier New"/>
                <a:sym typeface="Courier New"/>
              </a:rPr>
              <a:t>t</a:t>
            </a:r>
            <a:r>
              <a:rPr lang="en" sz="1400">
                <a:solidFill>
                  <a:schemeClr val="lt2"/>
                </a:solidFill>
                <a:latin typeface="Courier New"/>
                <a:ea typeface="Courier New"/>
                <a:cs typeface="Courier New"/>
                <a:sym typeface="Courier New"/>
              </a:rPr>
              <a:t>o find out, we have analyzed a data set of 25,439 employees.  as you can see below, the data is very evenly distributed by gender and industry.</a:t>
            </a:r>
            <a:r>
              <a:rPr lang="en" sz="1600">
                <a:solidFill>
                  <a:schemeClr val="lt2"/>
                </a:solidFill>
              </a:rPr>
              <a:t> </a:t>
            </a:r>
            <a:endParaRPr sz="1600">
              <a:solidFill>
                <a:schemeClr val="lt2"/>
              </a:solidFill>
            </a:endParaRPr>
          </a:p>
        </p:txBody>
      </p:sp>
      <p:pic>
        <p:nvPicPr>
          <p:cNvPr id="60" name="Google Shape;60;p14"/>
          <p:cNvPicPr preferRelativeResize="0"/>
          <p:nvPr/>
        </p:nvPicPr>
        <p:blipFill>
          <a:blip r:embed="rId3">
            <a:alphaModFix/>
          </a:blip>
          <a:stretch>
            <a:fillRect/>
          </a:stretch>
        </p:blipFill>
        <p:spPr>
          <a:xfrm>
            <a:off x="431988" y="1769575"/>
            <a:ext cx="4192425" cy="288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2"/>
                </a:solidFill>
                <a:latin typeface="Courier New"/>
                <a:ea typeface="Courier New"/>
                <a:cs typeface="Courier New"/>
                <a:sym typeface="Courier New"/>
              </a:rPr>
              <a:t>so, what does the data tell us?</a:t>
            </a:r>
            <a:endParaRPr>
              <a:solidFill>
                <a:schemeClr val="lt2"/>
              </a:solidFill>
              <a:latin typeface="Courier New"/>
              <a:ea typeface="Courier New"/>
              <a:cs typeface="Courier New"/>
              <a:sym typeface="Courier New"/>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7" name="Google Shape;67;p15"/>
          <p:cNvPicPr preferRelativeResize="0"/>
          <p:nvPr/>
        </p:nvPicPr>
        <p:blipFill>
          <a:blip r:embed="rId3">
            <a:alphaModFix/>
          </a:blip>
          <a:stretch>
            <a:fillRect/>
          </a:stretch>
        </p:blipFill>
        <p:spPr>
          <a:xfrm>
            <a:off x="339575" y="1526850"/>
            <a:ext cx="4232425" cy="2224075"/>
          </a:xfrm>
          <a:prstGeom prst="rect">
            <a:avLst/>
          </a:prstGeom>
          <a:noFill/>
          <a:ln>
            <a:noFill/>
          </a:ln>
        </p:spPr>
      </p:pic>
      <p:pic>
        <p:nvPicPr>
          <p:cNvPr id="68" name="Google Shape;68;p15"/>
          <p:cNvPicPr preferRelativeResize="0"/>
          <p:nvPr/>
        </p:nvPicPr>
        <p:blipFill>
          <a:blip r:embed="rId4">
            <a:alphaModFix/>
          </a:blip>
          <a:stretch>
            <a:fillRect/>
          </a:stretch>
        </p:blipFill>
        <p:spPr>
          <a:xfrm>
            <a:off x="4799300" y="1523095"/>
            <a:ext cx="4032999" cy="2231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57850"/>
            <a:ext cx="769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220">
                <a:solidFill>
                  <a:schemeClr val="lt2"/>
                </a:solidFill>
                <a:latin typeface="Courier New"/>
                <a:ea typeface="Courier New"/>
                <a:cs typeface="Courier New"/>
                <a:sym typeface="Courier New"/>
              </a:rPr>
              <a:t>w</a:t>
            </a:r>
            <a:r>
              <a:rPr lang="en" sz="2220">
                <a:solidFill>
                  <a:schemeClr val="lt2"/>
                </a:solidFill>
                <a:latin typeface="Courier New"/>
                <a:ea typeface="Courier New"/>
                <a:cs typeface="Courier New"/>
                <a:sym typeface="Courier New"/>
              </a:rPr>
              <a:t>hat is the explanation?  maybe males have more industry experience in the data set?  </a:t>
            </a:r>
            <a:endParaRPr sz="2220">
              <a:solidFill>
                <a:schemeClr val="lt2"/>
              </a:solidFill>
              <a:latin typeface="Courier New"/>
              <a:ea typeface="Courier New"/>
              <a:cs typeface="Courier New"/>
              <a:sym typeface="Courier New"/>
            </a:endParaRPr>
          </a:p>
          <a:p>
            <a:pPr indent="0" lvl="0" marL="0" rtl="0" algn="l">
              <a:spcBef>
                <a:spcPts val="0"/>
              </a:spcBef>
              <a:spcAft>
                <a:spcPts val="0"/>
              </a:spcAft>
              <a:buSzPts val="990"/>
              <a:buNone/>
            </a:pPr>
            <a:r>
              <a:t/>
            </a:r>
            <a:endParaRPr sz="2220"/>
          </a:p>
        </p:txBody>
      </p:sp>
      <p:sp>
        <p:nvSpPr>
          <p:cNvPr id="74" name="Google Shape;74;p16"/>
          <p:cNvSpPr txBox="1"/>
          <p:nvPr/>
        </p:nvSpPr>
        <p:spPr>
          <a:xfrm>
            <a:off x="6730725" y="2612925"/>
            <a:ext cx="2101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Courier New"/>
                <a:ea typeface="Courier New"/>
                <a:cs typeface="Courier New"/>
                <a:sym typeface="Courier New"/>
              </a:rPr>
              <a:t>maybe it’s because women take time away to raise their families?</a:t>
            </a:r>
            <a:endParaRPr sz="1800">
              <a:solidFill>
                <a:schemeClr val="lt2"/>
              </a:solidFill>
              <a:latin typeface="Courier New"/>
              <a:ea typeface="Courier New"/>
              <a:cs typeface="Courier New"/>
              <a:sym typeface="Courier New"/>
            </a:endParaRPr>
          </a:p>
        </p:txBody>
      </p:sp>
      <p:pic>
        <p:nvPicPr>
          <p:cNvPr id="75" name="Google Shape;75;p16"/>
          <p:cNvPicPr preferRelativeResize="0"/>
          <p:nvPr/>
        </p:nvPicPr>
        <p:blipFill>
          <a:blip r:embed="rId3">
            <a:alphaModFix/>
          </a:blip>
          <a:stretch>
            <a:fillRect/>
          </a:stretch>
        </p:blipFill>
        <p:spPr>
          <a:xfrm>
            <a:off x="311702" y="1278802"/>
            <a:ext cx="6186275" cy="3250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80300"/>
            <a:ext cx="7272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solidFill>
                  <a:schemeClr val="lt2"/>
                </a:solidFill>
                <a:latin typeface="Courier New"/>
                <a:ea typeface="Courier New"/>
                <a:cs typeface="Courier New"/>
                <a:sym typeface="Courier New"/>
              </a:rPr>
              <a:t>women actually earn less at at all levels of experience!  </a:t>
            </a:r>
            <a:endParaRPr sz="2020">
              <a:solidFill>
                <a:schemeClr val="lt2"/>
              </a:solidFill>
              <a:latin typeface="Courier New"/>
              <a:ea typeface="Courier New"/>
              <a:cs typeface="Courier New"/>
              <a:sym typeface="Courier New"/>
            </a:endParaRPr>
          </a:p>
        </p:txBody>
      </p:sp>
      <p:pic>
        <p:nvPicPr>
          <p:cNvPr id="81" name="Google Shape;81;p17"/>
          <p:cNvPicPr preferRelativeResize="0"/>
          <p:nvPr/>
        </p:nvPicPr>
        <p:blipFill>
          <a:blip r:embed="rId3">
            <a:alphaModFix/>
          </a:blip>
          <a:stretch>
            <a:fillRect/>
          </a:stretch>
        </p:blipFill>
        <p:spPr>
          <a:xfrm>
            <a:off x="953325" y="1302225"/>
            <a:ext cx="7237326" cy="338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051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maybe the average education level for men is greater?</a:t>
            </a:r>
            <a:endParaRPr>
              <a:solidFill>
                <a:schemeClr val="lt2"/>
              </a:solidFill>
              <a:latin typeface="Courier New"/>
              <a:ea typeface="Courier New"/>
              <a:cs typeface="Courier New"/>
              <a:sym typeface="Courier New"/>
            </a:endParaRPr>
          </a:p>
        </p:txBody>
      </p:sp>
      <p:pic>
        <p:nvPicPr>
          <p:cNvPr id="87" name="Google Shape;87;p18"/>
          <p:cNvPicPr preferRelativeResize="0"/>
          <p:nvPr/>
        </p:nvPicPr>
        <p:blipFill>
          <a:blip r:embed="rId3">
            <a:alphaModFix/>
          </a:blip>
          <a:stretch>
            <a:fillRect/>
          </a:stretch>
        </p:blipFill>
        <p:spPr>
          <a:xfrm>
            <a:off x="1606650" y="1452450"/>
            <a:ext cx="5949900" cy="3306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solidFill>
                  <a:schemeClr val="lt2"/>
                </a:solidFill>
                <a:latin typeface="Courier New"/>
                <a:ea typeface="Courier New"/>
                <a:cs typeface="Courier New"/>
                <a:sym typeface="Courier New"/>
              </a:rPr>
              <a:t>women are earning less at every education level!</a:t>
            </a:r>
            <a:endParaRPr sz="1920">
              <a:solidFill>
                <a:schemeClr val="lt2"/>
              </a:solidFill>
              <a:latin typeface="Courier New"/>
              <a:ea typeface="Courier New"/>
              <a:cs typeface="Courier New"/>
              <a:sym typeface="Courier New"/>
            </a:endParaRPr>
          </a:p>
        </p:txBody>
      </p:sp>
      <p:pic>
        <p:nvPicPr>
          <p:cNvPr id="93" name="Google Shape;93;p19"/>
          <p:cNvPicPr preferRelativeResize="0"/>
          <p:nvPr/>
        </p:nvPicPr>
        <p:blipFill>
          <a:blip r:embed="rId3">
            <a:alphaModFix/>
          </a:blip>
          <a:stretch>
            <a:fillRect/>
          </a:stretch>
        </p:blipFill>
        <p:spPr>
          <a:xfrm>
            <a:off x="985838" y="1130575"/>
            <a:ext cx="7172325" cy="3638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7317600" cy="8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solidFill>
                  <a:schemeClr val="lt2"/>
                </a:solidFill>
                <a:latin typeface="Courier New"/>
                <a:ea typeface="Courier New"/>
                <a:cs typeface="Courier New"/>
                <a:sym typeface="Courier New"/>
              </a:rPr>
              <a:t>how about one last guess? Industry dispersion?</a:t>
            </a:r>
            <a:endParaRPr sz="2320">
              <a:solidFill>
                <a:schemeClr val="lt2"/>
              </a:solidFill>
              <a:latin typeface="Courier New"/>
              <a:ea typeface="Courier New"/>
              <a:cs typeface="Courier New"/>
              <a:sym typeface="Courier New"/>
            </a:endParaRPr>
          </a:p>
        </p:txBody>
      </p:sp>
      <p:pic>
        <p:nvPicPr>
          <p:cNvPr id="99" name="Google Shape;99;p20"/>
          <p:cNvPicPr preferRelativeResize="0"/>
          <p:nvPr/>
        </p:nvPicPr>
        <p:blipFill>
          <a:blip r:embed="rId3">
            <a:alphaModFix/>
          </a:blip>
          <a:stretch>
            <a:fillRect/>
          </a:stretch>
        </p:blipFill>
        <p:spPr>
          <a:xfrm>
            <a:off x="1424113" y="1380175"/>
            <a:ext cx="6295774" cy="340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2"/>
                </a:solidFill>
                <a:latin typeface="Courier New"/>
                <a:ea typeface="Courier New"/>
                <a:cs typeface="Courier New"/>
                <a:sym typeface="Courier New"/>
              </a:rPr>
              <a:t>conclusion</a:t>
            </a:r>
            <a:endParaRPr>
              <a:solidFill>
                <a:schemeClr val="lt2"/>
              </a:solidFill>
              <a:latin typeface="Courier New"/>
              <a:ea typeface="Courier New"/>
              <a:cs typeface="Courier New"/>
              <a:sym typeface="Courier New"/>
            </a:endParaRPr>
          </a:p>
        </p:txBody>
      </p:sp>
      <p:sp>
        <p:nvSpPr>
          <p:cNvPr id="105" name="Google Shape;105;p21"/>
          <p:cNvSpPr txBox="1"/>
          <p:nvPr>
            <p:ph idx="1" type="body"/>
          </p:nvPr>
        </p:nvSpPr>
        <p:spPr>
          <a:xfrm>
            <a:off x="311700" y="1152475"/>
            <a:ext cx="45474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solidFill>
                  <a:schemeClr val="lt2"/>
                </a:solidFill>
                <a:latin typeface="Courier New"/>
                <a:ea typeface="Courier New"/>
                <a:cs typeface="Courier New"/>
                <a:sym typeface="Courier New"/>
              </a:rPr>
              <a:t>through our analysis of this data set it is apparent that females tend to earn less than males, all other things being equal.  neither industry experience, education level, or industry seems to explain the wage gap. it seems the best explanation would be a gender bias or some other factor we have not analyzed.    </a:t>
            </a:r>
            <a:endParaRPr>
              <a:solidFill>
                <a:schemeClr val="lt2"/>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