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8" r:id="rId3"/>
    <p:sldId id="299" r:id="rId4"/>
    <p:sldId id="300" r:id="rId5"/>
    <p:sldId id="301" r:id="rId6"/>
    <p:sldId id="291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31" autoAdjust="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33176" cy="2791490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/>
              <a:t>BOB – Beta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ZA" dirty="0"/>
              <a:t>Team 08</a:t>
            </a:r>
          </a:p>
          <a:p>
            <a:r>
              <a:rPr lang="en-ZA" dirty="0"/>
              <a:t>Carson Wittwer, MH Charles-</a:t>
            </a:r>
            <a:r>
              <a:rPr lang="en-ZA" dirty="0" err="1"/>
              <a:t>Etuk</a:t>
            </a:r>
            <a:r>
              <a:rPr lang="en-ZA" dirty="0"/>
              <a:t>,</a:t>
            </a:r>
          </a:p>
          <a:p>
            <a:r>
              <a:rPr lang="en-ZA" dirty="0"/>
              <a:t>Jason Nelson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48293" y="5906125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249EBB-A81F-470A-AF5F-4361AB6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ZA" dirty="0"/>
              <a:t>Arm Layout</a:t>
            </a:r>
          </a:p>
        </p:txBody>
      </p:sp>
      <p:pic>
        <p:nvPicPr>
          <p:cNvPr id="3074" name="Picture 2" descr="Image result for robot shop robotic arm">
            <a:extLst>
              <a:ext uri="{FF2B5EF4-FFF2-40B4-BE49-F238E27FC236}">
                <a16:creationId xmlns:a16="http://schemas.microsoft.com/office/drawing/2014/main" id="{B035D8B6-8BA0-4031-897A-7DC233EB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79" y="1397654"/>
            <a:ext cx="6201641" cy="45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4DB152F-BF0E-4BE8-B989-75042409C5EA}"/>
              </a:ext>
            </a:extLst>
          </p:cNvPr>
          <p:cNvCxnSpPr>
            <a:cxnSpLocks/>
          </p:cNvCxnSpPr>
          <p:nvPr/>
        </p:nvCxnSpPr>
        <p:spPr>
          <a:xfrm flipV="1">
            <a:off x="2008682" y="3429000"/>
            <a:ext cx="1334125" cy="154773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23F054-A4B7-40E1-94CC-307573F8CBF9}"/>
              </a:ext>
            </a:extLst>
          </p:cNvPr>
          <p:cNvCxnSpPr>
            <a:cxnSpLocks/>
          </p:cNvCxnSpPr>
          <p:nvPr/>
        </p:nvCxnSpPr>
        <p:spPr>
          <a:xfrm flipV="1">
            <a:off x="2008682" y="2565816"/>
            <a:ext cx="1776431" cy="70204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8C533E-7433-4590-9065-1731322CA2C9}"/>
              </a:ext>
            </a:extLst>
          </p:cNvPr>
          <p:cNvCxnSpPr>
            <a:cxnSpLocks/>
          </p:cNvCxnSpPr>
          <p:nvPr/>
        </p:nvCxnSpPr>
        <p:spPr>
          <a:xfrm>
            <a:off x="2419178" y="1650588"/>
            <a:ext cx="3819603" cy="43075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24F82A-C7A8-4DA7-B5C0-EC9F8E463D4A}"/>
              </a:ext>
            </a:extLst>
          </p:cNvPr>
          <p:cNvCxnSpPr>
            <a:cxnSpLocks/>
          </p:cNvCxnSpPr>
          <p:nvPr/>
        </p:nvCxnSpPr>
        <p:spPr>
          <a:xfrm flipH="1" flipV="1">
            <a:off x="6430781" y="4976735"/>
            <a:ext cx="2958040" cy="26982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F76302-5CCA-4A8B-B54D-2889D549B16F}"/>
              </a:ext>
            </a:extLst>
          </p:cNvPr>
          <p:cNvCxnSpPr>
            <a:cxnSpLocks/>
          </p:cNvCxnSpPr>
          <p:nvPr/>
        </p:nvCxnSpPr>
        <p:spPr>
          <a:xfrm flipH="1" flipV="1">
            <a:off x="6238781" y="4111054"/>
            <a:ext cx="3150040" cy="26607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EE9F5-9524-4613-980F-F9E7A9DCC172}"/>
              </a:ext>
            </a:extLst>
          </p:cNvPr>
          <p:cNvCxnSpPr>
            <a:cxnSpLocks/>
          </p:cNvCxnSpPr>
          <p:nvPr/>
        </p:nvCxnSpPr>
        <p:spPr>
          <a:xfrm flipH="1" flipV="1">
            <a:off x="7225278" y="2375944"/>
            <a:ext cx="2454118" cy="13491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8A102D-3C0E-411C-A596-4B023E4DE24E}"/>
              </a:ext>
            </a:extLst>
          </p:cNvPr>
          <p:cNvSpPr txBox="1"/>
          <p:nvPr/>
        </p:nvSpPr>
        <p:spPr>
          <a:xfrm>
            <a:off x="1409889" y="1465922"/>
            <a:ext cx="100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Wrist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CFF71A6-1059-470D-B62E-42D0C94409E6}"/>
              </a:ext>
            </a:extLst>
          </p:cNvPr>
          <p:cNvSpPr/>
          <p:nvPr/>
        </p:nvSpPr>
        <p:spPr>
          <a:xfrm>
            <a:off x="1280834" y="3104639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LED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A08AABF-70CA-4B39-8A58-A5C0790481CD}"/>
              </a:ext>
            </a:extLst>
          </p:cNvPr>
          <p:cNvSpPr/>
          <p:nvPr/>
        </p:nvSpPr>
        <p:spPr>
          <a:xfrm>
            <a:off x="1409889" y="4888671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Fingers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4FF2FAA-6C40-4456-9E57-547C3C5215D0}"/>
              </a:ext>
            </a:extLst>
          </p:cNvPr>
          <p:cNvSpPr/>
          <p:nvPr/>
        </p:nvSpPr>
        <p:spPr>
          <a:xfrm>
            <a:off x="9467303" y="5125601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Shoulder</a:t>
            </a:r>
            <a:endParaRPr lang="en-US" b="1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608E4D7-FBEA-4018-9774-085DD988EF7F}"/>
              </a:ext>
            </a:extLst>
          </p:cNvPr>
          <p:cNvSpPr/>
          <p:nvPr/>
        </p:nvSpPr>
        <p:spPr>
          <a:xfrm>
            <a:off x="9465177" y="4202867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Arm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15F277B-D4CF-4921-8DD1-0C621AC69BB6}"/>
              </a:ext>
            </a:extLst>
          </p:cNvPr>
          <p:cNvSpPr/>
          <p:nvPr/>
        </p:nvSpPr>
        <p:spPr>
          <a:xfrm>
            <a:off x="9679396" y="2443399"/>
            <a:ext cx="923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Elbow</a:t>
            </a:r>
          </a:p>
        </p:txBody>
      </p:sp>
    </p:spTree>
    <p:extLst>
      <p:ext uri="{BB962C8B-B14F-4D97-AF65-F5344CB8AC3E}">
        <p14:creationId xmlns:p14="http://schemas.microsoft.com/office/powerpoint/2010/main" val="24197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026" name="Picture 2" descr="Image result for steelseries stratus xl">
            <a:extLst>
              <a:ext uri="{FF2B5EF4-FFF2-40B4-BE49-F238E27FC236}">
                <a16:creationId xmlns:a16="http://schemas.microsoft.com/office/drawing/2014/main" id="{7A24CB20-DA9C-4E14-B6B4-EDE49765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95" y="1388420"/>
            <a:ext cx="5041809" cy="37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9DBE6-DF5A-4F30-8731-37D792D48F26}"/>
              </a:ext>
            </a:extLst>
          </p:cNvPr>
          <p:cNvCxnSpPr>
            <a:cxnSpLocks/>
          </p:cNvCxnSpPr>
          <p:nvPr/>
        </p:nvCxnSpPr>
        <p:spPr>
          <a:xfrm>
            <a:off x="2488367" y="1963712"/>
            <a:ext cx="2458387" cy="449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32FD11-5807-4901-A112-93139B4E4DBA}"/>
              </a:ext>
            </a:extLst>
          </p:cNvPr>
          <p:cNvCxnSpPr>
            <a:cxnSpLocks/>
          </p:cNvCxnSpPr>
          <p:nvPr/>
        </p:nvCxnSpPr>
        <p:spPr>
          <a:xfrm flipV="1">
            <a:off x="2488367" y="3138610"/>
            <a:ext cx="2985541" cy="1009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8298-4E02-448B-856F-8604F2DC2CC3}"/>
              </a:ext>
            </a:extLst>
          </p:cNvPr>
          <p:cNvCxnSpPr>
            <a:cxnSpLocks/>
          </p:cNvCxnSpPr>
          <p:nvPr/>
        </p:nvCxnSpPr>
        <p:spPr>
          <a:xfrm flipV="1">
            <a:off x="5473908" y="3028013"/>
            <a:ext cx="622091" cy="2567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B448E9-57FC-4BC0-82DB-1425EE60F228}"/>
              </a:ext>
            </a:extLst>
          </p:cNvPr>
          <p:cNvCxnSpPr>
            <a:cxnSpLocks/>
          </p:cNvCxnSpPr>
          <p:nvPr/>
        </p:nvCxnSpPr>
        <p:spPr>
          <a:xfrm flipH="1" flipV="1">
            <a:off x="6730585" y="3028014"/>
            <a:ext cx="2443395" cy="1120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599BA-1836-4482-8601-3C9021E18547}"/>
              </a:ext>
            </a:extLst>
          </p:cNvPr>
          <p:cNvCxnSpPr>
            <a:cxnSpLocks/>
          </p:cNvCxnSpPr>
          <p:nvPr/>
        </p:nvCxnSpPr>
        <p:spPr>
          <a:xfrm flipH="1">
            <a:off x="7500080" y="2698230"/>
            <a:ext cx="1673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39388AB-C947-4556-A95A-C1202DA678A4}"/>
              </a:ext>
            </a:extLst>
          </p:cNvPr>
          <p:cNvSpPr txBox="1"/>
          <p:nvPr/>
        </p:nvSpPr>
        <p:spPr>
          <a:xfrm>
            <a:off x="824459" y="1388420"/>
            <a:ext cx="166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DPAD:</a:t>
            </a:r>
          </a:p>
          <a:p>
            <a:r>
              <a:rPr lang="en-US" b="1" dirty="0"/>
              <a:t>(X-Axis) Fingers</a:t>
            </a:r>
          </a:p>
          <a:p>
            <a:r>
              <a:rPr lang="en-US" b="1" dirty="0"/>
              <a:t>(Y-Axis) Wrist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368EEA-9274-4FA3-974C-55D2ACC57F6E}"/>
              </a:ext>
            </a:extLst>
          </p:cNvPr>
          <p:cNvSpPr txBox="1"/>
          <p:nvPr/>
        </p:nvSpPr>
        <p:spPr>
          <a:xfrm>
            <a:off x="689548" y="3752675"/>
            <a:ext cx="179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b="1" dirty="0" err="1"/>
              <a:t>Thumbstick</a:t>
            </a:r>
            <a:r>
              <a:rPr lang="en-US" b="1" dirty="0"/>
              <a:t>:</a:t>
            </a:r>
          </a:p>
          <a:p>
            <a:r>
              <a:rPr lang="en-US" b="1" dirty="0"/>
              <a:t>(X-Axis) Shoulder</a:t>
            </a:r>
          </a:p>
          <a:p>
            <a:r>
              <a:rPr lang="en-US" b="1" dirty="0"/>
              <a:t>(Y-Axis) Arm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BACCB-0800-46FD-81EF-85ABDCA6D0B2}"/>
              </a:ext>
            </a:extLst>
          </p:cNvPr>
          <p:cNvSpPr txBox="1"/>
          <p:nvPr/>
        </p:nvSpPr>
        <p:spPr>
          <a:xfrm>
            <a:off x="9173980" y="414857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</a:t>
            </a:r>
            <a:r>
              <a:rPr lang="en-US" b="1" dirty="0" err="1"/>
              <a:t>Thumbstick</a:t>
            </a:r>
            <a:r>
              <a:rPr lang="en-US" b="1" dirty="0"/>
              <a:t>:</a:t>
            </a:r>
          </a:p>
          <a:p>
            <a:r>
              <a:rPr lang="en-US" b="1" dirty="0"/>
              <a:t>(Y-Axis) Elbow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D4697-D6AE-4BA7-8BBB-F4C6EAF7635A}"/>
              </a:ext>
            </a:extLst>
          </p:cNvPr>
          <p:cNvSpPr txBox="1"/>
          <p:nvPr/>
        </p:nvSpPr>
        <p:spPr>
          <a:xfrm>
            <a:off x="9189030" y="2413416"/>
            <a:ext cx="166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Button:</a:t>
            </a:r>
          </a:p>
          <a:p>
            <a:r>
              <a:rPr lang="en-US" b="1" dirty="0"/>
              <a:t>Toggle 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1AFBF-34B6-4A15-AEE7-AFF0BF789630}"/>
              </a:ext>
            </a:extLst>
          </p:cNvPr>
          <p:cNvSpPr txBox="1"/>
          <p:nvPr/>
        </p:nvSpPr>
        <p:spPr>
          <a:xfrm>
            <a:off x="4641954" y="5595167"/>
            <a:ext cx="166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Button:</a:t>
            </a:r>
          </a:p>
          <a:p>
            <a:r>
              <a:rPr lang="en-US" b="1" dirty="0"/>
              <a:t>Toggle Control of Arm/Tracks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249EBB-A81F-470A-AF5F-4361AB6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ZA" dirty="0"/>
              <a:t>Controller Layout: Arm Control</a:t>
            </a:r>
          </a:p>
        </p:txBody>
      </p:sp>
    </p:spTree>
    <p:extLst>
      <p:ext uri="{BB962C8B-B14F-4D97-AF65-F5344CB8AC3E}">
        <p14:creationId xmlns:p14="http://schemas.microsoft.com/office/powerpoint/2010/main" val="42083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026" name="Picture 2" descr="Image result for steelseries stratus xl">
            <a:extLst>
              <a:ext uri="{FF2B5EF4-FFF2-40B4-BE49-F238E27FC236}">
                <a16:creationId xmlns:a16="http://schemas.microsoft.com/office/drawing/2014/main" id="{7A24CB20-DA9C-4E14-B6B4-EDE49765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85" y="1147166"/>
            <a:ext cx="5041809" cy="37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32FD11-5807-4901-A112-93139B4E4DBA}"/>
              </a:ext>
            </a:extLst>
          </p:cNvPr>
          <p:cNvCxnSpPr>
            <a:cxnSpLocks/>
          </p:cNvCxnSpPr>
          <p:nvPr/>
        </p:nvCxnSpPr>
        <p:spPr>
          <a:xfrm flipV="1">
            <a:off x="1309143" y="2855504"/>
            <a:ext cx="2350955" cy="979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8298-4E02-448B-856F-8604F2DC2CC3}"/>
              </a:ext>
            </a:extLst>
          </p:cNvPr>
          <p:cNvCxnSpPr>
            <a:cxnSpLocks/>
          </p:cNvCxnSpPr>
          <p:nvPr/>
        </p:nvCxnSpPr>
        <p:spPr>
          <a:xfrm flipV="1">
            <a:off x="3660098" y="2786759"/>
            <a:ext cx="622091" cy="2567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B448E9-57FC-4BC0-82DB-1425EE60F228}"/>
              </a:ext>
            </a:extLst>
          </p:cNvPr>
          <p:cNvCxnSpPr>
            <a:cxnSpLocks/>
          </p:cNvCxnSpPr>
          <p:nvPr/>
        </p:nvCxnSpPr>
        <p:spPr>
          <a:xfrm flipH="1" flipV="1">
            <a:off x="4916775" y="2786760"/>
            <a:ext cx="2443395" cy="1120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368EEA-9274-4FA3-974C-55D2ACC57F6E}"/>
              </a:ext>
            </a:extLst>
          </p:cNvPr>
          <p:cNvSpPr txBox="1"/>
          <p:nvPr/>
        </p:nvSpPr>
        <p:spPr>
          <a:xfrm>
            <a:off x="164892" y="3801456"/>
            <a:ext cx="179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b="1" dirty="0" err="1"/>
              <a:t>Thumbstick</a:t>
            </a:r>
            <a:r>
              <a:rPr lang="en-US" b="1" dirty="0"/>
              <a:t>:</a:t>
            </a:r>
          </a:p>
          <a:p>
            <a:r>
              <a:rPr lang="en-US" b="1" dirty="0"/>
              <a:t>(X-Axis) Turning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BACCB-0800-46FD-81EF-85ABDCA6D0B2}"/>
              </a:ext>
            </a:extLst>
          </p:cNvPr>
          <p:cNvSpPr txBox="1"/>
          <p:nvPr/>
        </p:nvSpPr>
        <p:spPr>
          <a:xfrm>
            <a:off x="6841849" y="4067440"/>
            <a:ext cx="244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</a:t>
            </a:r>
            <a:r>
              <a:rPr lang="en-US" b="1" dirty="0" err="1"/>
              <a:t>Thumbstick</a:t>
            </a:r>
            <a:r>
              <a:rPr lang="en-US" b="1" dirty="0"/>
              <a:t>:</a:t>
            </a:r>
          </a:p>
          <a:p>
            <a:r>
              <a:rPr lang="en-US" b="1" dirty="0"/>
              <a:t>(Y-Axis) Forward/Reverse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1AFBF-34B6-4A15-AEE7-AFF0BF789630}"/>
              </a:ext>
            </a:extLst>
          </p:cNvPr>
          <p:cNvSpPr txBox="1"/>
          <p:nvPr/>
        </p:nvSpPr>
        <p:spPr>
          <a:xfrm>
            <a:off x="2828144" y="5353913"/>
            <a:ext cx="166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Button:</a:t>
            </a:r>
          </a:p>
          <a:p>
            <a:r>
              <a:rPr lang="en-US" b="1" dirty="0"/>
              <a:t>Toggle Control of Arm/Tracks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0249EBB-A81F-470A-AF5F-4361AB6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873862" cy="432000"/>
          </a:xfrm>
        </p:spPr>
        <p:txBody>
          <a:bodyPr/>
          <a:lstStyle/>
          <a:p>
            <a:r>
              <a:rPr lang="en-ZA" dirty="0"/>
              <a:t>Controller Layout: Track Controls</a:t>
            </a:r>
          </a:p>
        </p:txBody>
      </p:sp>
      <p:pic>
        <p:nvPicPr>
          <p:cNvPr id="4098" name="Picture 2" descr="Image result for robot shop rover chassis">
            <a:extLst>
              <a:ext uri="{FF2B5EF4-FFF2-40B4-BE49-F238E27FC236}">
                <a16:creationId xmlns:a16="http://schemas.microsoft.com/office/drawing/2014/main" id="{B60BC022-3714-4027-9B51-E4527446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82" y="335659"/>
            <a:ext cx="2116328" cy="21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5E27E-3C10-446F-ACDA-2B8DF2D217B5}"/>
              </a:ext>
            </a:extLst>
          </p:cNvPr>
          <p:cNvSpPr txBox="1"/>
          <p:nvPr/>
        </p:nvSpPr>
        <p:spPr>
          <a:xfrm>
            <a:off x="8144951" y="1978341"/>
            <a:ext cx="358270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Interesting 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DC motor spins either direction, depending on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H-Bridge circuit will switch the switch the current depending on an input(GPIO from </a:t>
            </a:r>
            <a:r>
              <a:rPr lang="en-US" dirty="0" err="1"/>
              <a:t>RasPi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16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F3A3D2-54E5-4F77-B77E-A899BE97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643357" cy="432000"/>
          </a:xfrm>
        </p:spPr>
        <p:txBody>
          <a:bodyPr/>
          <a:lstStyle/>
          <a:p>
            <a:r>
              <a:rPr lang="en-ZA" dirty="0"/>
              <a:t>Controller Input to </a:t>
            </a:r>
            <a:r>
              <a:rPr lang="en-ZA" dirty="0" err="1"/>
              <a:t>RasPi</a:t>
            </a:r>
            <a:r>
              <a:rPr lang="en-ZA" dirty="0"/>
              <a:t> via Bluetooth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78958-9806-41C8-A4D0-FE5E4F960A4D}"/>
              </a:ext>
            </a:extLst>
          </p:cNvPr>
          <p:cNvSpPr txBox="1"/>
          <p:nvPr/>
        </p:nvSpPr>
        <p:spPr>
          <a:xfrm>
            <a:off x="431999" y="1184223"/>
            <a:ext cx="10720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API support for this controller on Linux base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EVDEV, an API that translates generic input from /dev/input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start by reading input and understanding how it is read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using that, we can map input events to functions to use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8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 Be Finalized: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74898"/>
            <a:ext cx="5472000" cy="3600000"/>
          </a:xfrm>
        </p:spPr>
        <p:txBody>
          <a:bodyPr/>
          <a:lstStyle/>
          <a:p>
            <a:r>
              <a:rPr lang="en-ZA" dirty="0"/>
              <a:t>Controller</a:t>
            </a:r>
          </a:p>
          <a:p>
            <a:pPr lvl="1"/>
            <a:r>
              <a:rPr lang="en-ZA" dirty="0"/>
              <a:t>Socket connections</a:t>
            </a:r>
          </a:p>
          <a:p>
            <a:r>
              <a:rPr lang="en-ZA" dirty="0"/>
              <a:t>Arm</a:t>
            </a:r>
          </a:p>
          <a:p>
            <a:pPr lvl="1"/>
            <a:r>
              <a:rPr lang="en-ZA" dirty="0"/>
              <a:t>Get delivery of some parts</a:t>
            </a:r>
          </a:p>
          <a:p>
            <a:pPr lvl="1"/>
            <a:r>
              <a:rPr lang="en-ZA" dirty="0"/>
              <a:t>Build logic circuit to drive motors</a:t>
            </a:r>
          </a:p>
          <a:p>
            <a:pPr lvl="1"/>
            <a:r>
              <a:rPr lang="en-ZA" dirty="0"/>
              <a:t>Socket connection</a:t>
            </a:r>
          </a:p>
          <a:p>
            <a:r>
              <a:rPr lang="en-ZA" dirty="0"/>
              <a:t>Chassis</a:t>
            </a:r>
          </a:p>
          <a:p>
            <a:pPr lvl="1"/>
            <a:r>
              <a:rPr lang="en-ZA" dirty="0"/>
              <a:t>Wire logic circuit to drive motors</a:t>
            </a:r>
          </a:p>
          <a:p>
            <a:pPr lvl="1"/>
            <a:r>
              <a:rPr lang="en-ZA" dirty="0"/>
              <a:t>Socket connections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F80A-80EA-4469-9D74-12E79E729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1036AB6-84BD-4547-B040-111A586D9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244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Office Theme</vt:lpstr>
      <vt:lpstr>BOB – Beta Demo</vt:lpstr>
      <vt:lpstr>Arm Layout</vt:lpstr>
      <vt:lpstr>Controller Layout: Arm Control</vt:lpstr>
      <vt:lpstr>Controller Layout: Track Controls</vt:lpstr>
      <vt:lpstr>Controller Input to RasPi via Bluetooth</vt:lpstr>
      <vt:lpstr>To Be Finalized: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2018-12-05T12:33:12Z</dcterms:created>
  <dcterms:modified xsi:type="dcterms:W3CDTF">2018-12-05T13:17:44Z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