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1/10/2021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7EAA-BFBA-431B-8200-75951D5B7553}"/>
              </a:ext>
            </a:extLst>
          </p:cNvPr>
          <p:cNvSpPr>
            <a:spLocks noGrp="1"/>
          </p:cNvSpPr>
          <p:nvPr>
            <p:ph type="ctrTitle"/>
          </p:nvPr>
        </p:nvSpPr>
        <p:spPr/>
        <p:txBody>
          <a:bodyPr/>
          <a:lstStyle/>
          <a:p>
            <a:r>
              <a:rPr lang="en-GB" sz="4800" dirty="0"/>
              <a:t>Newcastle Capstone Project: Find the best region in Newcastle Upon Tyne to set up a restaurant delivery service</a:t>
            </a:r>
          </a:p>
        </p:txBody>
      </p:sp>
      <p:sp>
        <p:nvSpPr>
          <p:cNvPr id="3" name="Subtitle 2">
            <a:extLst>
              <a:ext uri="{FF2B5EF4-FFF2-40B4-BE49-F238E27FC236}">
                <a16:creationId xmlns:a16="http://schemas.microsoft.com/office/drawing/2014/main" id="{78A74643-C7FC-4D52-A840-FB479C1B909F}"/>
              </a:ext>
            </a:extLst>
          </p:cNvPr>
          <p:cNvSpPr>
            <a:spLocks noGrp="1"/>
          </p:cNvSpPr>
          <p:nvPr>
            <p:ph type="subTitle" idx="1"/>
          </p:nvPr>
        </p:nvSpPr>
        <p:spPr/>
        <p:txBody>
          <a:bodyPr/>
          <a:lstStyle/>
          <a:p>
            <a:r>
              <a:rPr lang="en-GB" dirty="0"/>
              <a:t>By Charlie Witty</a:t>
            </a:r>
          </a:p>
        </p:txBody>
      </p:sp>
    </p:spTree>
    <p:extLst>
      <p:ext uri="{BB962C8B-B14F-4D97-AF65-F5344CB8AC3E}">
        <p14:creationId xmlns:p14="http://schemas.microsoft.com/office/powerpoint/2010/main" val="289749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304E4-356A-44C7-A435-7C41E6C77963}"/>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15695DBA-9A9C-4701-9585-162A7D1C85FF}"/>
              </a:ext>
            </a:extLst>
          </p:cNvPr>
          <p:cNvSpPr>
            <a:spLocks noGrp="1"/>
          </p:cNvSpPr>
          <p:nvPr>
            <p:ph idx="1"/>
          </p:nvPr>
        </p:nvSpPr>
        <p:spPr/>
        <p:txBody>
          <a:bodyPr>
            <a:normAutofit lnSpcReduction="10000"/>
          </a:bodyPr>
          <a:lstStyle/>
          <a:p>
            <a:r>
              <a:rPr lang="en-GB" dirty="0"/>
              <a:t>Me and a colleague have decided to set up a delivery service for restaurant takeaways in the </a:t>
            </a:r>
            <a:r>
              <a:rPr lang="en-GB" dirty="0" err="1"/>
              <a:t>center</a:t>
            </a:r>
            <a:r>
              <a:rPr lang="en-GB" dirty="0"/>
              <a:t> of Newcastle Upon Tyne. We decided that we need to figure out which area in the city has the highest concentration of restaurants in the city, so we can set up a successful business.</a:t>
            </a:r>
          </a:p>
          <a:p>
            <a:endParaRPr lang="en-GB" dirty="0"/>
          </a:p>
          <a:p>
            <a:r>
              <a:rPr lang="en-GB" dirty="0"/>
              <a:t>The type of business we are intending to </a:t>
            </a:r>
            <a:r>
              <a:rPr lang="en-GB" dirty="0" err="1"/>
              <a:t>creae</a:t>
            </a:r>
            <a:r>
              <a:rPr lang="en-GB" dirty="0"/>
              <a:t> is similar to the following:</a:t>
            </a:r>
          </a:p>
          <a:p>
            <a:endParaRPr lang="en-GB" dirty="0"/>
          </a:p>
          <a:p>
            <a:r>
              <a:rPr lang="en-GB" dirty="0"/>
              <a:t>https://www.just-eat.co.uk/</a:t>
            </a:r>
          </a:p>
          <a:p>
            <a:r>
              <a:rPr lang="en-GB" dirty="0"/>
              <a:t>https://deliveroo.co.uk/</a:t>
            </a:r>
          </a:p>
          <a:p>
            <a:r>
              <a:rPr lang="en-GB" dirty="0"/>
              <a:t>https://www.ubereats.com/gb</a:t>
            </a:r>
          </a:p>
        </p:txBody>
      </p:sp>
    </p:spTree>
    <p:extLst>
      <p:ext uri="{BB962C8B-B14F-4D97-AF65-F5344CB8AC3E}">
        <p14:creationId xmlns:p14="http://schemas.microsoft.com/office/powerpoint/2010/main" val="1235782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4D0B-AF25-4530-9A5B-913BA160BD1D}"/>
              </a:ext>
            </a:extLst>
          </p:cNvPr>
          <p:cNvSpPr>
            <a:spLocks noGrp="1"/>
          </p:cNvSpPr>
          <p:nvPr>
            <p:ph type="title"/>
          </p:nvPr>
        </p:nvSpPr>
        <p:spPr/>
        <p:txBody>
          <a:bodyPr/>
          <a:lstStyle/>
          <a:p>
            <a:r>
              <a:rPr lang="en-GB" dirty="0"/>
              <a:t>The Problem	</a:t>
            </a:r>
          </a:p>
        </p:txBody>
      </p:sp>
      <p:sp>
        <p:nvSpPr>
          <p:cNvPr id="3" name="Content Placeholder 2">
            <a:extLst>
              <a:ext uri="{FF2B5EF4-FFF2-40B4-BE49-F238E27FC236}">
                <a16:creationId xmlns:a16="http://schemas.microsoft.com/office/drawing/2014/main" id="{BA20FD56-7BDE-4A42-AFD0-A571B1118185}"/>
              </a:ext>
            </a:extLst>
          </p:cNvPr>
          <p:cNvSpPr>
            <a:spLocks noGrp="1"/>
          </p:cNvSpPr>
          <p:nvPr>
            <p:ph idx="1"/>
          </p:nvPr>
        </p:nvSpPr>
        <p:spPr/>
        <p:txBody>
          <a:bodyPr>
            <a:normAutofit fontScale="55000" lnSpcReduction="20000"/>
          </a:bodyPr>
          <a:lstStyle/>
          <a:p>
            <a:r>
              <a:rPr lang="en-GB" b="1" dirty="0" err="1"/>
              <a:t>Prediciment</a:t>
            </a:r>
            <a:r>
              <a:rPr lang="en-GB" b="1" dirty="0"/>
              <a:t>:</a:t>
            </a:r>
          </a:p>
          <a:p>
            <a:r>
              <a:rPr lang="en-GB" dirty="0"/>
              <a:t>Which area should we open up our new delivery service in Newcastle Upon Tyne to ensure frequent, sustainable and lucrative business?</a:t>
            </a:r>
          </a:p>
          <a:p>
            <a:r>
              <a:rPr lang="en-GB" dirty="0"/>
              <a:t>Initial Assumptions:</a:t>
            </a:r>
          </a:p>
          <a:p>
            <a:r>
              <a:rPr lang="en-GB" dirty="0"/>
              <a:t>Potential customers of the service will be aware of it's existence and we are assuming that this will not impact our data regarding population statistics.</a:t>
            </a:r>
          </a:p>
          <a:p>
            <a:r>
              <a:rPr lang="en-GB" dirty="0"/>
              <a:t>If all requirements are met then the following can be assumed to be true:</a:t>
            </a:r>
          </a:p>
          <a:p>
            <a:r>
              <a:rPr lang="en-GB" dirty="0"/>
              <a:t>Minimal average cost for delivery will be met.</a:t>
            </a:r>
          </a:p>
          <a:p>
            <a:r>
              <a:rPr lang="en-GB" dirty="0"/>
              <a:t>Overall travelling time is reduced for all delivery drivers</a:t>
            </a:r>
          </a:p>
          <a:p>
            <a:r>
              <a:rPr lang="en-GB" dirty="0"/>
              <a:t>Lower organisational cost for me and my colleague.</a:t>
            </a:r>
          </a:p>
          <a:p>
            <a:r>
              <a:rPr lang="en-GB" dirty="0"/>
              <a:t>Business Requirements:</a:t>
            </a:r>
          </a:p>
          <a:p>
            <a:r>
              <a:rPr lang="en-GB" dirty="0"/>
              <a:t>Delivery service base must be located within the largest concentration of restaurants within Newcastle Upon Tyne</a:t>
            </a:r>
          </a:p>
          <a:p>
            <a:r>
              <a:rPr lang="en-GB" dirty="0"/>
              <a:t>Ensure that a suitable number of potential customers can utilise our service with sustained frequency. -Does this area have an average income which is close to the UK national average? -Does the area have a suitably sized population?</a:t>
            </a:r>
          </a:p>
          <a:p>
            <a:r>
              <a:rPr lang="en-GB" dirty="0"/>
              <a:t>Validate and verify assumptions about the scenario by modelling and testing the data using visualised clusters of restaurants in the Newcastle Upon Tyne</a:t>
            </a:r>
          </a:p>
          <a:p>
            <a:r>
              <a:rPr lang="en-GB" dirty="0"/>
              <a:t>Optional Requirements:</a:t>
            </a:r>
          </a:p>
          <a:p>
            <a:r>
              <a:rPr lang="en-GB" dirty="0"/>
              <a:t>Identify which areas surrounding Newcastle Upon Tyne may have an increased number of restaurants in the near future.</a:t>
            </a:r>
          </a:p>
        </p:txBody>
      </p:sp>
    </p:spTree>
    <p:extLst>
      <p:ext uri="{BB962C8B-B14F-4D97-AF65-F5344CB8AC3E}">
        <p14:creationId xmlns:p14="http://schemas.microsoft.com/office/powerpoint/2010/main" val="3385321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82BA-62CD-457D-96DC-6DB6558D617B}"/>
              </a:ext>
            </a:extLst>
          </p:cNvPr>
          <p:cNvSpPr>
            <a:spLocks noGrp="1"/>
          </p:cNvSpPr>
          <p:nvPr>
            <p:ph type="title"/>
          </p:nvPr>
        </p:nvSpPr>
        <p:spPr/>
        <p:txBody>
          <a:bodyPr/>
          <a:lstStyle/>
          <a:p>
            <a:r>
              <a:rPr lang="en-GB" dirty="0"/>
              <a:t>Data Sourcing</a:t>
            </a:r>
          </a:p>
        </p:txBody>
      </p:sp>
      <p:sp>
        <p:nvSpPr>
          <p:cNvPr id="3" name="Content Placeholder 2">
            <a:extLst>
              <a:ext uri="{FF2B5EF4-FFF2-40B4-BE49-F238E27FC236}">
                <a16:creationId xmlns:a16="http://schemas.microsoft.com/office/drawing/2014/main" id="{3CDDDCEA-A15C-41D3-BB52-125005F5C317}"/>
              </a:ext>
            </a:extLst>
          </p:cNvPr>
          <p:cNvSpPr>
            <a:spLocks noGrp="1"/>
          </p:cNvSpPr>
          <p:nvPr>
            <p:ph idx="1"/>
          </p:nvPr>
        </p:nvSpPr>
        <p:spPr>
          <a:xfrm>
            <a:off x="1104293" y="1331259"/>
            <a:ext cx="8946541" cy="4195481"/>
          </a:xfrm>
        </p:spPr>
        <p:txBody>
          <a:bodyPr>
            <a:noAutofit/>
          </a:bodyPr>
          <a:lstStyle/>
          <a:p>
            <a:r>
              <a:rPr lang="en-GB" sz="1200" dirty="0"/>
              <a:t>The following is a break down of the data set I used and where I located them from:</a:t>
            </a:r>
          </a:p>
          <a:p>
            <a:endParaRPr lang="en-GB" sz="1200" dirty="0"/>
          </a:p>
          <a:p>
            <a:r>
              <a:rPr lang="en-GB" sz="1200" dirty="0"/>
              <a:t>1. I initially needed to process a list of Newcastle Upon Tyne areas which I decided to determine by UK Postcodes. I used a list of postcodes for the NE postcode area which I sourced from Wikipedia.</a:t>
            </a:r>
          </a:p>
          <a:p>
            <a:r>
              <a:rPr lang="en-GB" sz="1200" dirty="0"/>
              <a:t>- [List of NE Postcodes](https://en.wikipedia.org/wiki/NE_postcode_area)</a:t>
            </a:r>
          </a:p>
          <a:p>
            <a:r>
              <a:rPr lang="en-GB" sz="1200" dirty="0"/>
              <a:t>2. I also needed a list of the populations of each postcode area:</a:t>
            </a:r>
          </a:p>
          <a:p>
            <a:r>
              <a:rPr lang="en-GB" sz="1200" dirty="0"/>
              <a:t>-[Population by Postcode](https://www.nomisweb.co.uk/census/2011/ks101ew)</a:t>
            </a:r>
          </a:p>
          <a:p>
            <a:r>
              <a:rPr lang="en-GB" sz="1200" dirty="0"/>
              <a:t>- Note this data has been sanitised and uploaded as [censuspop.csv](https://github.com/cwitty255/Coursera_Capstone/blob/main/censuspop.csv)</a:t>
            </a:r>
          </a:p>
          <a:p>
            <a:r>
              <a:rPr lang="en-GB" sz="1200" dirty="0"/>
              <a:t>3. I needed a list of Newcastle Upon Tyne area average after tax income broken down by postal code. Note: These statistics were downloaded manually and can be found here in my git repo.</a:t>
            </a:r>
          </a:p>
          <a:p>
            <a:r>
              <a:rPr lang="en-GB" sz="1200" dirty="0"/>
              <a:t>-[NE Income Statistics](https://www.ons.gov.uk/employmentandlabourmarket/peopleinwork/earningsandworkinghours/datasets/smallareaincomeestimatesformiddlelayersuperoutputareasenglandandwales)</a:t>
            </a:r>
          </a:p>
          <a:p>
            <a:r>
              <a:rPr lang="en-GB" sz="1200" dirty="0"/>
              <a:t>- The data has been sanitised and can be found [here](https://github.com/cwitty255/Coursera_Capstone/blob/main/income_by_postcode.csv)</a:t>
            </a:r>
          </a:p>
          <a:p>
            <a:r>
              <a:rPr lang="en-GB" sz="1200" dirty="0"/>
              <a:t>4. I then needed the same median but for all of the United Kingdom by Postcode.</a:t>
            </a:r>
          </a:p>
          <a:p>
            <a:r>
              <a:rPr lang="en-GB" sz="1200" dirty="0"/>
              <a:t>Here we must also manually download this from Stats Canada and load them. https://www.statista.com/statistics/1002964/average-full-time-annual-earnings-in-the-uk/ British families and individuals had a median after-tax income of £31,461 in 2020</a:t>
            </a:r>
          </a:p>
          <a:p>
            <a:endParaRPr lang="en-GB" sz="1200" dirty="0"/>
          </a:p>
          <a:p>
            <a:r>
              <a:rPr lang="en-GB" sz="1200" dirty="0"/>
              <a:t>Note: Of the 66 Postcodes test, 43 areas or 68.2% are above the median average income of the UK and therefore 23 areas or 31.8% are below the median income of the UK.</a:t>
            </a:r>
          </a:p>
          <a:p>
            <a:endParaRPr lang="en-GB" sz="1200" dirty="0"/>
          </a:p>
        </p:txBody>
      </p:sp>
    </p:spTree>
    <p:extLst>
      <p:ext uri="{BB962C8B-B14F-4D97-AF65-F5344CB8AC3E}">
        <p14:creationId xmlns:p14="http://schemas.microsoft.com/office/powerpoint/2010/main" val="347362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82BA-62CD-457D-96DC-6DB6558D617B}"/>
              </a:ext>
            </a:extLst>
          </p:cNvPr>
          <p:cNvSpPr>
            <a:spLocks noGrp="1"/>
          </p:cNvSpPr>
          <p:nvPr>
            <p:ph type="title"/>
          </p:nvPr>
        </p:nvSpPr>
        <p:spPr/>
        <p:txBody>
          <a:bodyPr/>
          <a:lstStyle/>
          <a:p>
            <a:r>
              <a:rPr lang="en-GB" dirty="0"/>
              <a:t>Data Sourcing cont.</a:t>
            </a:r>
          </a:p>
        </p:txBody>
      </p:sp>
      <p:sp>
        <p:nvSpPr>
          <p:cNvPr id="3" name="Content Placeholder 2">
            <a:extLst>
              <a:ext uri="{FF2B5EF4-FFF2-40B4-BE49-F238E27FC236}">
                <a16:creationId xmlns:a16="http://schemas.microsoft.com/office/drawing/2014/main" id="{3CDDDCEA-A15C-41D3-BB52-125005F5C317}"/>
              </a:ext>
            </a:extLst>
          </p:cNvPr>
          <p:cNvSpPr>
            <a:spLocks noGrp="1"/>
          </p:cNvSpPr>
          <p:nvPr>
            <p:ph idx="1"/>
          </p:nvPr>
        </p:nvSpPr>
        <p:spPr>
          <a:xfrm>
            <a:off x="1104293" y="1331259"/>
            <a:ext cx="8946541" cy="4195481"/>
          </a:xfrm>
        </p:spPr>
        <p:txBody>
          <a:bodyPr>
            <a:normAutofit fontScale="70000" lnSpcReduction="20000"/>
          </a:bodyPr>
          <a:lstStyle/>
          <a:p>
            <a:r>
              <a:rPr lang="en-GB" dirty="0"/>
              <a:t>5. Finally I needed a list of all Restaurant Venues from all </a:t>
            </a:r>
            <a:r>
              <a:rPr lang="en-GB" dirty="0" err="1"/>
              <a:t>neighborhoods</a:t>
            </a:r>
            <a:r>
              <a:rPr lang="en-GB" dirty="0"/>
              <a:t> in Newcastle Upon Tyne by Postal code</a:t>
            </a:r>
          </a:p>
          <a:p>
            <a:r>
              <a:rPr lang="en-GB" dirty="0"/>
              <a:t>For this I used the </a:t>
            </a:r>
            <a:r>
              <a:rPr lang="en-GB" dirty="0" err="1"/>
              <a:t>FourSquare</a:t>
            </a:r>
            <a:r>
              <a:rPr lang="en-GB" dirty="0"/>
              <a:t> API to download all venues from all </a:t>
            </a:r>
            <a:r>
              <a:rPr lang="en-GB" dirty="0" err="1"/>
              <a:t>neighborhoods</a:t>
            </a:r>
            <a:r>
              <a:rPr lang="en-GB" dirty="0"/>
              <a:t> in Newcastle Upon Tyne. https://api.foursquare.com</a:t>
            </a:r>
          </a:p>
          <a:p>
            <a:endParaRPr lang="en-GB" dirty="0"/>
          </a:p>
          <a:p>
            <a:r>
              <a:rPr lang="en-GB" dirty="0"/>
              <a:t>5.1 Extract Restaurants and only include Restaurants in our Data Set.</a:t>
            </a:r>
          </a:p>
          <a:p>
            <a:r>
              <a:rPr lang="en-GB" dirty="0"/>
              <a:t>6. </a:t>
            </a:r>
            <a:r>
              <a:rPr lang="en-GB" dirty="0" err="1"/>
              <a:t>OneHot</a:t>
            </a:r>
            <a:r>
              <a:rPr lang="en-GB" dirty="0"/>
              <a:t> encode and count restaurants</a:t>
            </a:r>
          </a:p>
          <a:p>
            <a:r>
              <a:rPr lang="en-GB" dirty="0"/>
              <a:t>7. I combined all of this information into a suitable working Data Set which was used for clustering and Geo-Spatial mapping of the results which showed the best area to a open a delivery service.</a:t>
            </a:r>
          </a:p>
          <a:p>
            <a:r>
              <a:rPr lang="en-GB" dirty="0"/>
              <a:t>The compiled data set will clearly demonstrate:</a:t>
            </a:r>
          </a:p>
          <a:p>
            <a:endParaRPr lang="en-GB" dirty="0"/>
          </a:p>
          <a:p>
            <a:r>
              <a:rPr lang="en-GB" dirty="0"/>
              <a:t>Which </a:t>
            </a:r>
            <a:r>
              <a:rPr lang="en-GB" dirty="0" err="1"/>
              <a:t>neighborhoods</a:t>
            </a:r>
            <a:r>
              <a:rPr lang="en-GB" dirty="0"/>
              <a:t> in Newcastle Upon Tyne have clusters of like Restaurants</a:t>
            </a:r>
          </a:p>
          <a:p>
            <a:r>
              <a:rPr lang="en-GB" dirty="0"/>
              <a:t>The average net income of all areas</a:t>
            </a:r>
          </a:p>
          <a:p>
            <a:r>
              <a:rPr lang="en-GB" dirty="0"/>
              <a:t>The population of each area</a:t>
            </a:r>
          </a:p>
          <a:p>
            <a:r>
              <a:rPr lang="en-GB" dirty="0"/>
              <a:t>Which are we should target to setup our restaurant delivery service</a:t>
            </a:r>
          </a:p>
        </p:txBody>
      </p:sp>
    </p:spTree>
    <p:extLst>
      <p:ext uri="{BB962C8B-B14F-4D97-AF65-F5344CB8AC3E}">
        <p14:creationId xmlns:p14="http://schemas.microsoft.com/office/powerpoint/2010/main" val="86019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08B8-3A55-4BF5-BD21-5759D3955BB3}"/>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7DB398D5-16B1-44E7-B1A7-D7303D816C9A}"/>
              </a:ext>
            </a:extLst>
          </p:cNvPr>
          <p:cNvSpPr>
            <a:spLocks noGrp="1"/>
          </p:cNvSpPr>
          <p:nvPr>
            <p:ph idx="1"/>
          </p:nvPr>
        </p:nvSpPr>
        <p:spPr>
          <a:xfrm>
            <a:off x="1103312" y="1340528"/>
            <a:ext cx="8946541" cy="4500979"/>
          </a:xfrm>
        </p:spPr>
        <p:txBody>
          <a:bodyPr>
            <a:noAutofit/>
          </a:bodyPr>
          <a:lstStyle/>
          <a:p>
            <a:r>
              <a:rPr lang="en-GB" sz="1200" dirty="0"/>
              <a:t>K-Means Clustering</a:t>
            </a:r>
          </a:p>
          <a:p>
            <a:r>
              <a:rPr lang="en-GB" sz="1200" dirty="0"/>
              <a:t>My choice of algorithm was the K-Means algorithm</a:t>
            </a:r>
          </a:p>
          <a:p>
            <a:endParaRPr lang="en-GB" sz="1200" dirty="0"/>
          </a:p>
          <a:p>
            <a:r>
              <a:rPr lang="en-GB" sz="1200" dirty="0"/>
              <a:t>K-Means</a:t>
            </a:r>
          </a:p>
          <a:p>
            <a:endParaRPr lang="en-GB" sz="1200" dirty="0"/>
          </a:p>
          <a:p>
            <a:r>
              <a:rPr lang="en-GB" sz="1200" dirty="0"/>
              <a:t>K-means clustering is a simple unsupervised learning algorithm that is used to solve clustering problems. It follows a simple procedure of classifying a given data set into a number of clusters, defined by the letter "k," which is fixed beforehand. The clusters are then positioned as points and all observations or data points are associated with the nearest cluster, computed, adjusted and then the process starts over using the new adjustments until a desired result is reached.</a:t>
            </a:r>
          </a:p>
          <a:p>
            <a:endParaRPr lang="en-GB" sz="1200" dirty="0"/>
          </a:p>
          <a:p>
            <a:r>
              <a:rPr lang="en-GB" sz="1200" dirty="0"/>
              <a:t>K-means clustering has uses in search engines, market segmentation, statistics and even astronomy.</a:t>
            </a:r>
          </a:p>
          <a:p>
            <a:endParaRPr lang="en-GB" sz="1200" dirty="0"/>
          </a:p>
          <a:p>
            <a:r>
              <a:rPr lang="en-GB" sz="1200" dirty="0"/>
              <a:t>In order to determine the ideal number of clusters I decided to utilise the Silhouette Analysis:</a:t>
            </a:r>
          </a:p>
          <a:p>
            <a:endParaRPr lang="en-GB" sz="1200" dirty="0"/>
          </a:p>
          <a:p>
            <a:r>
              <a:rPr lang="en-GB" sz="1200" dirty="0"/>
              <a:t>Silhouette refers to a method of interpretation and validation of consistency within clusters of data. The technique provides a succinct graphical representation of how well each object has been classified. The silhouette value is a measure of how similar an object is to its own cluster compared to other clusters Ref</a:t>
            </a:r>
          </a:p>
          <a:p>
            <a:endParaRPr lang="en-GB" sz="1200" dirty="0"/>
          </a:p>
          <a:p>
            <a:r>
              <a:rPr lang="en-GB" sz="1200" dirty="0"/>
              <a:t>It is important to note that my highest score was 7</a:t>
            </a:r>
          </a:p>
          <a:p>
            <a:endParaRPr lang="en-GB" sz="1200" dirty="0"/>
          </a:p>
        </p:txBody>
      </p:sp>
    </p:spTree>
    <p:extLst>
      <p:ext uri="{BB962C8B-B14F-4D97-AF65-F5344CB8AC3E}">
        <p14:creationId xmlns:p14="http://schemas.microsoft.com/office/powerpoint/2010/main" val="3420395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B97B-493E-4959-B0F0-2C5C701B64AC}"/>
              </a:ext>
            </a:extLst>
          </p:cNvPr>
          <p:cNvSpPr>
            <a:spLocks noGrp="1"/>
          </p:cNvSpPr>
          <p:nvPr>
            <p:ph type="title"/>
          </p:nvPr>
        </p:nvSpPr>
        <p:spPr/>
        <p:txBody>
          <a:bodyPr/>
          <a:lstStyle/>
          <a:p>
            <a:r>
              <a:rPr lang="en-GB" dirty="0"/>
              <a:t>Methodology Cont.</a:t>
            </a:r>
          </a:p>
        </p:txBody>
      </p:sp>
      <p:sp>
        <p:nvSpPr>
          <p:cNvPr id="3" name="Content Placeholder 2">
            <a:extLst>
              <a:ext uri="{FF2B5EF4-FFF2-40B4-BE49-F238E27FC236}">
                <a16:creationId xmlns:a16="http://schemas.microsoft.com/office/drawing/2014/main" id="{BE9C376A-E50B-4BE5-893E-348076FF06B5}"/>
              </a:ext>
            </a:extLst>
          </p:cNvPr>
          <p:cNvSpPr>
            <a:spLocks noGrp="1"/>
          </p:cNvSpPr>
          <p:nvPr>
            <p:ph idx="1"/>
          </p:nvPr>
        </p:nvSpPr>
        <p:spPr/>
        <p:txBody>
          <a:bodyPr>
            <a:normAutofit fontScale="62500" lnSpcReduction="20000"/>
          </a:bodyPr>
          <a:lstStyle/>
          <a:p>
            <a:r>
              <a:rPr lang="en-GB" dirty="0"/>
              <a:t>2.1 Use silhouette score to find optimal number of clusters to segment the data</a:t>
            </a:r>
          </a:p>
          <a:p>
            <a:r>
              <a:rPr lang="en-GB" dirty="0"/>
              <a:t>2.2 Apply K-Means, segment data into clusters and generate labels</a:t>
            </a:r>
          </a:p>
          <a:p>
            <a:r>
              <a:rPr lang="en-GB" dirty="0"/>
              <a:t>This step was used to reshape the Newcastle Upon Tyne data so that it's shape matched the shape of the clustered data.</a:t>
            </a:r>
          </a:p>
          <a:p>
            <a:endParaRPr lang="en-GB" dirty="0"/>
          </a:p>
          <a:p>
            <a:r>
              <a:rPr lang="en-GB" dirty="0"/>
              <a:t>2.3 Merge Newcastle Upon Tyne data with Long/Lat data</a:t>
            </a:r>
          </a:p>
          <a:p>
            <a:r>
              <a:rPr lang="en-GB" dirty="0"/>
              <a:t>2.4 Adding the K-Means labels</a:t>
            </a:r>
          </a:p>
          <a:p>
            <a:r>
              <a:rPr lang="en-GB" dirty="0"/>
              <a:t>I determined that the most significant cluster was the 2nd cluster with a shape of (14, 16)</a:t>
            </a:r>
          </a:p>
          <a:p>
            <a:endParaRPr lang="en-GB" dirty="0"/>
          </a:p>
          <a:p>
            <a:r>
              <a:rPr lang="en-GB" dirty="0"/>
              <a:t>3. To identify the optimum location for our delivery service we need to find the geographic </a:t>
            </a:r>
            <a:r>
              <a:rPr lang="en-GB" dirty="0" err="1"/>
              <a:t>center</a:t>
            </a:r>
            <a:r>
              <a:rPr lang="en-GB" dirty="0"/>
              <a:t> for the cluster. The second cluster has the highest cluster density so we will use this one</a:t>
            </a:r>
          </a:p>
          <a:p>
            <a:r>
              <a:rPr lang="en-GB" dirty="0"/>
              <a:t>Here we take the average latitude and longitude to be the centroid.</a:t>
            </a:r>
          </a:p>
          <a:p>
            <a:endParaRPr lang="en-GB" dirty="0"/>
          </a:p>
          <a:p>
            <a:r>
              <a:rPr lang="en-GB" dirty="0"/>
              <a:t>3.1 Install </a:t>
            </a:r>
            <a:r>
              <a:rPr lang="en-GB" dirty="0" err="1"/>
              <a:t>opencage</a:t>
            </a:r>
            <a:r>
              <a:rPr lang="en-GB" dirty="0"/>
              <a:t> to reverse lookup the coordinates </a:t>
            </a:r>
            <a:r>
              <a:rPr lang="en-GB" dirty="0" err="1"/>
              <a:t>Opencage</a:t>
            </a:r>
            <a:r>
              <a:rPr lang="en-GB" dirty="0"/>
              <a:t> allows me to reverse lookup the geo coordinates. Key Observation: This is the optimum location for a new Restaurant Supply Store.</a:t>
            </a:r>
          </a:p>
          <a:p>
            <a:endParaRPr lang="en-GB" dirty="0"/>
          </a:p>
        </p:txBody>
      </p:sp>
    </p:spTree>
    <p:extLst>
      <p:ext uri="{BB962C8B-B14F-4D97-AF65-F5344CB8AC3E}">
        <p14:creationId xmlns:p14="http://schemas.microsoft.com/office/powerpoint/2010/main" val="274125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70DE4-1A74-4826-90F0-23B3398906B5}"/>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D00A2F1B-25AA-4847-B51A-9C4B801F663B}"/>
              </a:ext>
            </a:extLst>
          </p:cNvPr>
          <p:cNvSpPr>
            <a:spLocks noGrp="1"/>
          </p:cNvSpPr>
          <p:nvPr>
            <p:ph idx="1"/>
          </p:nvPr>
        </p:nvSpPr>
        <p:spPr/>
        <p:txBody>
          <a:bodyPr>
            <a:normAutofit fontScale="55000" lnSpcReduction="20000"/>
          </a:bodyPr>
          <a:lstStyle/>
          <a:p>
            <a:r>
              <a:rPr lang="en-GB" dirty="0"/>
              <a:t>4. Results¶</a:t>
            </a:r>
          </a:p>
          <a:p>
            <a:r>
              <a:rPr lang="en-GB" dirty="0"/>
              <a:t>4.1 Retrieving the best location and their coordinates</a:t>
            </a:r>
          </a:p>
          <a:p>
            <a:r>
              <a:rPr lang="en-GB" dirty="0"/>
              <a:t>4.2 Plot the processed clusters onto a Map of Newcastle Upon Tyne with the best location for a </a:t>
            </a:r>
            <a:r>
              <a:rPr lang="en-GB" dirty="0" err="1"/>
              <a:t>delicery</a:t>
            </a:r>
            <a:r>
              <a:rPr lang="en-GB" dirty="0"/>
              <a:t> service</a:t>
            </a:r>
          </a:p>
          <a:p>
            <a:r>
              <a:rPr lang="en-GB" dirty="0"/>
              <a:t>4.3 Exact Address of desired Location</a:t>
            </a:r>
          </a:p>
          <a:p>
            <a:r>
              <a:rPr lang="en-GB" dirty="0"/>
              <a:t>Using a reverse lookup tool I identified that the ideal address to locate a delivery service would be: Warbeck Close, Newcastle-upon-Tyne, NE3 2FF, Newcastle-upon-Tyne England United Kingdom </a:t>
            </a:r>
            <a:r>
              <a:rPr lang="en-GB" dirty="0" err="1"/>
              <a:t>lat</a:t>
            </a:r>
            <a:r>
              <a:rPr lang="en-GB" dirty="0"/>
              <a:t>: 55.0106378, </a:t>
            </a:r>
            <a:r>
              <a:rPr lang="en-GB" dirty="0" err="1"/>
              <a:t>lng</a:t>
            </a:r>
            <a:r>
              <a:rPr lang="en-GB" dirty="0"/>
              <a:t>: -1.6759588</a:t>
            </a:r>
          </a:p>
          <a:p>
            <a:endParaRPr lang="en-GB" dirty="0"/>
          </a:p>
          <a:p>
            <a:r>
              <a:rPr lang="en-GB" dirty="0"/>
              <a:t>5 Discussing the results:</a:t>
            </a:r>
          </a:p>
          <a:p>
            <a:r>
              <a:rPr lang="en-GB" dirty="0"/>
              <a:t>The key discovery when looking at the coverage that only includes restaurants is that we see most coverage produced similar results. We can also note that the most significant concentration of restaurants can be found within central Newcastle which is to be expected as it is the city centre. This also shows a correlation between the NE3 postcode being an affluent area (For the region) and a higher number of restaurants. This postcode would be a good place for us to set up a restaurant delivery service as it is close vicinity to an affluent area and a large number of restaurants.</a:t>
            </a:r>
          </a:p>
          <a:p>
            <a:endParaRPr lang="en-GB" dirty="0"/>
          </a:p>
          <a:p>
            <a:r>
              <a:rPr lang="en-GB" dirty="0"/>
              <a:t>Of the 66 Postcodes test, 43 areas or 68.2% are above the median average income of the UK and therefore 23 areas or 31.8% are below the median income of the UK.</a:t>
            </a:r>
          </a:p>
          <a:p>
            <a:endParaRPr lang="en-GB" dirty="0"/>
          </a:p>
          <a:p>
            <a:r>
              <a:rPr lang="en-GB" dirty="0"/>
              <a:t>I conducted a Silhouette analysis during the building of the K-Means dataset to identify the similarities between different coverages and the restaurants within those regions. There are a couple of clusters present however, the main cluster of restaurants appears to be within central Newcastle.</a:t>
            </a:r>
          </a:p>
        </p:txBody>
      </p:sp>
    </p:spTree>
    <p:extLst>
      <p:ext uri="{BB962C8B-B14F-4D97-AF65-F5344CB8AC3E}">
        <p14:creationId xmlns:p14="http://schemas.microsoft.com/office/powerpoint/2010/main" val="1713919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E3077-773A-4E89-B027-A52422E04373}"/>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5B42428D-02F8-4855-8D93-2ECB13300F24}"/>
              </a:ext>
            </a:extLst>
          </p:cNvPr>
          <p:cNvSpPr>
            <a:spLocks noGrp="1"/>
          </p:cNvSpPr>
          <p:nvPr>
            <p:ph idx="1"/>
          </p:nvPr>
        </p:nvSpPr>
        <p:spPr/>
        <p:txBody>
          <a:bodyPr/>
          <a:lstStyle/>
          <a:p>
            <a:r>
              <a:rPr lang="en-GB" dirty="0"/>
              <a:t>Based on the information I have gathered from the data analysis process, I believe that a suitable location for setting up a restaurant in and around Warbeck Close, Newcastle-upon-Tyne, NE3 2FF. The information collected also has an extended use and could be used to infer more conclusions for different situations</a:t>
            </a:r>
          </a:p>
        </p:txBody>
      </p:sp>
    </p:spTree>
    <p:extLst>
      <p:ext uri="{BB962C8B-B14F-4D97-AF65-F5344CB8AC3E}">
        <p14:creationId xmlns:p14="http://schemas.microsoft.com/office/powerpoint/2010/main" val="3058077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TotalTime>
  <Words>1520</Words>
  <Application>Microsoft Office PowerPoint</Application>
  <PresentationFormat>Widescreen</PresentationFormat>
  <Paragraphs>96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Newcastle Capstone Project: Find the best region in Newcastle Upon Tyne to set up a restaurant delivery service</vt:lpstr>
      <vt:lpstr>Introduction</vt:lpstr>
      <vt:lpstr>The Problem </vt:lpstr>
      <vt:lpstr>Data Sourcing</vt:lpstr>
      <vt:lpstr>Data Sourcing cont.</vt:lpstr>
      <vt:lpstr>Methodology</vt:lpstr>
      <vt:lpstr>Methodology Cont.</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Newcastle Capstone Project: Find the best region in Newcastle Upon Tyne to set up a restaurant delivery service</dc:title>
  <dc:creator>Charlie Witty</dc:creator>
  <cp:lastModifiedBy>Charlie Witty</cp:lastModifiedBy>
  <cp:revision>1</cp:revision>
  <dcterms:created xsi:type="dcterms:W3CDTF">2021-01-10T15:08:06Z</dcterms:created>
  <dcterms:modified xsi:type="dcterms:W3CDTF">2021-01-10T15:16:28Z</dcterms:modified>
</cp:coreProperties>
</file>