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300" r:id="rId7"/>
    <p:sldId id="301" r:id="rId8"/>
    <p:sldId id="302" r:id="rId9"/>
    <p:sldId id="288" r:id="rId10"/>
    <p:sldId id="312" r:id="rId11"/>
    <p:sldId id="313" r:id="rId12"/>
    <p:sldId id="314" r:id="rId13"/>
    <p:sldId id="315" r:id="rId14"/>
    <p:sldId id="293" r:id="rId15"/>
    <p:sldId id="294" r:id="rId16"/>
    <p:sldId id="291" r:id="rId17"/>
    <p:sldId id="303" r:id="rId18"/>
    <p:sldId id="287" r:id="rId19"/>
    <p:sldId id="299" r:id="rId20"/>
    <p:sldId id="304" r:id="rId21"/>
    <p:sldId id="289" r:id="rId22"/>
    <p:sldId id="316" r:id="rId23"/>
    <p:sldId id="268" r:id="rId24"/>
    <p:sldId id="269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9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vaccine.health.ny.gov/frequently-asked-questions-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</a:t>
            </a:r>
            <a:r>
              <a:rPr lang="en-US" baseline="0" dirty="0" smtClean="0"/>
              <a:t> Case: 27 M</a:t>
            </a:r>
          </a:p>
          <a:p>
            <a:r>
              <a:rPr lang="en-US" baseline="0" dirty="0" smtClean="0"/>
              <a:t>Total Deaths: 483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4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</a:t>
            </a:r>
          </a:p>
          <a:p>
            <a:r>
              <a:rPr lang="en-US" dirty="0" smtClean="0"/>
              <a:t>Positive cases</a:t>
            </a:r>
            <a:r>
              <a:rPr lang="en-US" baseline="0" dirty="0" smtClean="0"/>
              <a:t>: </a:t>
            </a:r>
            <a:r>
              <a:rPr lang="en-US" dirty="0" smtClean="0"/>
              <a:t>https://health.data.ny.gov/Health/New-York-State-Statewide-COVID-19-Testing/xdss-u53e</a:t>
            </a:r>
          </a:p>
          <a:p>
            <a:r>
              <a:rPr lang="en-US" dirty="0" smtClean="0"/>
              <a:t>Population: https://www.newyork-demographics.com/counties_by_population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50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/>
              <a:t>1] https://states.aarp.org/new-york/covid-19-vaccine-distribution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88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[1] https://states.aarp.org/new-york/covid-19-vaccine-distribution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8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600" dirty="0" smtClean="0"/>
              <a:t>R0</a:t>
            </a:r>
          </a:p>
          <a:p>
            <a:pPr lvl="2"/>
            <a:r>
              <a:rPr lang="en-US" sz="1600" dirty="0" smtClean="0"/>
              <a:t>Estimated through daily positive cases recorded</a:t>
            </a:r>
          </a:p>
          <a:p>
            <a:pPr lvl="2"/>
            <a:r>
              <a:rPr lang="en-US" sz="1600" dirty="0" smtClean="0"/>
              <a:t>Affect the % of population needs immunity to achieve herd immunity</a:t>
            </a:r>
          </a:p>
          <a:p>
            <a:pPr lvl="2"/>
            <a:r>
              <a:rPr lang="en-US" sz="1600" dirty="0" smtClean="0"/>
              <a:t>Vaccine efficacy</a:t>
            </a:r>
          </a:p>
          <a:p>
            <a:pPr lvl="2"/>
            <a:r>
              <a:rPr lang="en-US" sz="1600" dirty="0" smtClean="0"/>
              <a:t>Estimated through the infected % of vaccinated population</a:t>
            </a:r>
          </a:p>
          <a:p>
            <a:pPr lvl="2"/>
            <a:r>
              <a:rPr lang="en-US" sz="1600" dirty="0" smtClean="0"/>
              <a:t>Affect the % of population needs immunity to achieve herd immunity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44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= 19,465,200 total </a:t>
            </a:r>
            <a:r>
              <a:rPr lang="en-US" altLang="zh-TW" dirty="0" smtClean="0"/>
              <a:t>population of NYS</a:t>
            </a:r>
          </a:p>
          <a:p>
            <a:r>
              <a:rPr lang="en-US" dirty="0" smtClean="0"/>
              <a:t># susceptible</a:t>
            </a:r>
            <a:r>
              <a:rPr lang="en-US" baseline="0" dirty="0" smtClean="0"/>
              <a:t> to exposed</a:t>
            </a:r>
            <a:r>
              <a:rPr lang="en-US" dirty="0" smtClean="0"/>
              <a:t> rate: lambda = 0.16*S, (R0 = 2.28, exposed period = 14 days, 2.28/14=0.16)</a:t>
            </a:r>
            <a:endParaRPr lang="en-US" altLang="zh-TW" dirty="0" smtClean="0"/>
          </a:p>
          <a:p>
            <a:r>
              <a:rPr lang="en-US" altLang="zh-TW" dirty="0" smtClean="0"/>
              <a:t># infected</a:t>
            </a:r>
            <a:r>
              <a:rPr lang="en-US" altLang="zh-TW" baseline="0" dirty="0" smtClean="0"/>
              <a:t> to </a:t>
            </a:r>
            <a:r>
              <a:rPr lang="en-US" dirty="0" smtClean="0"/>
              <a:t>recover rate: gamma = 1/20 (average recovery</a:t>
            </a:r>
            <a:r>
              <a:rPr lang="en-US" baseline="0" dirty="0" smtClean="0"/>
              <a:t> time = 20 days, daily average = 1/20)</a:t>
            </a:r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dirty="0" smtClean="0"/>
              <a:t>exposed to infected rate: sigma = 1/14   (exposed period = 14 days,</a:t>
            </a:r>
            <a:r>
              <a:rPr lang="en-US" baseline="0" dirty="0" smtClean="0"/>
              <a:t> daily average = 1/14)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Vaccine</a:t>
            </a:r>
          </a:p>
          <a:p>
            <a:r>
              <a:rPr lang="en-US" dirty="0" smtClean="0"/>
              <a:t>s[t + 1] = s[t] - lambda * s[t] * </a:t>
            </a:r>
            <a:r>
              <a:rPr lang="en-US" dirty="0" err="1" smtClean="0"/>
              <a:t>i</a:t>
            </a:r>
            <a:r>
              <a:rPr lang="en-US" dirty="0" smtClean="0"/>
              <a:t>[t] - beta*</a:t>
            </a:r>
            <a:r>
              <a:rPr lang="en-US" dirty="0" err="1" smtClean="0"/>
              <a:t>vac</a:t>
            </a:r>
            <a:r>
              <a:rPr lang="en-US" dirty="0" smtClean="0"/>
              <a:t>/N    </a:t>
            </a:r>
          </a:p>
          <a:p>
            <a:r>
              <a:rPr lang="en-US" dirty="0" smtClean="0"/>
              <a:t>e[t + 1] = e[t] + lambda * s[t] * </a:t>
            </a:r>
            <a:r>
              <a:rPr lang="en-US" dirty="0" err="1" smtClean="0"/>
              <a:t>i</a:t>
            </a:r>
            <a:r>
              <a:rPr lang="en-US" dirty="0" smtClean="0"/>
              <a:t>[t] - sigma * e[t]   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[t + 1] = </a:t>
            </a:r>
            <a:r>
              <a:rPr lang="en-US" dirty="0" err="1" smtClean="0"/>
              <a:t>i</a:t>
            </a:r>
            <a:r>
              <a:rPr lang="en-US" dirty="0" smtClean="0"/>
              <a:t>[t] + sigma * e[t] - gamma * </a:t>
            </a:r>
            <a:r>
              <a:rPr lang="en-US" dirty="0" err="1" smtClean="0"/>
              <a:t>i</a:t>
            </a:r>
            <a:r>
              <a:rPr lang="en-US" dirty="0" smtClean="0"/>
              <a:t>[t]    </a:t>
            </a:r>
          </a:p>
          <a:p>
            <a:r>
              <a:rPr lang="en-US" dirty="0" smtClean="0"/>
              <a:t>r[t + 1] = r[t] + gamma * </a:t>
            </a:r>
            <a:r>
              <a:rPr lang="en-US" dirty="0" err="1" smtClean="0"/>
              <a:t>i</a:t>
            </a:r>
            <a:r>
              <a:rPr lang="en-US" dirty="0" smtClean="0"/>
              <a:t>[t] + beta*</a:t>
            </a:r>
            <a:r>
              <a:rPr lang="en-US" dirty="0" err="1" smtClean="0"/>
              <a:t>vac</a:t>
            </a:r>
            <a:r>
              <a:rPr lang="en-US" dirty="0" smtClean="0"/>
              <a:t>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14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Source: https://data.cdc.gov/Case-Surveillance/COVID-19-Case-Surveillance-Public-Use-Data/vbim-akqf</a:t>
            </a:r>
          </a:p>
        </p:txBody>
      </p:sp>
    </p:spTree>
    <p:extLst>
      <p:ext uri="{BB962C8B-B14F-4D97-AF65-F5344CB8AC3E}">
        <p14:creationId xmlns:p14="http://schemas.microsoft.com/office/powerpoint/2010/main" val="2566841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Latest New</a:t>
            </a:r>
            <a:r>
              <a:rPr lang="en-US" baseline="0" dirty="0" smtClean="0"/>
              <a:t> Cases by Age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144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Vaccinated</a:t>
            </a:r>
            <a:r>
              <a:rPr lang="en-US" baseline="0" dirty="0" smtClean="0"/>
              <a:t> Figures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12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5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California</a:t>
            </a:r>
            <a:endParaRPr lang="en-US" dirty="0" smtClean="0"/>
          </a:p>
          <a:p>
            <a:r>
              <a:rPr lang="en-US" dirty="0" smtClean="0"/>
              <a:t>TX – Texas</a:t>
            </a:r>
          </a:p>
          <a:p>
            <a:r>
              <a:rPr lang="en-US" dirty="0" smtClean="0"/>
              <a:t>FL – Florida</a:t>
            </a:r>
          </a:p>
          <a:p>
            <a:r>
              <a:rPr lang="en-US" dirty="0" smtClean="0"/>
              <a:t>NJ –</a:t>
            </a:r>
            <a:r>
              <a:rPr lang="en-US" baseline="0" dirty="0" smtClean="0"/>
              <a:t> New Jersey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58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There</a:t>
            </a:r>
            <a:r>
              <a:rPr lang="en-US" baseline="0" dirty="0" smtClean="0"/>
              <a:t> were two waves – 1</a:t>
            </a:r>
            <a:r>
              <a:rPr lang="en-US" baseline="30000" dirty="0" smtClean="0"/>
              <a:t>st</a:t>
            </a:r>
            <a:r>
              <a:rPr lang="en-US" baseline="0" dirty="0" smtClean="0"/>
              <a:t> from mid March 2020 – mid June 2020,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from Nov 2020 till now</a:t>
            </a:r>
          </a:p>
          <a:p>
            <a:r>
              <a:rPr lang="en-US" dirty="0" smtClean="0"/>
              <a:t>- The death</a:t>
            </a:r>
            <a:r>
              <a:rPr lang="en-US" baseline="0" dirty="0" smtClean="0"/>
              <a:t> rate in 1</a:t>
            </a:r>
            <a:r>
              <a:rPr lang="en-US" baseline="30000" dirty="0" smtClean="0"/>
              <a:t>st</a:t>
            </a:r>
            <a:r>
              <a:rPr lang="en-US" baseline="0" dirty="0" smtClean="0"/>
              <a:t> wave was much higher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for other infectious diseases, e.g......that were once very common in the U.S. , because vaccines helped to establish herd immunity( click ). these dieases are rare now</a:t>
            </a:r>
            <a:endParaRPr lang="en-US" b="0" dirty="0">
              <a:sym typeface="+mn-ea"/>
            </a:endParaRPr>
          </a:p>
          <a:p>
            <a:r>
              <a:rPr lang="en-US" dirty="0">
                <a:sym typeface="+mn-ea"/>
              </a:rPr>
              <a:t>before the vaccine was developed, people sometimes exposed themselves intentionally as a way of achieving immunity. but even if many adults have developed immunity because of prior infection,( click ) the disease can still circulate among children and can still infect those with weakened immune systems.</a:t>
            </a:r>
          </a:p>
        </p:txBody>
      </p:sp>
    </p:spTree>
    <p:extLst>
      <p:ext uri="{BB962C8B-B14F-4D97-AF65-F5344CB8AC3E}">
        <p14:creationId xmlns:p14="http://schemas.microsoft.com/office/powerpoint/2010/main" val="71539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for COVID-19, it is not wise to </a:t>
            </a:r>
            <a:r>
              <a:rPr lang="en-US" dirty="0">
                <a:sym typeface="+mn-ea"/>
              </a:rPr>
              <a:t>expose intentionally as a way of achieving immunity. because</a:t>
            </a:r>
            <a:endParaRPr lang="en-US" altLang="zh-CN"/>
          </a:p>
          <a:p>
            <a:r>
              <a:rPr lang="en-US" altLang="zh-CN"/>
              <a:t>(click) current data suggest that it has </a:t>
            </a:r>
            <a:r>
              <a:rPr lang="en-US" dirty="0">
                <a:sym typeface="+mn-ea"/>
              </a:rPr>
              <a:t>high infection fatality ratio (0.3–1.3%) ,which is higher among vulnerable groups like the elderly and people with weakened immune systems. and if our doctors and hospitals are overwhelming, the death rate may get higher.</a:t>
            </a:r>
          </a:p>
          <a:p>
            <a:r>
              <a:rPr lang="en-US" dirty="0">
                <a:sym typeface="+mn-ea"/>
              </a:rPr>
              <a:t>(click) therefore it is saftest to ....</a:t>
            </a:r>
            <a:endParaRPr lang="en-US" b="0" dirty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5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[1]UK COVID-19 vaccines delivery plan 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6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Emergency Use Authorization (EUA)</a:t>
            </a:r>
          </a:p>
          <a:p>
            <a:r>
              <a:rPr lang="en-US" dirty="0"/>
              <a:t>Food</a:t>
            </a:r>
            <a:r>
              <a:rPr lang="en-US" baseline="0" dirty="0"/>
              <a:t> and Drug Administration (FDA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 smtClean="0">
                <a:solidFill>
                  <a:schemeClr val="tx1"/>
                </a:solidFill>
                <a:hlinkClick r:id="rId3"/>
              </a:rPr>
              <a:t>Ref:</a:t>
            </a:r>
            <a:r>
              <a:rPr lang="en-US" u="none" baseline="0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https://covid19vaccine.health.ny.gov/frequently-asked-questions-0</a:t>
            </a:r>
            <a:endParaRPr lang="en-US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80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Ref:  https://covid19vaccine.health.ny.gov/phased-distribution-vaccine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63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Chart of Death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Number by </a:t>
            </a:r>
            <a:r>
              <a:rPr lang="en-US" altLang="zh-CN" baseline="0" dirty="0" smtClean="0"/>
              <a:t>Age Group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1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750808" cy="1243584"/>
          </a:xfrm>
        </p:spPr>
        <p:txBody>
          <a:bodyPr/>
          <a:lstStyle/>
          <a:p>
            <a:r>
              <a:rPr lang="en-US" dirty="0"/>
              <a:t>COVID-19 Briefing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43642"/>
            <a:ext cx="7662672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Suggestion to Vaccination </a:t>
            </a:r>
            <a:r>
              <a:rPr lang="en-US" dirty="0" smtClean="0"/>
              <a:t>Plan in </a:t>
            </a:r>
            <a:r>
              <a:rPr lang="en-US" dirty="0"/>
              <a:t>New York </a:t>
            </a:r>
            <a:r>
              <a:rPr lang="en-US" dirty="0" smtClean="0"/>
              <a:t>State</a:t>
            </a:r>
          </a:p>
          <a:p>
            <a:pPr marL="0" indent="0" algn="ctr">
              <a:buNone/>
            </a:pPr>
            <a:r>
              <a:rPr lang="en-US" dirty="0" smtClean="0"/>
              <a:t>(17 Feb 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Why need vaccine?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444500" y="1377315"/>
            <a:ext cx="10963910" cy="4508500"/>
          </a:xfrm>
        </p:spPr>
        <p:txBody>
          <a:bodyPr/>
          <a:lstStyle/>
          <a:p>
            <a:pPr algn="l"/>
            <a:r>
              <a:rPr lang="en-US" sz="2400" dirty="0"/>
              <a:t>What is herd immunity?</a:t>
            </a:r>
          </a:p>
          <a:p>
            <a:pPr algn="l"/>
            <a:r>
              <a:rPr lang="en-US" sz="1800" dirty="0"/>
              <a:t>When most of a population is immune to an infectious disease, this provides indirect protection—or herd immunity (also called herd protection)—to those who are not immune to the disease.</a:t>
            </a:r>
          </a:p>
          <a:p>
            <a:pPr algn="l"/>
            <a:endParaRPr lang="en-US" dirty="0"/>
          </a:p>
          <a:p>
            <a:pPr algn="l"/>
            <a:r>
              <a:rPr lang="en-US" sz="2400" dirty="0">
                <a:sym typeface="+mn-ea"/>
              </a:rPr>
              <a:t>How to achieve? (for COVID-19)</a:t>
            </a:r>
            <a:endParaRPr lang="en-US" sz="2400" dirty="0"/>
          </a:p>
          <a:p>
            <a:pPr algn="l"/>
            <a:r>
              <a:rPr lang="en-US" sz="2800" dirty="0"/>
              <a:t>· </a:t>
            </a:r>
            <a:r>
              <a:rPr lang="en-US" b="0" dirty="0"/>
              <a:t>A large proportion of the population</a:t>
            </a:r>
            <a:r>
              <a:rPr lang="en-US" dirty="0"/>
              <a:t> gets infected.  </a:t>
            </a:r>
          </a:p>
          <a:p>
            <a:pPr algn="l"/>
            <a:r>
              <a:rPr lang="en-US" b="0" dirty="0"/>
              <a:t>    ——high infection fatality ratio (0.3–1.3%)</a:t>
            </a:r>
          </a:p>
          <a:p>
            <a:pPr algn="l"/>
            <a:r>
              <a:rPr lang="en-US" sz="2800" dirty="0"/>
              <a:t>· </a:t>
            </a:r>
            <a:r>
              <a:rPr lang="en-US" b="0" dirty="0">
                <a:sym typeface="+mn-ea"/>
              </a:rPr>
              <a:t>A large proportion of the population</a:t>
            </a:r>
            <a:r>
              <a:rPr lang="en-US" dirty="0">
                <a:sym typeface="+mn-ea"/>
              </a:rPr>
              <a:t> gets a protective vaccine. </a:t>
            </a:r>
            <a:r>
              <a:rPr lang="en-US" b="0" dirty="0">
                <a:sym typeface="+mn-ea"/>
              </a:rPr>
              <a:t> </a:t>
            </a:r>
          </a:p>
          <a:p>
            <a:pPr algn="l"/>
            <a:r>
              <a:rPr lang="en-US" b="0" dirty="0">
                <a:sym typeface="+mn-ea"/>
              </a:rPr>
              <a:t>    ——</a:t>
            </a:r>
            <a:r>
              <a:rPr lang="en-US" b="0" dirty="0" smtClean="0">
                <a:sym typeface="+mn-ea"/>
              </a:rPr>
              <a:t>safest </a:t>
            </a:r>
            <a:r>
              <a:rPr lang="en-US" b="0" dirty="0">
                <a:sym typeface="+mn-ea"/>
              </a:rPr>
              <a:t>way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加号 5"/>
          <p:cNvSpPr/>
          <p:nvPr/>
        </p:nvSpPr>
        <p:spPr>
          <a:xfrm rot="2160000">
            <a:off x="504825" y="3185160"/>
            <a:ext cx="770890" cy="73025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4. Proposed </a:t>
            </a:r>
            <a:r>
              <a:rPr lang="en-US" dirty="0"/>
              <a:t>Vaccination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971" y="1712195"/>
            <a:ext cx="10829521" cy="409324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altLang="zh-CN" sz="25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The plan is about how we are able to build up a supply of vaccines and how we are planning to deploy them. The plan has four key parts:</a:t>
            </a:r>
          </a:p>
          <a:p>
            <a:pPr lvl="1"/>
            <a:r>
              <a:rPr lang="en-US" sz="2500" dirty="0"/>
              <a:t>Vaccine Type and Supply</a:t>
            </a:r>
            <a:endParaRPr lang="zh-CN" altLang="zh-CN" sz="2500" dirty="0"/>
          </a:p>
          <a:p>
            <a:pPr lvl="1"/>
            <a:r>
              <a:rPr lang="en-US" sz="2500" dirty="0"/>
              <a:t>Priority for Vaccination</a:t>
            </a:r>
            <a:endParaRPr lang="zh-CN" altLang="zh-CN" sz="2500" dirty="0"/>
          </a:p>
          <a:p>
            <a:pPr lvl="1"/>
            <a:r>
              <a:rPr lang="en-US" sz="2500" dirty="0"/>
              <a:t>Places used for Vaccination</a:t>
            </a:r>
          </a:p>
          <a:p>
            <a:pPr lvl="1"/>
            <a:r>
              <a:rPr lang="en-US" sz="2500" dirty="0"/>
              <a:t>People</a:t>
            </a:r>
          </a:p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US" sz="25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US" sz="25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Type and Supply Available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510012" cy="4093243"/>
          </a:xfrm>
        </p:spPr>
        <p:txBody>
          <a:bodyPr/>
          <a:lstStyle/>
          <a:p>
            <a:r>
              <a:rPr lang="en-US" sz="2000" dirty="0"/>
              <a:t>Vaccine types available in NYS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*</a:t>
            </a:r>
            <a:r>
              <a:rPr lang="en-US" sz="2000" dirty="0"/>
              <a:t>With Emergency Use Authorization by the FDA </a:t>
            </a:r>
          </a:p>
          <a:p>
            <a:r>
              <a:rPr lang="en-US" sz="2000" dirty="0"/>
              <a:t>Supply Available in NYS</a:t>
            </a:r>
          </a:p>
          <a:p>
            <a:pPr lvl="1"/>
            <a:r>
              <a:rPr lang="en-US" sz="1800" dirty="0"/>
              <a:t>The Federal Government determines how much vaccine each state receives</a:t>
            </a:r>
          </a:p>
          <a:p>
            <a:pPr lvl="1"/>
            <a:r>
              <a:rPr lang="en-US" sz="1800" dirty="0"/>
              <a:t>Approximately 300,000 vaccines/week is distributed to NYS</a:t>
            </a:r>
          </a:p>
          <a:p>
            <a:pPr lvl="1"/>
            <a:r>
              <a:rPr lang="en-US" sz="1800" dirty="0"/>
              <a:t>Supply is very limited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73199"/>
              </p:ext>
            </p:extLst>
          </p:nvPr>
        </p:nvGraphicFramePr>
        <p:xfrm>
          <a:off x="811790" y="2224838"/>
          <a:ext cx="10142722" cy="1920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5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9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61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4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9837"/>
              </a:tblGrid>
              <a:tr h="5511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Vaccine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Applicable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to Age*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Vaccine efficacy </a:t>
                      </a:r>
                      <a:endParaRPr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Storage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Pfizer/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BioNTech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 doses given 3 weeks apart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800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95%</a:t>
                      </a:r>
                      <a:endParaRPr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800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-94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°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  <a:endParaRPr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Moderna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 doses given 1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month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18+, 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but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lower efficacy 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 individuals 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older than 65.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800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94.1%</a:t>
                      </a:r>
                      <a:endParaRPr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800"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-4°F</a:t>
                      </a:r>
                      <a:endParaRPr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Priority for Vaccination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444500" y="1561629"/>
            <a:ext cx="10829521" cy="3382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As the supply of vaccine is limited at the early stage, </a:t>
            </a:r>
            <a:r>
              <a:rPr lang="en-US" sz="2800" dirty="0"/>
              <a:t>p</a:t>
            </a:r>
            <a:r>
              <a:rPr lang="en-US" sz="2800" dirty="0" smtClean="0"/>
              <a:t>riority </a:t>
            </a:r>
            <a:r>
              <a:rPr lang="en-US" sz="2800" dirty="0"/>
              <a:t>should be given to people with higher risk, which includes:</a:t>
            </a:r>
          </a:p>
          <a:p>
            <a:r>
              <a:rPr lang="en-US" sz="2800" dirty="0"/>
              <a:t>First responder or support staff for First Responder Agency</a:t>
            </a:r>
          </a:p>
          <a:p>
            <a:r>
              <a:rPr lang="en-US" sz="2800" dirty="0"/>
              <a:t>Staff in fire, police, school, public </a:t>
            </a:r>
            <a:r>
              <a:rPr lang="en-US" sz="2800" dirty="0" smtClean="0"/>
              <a:t>transit, </a:t>
            </a:r>
            <a:r>
              <a:rPr lang="en-US" sz="2800" dirty="0"/>
              <a:t>hospital and so on.</a:t>
            </a:r>
          </a:p>
          <a:p>
            <a:r>
              <a:rPr lang="en-US" sz="2800" dirty="0"/>
              <a:t>Patients with major diseases (cancer, chronic kidney disease, el</a:t>
            </a:r>
            <a:r>
              <a:rPr lang="en-US" sz="2800" dirty="0" smtClean="0"/>
              <a:t>.)</a:t>
            </a:r>
          </a:p>
          <a:p>
            <a:r>
              <a:rPr lang="en-US" sz="2800" dirty="0" smtClean="0"/>
              <a:t>Age of </a:t>
            </a:r>
            <a:r>
              <a:rPr lang="en-US" sz="2800" dirty="0" smtClean="0"/>
              <a:t>60 </a:t>
            </a:r>
            <a:r>
              <a:rPr lang="en-US" sz="2800" dirty="0" smtClean="0"/>
              <a:t>or higher</a:t>
            </a:r>
            <a:endParaRPr lang="en-US" sz="2800" dirty="0"/>
          </a:p>
          <a:p>
            <a:pPr marL="0" indent="0" algn="just">
              <a:lnSpc>
                <a:spcPct val="150000"/>
              </a:lnSpc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en-US" sz="25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en-US" sz="2500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Priority for Vaccination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Screenshot 2021-02-15 at 10.15.58 PM.png" descr="Screenshot 2021-02-15 at 10.15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220" y="1597911"/>
            <a:ext cx="11122660" cy="335674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881349" y="3404212"/>
            <a:ext cx="10370852" cy="991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Priority for Vaccination (By Location)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6772"/>
            <a:ext cx="2977815" cy="3116816"/>
          </a:xfrm>
        </p:spPr>
        <p:txBody>
          <a:bodyPr/>
          <a:lstStyle/>
          <a:p>
            <a:r>
              <a:rPr lang="en-US" sz="1800" dirty="0" smtClean="0"/>
              <a:t>Both </a:t>
            </a:r>
            <a:r>
              <a:rPr lang="en-US" sz="1800" dirty="0"/>
              <a:t>the number of positive cases and the positive population % are relatively </a:t>
            </a:r>
            <a:r>
              <a:rPr lang="en-US" sz="1800" dirty="0" smtClean="0"/>
              <a:t>higher </a:t>
            </a:r>
            <a:r>
              <a:rPr lang="en-US" sz="1800" dirty="0"/>
              <a:t>in the </a:t>
            </a:r>
            <a:r>
              <a:rPr lang="en-US" sz="1800" b="1" u="sng" dirty="0">
                <a:solidFill>
                  <a:srgbClr val="FF0000"/>
                </a:solidFill>
              </a:rPr>
              <a:t>southern part </a:t>
            </a:r>
            <a:r>
              <a:rPr lang="en-US" sz="1800" dirty="0"/>
              <a:t>of the New York State</a:t>
            </a:r>
          </a:p>
          <a:p>
            <a:r>
              <a:rPr lang="en-US" sz="1800" dirty="0" smtClean="0"/>
              <a:t>Higher portion of vaccine should be distributed to counties </a:t>
            </a:r>
            <a:r>
              <a:rPr lang="en-US" sz="1800" dirty="0"/>
              <a:t>including the </a:t>
            </a:r>
            <a:r>
              <a:rPr lang="en-US" sz="1800" b="1" u="sng" dirty="0">
                <a:solidFill>
                  <a:srgbClr val="FF0000"/>
                </a:solidFill>
              </a:rPr>
              <a:t>whole New York City </a:t>
            </a:r>
            <a:r>
              <a:rPr lang="en-US" sz="1800" dirty="0"/>
              <a:t>(including </a:t>
            </a:r>
            <a:r>
              <a:rPr lang="en-US" sz="1800" b="1" dirty="0">
                <a:solidFill>
                  <a:srgbClr val="FF0000"/>
                </a:solidFill>
              </a:rPr>
              <a:t>Bronx, New York, Kings, Queens and Richmond</a:t>
            </a:r>
            <a:r>
              <a:rPr lang="en-US" sz="1800" dirty="0"/>
              <a:t>) and 4 counties in Rest of State (including </a:t>
            </a:r>
            <a:r>
              <a:rPr lang="en-US" sz="1800" b="1" dirty="0">
                <a:solidFill>
                  <a:srgbClr val="FF0000"/>
                </a:solidFill>
              </a:rPr>
              <a:t>Westchester, Rockland, Nassau and Suffolk</a:t>
            </a:r>
            <a:r>
              <a:rPr lang="en-US" sz="18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slide2" descr="儀表板窗格 1">
            <a:extLst>
              <a:ext uri="{FF2B5EF4-FFF2-40B4-BE49-F238E27FC236}">
                <a16:creationId xmlns:a16="http://schemas.microsoft.com/office/drawing/2014/main" xmlns="" id="{CFF0B286-9D99-4BCE-B014-F24598A4E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177" y="1078456"/>
            <a:ext cx="8190900" cy="564521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50805" y="3745735"/>
            <a:ext cx="1333041" cy="947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09474" y="3901064"/>
            <a:ext cx="1333041" cy="947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lvl="1"/>
            <a:r>
              <a:rPr lang="en-US" sz="3200" kern="1200" spc="-7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Places used for Vaccination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227" y="1674766"/>
            <a:ext cx="9885906" cy="4093243"/>
          </a:xfrm>
        </p:spPr>
        <p:txBody>
          <a:bodyPr/>
          <a:lstStyle/>
          <a:p>
            <a:pPr algn="just"/>
            <a:r>
              <a:rPr lang="en-US" altLang="zh-CN" sz="2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State-run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vaccination sites</a:t>
            </a:r>
          </a:p>
          <a:p>
            <a:pPr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Pharmacies: CVS, Walgreens and Costco </a:t>
            </a:r>
            <a:r>
              <a:rPr lang="en-US" altLang="zh-CN" sz="2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pharmacies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Pop-up &amp; community vaccine </a:t>
            </a:r>
            <a:r>
              <a:rPr lang="en-US" altLang="zh-CN" sz="2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sites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Federal mass vaccination sites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lvl="1"/>
            <a:r>
              <a:rPr lang="en-US" sz="3200" kern="1200" spc="-7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People</a:t>
            </a:r>
            <a:endParaRPr lang="en-US" sz="3200" kern="1200" spc="-7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361" y="1674766"/>
            <a:ext cx="9885906" cy="4093243"/>
          </a:xfrm>
        </p:spPr>
        <p:txBody>
          <a:bodyPr/>
          <a:lstStyle/>
          <a:p>
            <a:pPr algn="just"/>
            <a:r>
              <a:rPr lang="en-US" altLang="zh-CN" sz="2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Promote the importance of vaccination</a:t>
            </a:r>
          </a:p>
          <a:p>
            <a:pPr algn="just"/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Develop registration mechanism</a:t>
            </a:r>
            <a:endParaRPr lang="en-US" altLang="zh-CN" sz="28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2" algn="just"/>
            <a:r>
              <a:rPr lang="en-US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Strengthen preventive </a:t>
            </a:r>
            <a:r>
              <a:rPr lang="en-US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measures:</a:t>
            </a:r>
            <a:endParaRPr lang="en-US" sz="28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3" algn="just"/>
            <a:r>
              <a:rPr lang="en-US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social </a:t>
            </a:r>
            <a:r>
              <a:rPr lang="en-US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distancing </a:t>
            </a:r>
            <a:endParaRPr lang="en-US" sz="30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3" algn="just"/>
            <a:r>
              <a:rPr lang="en-US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surgical mask</a:t>
            </a:r>
          </a:p>
          <a:p>
            <a:pPr marL="685800" lvl="3" algn="just"/>
            <a:r>
              <a:rPr lang="en-US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personal </a:t>
            </a:r>
            <a:r>
              <a:rPr lang="en-US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hygiene</a:t>
            </a:r>
          </a:p>
          <a:p>
            <a:pPr algn="just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Tracking </a:t>
            </a:r>
            <a:r>
              <a:rPr lang="en-US" b="0" dirty="0"/>
              <a:t>Progress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5008" y="1421378"/>
            <a:ext cx="10636096" cy="513365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estimate the time needed for NYS to achieve herd immunity, </a:t>
            </a:r>
            <a:r>
              <a:rPr lang="en-US" sz="2000" dirty="0" smtClean="0"/>
              <a:t>it is suggested to track the </a:t>
            </a:r>
            <a:r>
              <a:rPr lang="en-US" sz="2000" dirty="0"/>
              <a:t>following </a:t>
            </a:r>
            <a:r>
              <a:rPr lang="en-US" sz="2000" dirty="0" smtClean="0"/>
              <a:t>throughout the vaccination phase:</a:t>
            </a:r>
            <a:endParaRPr lang="en-US" sz="2000" dirty="0"/>
          </a:p>
          <a:p>
            <a:pPr lvl="1"/>
            <a:r>
              <a:rPr lang="en-US" sz="1800" dirty="0" smtClean="0"/>
              <a:t>Infected number</a:t>
            </a:r>
          </a:p>
          <a:p>
            <a:pPr lvl="1"/>
            <a:r>
              <a:rPr lang="en-US" sz="1800" dirty="0" smtClean="0"/>
              <a:t>Exposed period</a:t>
            </a:r>
            <a:endParaRPr lang="en-US" sz="1800" dirty="0" smtClean="0"/>
          </a:p>
          <a:p>
            <a:pPr lvl="1"/>
            <a:r>
              <a:rPr lang="en-US" sz="1800" dirty="0" smtClean="0"/>
              <a:t>Recovered number</a:t>
            </a:r>
            <a:endParaRPr lang="en-US" sz="1800" dirty="0" smtClean="0"/>
          </a:p>
          <a:p>
            <a:pPr lvl="1"/>
            <a:r>
              <a:rPr lang="en-US" sz="1800" dirty="0" smtClean="0"/>
              <a:t>Reproduction number</a:t>
            </a:r>
          </a:p>
          <a:p>
            <a:pPr lvl="1"/>
            <a:r>
              <a:rPr lang="en-US" sz="1800" dirty="0" smtClean="0"/>
              <a:t>Vaccine </a:t>
            </a:r>
            <a:r>
              <a:rPr lang="en-US" sz="1800" dirty="0"/>
              <a:t>efficacy </a:t>
            </a:r>
            <a:endParaRPr lang="en-US" sz="1800" dirty="0" smtClean="0"/>
          </a:p>
          <a:p>
            <a:pPr lvl="1"/>
            <a:r>
              <a:rPr lang="en-US" sz="1800" dirty="0" smtClean="0"/>
              <a:t>Vaccinated population</a:t>
            </a:r>
          </a:p>
          <a:p>
            <a:pPr lvl="1"/>
            <a:r>
              <a:rPr lang="en-US" sz="1800" dirty="0"/>
              <a:t>Vaccine </a:t>
            </a:r>
            <a:r>
              <a:rPr lang="en-US" sz="1800" dirty="0" smtClean="0"/>
              <a:t>Supply</a:t>
            </a:r>
            <a:endParaRPr lang="en-US" sz="1800" dirty="0" smtClean="0"/>
          </a:p>
          <a:p>
            <a:pPr lvl="1"/>
            <a:r>
              <a:rPr lang="en-US" sz="1800" dirty="0" smtClean="0"/>
              <a:t>Registered population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</a:t>
            </a:r>
            <a:r>
              <a:rPr lang="en-US" b="0" dirty="0" smtClean="0"/>
              <a:t>Tracking Progress (Prediction Model)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5008" y="1421378"/>
            <a:ext cx="10636096" cy="9252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With the latest figures available and some assumptions, we can compare the time needed to achieve certain % of population immunity with/without vaccination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2" y="3075105"/>
            <a:ext cx="4598538" cy="2606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49" y="3075105"/>
            <a:ext cx="5006791" cy="260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272" y="2526183"/>
            <a:ext cx="20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Vaccination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3849" y="2526183"/>
            <a:ext cx="245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Without Vaccination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935924" cy="40932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Current Pandemic Situation in US 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Current Pandemic Situation in New York </a:t>
            </a:r>
            <a:r>
              <a:rPr lang="en-US" sz="2800" dirty="0" smtClean="0"/>
              <a:t>State (NYS)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Why need </a:t>
            </a:r>
            <a:r>
              <a:rPr lang="en-US" sz="2800" dirty="0" smtClean="0"/>
              <a:t>Vaccine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Proposed Vaccination </a:t>
            </a:r>
            <a:r>
              <a:rPr lang="en-US" sz="2800" dirty="0" smtClean="0"/>
              <a:t>Plan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Tracking </a:t>
            </a:r>
            <a:r>
              <a:rPr lang="en-US" sz="2800" dirty="0" smtClean="0"/>
              <a:t>Progress</a:t>
            </a:r>
            <a:endParaRPr lang="en-US" sz="28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914" y="2829242"/>
            <a:ext cx="4945598" cy="1243584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08922"/>
          </a:xfrm>
          <a:prstGeom prst="rect">
            <a:avLst/>
          </a:prstGeom>
        </p:spPr>
        <p:txBody>
          <a:bodyPr/>
          <a:lstStyle>
            <a:lvl1pPr defTabSz="859536">
              <a:defRPr sz="3008" spc="-94"/>
            </a:lvl1pPr>
          </a:lstStyle>
          <a:p>
            <a:r>
              <a:rPr dirty="0"/>
              <a:t>Current Pandemic Situation in </a:t>
            </a:r>
            <a:r>
              <a:rPr dirty="0" smtClean="0"/>
              <a:t>US (State comparison)</a:t>
            </a:r>
            <a:endParaRPr dirty="0"/>
          </a:p>
        </p:txBody>
      </p:sp>
      <p:pic>
        <p:nvPicPr>
          <p:cNvPr id="438" name="Sheet 15.png" descr="Sheet 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225" y="1771804"/>
            <a:ext cx="5786468" cy="3855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Sheet 15 (2).png" descr="Sheet 15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0579" y="1771804"/>
            <a:ext cx="5470086" cy="385569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Total death by states"/>
          <p:cNvSpPr txBox="1"/>
          <p:nvPr/>
        </p:nvSpPr>
        <p:spPr>
          <a:xfrm>
            <a:off x="7915399" y="1782949"/>
            <a:ext cx="173498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Total death by states</a:t>
            </a:r>
          </a:p>
        </p:txBody>
      </p:sp>
      <p:sp>
        <p:nvSpPr>
          <p:cNvPr id="441" name="Total cases by states"/>
          <p:cNvSpPr txBox="1"/>
          <p:nvPr/>
        </p:nvSpPr>
        <p:spPr>
          <a:xfrm>
            <a:off x="2141240" y="1782949"/>
            <a:ext cx="175452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Total cases by states</a:t>
            </a:r>
          </a:p>
        </p:txBody>
      </p:sp>
    </p:spTree>
    <p:extLst>
      <p:ext uri="{BB962C8B-B14F-4D97-AF65-F5344CB8AC3E}">
        <p14:creationId xmlns:p14="http://schemas.microsoft.com/office/powerpoint/2010/main" val="248459457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50" name="Title 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08922"/>
          </a:xfrm>
          <a:prstGeom prst="rect">
            <a:avLst/>
          </a:prstGeom>
        </p:spPr>
        <p:txBody>
          <a:bodyPr/>
          <a:lstStyle>
            <a:lvl1pPr defTabSz="859536">
              <a:defRPr sz="3008" spc="-94"/>
            </a:lvl1pPr>
          </a:lstStyle>
          <a:p>
            <a:r>
              <a:rPr dirty="0"/>
              <a:t>Current Pandemic Situation in </a:t>
            </a:r>
            <a:r>
              <a:rPr dirty="0" smtClean="0"/>
              <a:t>US (By Race)</a:t>
            </a:r>
            <a:endParaRPr dirty="0"/>
          </a:p>
        </p:txBody>
      </p:sp>
      <p:pic>
        <p:nvPicPr>
          <p:cNvPr id="451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1499" t="2113" r="1422" b="3405"/>
          <a:stretch>
            <a:fillRect/>
          </a:stretch>
        </p:blipFill>
        <p:spPr>
          <a:xfrm>
            <a:off x="2511658" y="1691105"/>
            <a:ext cx="6661144" cy="4045353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Slide Number Placeholder 1"/>
          <p:cNvSpPr txBox="1"/>
          <p:nvPr/>
        </p:nvSpPr>
        <p:spPr>
          <a:xfrm>
            <a:off x="11297919" y="6375717"/>
            <a:ext cx="3149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898827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58" name="Title 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08922"/>
          </a:xfrm>
          <a:prstGeom prst="rect">
            <a:avLst/>
          </a:prstGeom>
        </p:spPr>
        <p:txBody>
          <a:bodyPr/>
          <a:lstStyle>
            <a:lvl1pPr defTabSz="859536">
              <a:defRPr sz="3008" spc="-94"/>
            </a:lvl1pPr>
          </a:lstStyle>
          <a:p>
            <a:r>
              <a:rPr dirty="0"/>
              <a:t>Current Pandemic Situation in </a:t>
            </a:r>
            <a:r>
              <a:rPr dirty="0" smtClean="0"/>
              <a:t>US (By Gender and Age Group)</a:t>
            </a:r>
            <a:endParaRPr dirty="0"/>
          </a:p>
        </p:txBody>
      </p:sp>
      <p:sp>
        <p:nvSpPr>
          <p:cNvPr id="459" name="Slide Number Placeholder 1"/>
          <p:cNvSpPr txBox="1"/>
          <p:nvPr/>
        </p:nvSpPr>
        <p:spPr>
          <a:xfrm>
            <a:off x="11297919" y="6375717"/>
            <a:ext cx="3149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r>
              <a:t>4</a:t>
            </a:r>
          </a:p>
        </p:txBody>
      </p:sp>
      <p:pic>
        <p:nvPicPr>
          <p:cNvPr id="460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rcRect l="13291" t="7915" r="15365" b="14430"/>
          <a:stretch>
            <a:fillRect/>
          </a:stretch>
        </p:blipFill>
        <p:spPr>
          <a:xfrm>
            <a:off x="797528" y="1464030"/>
            <a:ext cx="3842795" cy="4613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rcRect l="6635"/>
          <a:stretch>
            <a:fillRect/>
          </a:stretch>
        </p:blipFill>
        <p:spPr>
          <a:xfrm>
            <a:off x="4928156" y="1464030"/>
            <a:ext cx="6527245" cy="46138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9303229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75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008" spc="-94"/>
            </a:lvl1pPr>
          </a:lstStyle>
          <a:p>
            <a:r>
              <a:t>Current Pandemic Situation in New York State (NYS)</a:t>
            </a:r>
          </a:p>
        </p:txBody>
      </p:sp>
      <p:sp>
        <p:nvSpPr>
          <p:cNvPr id="476" name="Slide Number Placeholder 1"/>
          <p:cNvSpPr txBox="1"/>
          <p:nvPr/>
        </p:nvSpPr>
        <p:spPr>
          <a:xfrm>
            <a:off x="11297919" y="6375717"/>
            <a:ext cx="3149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r>
              <a:t>5</a:t>
            </a:r>
          </a:p>
        </p:txBody>
      </p:sp>
      <p:pic>
        <p:nvPicPr>
          <p:cNvPr id="477" name="Screenshot 2021-02-15 at 10.15.28 PM.png" descr="Screenshot 2021-02-15 at 10.15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68" y="1839512"/>
            <a:ext cx="10845762" cy="32051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879426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85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008" spc="-94"/>
            </a:lvl1pPr>
          </a:lstStyle>
          <a:p>
            <a:r>
              <a:t>Current Pandemic Situation in New York State (NYS)</a:t>
            </a:r>
          </a:p>
        </p:txBody>
      </p:sp>
      <p:sp>
        <p:nvSpPr>
          <p:cNvPr id="486" name="Slide Number Placeholder 1"/>
          <p:cNvSpPr txBox="1"/>
          <p:nvPr/>
        </p:nvSpPr>
        <p:spPr>
          <a:xfrm>
            <a:off x="11297919" y="6375717"/>
            <a:ext cx="3149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r>
              <a:t>5</a:t>
            </a:r>
          </a:p>
        </p:txBody>
      </p:sp>
      <p:pic>
        <p:nvPicPr>
          <p:cNvPr id="487" name="Sheet 9.png" descr="Sheet 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565" y="1756284"/>
            <a:ext cx="10635529" cy="4048570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New Cases per 100 by age groups"/>
          <p:cNvSpPr txBox="1"/>
          <p:nvPr/>
        </p:nvSpPr>
        <p:spPr>
          <a:xfrm>
            <a:off x="2202105" y="1678869"/>
            <a:ext cx="45631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New Cases per 100 by age groups</a:t>
            </a:r>
          </a:p>
        </p:txBody>
      </p:sp>
    </p:spTree>
    <p:extLst>
      <p:ext uri="{BB962C8B-B14F-4D97-AF65-F5344CB8AC3E}">
        <p14:creationId xmlns:p14="http://schemas.microsoft.com/office/powerpoint/2010/main" val="114359040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9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008" spc="-94"/>
            </a:lvl1pPr>
          </a:lstStyle>
          <a:p>
            <a:r>
              <a:t>Current Pandemic Situation in New York State (NYS)</a:t>
            </a:r>
          </a:p>
        </p:txBody>
      </p:sp>
      <p:sp>
        <p:nvSpPr>
          <p:cNvPr id="492" name="Slide Number Placeholder 1"/>
          <p:cNvSpPr txBox="1"/>
          <p:nvPr/>
        </p:nvSpPr>
        <p:spPr>
          <a:xfrm>
            <a:off x="11297919" y="6375717"/>
            <a:ext cx="3149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r>
              <a:t>5</a:t>
            </a:r>
          </a:p>
        </p:txBody>
      </p:sp>
      <p:pic>
        <p:nvPicPr>
          <p:cNvPr id="493" name="Sheet 10.png" descr="Sheet 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670" y="1868345"/>
            <a:ext cx="11122660" cy="314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Vaccine number by week"/>
          <p:cNvSpPr txBox="1"/>
          <p:nvPr/>
        </p:nvSpPr>
        <p:spPr>
          <a:xfrm>
            <a:off x="2938705" y="1793169"/>
            <a:ext cx="26582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Vaccine number by week </a:t>
            </a:r>
          </a:p>
        </p:txBody>
      </p:sp>
    </p:spTree>
    <p:extLst>
      <p:ext uri="{BB962C8B-B14F-4D97-AF65-F5344CB8AC3E}">
        <p14:creationId xmlns:p14="http://schemas.microsoft.com/office/powerpoint/2010/main" val="183794043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Tracking </a:t>
            </a:r>
            <a:r>
              <a:rPr lang="en-US" b="0" dirty="0" smtClean="0"/>
              <a:t>Progress (Prediction Model Detail)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5008" y="1421378"/>
            <a:ext cx="10636096" cy="925215"/>
          </a:xfrm>
        </p:spPr>
        <p:txBody>
          <a:bodyPr/>
          <a:lstStyle/>
          <a:p>
            <a:r>
              <a:rPr lang="en-US" sz="2000" dirty="0"/>
              <a:t>N = 19,465,200 total </a:t>
            </a:r>
            <a:r>
              <a:rPr lang="en-US" altLang="zh-TW" sz="2000" dirty="0"/>
              <a:t>population of NYS</a:t>
            </a:r>
          </a:p>
          <a:p>
            <a:r>
              <a:rPr lang="en-US" sz="2000" dirty="0"/>
              <a:t># susceptible to exposed rate: </a:t>
            </a:r>
            <a:r>
              <a:rPr lang="en-US" sz="2000" dirty="0" smtClean="0"/>
              <a:t>lambda(t) </a:t>
            </a:r>
            <a:r>
              <a:rPr lang="en-US" sz="2000" dirty="0"/>
              <a:t>= </a:t>
            </a:r>
            <a:r>
              <a:rPr lang="en-US" sz="2000" dirty="0" smtClean="0"/>
              <a:t>0.16*s(t), </a:t>
            </a:r>
            <a:r>
              <a:rPr lang="en-US" sz="2000" dirty="0"/>
              <a:t>(R0 = 2.28, exposed period = 14 days, 2.28/14=0.16)</a:t>
            </a:r>
            <a:endParaRPr lang="en-US" altLang="zh-TW" sz="2000" dirty="0"/>
          </a:p>
          <a:p>
            <a:r>
              <a:rPr lang="en-US" altLang="zh-TW" sz="2000" dirty="0"/>
              <a:t># infected to </a:t>
            </a:r>
            <a:r>
              <a:rPr lang="en-US" sz="2000" dirty="0"/>
              <a:t>recover rate: gamma = 1/20 (average recovery time = 20 days, daily average = 1/20)</a:t>
            </a:r>
            <a:endParaRPr lang="en-US" altLang="zh-TW" sz="2000" dirty="0"/>
          </a:p>
          <a:p>
            <a:r>
              <a:rPr lang="en-US" altLang="zh-TW" sz="2000" dirty="0"/>
              <a:t># </a:t>
            </a:r>
            <a:r>
              <a:rPr lang="en-US" sz="2000" dirty="0"/>
              <a:t>exposed to infected rate: sigma = 1/14   (exposed period = 14 days, daily average = 1/14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 Vaccine</a:t>
            </a:r>
          </a:p>
          <a:p>
            <a:r>
              <a:rPr lang="en-US" sz="2000" dirty="0"/>
              <a:t>s[t + 1] = s[t] - lambda </a:t>
            </a:r>
            <a:r>
              <a:rPr lang="en-US" sz="2000" dirty="0" smtClean="0"/>
              <a:t>* </a:t>
            </a:r>
            <a:r>
              <a:rPr lang="en-US" sz="2000" dirty="0" err="1"/>
              <a:t>i</a:t>
            </a:r>
            <a:r>
              <a:rPr lang="en-US" sz="2000" dirty="0"/>
              <a:t>[t] </a:t>
            </a:r>
            <a:r>
              <a:rPr lang="en-US" sz="2000" dirty="0">
                <a:solidFill>
                  <a:srgbClr val="FF0000"/>
                </a:solidFill>
              </a:rPr>
              <a:t>- beta*</a:t>
            </a:r>
            <a:r>
              <a:rPr lang="en-US" sz="2000" dirty="0" err="1">
                <a:solidFill>
                  <a:srgbClr val="FF0000"/>
                </a:solidFill>
              </a:rPr>
              <a:t>vac</a:t>
            </a:r>
            <a:r>
              <a:rPr lang="en-US" sz="2000" dirty="0">
                <a:solidFill>
                  <a:srgbClr val="FF0000"/>
                </a:solidFill>
              </a:rPr>
              <a:t>/N    </a:t>
            </a:r>
          </a:p>
          <a:p>
            <a:r>
              <a:rPr lang="en-US" sz="2000" dirty="0"/>
              <a:t>e[t + 1] = e[t] + lambda </a:t>
            </a:r>
            <a:r>
              <a:rPr lang="en-US" sz="2000" dirty="0" smtClean="0"/>
              <a:t>* </a:t>
            </a:r>
            <a:r>
              <a:rPr lang="en-US" sz="2000" dirty="0" err="1"/>
              <a:t>i</a:t>
            </a:r>
            <a:r>
              <a:rPr lang="en-US" sz="2000" dirty="0"/>
              <a:t>[t] - sigma * e[t]    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[t + 1] = </a:t>
            </a:r>
            <a:r>
              <a:rPr lang="en-US" sz="2000" dirty="0" err="1"/>
              <a:t>i</a:t>
            </a:r>
            <a:r>
              <a:rPr lang="en-US" sz="2000" dirty="0"/>
              <a:t>[t] + sigma * e[t] - gamma * </a:t>
            </a:r>
            <a:r>
              <a:rPr lang="en-US" sz="2000" dirty="0" err="1"/>
              <a:t>i</a:t>
            </a:r>
            <a:r>
              <a:rPr lang="en-US" sz="2000" dirty="0"/>
              <a:t>[t]    </a:t>
            </a:r>
          </a:p>
          <a:p>
            <a:r>
              <a:rPr lang="en-US" sz="2000" dirty="0"/>
              <a:t>r[t + 1] = r[t] + gamma * </a:t>
            </a:r>
            <a:r>
              <a:rPr lang="en-US" sz="2000" dirty="0" err="1"/>
              <a:t>i</a:t>
            </a:r>
            <a:r>
              <a:rPr lang="en-US" sz="2000" dirty="0"/>
              <a:t>[t] </a:t>
            </a:r>
            <a:r>
              <a:rPr lang="en-US" sz="2000" dirty="0">
                <a:solidFill>
                  <a:srgbClr val="FF0000"/>
                </a:solidFill>
              </a:rPr>
              <a:t>+ beta*</a:t>
            </a:r>
            <a:r>
              <a:rPr lang="en-US" sz="2000" dirty="0" err="1">
                <a:solidFill>
                  <a:srgbClr val="FF0000"/>
                </a:solidFill>
              </a:rPr>
              <a:t>vac</a:t>
            </a:r>
            <a:r>
              <a:rPr lang="en-US" sz="2000" dirty="0">
                <a:solidFill>
                  <a:srgbClr val="FF0000"/>
                </a:solidFill>
              </a:rPr>
              <a:t>/N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9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Current </a:t>
            </a:r>
            <a:r>
              <a:rPr lang="en-US" dirty="0"/>
              <a:t>Pandemic Situation in 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slide2" descr="儀表板窗格 1">
            <a:extLst>
              <a:ext uri="{FF2B5EF4-FFF2-40B4-BE49-F238E27FC236}">
                <a16:creationId xmlns:a16="http://schemas.microsoft.com/office/drawing/2014/main" xmlns="" id="{1337BAB6-F4C3-4945-8421-1A5A6F32A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25" y="999414"/>
            <a:ext cx="7213064" cy="57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Current </a:t>
            </a:r>
            <a:r>
              <a:rPr lang="en-US" dirty="0"/>
              <a:t>Pandemic Situation in 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slide3" descr="State comparison">
            <a:extLst>
              <a:ext uri="{FF2B5EF4-FFF2-40B4-BE49-F238E27FC236}">
                <a16:creationId xmlns:a16="http://schemas.microsoft.com/office/drawing/2014/main" xmlns="" id="{15502DC7-AAB5-480D-A437-7196AF5A3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6" y="1242149"/>
            <a:ext cx="9078793" cy="5219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2982" y="6250530"/>
            <a:ext cx="6311805" cy="199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56762" y="1674564"/>
            <a:ext cx="165253" cy="457596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Current </a:t>
            </a:r>
            <a:r>
              <a:rPr lang="en-US" dirty="0"/>
              <a:t>Pandemic Situation in New York State (NYS)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Screenshot 2021-02-15 at 10.13.12 PM.png" descr="Screenshot 2021-02-15 at 10.13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2612" y="1078456"/>
            <a:ext cx="8545957" cy="56354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92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Current </a:t>
            </a:r>
            <a:r>
              <a:rPr lang="en-US" dirty="0"/>
              <a:t>Pandemic Situation in New York State (NYS)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Screenshot 2021-02-15 at 10.13.27 PM.png" descr="Screenshot 2021-02-15 at 10.13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057" y="1125678"/>
            <a:ext cx="8174580" cy="55545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843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Why need vaccine?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444500" y="1711960"/>
            <a:ext cx="5010785" cy="4508500"/>
          </a:xfrm>
        </p:spPr>
        <p:txBody>
          <a:bodyPr/>
          <a:lstStyle/>
          <a:p>
            <a:pPr algn="l"/>
            <a:r>
              <a:rPr lang="en-US" sz="2400" dirty="0"/>
              <a:t>What is herd immunity?</a:t>
            </a:r>
          </a:p>
          <a:p>
            <a:pPr algn="l" fontAlgn="auto">
              <a:lnSpc>
                <a:spcPct val="100000"/>
              </a:lnSpc>
            </a:pPr>
            <a:r>
              <a:rPr lang="en-US" dirty="0"/>
              <a:t>When most of a population is immune to an infectious disease, this provides indirect protection—or herd immunity (also called herd protection)—to those who are not immune to the disease.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49315" y="66040"/>
            <a:ext cx="5922010" cy="66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Why need vaccine?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444500" y="1377315"/>
            <a:ext cx="11024870" cy="4508500"/>
          </a:xfrm>
        </p:spPr>
        <p:txBody>
          <a:bodyPr/>
          <a:lstStyle/>
          <a:p>
            <a:pPr algn="l"/>
            <a:r>
              <a:rPr lang="en-US" sz="2400" dirty="0"/>
              <a:t>What is herd immunity?</a:t>
            </a:r>
          </a:p>
          <a:p>
            <a:pPr algn="l"/>
            <a:r>
              <a:rPr lang="en-US" sz="1800" dirty="0"/>
              <a:t>When most of a population is immune to an infectious disease, this provides indirect protection—or herd immunity (also called herd protection)—to those who are not immune to the disease.</a:t>
            </a:r>
          </a:p>
          <a:p>
            <a:pPr algn="l"/>
            <a:endParaRPr lang="en-US" dirty="0"/>
          </a:p>
          <a:p>
            <a:pPr algn="l"/>
            <a:r>
              <a:rPr lang="en-US" sz="2400" dirty="0">
                <a:sym typeface="+mn-ea"/>
              </a:rPr>
              <a:t>How to achieve?</a:t>
            </a:r>
          </a:p>
          <a:p>
            <a:pPr algn="l"/>
            <a:r>
              <a:rPr lang="en-US" sz="2800" dirty="0"/>
              <a:t>· </a:t>
            </a:r>
            <a:r>
              <a:rPr lang="en-US" b="0" dirty="0"/>
              <a:t>A large proportion of the population</a:t>
            </a:r>
            <a:r>
              <a:rPr lang="en-US" dirty="0"/>
              <a:t> gets infected.  </a:t>
            </a:r>
          </a:p>
          <a:p>
            <a:pPr algn="l"/>
            <a:r>
              <a:rPr lang="en-US" b="0" dirty="0"/>
              <a:t>    </a:t>
            </a:r>
          </a:p>
          <a:p>
            <a:pPr algn="l"/>
            <a:r>
              <a:rPr lang="en-US" sz="2800" dirty="0"/>
              <a:t>· </a:t>
            </a:r>
            <a:r>
              <a:rPr lang="en-US" b="0" dirty="0">
                <a:sym typeface="+mn-ea"/>
              </a:rPr>
              <a:t>A large proportion of the population</a:t>
            </a:r>
            <a:r>
              <a:rPr lang="en-US" dirty="0">
                <a:sym typeface="+mn-ea"/>
              </a:rPr>
              <a:t> gets a protective vaccine. </a:t>
            </a:r>
            <a:r>
              <a:rPr lang="en-US" b="0" dirty="0">
                <a:sym typeface="+mn-ea"/>
              </a:rPr>
              <a:t> </a:t>
            </a:r>
          </a:p>
          <a:p>
            <a:pPr algn="l"/>
            <a:r>
              <a:rPr lang="en-US" b="0" dirty="0">
                <a:sym typeface="+mn-ea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Why need vaccine?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444500" y="1377315"/>
            <a:ext cx="11003915" cy="4508500"/>
          </a:xfrm>
        </p:spPr>
        <p:txBody>
          <a:bodyPr/>
          <a:lstStyle/>
          <a:p>
            <a:pPr algn="l"/>
            <a:r>
              <a:rPr lang="en-US" sz="2400" dirty="0"/>
              <a:t>What is herd immunity?</a:t>
            </a:r>
          </a:p>
          <a:p>
            <a:pPr algn="l"/>
            <a:r>
              <a:rPr lang="en-US" sz="1800" dirty="0"/>
              <a:t>When most of a population is immune to an infectious disease, this provides indirect protection—or herd immunity (also called herd protection)—to those who are not immune to the disease.</a:t>
            </a:r>
          </a:p>
          <a:p>
            <a:pPr algn="l"/>
            <a:endParaRPr lang="en-US" dirty="0"/>
          </a:p>
          <a:p>
            <a:pPr algn="l"/>
            <a:r>
              <a:rPr lang="en-US" sz="2400" dirty="0">
                <a:sym typeface="+mn-ea"/>
              </a:rPr>
              <a:t>How to achieve? (for other infectious diseases, </a:t>
            </a:r>
            <a:r>
              <a:rPr lang="en-US" sz="2400" b="0" dirty="0">
                <a:sym typeface="+mn-ea"/>
              </a:rPr>
              <a:t>e.g., Measles, chickenpox</a:t>
            </a:r>
            <a:r>
              <a:rPr lang="en-US" sz="2400" dirty="0">
                <a:sym typeface="+mn-ea"/>
              </a:rPr>
              <a:t>)</a:t>
            </a:r>
          </a:p>
          <a:p>
            <a:pPr algn="l"/>
            <a:r>
              <a:rPr lang="en-US" sz="2800" dirty="0"/>
              <a:t>· </a:t>
            </a:r>
            <a:r>
              <a:rPr lang="en-US" b="0" dirty="0"/>
              <a:t>A large proportion of the population</a:t>
            </a:r>
            <a:r>
              <a:rPr lang="en-US" dirty="0"/>
              <a:t> gets infected.  </a:t>
            </a:r>
          </a:p>
          <a:p>
            <a:pPr algn="l"/>
            <a:r>
              <a:rPr lang="en-US" b="0" dirty="0"/>
              <a:t>    —— circulate among children, and infect those with weakened immune systems</a:t>
            </a:r>
          </a:p>
          <a:p>
            <a:pPr algn="l"/>
            <a:r>
              <a:rPr lang="en-US" sz="2800" dirty="0"/>
              <a:t>· </a:t>
            </a:r>
            <a:r>
              <a:rPr lang="en-US" b="0" dirty="0">
                <a:sym typeface="+mn-ea"/>
              </a:rPr>
              <a:t>A large proportion of the population</a:t>
            </a:r>
            <a:r>
              <a:rPr lang="en-US" dirty="0">
                <a:sym typeface="+mn-ea"/>
              </a:rPr>
              <a:t> gets a protective vaccine. </a:t>
            </a:r>
            <a:r>
              <a:rPr lang="en-US" b="0" dirty="0">
                <a:sym typeface="+mn-ea"/>
              </a:rPr>
              <a:t> </a:t>
            </a:r>
          </a:p>
          <a:p>
            <a:pPr algn="l"/>
            <a:r>
              <a:rPr lang="en-US" b="0" dirty="0">
                <a:sym typeface="+mn-ea"/>
              </a:rPr>
              <a:t>    —— these dieases are rare now</a:t>
            </a:r>
          </a:p>
          <a:p>
            <a:pPr algn="l"/>
            <a:r>
              <a:rPr lang="en-US" b="0" dirty="0">
                <a:sym typeface="+mn-ea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8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400,&quot;width&quot;:14400}"/>
</p:tagLst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71af3243-3dd4-4a8d-8c0d-dd76da1f02a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1548</Words>
  <Application>Microsoft Office PowerPoint</Application>
  <PresentationFormat>Widescreen</PresentationFormat>
  <Paragraphs>233</Paragraphs>
  <Slides>29</Slides>
  <Notes>18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等线</vt:lpstr>
      <vt:lpstr>宋体</vt:lpstr>
      <vt:lpstr>Trade Gothic LT Pro</vt:lpstr>
      <vt:lpstr>新細明體</vt:lpstr>
      <vt:lpstr>Arial</vt:lpstr>
      <vt:lpstr>Calibri</vt:lpstr>
      <vt:lpstr>Tahoma</vt:lpstr>
      <vt:lpstr>Times New Roman</vt:lpstr>
      <vt:lpstr>Trebuchet MS</vt:lpstr>
      <vt:lpstr>Office Theme</vt:lpstr>
      <vt:lpstr>COVID-19 Briefing</vt:lpstr>
      <vt:lpstr>Content</vt:lpstr>
      <vt:lpstr>1. Current Pandemic Situation in US</vt:lpstr>
      <vt:lpstr>1. Current Pandemic Situation in US</vt:lpstr>
      <vt:lpstr>2. Current Pandemic Situation in New York State (NYS)</vt:lpstr>
      <vt:lpstr>2. Current Pandemic Situation in New York State (NYS)</vt:lpstr>
      <vt:lpstr>3. Why need vaccine?</vt:lpstr>
      <vt:lpstr>3. Why need vaccine?</vt:lpstr>
      <vt:lpstr>3. Why need vaccine?</vt:lpstr>
      <vt:lpstr>3. Why need vaccine?</vt:lpstr>
      <vt:lpstr>4. Proposed Vaccination Plan</vt:lpstr>
      <vt:lpstr>Vaccine Type and Supply Available</vt:lpstr>
      <vt:lpstr>Priority for Vaccination</vt:lpstr>
      <vt:lpstr>Priority for Vaccination</vt:lpstr>
      <vt:lpstr>Priority for Vaccination (By Location)</vt:lpstr>
      <vt:lpstr>Places used for Vaccination</vt:lpstr>
      <vt:lpstr>People</vt:lpstr>
      <vt:lpstr>5. Tracking Progress</vt:lpstr>
      <vt:lpstr>5. Tracking Progress (Prediction Model)</vt:lpstr>
      <vt:lpstr>Q &amp; A</vt:lpstr>
      <vt:lpstr>Thank you</vt:lpstr>
      <vt:lpstr>Backup slides</vt:lpstr>
      <vt:lpstr>Current Pandemic Situation in US (State comparison)</vt:lpstr>
      <vt:lpstr>Current Pandemic Situation in US (By Race)</vt:lpstr>
      <vt:lpstr>Current Pandemic Situation in US (By Gender and Age Group)</vt:lpstr>
      <vt:lpstr>Current Pandemic Situation in New York State (NYS)</vt:lpstr>
      <vt:lpstr>Current Pandemic Situation in New York State (NYS)</vt:lpstr>
      <vt:lpstr>Current Pandemic Situation in New York State (NYS)</vt:lpstr>
      <vt:lpstr>Tracking Progress (Prediction Model Detail)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MSDM5005_Group5_Covid_Project</dc:title>
  <dc:creator/>
  <cp:lastModifiedBy/>
  <cp:revision>1</cp:revision>
  <dcterms:created xsi:type="dcterms:W3CDTF">2021-02-14T14:36:56Z</dcterms:created>
  <dcterms:modified xsi:type="dcterms:W3CDTF">2021-02-16T16:31:50Z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