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F5B5343-9B10-43AA-8C58-F15886A6ABD0}" type="datetimeFigureOut">
              <a:rPr lang="en-GB" smtClean="0"/>
              <a:t>14/05/2013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4BAB22-10C4-4792-AC1B-76845B45713D}"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F5B5343-9B10-43AA-8C58-F15886A6ABD0}" type="datetimeFigureOut">
              <a:rPr lang="en-GB" smtClean="0"/>
              <a:t>14/05/2013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4BAB22-10C4-4792-AC1B-76845B45713D}"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F5B5343-9B10-43AA-8C58-F15886A6ABD0}" type="datetimeFigureOut">
              <a:rPr lang="en-GB" smtClean="0"/>
              <a:t>14/05/2013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4BAB22-10C4-4792-AC1B-76845B45713D}"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F5B5343-9B10-43AA-8C58-F15886A6ABD0}" type="datetimeFigureOut">
              <a:rPr lang="en-GB" smtClean="0"/>
              <a:t>14/05/2013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4BAB22-10C4-4792-AC1B-76845B45713D}"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5B5343-9B10-43AA-8C58-F15886A6ABD0}" type="datetimeFigureOut">
              <a:rPr lang="en-GB" smtClean="0"/>
              <a:t>14/05/2013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4BAB22-10C4-4792-AC1B-76845B45713D}"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F5B5343-9B10-43AA-8C58-F15886A6ABD0}" type="datetimeFigureOut">
              <a:rPr lang="en-GB" smtClean="0"/>
              <a:t>14/05/2013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4BAB22-10C4-4792-AC1B-76845B45713D}"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F5B5343-9B10-43AA-8C58-F15886A6ABD0}" type="datetimeFigureOut">
              <a:rPr lang="en-GB" smtClean="0"/>
              <a:t>14/05/2013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74BAB22-10C4-4792-AC1B-76845B45713D}"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F5B5343-9B10-43AA-8C58-F15886A6ABD0}" type="datetimeFigureOut">
              <a:rPr lang="en-GB" smtClean="0"/>
              <a:t>14/05/2013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74BAB22-10C4-4792-AC1B-76845B45713D}"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5B5343-9B10-43AA-8C58-F15886A6ABD0}" type="datetimeFigureOut">
              <a:rPr lang="en-GB" smtClean="0"/>
              <a:t>14/05/2013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74BAB22-10C4-4792-AC1B-76845B45713D}"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5B5343-9B10-43AA-8C58-F15886A6ABD0}" type="datetimeFigureOut">
              <a:rPr lang="en-GB" smtClean="0"/>
              <a:t>14/05/2013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4BAB22-10C4-4792-AC1B-76845B45713D}"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5B5343-9B10-43AA-8C58-F15886A6ABD0}" type="datetimeFigureOut">
              <a:rPr lang="en-GB" smtClean="0"/>
              <a:t>14/05/2013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4BAB22-10C4-4792-AC1B-76845B45713D}"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B5343-9B10-43AA-8C58-F15886A6ABD0}" type="datetimeFigureOut">
              <a:rPr lang="en-GB" smtClean="0"/>
              <a:t>14/05/2013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4BAB22-10C4-4792-AC1B-76845B45713D}"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bg1"/>
          </a:solidFill>
          <a:latin typeface="Napa Heavy SF"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Napa Heavy SF"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Napa Heavy SF"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Napa Heavy SF"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Napa Heavy SF"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Napa Heavy SF"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Uranus</a:t>
            </a:r>
            <a:endParaRPr lang="en-GB" dirty="0"/>
          </a:p>
        </p:txBody>
      </p:sp>
      <p:sp>
        <p:nvSpPr>
          <p:cNvPr id="3" name="Subtitle 2"/>
          <p:cNvSpPr>
            <a:spLocks noGrp="1"/>
          </p:cNvSpPr>
          <p:nvPr>
            <p:ph type="subTitle" idx="1"/>
          </p:nvPr>
        </p:nvSpPr>
        <p:spPr/>
        <p:txBody>
          <a:bodyPr/>
          <a:lstStyle/>
          <a:p>
            <a:r>
              <a:rPr lang="en-GB" dirty="0" smtClean="0">
                <a:solidFill>
                  <a:schemeClr val="bg1"/>
                </a:solidFill>
              </a:rPr>
              <a:t>By Owen Andrews,</a:t>
            </a:r>
          </a:p>
          <a:p>
            <a:r>
              <a:rPr lang="en-GB" dirty="0" smtClean="0">
                <a:solidFill>
                  <a:schemeClr val="bg1"/>
                </a:solidFill>
              </a:rPr>
              <a:t>Dan Jones &amp;</a:t>
            </a:r>
          </a:p>
          <a:p>
            <a:r>
              <a:rPr lang="en-GB" dirty="0" smtClean="0">
                <a:solidFill>
                  <a:schemeClr val="bg1"/>
                </a:solidFill>
              </a:rPr>
              <a:t>James Smith</a:t>
            </a:r>
            <a:endParaRPr lang="en-GB"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1265582">
            <a:off x="410000" y="2711479"/>
            <a:ext cx="8229600" cy="1143000"/>
          </a:xfrm>
        </p:spPr>
        <p:txBody>
          <a:bodyPr/>
          <a:lstStyle/>
          <a:p>
            <a:r>
              <a:rPr lang="en-GB" dirty="0" smtClean="0"/>
              <a:t>Facts about Uranus</a:t>
            </a:r>
            <a:endParaRPr lang="en-GB" dirty="0"/>
          </a:p>
        </p:txBody>
      </p:sp>
      <p:sp>
        <p:nvSpPr>
          <p:cNvPr id="6" name="TextBox 5"/>
          <p:cNvSpPr txBox="1"/>
          <p:nvPr/>
        </p:nvSpPr>
        <p:spPr>
          <a:xfrm rot="458208">
            <a:off x="675541" y="5310010"/>
            <a:ext cx="3096344" cy="116955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400" dirty="0" smtClean="0"/>
              <a:t>After Saturn, a space-craft would have to travel 1,500,000,000 km to reach Uranus. This means the planet is almost twice the distance from the sun that Saturn is.</a:t>
            </a:r>
            <a:endParaRPr lang="en-GB" sz="1400" dirty="0"/>
          </a:p>
        </p:txBody>
      </p:sp>
      <p:sp>
        <p:nvSpPr>
          <p:cNvPr id="10" name="TextBox 9"/>
          <p:cNvSpPr txBox="1"/>
          <p:nvPr/>
        </p:nvSpPr>
        <p:spPr>
          <a:xfrm rot="321567">
            <a:off x="818432" y="4020269"/>
            <a:ext cx="3096344" cy="9541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400" dirty="0"/>
              <a:t>If we were able to see Uranus' moons orbiting the planet, they would go over and under the planet like lights on a </a:t>
            </a:r>
            <a:r>
              <a:rPr lang="en-GB" sz="1400" dirty="0" err="1"/>
              <a:t>ferris</a:t>
            </a:r>
            <a:r>
              <a:rPr lang="en-GB" sz="1400" dirty="0"/>
              <a:t> wheel.</a:t>
            </a:r>
            <a:endParaRPr lang="en-GB" sz="1400" dirty="0"/>
          </a:p>
        </p:txBody>
      </p:sp>
      <p:sp>
        <p:nvSpPr>
          <p:cNvPr id="11" name="TextBox 10"/>
          <p:cNvSpPr txBox="1"/>
          <p:nvPr/>
        </p:nvSpPr>
        <p:spPr>
          <a:xfrm rot="458208">
            <a:off x="4617412" y="4959543"/>
            <a:ext cx="3096344" cy="160043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400" dirty="0"/>
              <a:t>It would take you many years to fly a rocket to Uranus. When you arrived you would weigh less because Uranus' gravity is not as strong as the Earth's. If you weigh 70 pounds (32 kg) on Earth, you would weigh 62 pounds (28 kg) on Uranus.</a:t>
            </a:r>
            <a:endParaRPr lang="en-GB" sz="1400" dirty="0"/>
          </a:p>
        </p:txBody>
      </p:sp>
      <p:sp>
        <p:nvSpPr>
          <p:cNvPr id="12" name="TextBox 11"/>
          <p:cNvSpPr txBox="1"/>
          <p:nvPr/>
        </p:nvSpPr>
        <p:spPr>
          <a:xfrm rot="458208">
            <a:off x="5853013" y="3846534"/>
            <a:ext cx="3096344" cy="9541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400" dirty="0" smtClean="0"/>
              <a:t>Uranus </a:t>
            </a:r>
            <a:r>
              <a:rPr lang="en-GB" sz="1400" dirty="0"/>
              <a:t>also has rings, though they don't stretch out as far as the rings of Saturn. The rings of Uranus are made up of black dust particles and large rocks.</a:t>
            </a:r>
            <a:endParaRPr lang="en-GB" sz="1400" dirty="0"/>
          </a:p>
        </p:txBody>
      </p:sp>
      <p:sp>
        <p:nvSpPr>
          <p:cNvPr id="13" name="TextBox 12"/>
          <p:cNvSpPr txBox="1"/>
          <p:nvPr/>
        </p:nvSpPr>
        <p:spPr>
          <a:xfrm rot="458208">
            <a:off x="197313" y="1550847"/>
            <a:ext cx="3096344" cy="116955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400" dirty="0"/>
              <a:t>It is believed that long ago a very large object smashed into this planet, the crash was so powerful that it completely changed the direction of Uranus' planetary rotation.</a:t>
            </a:r>
            <a:endParaRPr lang="en-GB" sz="1400" dirty="0"/>
          </a:p>
        </p:txBody>
      </p:sp>
      <p:sp>
        <p:nvSpPr>
          <p:cNvPr id="14" name="TextBox 13"/>
          <p:cNvSpPr txBox="1"/>
          <p:nvPr/>
        </p:nvSpPr>
        <p:spPr>
          <a:xfrm rot="458208">
            <a:off x="3619287" y="1918753"/>
            <a:ext cx="3096344"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400" dirty="0"/>
              <a:t>Five of these </a:t>
            </a:r>
            <a:r>
              <a:rPr lang="en-GB" sz="1400" dirty="0" smtClean="0"/>
              <a:t>moons Five of the moons </a:t>
            </a:r>
            <a:r>
              <a:rPr lang="en-GB" sz="1400" dirty="0"/>
              <a:t>are large and the rest are small.</a:t>
            </a:r>
            <a:endParaRPr lang="en-GB" sz="1400" dirty="0"/>
          </a:p>
        </p:txBody>
      </p:sp>
      <p:sp>
        <p:nvSpPr>
          <p:cNvPr id="15" name="TextBox 14"/>
          <p:cNvSpPr txBox="1"/>
          <p:nvPr/>
        </p:nvSpPr>
        <p:spPr>
          <a:xfrm rot="458208">
            <a:off x="5810067" y="337606"/>
            <a:ext cx="3096344" cy="160043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400" dirty="0"/>
              <a:t>Uranus orbits the Sun on its side. Its south pole is pointed towards Earth. The angle of the tilt of the axis of Uranus is 97 degrees. This is probably due to an object the size of Earth smashing into Uranus during its formation billions of years ago.</a:t>
            </a:r>
            <a:endParaRPr lang="en-GB" sz="1400" dirty="0"/>
          </a:p>
        </p:txBody>
      </p:sp>
      <p:sp>
        <p:nvSpPr>
          <p:cNvPr id="21" name="TextBox 20"/>
          <p:cNvSpPr txBox="1"/>
          <p:nvPr/>
        </p:nvSpPr>
        <p:spPr>
          <a:xfrm rot="458208">
            <a:off x="1034141" y="200554"/>
            <a:ext cx="3096344" cy="116955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400"/>
              <a:t>Like Saturn, the thick atmosphere of Uranus is made up of methane, hydrogen and helium. But Uranus is an extremely cold planet. It has been called the "ice giant."</a:t>
            </a:r>
            <a:endParaRPr lang="en-GB" sz="1400"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1000"/>
                                        <p:tgtEl>
                                          <p:spTgt spid="13"/>
                                        </p:tgtEl>
                                      </p:cBhvr>
                                    </p:animEffect>
                                    <p:anim calcmode="lin" valueType="num">
                                      <p:cBhvr>
                                        <p:cTn id="17" dur="1000" fill="hold"/>
                                        <p:tgtEl>
                                          <p:spTgt spid="13"/>
                                        </p:tgtEl>
                                        <p:attrNameLst>
                                          <p:attrName>ppt_x</p:attrName>
                                        </p:attrNameLst>
                                      </p:cBhvr>
                                      <p:tavLst>
                                        <p:tav tm="0">
                                          <p:val>
                                            <p:strVal val="#ppt_x"/>
                                          </p:val>
                                        </p:tav>
                                        <p:tav tm="100000">
                                          <p:val>
                                            <p:strVal val="#ppt_x"/>
                                          </p:val>
                                        </p:tav>
                                      </p:tavLst>
                                    </p:anim>
                                    <p:anim calcmode="lin" valueType="num">
                                      <p:cBhvr>
                                        <p:cTn id="18" dur="1000" fill="hold"/>
                                        <p:tgtEl>
                                          <p:spTgt spid="1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1000"/>
                                        <p:tgtEl>
                                          <p:spTgt spid="15"/>
                                        </p:tgtEl>
                                      </p:cBhvr>
                                    </p:animEffect>
                                    <p:anim calcmode="lin" valueType="num">
                                      <p:cBhvr>
                                        <p:cTn id="47" dur="1000" fill="hold"/>
                                        <p:tgtEl>
                                          <p:spTgt spid="15"/>
                                        </p:tgtEl>
                                        <p:attrNameLst>
                                          <p:attrName>ppt_x</p:attrName>
                                        </p:attrNameLst>
                                      </p:cBhvr>
                                      <p:tavLst>
                                        <p:tav tm="0">
                                          <p:val>
                                            <p:strVal val="#ppt_x"/>
                                          </p:val>
                                        </p:tav>
                                        <p:tav tm="100000">
                                          <p:val>
                                            <p:strVal val="#ppt_x"/>
                                          </p:val>
                                        </p:tav>
                                      </p:tavLst>
                                    </p:anim>
                                    <p:anim calcmode="lin" valueType="num">
                                      <p:cBhvr>
                                        <p:cTn id="4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10" grpId="0" animBg="1"/>
      <p:bldP spid="11" grpId="0" animBg="1"/>
      <p:bldP spid="12" grpId="0" animBg="1"/>
      <p:bldP spid="13" grpId="0" animBg="1"/>
      <p:bldP spid="14" grpId="0" animBg="1"/>
      <p:bldP spid="15" grpId="0" animBg="1"/>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rot="21265582">
            <a:off x="410000" y="2711479"/>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bg1"/>
                </a:solidFill>
                <a:latin typeface="Napa Heavy SF" pitchFamily="34" charset="0"/>
                <a:ea typeface="+mj-ea"/>
                <a:cs typeface="+mj-cs"/>
              </a:defRPr>
            </a:lvl1pPr>
          </a:lstStyle>
          <a:p>
            <a:r>
              <a:rPr lang="en-GB" dirty="0" smtClean="0"/>
              <a:t>More Facts about Uranus</a:t>
            </a:r>
            <a:endParaRPr lang="en-GB" dirty="0"/>
          </a:p>
        </p:txBody>
      </p:sp>
      <p:sp>
        <p:nvSpPr>
          <p:cNvPr id="5" name="TextBox 4"/>
          <p:cNvSpPr txBox="1"/>
          <p:nvPr/>
        </p:nvSpPr>
        <p:spPr>
          <a:xfrm rot="321567">
            <a:off x="309435" y="4938729"/>
            <a:ext cx="3096344"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400" dirty="0"/>
              <a:t>It is believed that Uranus is made up of rock and ice and has a large rocky core. Because of the tremendous planetary pressure of Uranus, there could possibly be trillions of large diamonds in or on the surface of this planet.</a:t>
            </a:r>
            <a:endParaRPr lang="en-GB" sz="1400" dirty="0"/>
          </a:p>
        </p:txBody>
      </p:sp>
      <p:sp>
        <p:nvSpPr>
          <p:cNvPr id="8" name="TextBox 7"/>
          <p:cNvSpPr txBox="1"/>
          <p:nvPr/>
        </p:nvSpPr>
        <p:spPr>
          <a:xfrm rot="321567">
            <a:off x="5651451" y="3860541"/>
            <a:ext cx="3096344" cy="161582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100" dirty="0"/>
              <a:t>A day on Uranus is only about 17 hours. But the tilt of Uranus works out so that one pole or the other is usually pointed towards the Sun. This means that a day at the north pole of Uranus lasts half of a </a:t>
            </a:r>
            <a:r>
              <a:rPr lang="en-GB" sz="1100" dirty="0" err="1"/>
              <a:t>Uranian</a:t>
            </a:r>
            <a:r>
              <a:rPr lang="en-GB" sz="1100" dirty="0"/>
              <a:t> year – 84 Earth years. So, if you could stand on the north pole of Uranus, you would see the Sun rise in the sky, circle around for 42 years, and finally dip down below the horizon. Then you would have 42 years of darkness.</a:t>
            </a:r>
            <a:endParaRPr lang="en-GB" sz="1100" dirty="0"/>
          </a:p>
        </p:txBody>
      </p:sp>
      <p:sp>
        <p:nvSpPr>
          <p:cNvPr id="9" name="TextBox 8"/>
          <p:cNvSpPr txBox="1"/>
          <p:nvPr/>
        </p:nvSpPr>
        <p:spPr>
          <a:xfrm rot="321567">
            <a:off x="4085611" y="5997421"/>
            <a:ext cx="3096344"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400"/>
              <a:t>Uranus is mainly made up of hydragen and hielium.</a:t>
            </a:r>
            <a:endParaRPr lang="en-GB" sz="1400" dirty="0"/>
          </a:p>
        </p:txBody>
      </p:sp>
      <p:sp>
        <p:nvSpPr>
          <p:cNvPr id="11" name="TextBox 10"/>
          <p:cNvSpPr txBox="1"/>
          <p:nvPr/>
        </p:nvSpPr>
        <p:spPr>
          <a:xfrm rot="321567">
            <a:off x="2150676" y="4000355"/>
            <a:ext cx="3096344"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400"/>
              <a:t>The first set of rings was discovered in 1977 and the second set was discovered in 2003 by the Hubble Space Telescope</a:t>
            </a:r>
            <a:endParaRPr lang="en-GB" sz="1400" dirty="0"/>
          </a:p>
        </p:txBody>
      </p:sp>
      <p:sp>
        <p:nvSpPr>
          <p:cNvPr id="12" name="TextBox 11"/>
          <p:cNvSpPr txBox="1"/>
          <p:nvPr/>
        </p:nvSpPr>
        <p:spPr>
          <a:xfrm rot="321567">
            <a:off x="5072743" y="673636"/>
            <a:ext cx="3096344" cy="161582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100" dirty="0"/>
              <a:t>Only one spacecraft in the history of spaceflight has ever made a close approach to Uranus. NASA’s Voyager 2 zipped pass Uranus in January, 1986, coming within 81,000 km of the surface of Uranus. It took thousands of photographs of Uranus and its moons, and then sped off onto towards its next target: Neptune. No other </a:t>
            </a:r>
            <a:r>
              <a:rPr lang="en-GB" sz="1100" dirty="0" err="1"/>
              <a:t>spacecrafts</a:t>
            </a:r>
            <a:r>
              <a:rPr lang="en-GB" sz="1100" dirty="0"/>
              <a:t> have ever been sent towards Uranus, and there are no plans to send any more.</a:t>
            </a:r>
            <a:endParaRPr lang="en-GB" sz="1100" dirty="0"/>
          </a:p>
        </p:txBody>
      </p:sp>
      <p:sp>
        <p:nvSpPr>
          <p:cNvPr id="13" name="TextBox 12"/>
          <p:cNvSpPr txBox="1"/>
          <p:nvPr/>
        </p:nvSpPr>
        <p:spPr>
          <a:xfrm rot="321567">
            <a:off x="1007814" y="172114"/>
            <a:ext cx="3096344" cy="246221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100" smtClean="0"/>
              <a:t>Seen in visible light, Uranus is a boring blue ball. You can’t see the amazing bands of clouds and storms that we see on Jupiter and Saturn. But look closer in other wavelengths, like infrared, and you’ll see that Uranus does have bands and cloud patterns. Early observations of Uranus didn’t show anything, but improved telescopes in the 1990s showed that Uranus has bright regions in its atmosphere. Some of these clouds only last for hours, while others have been around since the Voyager flyby in 1986. Astronomers have also been able to chart the wind speeds on Uranus, and have found they can go to the speed of 250 miles per second!</a:t>
            </a:r>
            <a:endParaRPr lang="en-GB" sz="1100"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1000" fill="hold"/>
                                        <p:tgtEl>
                                          <p:spTgt spid="13"/>
                                        </p:tgtEl>
                                        <p:attrNameLst>
                                          <p:attrName>ppt_w</p:attrName>
                                        </p:attrNameLst>
                                      </p:cBhvr>
                                      <p:tavLst>
                                        <p:tav tm="0">
                                          <p:val>
                                            <p:fltVal val="0"/>
                                          </p:val>
                                        </p:tav>
                                        <p:tav tm="100000">
                                          <p:val>
                                            <p:strVal val="#ppt_w"/>
                                          </p:val>
                                        </p:tav>
                                      </p:tavLst>
                                    </p:anim>
                                    <p:anim calcmode="lin" valueType="num">
                                      <p:cBhvr>
                                        <p:cTn id="12" dur="1000" fill="hold"/>
                                        <p:tgtEl>
                                          <p:spTgt spid="13"/>
                                        </p:tgtEl>
                                        <p:attrNameLst>
                                          <p:attrName>ppt_h</p:attrName>
                                        </p:attrNameLst>
                                      </p:cBhvr>
                                      <p:tavLst>
                                        <p:tav tm="0">
                                          <p:val>
                                            <p:fltVal val="0"/>
                                          </p:val>
                                        </p:tav>
                                        <p:tav tm="100000">
                                          <p:val>
                                            <p:strVal val="#ppt_h"/>
                                          </p:val>
                                        </p:tav>
                                      </p:tavLst>
                                    </p:anim>
                                    <p:anim calcmode="lin" valueType="num">
                                      <p:cBhvr>
                                        <p:cTn id="13" dur="1000" fill="hold"/>
                                        <p:tgtEl>
                                          <p:spTgt spid="13"/>
                                        </p:tgtEl>
                                        <p:attrNameLst>
                                          <p:attrName>style.rotation</p:attrName>
                                        </p:attrNameLst>
                                      </p:cBhvr>
                                      <p:tavLst>
                                        <p:tav tm="0">
                                          <p:val>
                                            <p:fltVal val="90"/>
                                          </p:val>
                                        </p:tav>
                                        <p:tav tm="100000">
                                          <p:val>
                                            <p:fltVal val="0"/>
                                          </p:val>
                                        </p:tav>
                                      </p:tavLst>
                                    </p:anim>
                                    <p:animEffect transition="in" filter="fade">
                                      <p:cBhvr>
                                        <p:cTn id="14" dur="1000"/>
                                        <p:tgtEl>
                                          <p:spTgt spid="13"/>
                                        </p:tgtEl>
                                      </p:cBhvr>
                                    </p:animEffect>
                                  </p:childTnLst>
                                </p:cTn>
                              </p:par>
                              <p:par>
                                <p:cTn id="15" presetID="3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1000" fill="hold"/>
                                        <p:tgtEl>
                                          <p:spTgt spid="11"/>
                                        </p:tgtEl>
                                        <p:attrNameLst>
                                          <p:attrName>ppt_w</p:attrName>
                                        </p:attrNameLst>
                                      </p:cBhvr>
                                      <p:tavLst>
                                        <p:tav tm="0">
                                          <p:val>
                                            <p:fltVal val="0"/>
                                          </p:val>
                                        </p:tav>
                                        <p:tav tm="100000">
                                          <p:val>
                                            <p:strVal val="#ppt_w"/>
                                          </p:val>
                                        </p:tav>
                                      </p:tavLst>
                                    </p:anim>
                                    <p:anim calcmode="lin" valueType="num">
                                      <p:cBhvr>
                                        <p:cTn id="18" dur="1000" fill="hold"/>
                                        <p:tgtEl>
                                          <p:spTgt spid="11"/>
                                        </p:tgtEl>
                                        <p:attrNameLst>
                                          <p:attrName>ppt_h</p:attrName>
                                        </p:attrNameLst>
                                      </p:cBhvr>
                                      <p:tavLst>
                                        <p:tav tm="0">
                                          <p:val>
                                            <p:fltVal val="0"/>
                                          </p:val>
                                        </p:tav>
                                        <p:tav tm="100000">
                                          <p:val>
                                            <p:strVal val="#ppt_h"/>
                                          </p:val>
                                        </p:tav>
                                      </p:tavLst>
                                    </p:anim>
                                    <p:anim calcmode="lin" valueType="num">
                                      <p:cBhvr>
                                        <p:cTn id="19" dur="1000" fill="hold"/>
                                        <p:tgtEl>
                                          <p:spTgt spid="11"/>
                                        </p:tgtEl>
                                        <p:attrNameLst>
                                          <p:attrName>style.rotation</p:attrName>
                                        </p:attrNameLst>
                                      </p:cBhvr>
                                      <p:tavLst>
                                        <p:tav tm="0">
                                          <p:val>
                                            <p:fltVal val="90"/>
                                          </p:val>
                                        </p:tav>
                                        <p:tav tm="100000">
                                          <p:val>
                                            <p:fltVal val="0"/>
                                          </p:val>
                                        </p:tav>
                                      </p:tavLst>
                                    </p:anim>
                                    <p:animEffect transition="in" filter="fade">
                                      <p:cBhvr>
                                        <p:cTn id="20" dur="1000"/>
                                        <p:tgtEl>
                                          <p:spTgt spid="11"/>
                                        </p:tgtEl>
                                      </p:cBhvr>
                                    </p:animEffect>
                                  </p:childTnLst>
                                </p:cTn>
                              </p:par>
                              <p:par>
                                <p:cTn id="21" presetID="3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1000" fill="hold"/>
                                        <p:tgtEl>
                                          <p:spTgt spid="5"/>
                                        </p:tgtEl>
                                        <p:attrNameLst>
                                          <p:attrName>ppt_w</p:attrName>
                                        </p:attrNameLst>
                                      </p:cBhvr>
                                      <p:tavLst>
                                        <p:tav tm="0">
                                          <p:val>
                                            <p:fltVal val="0"/>
                                          </p:val>
                                        </p:tav>
                                        <p:tav tm="100000">
                                          <p:val>
                                            <p:strVal val="#ppt_w"/>
                                          </p:val>
                                        </p:tav>
                                      </p:tavLst>
                                    </p:anim>
                                    <p:anim calcmode="lin" valueType="num">
                                      <p:cBhvr>
                                        <p:cTn id="24" dur="1000" fill="hold"/>
                                        <p:tgtEl>
                                          <p:spTgt spid="5"/>
                                        </p:tgtEl>
                                        <p:attrNameLst>
                                          <p:attrName>ppt_h</p:attrName>
                                        </p:attrNameLst>
                                      </p:cBhvr>
                                      <p:tavLst>
                                        <p:tav tm="0">
                                          <p:val>
                                            <p:fltVal val="0"/>
                                          </p:val>
                                        </p:tav>
                                        <p:tav tm="100000">
                                          <p:val>
                                            <p:strVal val="#ppt_h"/>
                                          </p:val>
                                        </p:tav>
                                      </p:tavLst>
                                    </p:anim>
                                    <p:anim calcmode="lin" valueType="num">
                                      <p:cBhvr>
                                        <p:cTn id="25" dur="1000" fill="hold"/>
                                        <p:tgtEl>
                                          <p:spTgt spid="5"/>
                                        </p:tgtEl>
                                        <p:attrNameLst>
                                          <p:attrName>style.rotation</p:attrName>
                                        </p:attrNameLst>
                                      </p:cBhvr>
                                      <p:tavLst>
                                        <p:tav tm="0">
                                          <p:val>
                                            <p:fltVal val="90"/>
                                          </p:val>
                                        </p:tav>
                                        <p:tav tm="100000">
                                          <p:val>
                                            <p:fltVal val="0"/>
                                          </p:val>
                                        </p:tav>
                                      </p:tavLst>
                                    </p:anim>
                                    <p:animEffect transition="in" filter="fade">
                                      <p:cBhvr>
                                        <p:cTn id="26" dur="1000"/>
                                        <p:tgtEl>
                                          <p:spTgt spid="5"/>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1000" fill="hold"/>
                                        <p:tgtEl>
                                          <p:spTgt spid="8"/>
                                        </p:tgtEl>
                                        <p:attrNameLst>
                                          <p:attrName>ppt_w</p:attrName>
                                        </p:attrNameLst>
                                      </p:cBhvr>
                                      <p:tavLst>
                                        <p:tav tm="0">
                                          <p:val>
                                            <p:fltVal val="0"/>
                                          </p:val>
                                        </p:tav>
                                        <p:tav tm="100000">
                                          <p:val>
                                            <p:strVal val="#ppt_w"/>
                                          </p:val>
                                        </p:tav>
                                      </p:tavLst>
                                    </p:anim>
                                    <p:anim calcmode="lin" valueType="num">
                                      <p:cBhvr>
                                        <p:cTn id="30" dur="1000" fill="hold"/>
                                        <p:tgtEl>
                                          <p:spTgt spid="8"/>
                                        </p:tgtEl>
                                        <p:attrNameLst>
                                          <p:attrName>ppt_h</p:attrName>
                                        </p:attrNameLst>
                                      </p:cBhvr>
                                      <p:tavLst>
                                        <p:tav tm="0">
                                          <p:val>
                                            <p:fltVal val="0"/>
                                          </p:val>
                                        </p:tav>
                                        <p:tav tm="100000">
                                          <p:val>
                                            <p:strVal val="#ppt_h"/>
                                          </p:val>
                                        </p:tav>
                                      </p:tavLst>
                                    </p:anim>
                                    <p:anim calcmode="lin" valueType="num">
                                      <p:cBhvr>
                                        <p:cTn id="31" dur="1000" fill="hold"/>
                                        <p:tgtEl>
                                          <p:spTgt spid="8"/>
                                        </p:tgtEl>
                                        <p:attrNameLst>
                                          <p:attrName>style.rotation</p:attrName>
                                        </p:attrNameLst>
                                      </p:cBhvr>
                                      <p:tavLst>
                                        <p:tav tm="0">
                                          <p:val>
                                            <p:fltVal val="90"/>
                                          </p:val>
                                        </p:tav>
                                        <p:tav tm="100000">
                                          <p:val>
                                            <p:fltVal val="0"/>
                                          </p:val>
                                        </p:tav>
                                      </p:tavLst>
                                    </p:anim>
                                    <p:animEffect transition="in" filter="fade">
                                      <p:cBhvr>
                                        <p:cTn id="32" dur="1000"/>
                                        <p:tgtEl>
                                          <p:spTgt spid="8"/>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1000" fill="hold"/>
                                        <p:tgtEl>
                                          <p:spTgt spid="9"/>
                                        </p:tgtEl>
                                        <p:attrNameLst>
                                          <p:attrName>ppt_w</p:attrName>
                                        </p:attrNameLst>
                                      </p:cBhvr>
                                      <p:tavLst>
                                        <p:tav tm="0">
                                          <p:val>
                                            <p:fltVal val="0"/>
                                          </p:val>
                                        </p:tav>
                                        <p:tav tm="100000">
                                          <p:val>
                                            <p:strVal val="#ppt_w"/>
                                          </p:val>
                                        </p:tav>
                                      </p:tavLst>
                                    </p:anim>
                                    <p:anim calcmode="lin" valueType="num">
                                      <p:cBhvr>
                                        <p:cTn id="36" dur="1000" fill="hold"/>
                                        <p:tgtEl>
                                          <p:spTgt spid="9"/>
                                        </p:tgtEl>
                                        <p:attrNameLst>
                                          <p:attrName>ppt_h</p:attrName>
                                        </p:attrNameLst>
                                      </p:cBhvr>
                                      <p:tavLst>
                                        <p:tav tm="0">
                                          <p:val>
                                            <p:fltVal val="0"/>
                                          </p:val>
                                        </p:tav>
                                        <p:tav tm="100000">
                                          <p:val>
                                            <p:strVal val="#ppt_h"/>
                                          </p:val>
                                        </p:tav>
                                      </p:tavLst>
                                    </p:anim>
                                    <p:anim calcmode="lin" valueType="num">
                                      <p:cBhvr>
                                        <p:cTn id="37" dur="1000" fill="hold"/>
                                        <p:tgtEl>
                                          <p:spTgt spid="9"/>
                                        </p:tgtEl>
                                        <p:attrNameLst>
                                          <p:attrName>style.rotation</p:attrName>
                                        </p:attrNameLst>
                                      </p:cBhvr>
                                      <p:tavLst>
                                        <p:tav tm="0">
                                          <p:val>
                                            <p:fltVal val="90"/>
                                          </p:val>
                                        </p:tav>
                                        <p:tav tm="100000">
                                          <p:val>
                                            <p:fltVal val="0"/>
                                          </p:val>
                                        </p:tav>
                                      </p:tavLst>
                                    </p:anim>
                                    <p:animEffect transition="in" filter="fade">
                                      <p:cBhvr>
                                        <p:cTn id="38" dur="1000"/>
                                        <p:tgtEl>
                                          <p:spTgt spid="9"/>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p:cTn id="41" dur="1000" fill="hold"/>
                                        <p:tgtEl>
                                          <p:spTgt spid="12"/>
                                        </p:tgtEl>
                                        <p:attrNameLst>
                                          <p:attrName>ppt_w</p:attrName>
                                        </p:attrNameLst>
                                      </p:cBhvr>
                                      <p:tavLst>
                                        <p:tav tm="0">
                                          <p:val>
                                            <p:fltVal val="0"/>
                                          </p:val>
                                        </p:tav>
                                        <p:tav tm="100000">
                                          <p:val>
                                            <p:strVal val="#ppt_w"/>
                                          </p:val>
                                        </p:tav>
                                      </p:tavLst>
                                    </p:anim>
                                    <p:anim calcmode="lin" valueType="num">
                                      <p:cBhvr>
                                        <p:cTn id="42" dur="1000" fill="hold"/>
                                        <p:tgtEl>
                                          <p:spTgt spid="12"/>
                                        </p:tgtEl>
                                        <p:attrNameLst>
                                          <p:attrName>ppt_h</p:attrName>
                                        </p:attrNameLst>
                                      </p:cBhvr>
                                      <p:tavLst>
                                        <p:tav tm="0">
                                          <p:val>
                                            <p:fltVal val="0"/>
                                          </p:val>
                                        </p:tav>
                                        <p:tav tm="100000">
                                          <p:val>
                                            <p:strVal val="#ppt_h"/>
                                          </p:val>
                                        </p:tav>
                                      </p:tavLst>
                                    </p:anim>
                                    <p:anim calcmode="lin" valueType="num">
                                      <p:cBhvr>
                                        <p:cTn id="43" dur="1000" fill="hold"/>
                                        <p:tgtEl>
                                          <p:spTgt spid="12"/>
                                        </p:tgtEl>
                                        <p:attrNameLst>
                                          <p:attrName>style.rotation</p:attrName>
                                        </p:attrNameLst>
                                      </p:cBhvr>
                                      <p:tavLst>
                                        <p:tav tm="0">
                                          <p:val>
                                            <p:fltVal val="90"/>
                                          </p:val>
                                        </p:tav>
                                        <p:tav tm="100000">
                                          <p:val>
                                            <p:fltVal val="0"/>
                                          </p:val>
                                        </p:tav>
                                      </p:tavLst>
                                    </p:anim>
                                    <p:animEffect transition="in" filter="fade">
                                      <p:cBhvr>
                                        <p:cTn id="44"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8" grpId="0" animBg="1"/>
      <p:bldP spid="9" grpId="0" animBg="1"/>
      <p:bldP spid="11" grpId="0" animBg="1"/>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320683">
            <a:off x="457200" y="274638"/>
            <a:ext cx="8229600" cy="1143000"/>
          </a:xfrm>
        </p:spPr>
        <p:txBody>
          <a:bodyPr/>
          <a:lstStyle/>
          <a:p>
            <a:r>
              <a:rPr lang="en-GB" dirty="0" smtClean="0"/>
              <a:t>Information about Uranus</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Mass</a:t>
            </a:r>
            <a:r>
              <a:rPr lang="en-GB" dirty="0"/>
              <a:t>: 86,810,300,000,000,000 billion kg (14.536 x Earth)</a:t>
            </a:r>
          </a:p>
          <a:p>
            <a:r>
              <a:rPr lang="en-GB" dirty="0" smtClean="0"/>
              <a:t>Circumference </a:t>
            </a:r>
            <a:r>
              <a:rPr lang="en-GB" dirty="0"/>
              <a:t>at Equator: 159,354.1 km</a:t>
            </a:r>
          </a:p>
          <a:p>
            <a:r>
              <a:rPr lang="en-GB" dirty="0" smtClean="0"/>
              <a:t>Average </a:t>
            </a:r>
            <a:r>
              <a:rPr lang="en-GB" dirty="0"/>
              <a:t>Distance from Sun: 2,870,658,186 km (19.22 AU)</a:t>
            </a:r>
          </a:p>
          <a:p>
            <a:r>
              <a:rPr lang="en-GB" dirty="0" smtClean="0"/>
              <a:t>Known </a:t>
            </a:r>
            <a:r>
              <a:rPr lang="en-GB" dirty="0"/>
              <a:t>Satellites: 27</a:t>
            </a:r>
          </a:p>
          <a:p>
            <a:r>
              <a:rPr lang="en-GB" dirty="0" smtClean="0"/>
              <a:t>Average </a:t>
            </a:r>
            <a:r>
              <a:rPr lang="en-GB" dirty="0"/>
              <a:t>Diameter: 51,118 km</a:t>
            </a:r>
          </a:p>
          <a:p>
            <a:r>
              <a:rPr lang="en-GB" dirty="0" smtClean="0"/>
              <a:t>Notable </a:t>
            </a:r>
            <a:r>
              <a:rPr lang="en-GB" dirty="0"/>
              <a:t>Satellites: Oberon, </a:t>
            </a:r>
            <a:r>
              <a:rPr lang="en-GB" dirty="0" err="1"/>
              <a:t>Titania</a:t>
            </a:r>
            <a:r>
              <a:rPr lang="en-GB" dirty="0"/>
              <a:t>, Miranda, Ariel and </a:t>
            </a:r>
            <a:r>
              <a:rPr lang="en-GB" dirty="0" err="1"/>
              <a:t>Umbriel</a:t>
            </a:r>
            <a:endParaRPr lang="en-GB" dirty="0"/>
          </a:p>
          <a:p>
            <a:r>
              <a:rPr lang="en-GB" dirty="0" smtClean="0"/>
              <a:t>Length </a:t>
            </a:r>
            <a:r>
              <a:rPr lang="en-GB" dirty="0"/>
              <a:t>of Orbit: 30,687.15 Earth days (84.02 Earth years)</a:t>
            </a:r>
            <a:endParaRPr lang="en-GB"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Images of Uranus</a:t>
            </a:r>
            <a:endParaRPr lang="en-GB" dirty="0"/>
          </a:p>
        </p:txBody>
      </p:sp>
      <p:sp>
        <p:nvSpPr>
          <p:cNvPr id="4" name="Rectangle 3"/>
          <p:cNvSpPr/>
          <p:nvPr/>
        </p:nvSpPr>
        <p:spPr>
          <a:xfrm>
            <a:off x="457200" y="1268760"/>
            <a:ext cx="3970784" cy="252028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5" name="Rectangle 4"/>
          <p:cNvSpPr/>
          <p:nvPr/>
        </p:nvSpPr>
        <p:spPr>
          <a:xfrm>
            <a:off x="4777680" y="1268760"/>
            <a:ext cx="3970784" cy="252028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6" name="Rectangle 5"/>
          <p:cNvSpPr/>
          <p:nvPr/>
        </p:nvSpPr>
        <p:spPr>
          <a:xfrm>
            <a:off x="457200" y="4005064"/>
            <a:ext cx="3970784" cy="2520280"/>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7" name="Rectangle 6"/>
          <p:cNvSpPr/>
          <p:nvPr/>
        </p:nvSpPr>
        <p:spPr>
          <a:xfrm>
            <a:off x="4777680" y="4005064"/>
            <a:ext cx="3970784" cy="2520280"/>
          </a:xfrm>
          <a:prstGeom prst="rect">
            <a:avLst/>
          </a:prstGeom>
          <a:blipFill dpi="0" rotWithShape="1">
            <a:blip r:embed="rId5" cstate="print">
              <a:extLst>
                <a:ext uri="{28A0092B-C50C-407E-A947-70E740481C1C}">
                  <a14:useLocalDpi xmlns:a14="http://schemas.microsoft.com/office/drawing/2010/main" val="0"/>
                </a:ext>
              </a:extLst>
            </a:blip>
            <a:srcRect/>
            <a:stretch>
              <a:fillRect/>
            </a:stretch>
          </a:blip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ppt_w</p:attrName>
                                        </p:attrNameLst>
                                      </p:cBhvr>
                                      <p:tavLst>
                                        <p:tav tm="0">
                                          <p:val>
                                            <p:fltVal val="0"/>
                                          </p:val>
                                        </p:tav>
                                        <p:tav tm="100000">
                                          <p:val>
                                            <p:strVal val="#ppt_w"/>
                                          </p:val>
                                        </p:tav>
                                      </p:tavLst>
                                    </p:anim>
                                    <p:anim calcmode="lin" valueType="num">
                                      <p:cBhvr>
                                        <p:cTn id="19" dur="500" fill="hold"/>
                                        <p:tgtEl>
                                          <p:spTgt spid="4"/>
                                        </p:tgtEl>
                                        <p:attrNameLst>
                                          <p:attrName>ppt_h</p:attrName>
                                        </p:attrNameLst>
                                      </p:cBhvr>
                                      <p:tavLst>
                                        <p:tav tm="0">
                                          <p:val>
                                            <p:fltVal val="0"/>
                                          </p:val>
                                        </p:tav>
                                        <p:tav tm="100000">
                                          <p:val>
                                            <p:strVal val="#ppt_h"/>
                                          </p:val>
                                        </p:tav>
                                      </p:tavLst>
                                    </p:anim>
                                    <p:animEffect transition="in" filter="fade">
                                      <p:cBhvr>
                                        <p:cTn id="20" dur="500"/>
                                        <p:tgtEl>
                                          <p:spTgt spid="4"/>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971600" y="3140968"/>
            <a:ext cx="7336904" cy="1752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Napa Heavy SF"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Napa Heavy SF"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Napa Heavy SF"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Napa Heavy SF"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Napa Heavy SF"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6000" dirty="0" smtClean="0"/>
              <a:t>By Owen Andrews,</a:t>
            </a:r>
          </a:p>
          <a:p>
            <a:pPr marL="0" indent="0" algn="ctr">
              <a:buNone/>
            </a:pPr>
            <a:r>
              <a:rPr lang="en-GB" sz="6000" dirty="0" smtClean="0"/>
              <a:t>Dan Jones &amp;</a:t>
            </a:r>
          </a:p>
          <a:p>
            <a:pPr marL="0" indent="0" algn="ctr">
              <a:buNone/>
            </a:pPr>
            <a:r>
              <a:rPr lang="en-GB" sz="6000" dirty="0" smtClean="0"/>
              <a:t>James Smith</a:t>
            </a:r>
          </a:p>
          <a:p>
            <a:pPr marL="0" indent="0" algn="ctr">
              <a:buNone/>
            </a:pPr>
            <a:endParaRPr lang="en-GB" sz="5400" dirty="0"/>
          </a:p>
        </p:txBody>
      </p:sp>
    </p:spTree>
    <p:extLst>
      <p:ext uri="{BB962C8B-B14F-4D97-AF65-F5344CB8AC3E}">
        <p14:creationId xmlns:p14="http://schemas.microsoft.com/office/powerpoint/2010/main" val="236686817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757</Words>
  <Application>Microsoft Office PowerPoint</Application>
  <PresentationFormat>On-screen Show (4:3)</PresentationFormat>
  <Paragraphs>32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Napa Heavy SF</vt:lpstr>
      <vt:lpstr>Office Theme</vt:lpstr>
      <vt:lpstr>Uranus</vt:lpstr>
      <vt:lpstr>Facts about Uranus</vt:lpstr>
      <vt:lpstr>PowerPoint Presentation</vt:lpstr>
      <vt:lpstr>Information about Uranus</vt:lpstr>
      <vt:lpstr>Images of Uranus</vt:lpstr>
      <vt:lpstr>PowerPoint Presentation</vt:lpstr>
    </vt:vector>
  </TitlesOfParts>
  <Company>RM plc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Uranus</dc:title>
  <dc:creator>andrewso</dc:creator>
  <cp:lastModifiedBy>User</cp:lastModifiedBy>
  <cp:revision>6</cp:revision>
  <dcterms:created xsi:type="dcterms:W3CDTF">2013-05-07T10:29:49Z</dcterms:created>
  <dcterms:modified xsi:type="dcterms:W3CDTF">2013-05-14T18:25:19Z</dcterms:modified>
</cp:coreProperties>
</file>