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5" r:id="rId1"/>
  </p:sldMasterIdLst>
  <p:notesMasterIdLst>
    <p:notesMasterId r:id="rId12"/>
  </p:notesMasterIdLst>
  <p:sldIdLst>
    <p:sldId id="256" r:id="rId2"/>
    <p:sldId id="260" r:id="rId3"/>
    <p:sldId id="261" r:id="rId4"/>
    <p:sldId id="268" r:id="rId5"/>
    <p:sldId id="264" r:id="rId6"/>
    <p:sldId id="266" r:id="rId7"/>
    <p:sldId id="265" r:id="rId8"/>
    <p:sldId id="267" r:id="rId9"/>
    <p:sldId id="263"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urtney Bruch" initials="CB" lastIdx="1" clrIdx="0">
    <p:extLst>
      <p:ext uri="{19B8F6BF-5375-455C-9EA6-DF929625EA0E}">
        <p15:presenceInfo xmlns:p15="http://schemas.microsoft.com/office/powerpoint/2012/main" userId="S-1-5-21-3984827964-424896023-3788768313-31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77342" autoAdjust="0"/>
  </p:normalViewPr>
  <p:slideViewPr>
    <p:cSldViewPr snapToGrid="0">
      <p:cViewPr>
        <p:scale>
          <a:sx n="77" d="100"/>
          <a:sy n="77" d="100"/>
        </p:scale>
        <p:origin x="1408" y="16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69ACF0-52CA-48BD-B643-E3E390BE4E63}" type="datetimeFigureOut">
              <a:rPr lang="en-US" smtClean="0"/>
              <a:t>1/26/20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84957-55E9-4204-A32B-DC44FED12A11}" type="slidenum">
              <a:rPr lang="en-US" smtClean="0"/>
              <a:t>‹#›</a:t>
            </a:fld>
            <a:endParaRPr lang="en-US"/>
          </a:p>
        </p:txBody>
      </p:sp>
    </p:spTree>
    <p:extLst>
      <p:ext uri="{BB962C8B-B14F-4D97-AF65-F5344CB8AC3E}">
        <p14:creationId xmlns:p14="http://schemas.microsoft.com/office/powerpoint/2010/main" val="1134137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Slide </a:t>
            </a:r>
          </a:p>
        </p:txBody>
      </p:sp>
      <p:sp>
        <p:nvSpPr>
          <p:cNvPr id="4" name="Slide Number Placeholder 3"/>
          <p:cNvSpPr>
            <a:spLocks noGrp="1"/>
          </p:cNvSpPr>
          <p:nvPr>
            <p:ph type="sldNum" sz="quarter" idx="10"/>
          </p:nvPr>
        </p:nvSpPr>
        <p:spPr/>
        <p:txBody>
          <a:bodyPr/>
          <a:lstStyle/>
          <a:p>
            <a:fld id="{7B784957-55E9-4204-A32B-DC44FED12A11}" type="slidenum">
              <a:rPr lang="en-US" smtClean="0"/>
              <a:t>1</a:t>
            </a:fld>
            <a:endParaRPr lang="en-US"/>
          </a:p>
        </p:txBody>
      </p:sp>
    </p:spTree>
    <p:extLst>
      <p:ext uri="{BB962C8B-B14F-4D97-AF65-F5344CB8AC3E}">
        <p14:creationId xmlns:p14="http://schemas.microsoft.com/office/powerpoint/2010/main" val="522592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784957-55E9-4204-A32B-DC44FED12A11}" type="slidenum">
              <a:rPr lang="en-US" smtClean="0"/>
              <a:t>10</a:t>
            </a:fld>
            <a:endParaRPr lang="en-US"/>
          </a:p>
        </p:txBody>
      </p:sp>
    </p:spTree>
    <p:extLst>
      <p:ext uri="{BB962C8B-B14F-4D97-AF65-F5344CB8AC3E}">
        <p14:creationId xmlns:p14="http://schemas.microsoft.com/office/powerpoint/2010/main" val="3279797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tool I will give a brief overview with 2-3 slides per tool depending on how technical the tool is, SAS Studio got slightly less space because it is so point and click.</a:t>
            </a:r>
          </a:p>
          <a:p>
            <a:r>
              <a:rPr lang="en-US" dirty="0"/>
              <a:t>As listed, we will be covering a brief historical background of the tool, job market perspective, open course or commercial nature, customer service, ease of learning and more. </a:t>
            </a:r>
          </a:p>
        </p:txBody>
      </p:sp>
      <p:sp>
        <p:nvSpPr>
          <p:cNvPr id="4" name="Slide Number Placeholder 3"/>
          <p:cNvSpPr>
            <a:spLocks noGrp="1"/>
          </p:cNvSpPr>
          <p:nvPr>
            <p:ph type="sldNum" sz="quarter" idx="5"/>
          </p:nvPr>
        </p:nvSpPr>
        <p:spPr/>
        <p:txBody>
          <a:bodyPr/>
          <a:lstStyle/>
          <a:p>
            <a:fld id="{7B784957-55E9-4204-A32B-DC44FED12A11}" type="slidenum">
              <a:rPr lang="en-US" smtClean="0"/>
              <a:t>2</a:t>
            </a:fld>
            <a:endParaRPr lang="en-US"/>
          </a:p>
        </p:txBody>
      </p:sp>
    </p:spTree>
    <p:extLst>
      <p:ext uri="{BB962C8B-B14F-4D97-AF65-F5344CB8AC3E}">
        <p14:creationId xmlns:p14="http://schemas.microsoft.com/office/powerpoint/2010/main" val="1598577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tool we are going to start with is RStudio. RStudio is a mature product, with the named release in 2011. R has been developed by </a:t>
            </a:r>
            <a:r>
              <a:rPr lang="en-US" dirty="0" err="1"/>
              <a:t>univerisities</a:t>
            </a:r>
            <a:r>
              <a:rPr lang="en-US" dirty="0"/>
              <a:t> and is widely in use for statistical analysis. RStudio now offers a browser based flavor that’s </a:t>
            </a:r>
            <a:r>
              <a:rPr lang="en-US" dirty="0" err="1"/>
              <a:t>compatable</a:t>
            </a:r>
            <a:r>
              <a:rPr lang="en-US" dirty="0"/>
              <a:t> with Python and </a:t>
            </a:r>
            <a:r>
              <a:rPr lang="en-US" dirty="0" err="1"/>
              <a:t>Jupyter</a:t>
            </a:r>
            <a:r>
              <a:rPr lang="en-US" dirty="0"/>
              <a:t> Notebooks.  This is revolutionary in terms of cost and ability to control the data analytics ecosystem.</a:t>
            </a:r>
          </a:p>
        </p:txBody>
      </p:sp>
      <p:sp>
        <p:nvSpPr>
          <p:cNvPr id="4" name="Slide Number Placeholder 3"/>
          <p:cNvSpPr>
            <a:spLocks noGrp="1"/>
          </p:cNvSpPr>
          <p:nvPr>
            <p:ph type="sldNum" sz="quarter" idx="5"/>
          </p:nvPr>
        </p:nvSpPr>
        <p:spPr/>
        <p:txBody>
          <a:bodyPr/>
          <a:lstStyle/>
          <a:p>
            <a:fld id="{7B784957-55E9-4204-A32B-DC44FED12A11}" type="slidenum">
              <a:rPr lang="en-US" smtClean="0"/>
              <a:t>3</a:t>
            </a:fld>
            <a:endParaRPr lang="en-US"/>
          </a:p>
        </p:txBody>
      </p:sp>
    </p:spTree>
    <p:extLst>
      <p:ext uri="{BB962C8B-B14F-4D97-AF65-F5344CB8AC3E}">
        <p14:creationId xmlns:p14="http://schemas.microsoft.com/office/powerpoint/2010/main" val="2200742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the RStudio interface is moderately elegant, I found. The environment tab makes it very easy to keep track of objects that are in memory. There is a script editor built in, as well as a console. Plots generated are output on the plots tab in the lower right. </a:t>
            </a:r>
          </a:p>
        </p:txBody>
      </p:sp>
      <p:sp>
        <p:nvSpPr>
          <p:cNvPr id="4" name="Slide Number Placeholder 3"/>
          <p:cNvSpPr>
            <a:spLocks noGrp="1"/>
          </p:cNvSpPr>
          <p:nvPr>
            <p:ph type="sldNum" sz="quarter" idx="5"/>
          </p:nvPr>
        </p:nvSpPr>
        <p:spPr/>
        <p:txBody>
          <a:bodyPr/>
          <a:lstStyle/>
          <a:p>
            <a:fld id="{7B784957-55E9-4204-A32B-DC44FED12A11}" type="slidenum">
              <a:rPr lang="en-US" smtClean="0"/>
              <a:t>4</a:t>
            </a:fld>
            <a:endParaRPr lang="en-US"/>
          </a:p>
        </p:txBody>
      </p:sp>
    </p:spTree>
    <p:extLst>
      <p:ext uri="{BB962C8B-B14F-4D97-AF65-F5344CB8AC3E}">
        <p14:creationId xmlns:p14="http://schemas.microsoft.com/office/powerpoint/2010/main" val="3188275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quick Google search revealed the demand for R analysts is high (see figure 3, there are ~40k job openings in the U.S.). The R consortium, R-CRAN all provide a robust layer of documentation and make access to learning materials a breeze. R is a simple language to learn, and there are thousands of packages that support data analysis and machine learning. There is also a large amount of existing code in R out there for reference and review on RStudio community. </a:t>
            </a:r>
          </a:p>
        </p:txBody>
      </p:sp>
      <p:sp>
        <p:nvSpPr>
          <p:cNvPr id="4" name="Slide Number Placeholder 3"/>
          <p:cNvSpPr>
            <a:spLocks noGrp="1"/>
          </p:cNvSpPr>
          <p:nvPr>
            <p:ph type="sldNum" sz="quarter" idx="5"/>
          </p:nvPr>
        </p:nvSpPr>
        <p:spPr/>
        <p:txBody>
          <a:bodyPr/>
          <a:lstStyle/>
          <a:p>
            <a:fld id="{7B784957-55E9-4204-A32B-DC44FED12A11}" type="slidenum">
              <a:rPr lang="en-US" smtClean="0"/>
              <a:t>5</a:t>
            </a:fld>
            <a:endParaRPr lang="en-US"/>
          </a:p>
        </p:txBody>
      </p:sp>
    </p:spTree>
    <p:extLst>
      <p:ext uri="{BB962C8B-B14F-4D97-AF65-F5344CB8AC3E}">
        <p14:creationId xmlns:p14="http://schemas.microsoft.com/office/powerpoint/2010/main" val="507772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screenshot of SAS Studio IDE. This depicts the generation of a histogram with an overlay of the distribution curve. We might do something like this to test the distribution in a dataset. The intuitive point and click interface makes loading data a breeze, as well as customizing the outputs. I liked the ease of use but disliked the lack of actual code. </a:t>
            </a:r>
          </a:p>
        </p:txBody>
      </p:sp>
      <p:sp>
        <p:nvSpPr>
          <p:cNvPr id="4" name="Slide Number Placeholder 3"/>
          <p:cNvSpPr>
            <a:spLocks noGrp="1"/>
          </p:cNvSpPr>
          <p:nvPr>
            <p:ph type="sldNum" sz="quarter" idx="5"/>
          </p:nvPr>
        </p:nvSpPr>
        <p:spPr/>
        <p:txBody>
          <a:bodyPr/>
          <a:lstStyle/>
          <a:p>
            <a:fld id="{7B784957-55E9-4204-A32B-DC44FED12A11}" type="slidenum">
              <a:rPr lang="en-US" smtClean="0"/>
              <a:t>6</a:t>
            </a:fld>
            <a:endParaRPr lang="en-US"/>
          </a:p>
        </p:txBody>
      </p:sp>
    </p:spTree>
    <p:extLst>
      <p:ext uri="{BB962C8B-B14F-4D97-AF65-F5344CB8AC3E}">
        <p14:creationId xmlns:p14="http://schemas.microsoft.com/office/powerpoint/2010/main" val="2190862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without knowing the pricing, SAS Studio can be seen as very cost-effective solution for business, as it doesn’t require actual programming. The interface is elegant and has a robust feature-set for mining, visualization, analysis. SAS Deep learning is an industry leader in predictive analytics. The support from the vendor, and training materials, ease of use make it likely the top choice for many businesses.</a:t>
            </a:r>
          </a:p>
        </p:txBody>
      </p:sp>
      <p:sp>
        <p:nvSpPr>
          <p:cNvPr id="4" name="Slide Number Placeholder 3"/>
          <p:cNvSpPr>
            <a:spLocks noGrp="1"/>
          </p:cNvSpPr>
          <p:nvPr>
            <p:ph type="sldNum" sz="quarter" idx="5"/>
          </p:nvPr>
        </p:nvSpPr>
        <p:spPr/>
        <p:txBody>
          <a:bodyPr/>
          <a:lstStyle/>
          <a:p>
            <a:fld id="{7B784957-55E9-4204-A32B-DC44FED12A11}" type="slidenum">
              <a:rPr lang="en-US" smtClean="0"/>
              <a:t>7</a:t>
            </a:fld>
            <a:endParaRPr lang="en-US"/>
          </a:p>
        </p:txBody>
      </p:sp>
    </p:spTree>
    <p:extLst>
      <p:ext uri="{BB962C8B-B14F-4D97-AF65-F5344CB8AC3E}">
        <p14:creationId xmlns:p14="http://schemas.microsoft.com/office/powerpoint/2010/main" val="4125297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PyCharm IDE is a great choice for Python developers, Anaconda is an alternative. We like the amount of support IntelliJ provided at their website for the product, there was extensive getting started tools. The coding assistance, syntax highlighting, and integrated GIT support are also a bonus for teams. I was disappointed that some of the popular frameworks were unavailable in this product without professional edition. This could be a barrier to learning outside the enterprise environment, despite the ease of Python syntax.</a:t>
            </a:r>
          </a:p>
        </p:txBody>
      </p:sp>
      <p:sp>
        <p:nvSpPr>
          <p:cNvPr id="4" name="Slide Number Placeholder 3"/>
          <p:cNvSpPr>
            <a:spLocks noGrp="1"/>
          </p:cNvSpPr>
          <p:nvPr>
            <p:ph type="sldNum" sz="quarter" idx="5"/>
          </p:nvPr>
        </p:nvSpPr>
        <p:spPr/>
        <p:txBody>
          <a:bodyPr/>
          <a:lstStyle/>
          <a:p>
            <a:fld id="{7B784957-55E9-4204-A32B-DC44FED12A11}" type="slidenum">
              <a:rPr lang="en-US" smtClean="0"/>
              <a:t>8</a:t>
            </a:fld>
            <a:endParaRPr lang="en-US"/>
          </a:p>
        </p:txBody>
      </p:sp>
    </p:spTree>
    <p:extLst>
      <p:ext uri="{BB962C8B-B14F-4D97-AF65-F5344CB8AC3E}">
        <p14:creationId xmlns:p14="http://schemas.microsoft.com/office/powerpoint/2010/main" val="175496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PyCharm interface has a code editor (script editor), as well as a project layout tab. The console or terminal output at the bottom shows the output where the code has been executed, any visualizations generated pop up in a new window with PyCharm. The debugging toolset is very robust in this console, allowing us to set breakpoints in our script for troubleshooting.</a:t>
            </a:r>
          </a:p>
        </p:txBody>
      </p:sp>
      <p:sp>
        <p:nvSpPr>
          <p:cNvPr id="4" name="Slide Number Placeholder 3"/>
          <p:cNvSpPr>
            <a:spLocks noGrp="1"/>
          </p:cNvSpPr>
          <p:nvPr>
            <p:ph type="sldNum" sz="quarter" idx="5"/>
          </p:nvPr>
        </p:nvSpPr>
        <p:spPr/>
        <p:txBody>
          <a:bodyPr/>
          <a:lstStyle/>
          <a:p>
            <a:fld id="{7B784957-55E9-4204-A32B-DC44FED12A11}" type="slidenum">
              <a:rPr lang="en-US" smtClean="0"/>
              <a:t>9</a:t>
            </a:fld>
            <a:endParaRPr lang="en-US"/>
          </a:p>
        </p:txBody>
      </p:sp>
    </p:spTree>
    <p:extLst>
      <p:ext uri="{BB962C8B-B14F-4D97-AF65-F5344CB8AC3E}">
        <p14:creationId xmlns:p14="http://schemas.microsoft.com/office/powerpoint/2010/main" val="2504875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6DFF08F-DC6B-4601-B491-B0F83F6DD2DA}" type="datetimeFigureOut">
              <a:rPr lang="en-US" smtClean="0"/>
              <a:pPr/>
              <a:t>1/26/20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FAB73BC-B049-4115-A692-8D63A059BFB8}" type="slidenum">
              <a:rPr lang="en-US" smtClean="0"/>
              <a:pPr/>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644484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16844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99405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85855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6DFF08F-DC6B-4601-B491-B0F83F6DD2DA}" type="datetimeFigureOut">
              <a:rPr lang="en-US" smtClean="0"/>
              <a:pPr/>
              <a:t>1/26/20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FAB73BC-B049-4115-A692-8D63A059BFB8}"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88064791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95550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1/26/20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95959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1/26/20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5050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1/26/20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7130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6DFF08F-DC6B-4601-B491-B0F83F6DD2DA}" type="datetimeFigureOut">
              <a:rPr lang="en-US" smtClean="0"/>
              <a:t>1/26/20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FAB73BC-B049-4115-A692-8D63A059BFB8}"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7658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6DFF08F-DC6B-4601-B491-B0F83F6DD2DA}" type="datetimeFigureOut">
              <a:rPr lang="en-US" smtClean="0"/>
              <a:t>1/26/20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FAB73BC-B049-4115-A692-8D63A059BFB8}"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57652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6DFF08F-DC6B-4601-B491-B0F83F6DD2DA}" type="datetimeFigureOut">
              <a:rPr lang="en-US" smtClean="0"/>
              <a:pPr/>
              <a:t>1/26/20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FAB73BC-B049-4115-A692-8D63A059BFB8}"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7828829"/>
      </p:ext>
    </p:extLst>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datacamp.com/community/tutorials/deep-learning-pytho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rstudio.com/products/rstudio/"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rstudio.com/about/"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community.rstudio.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tiff"/><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sas.com/en_us/software/studio.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sas.com/en_us/news/analyst-viewpoints/forrester-names-sas-leader-in-predictive-analytics-machine-learning.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8E74CFB-EAAD-43E9-BDAC-AAE4F8E86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6E31D67-858D-409A-863E-EE8DEB9CC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157728" cy="6857624"/>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6">
            <a:extLst>
              <a:ext uri="{FF2B5EF4-FFF2-40B4-BE49-F238E27FC236}">
                <a16:creationId xmlns:a16="http://schemas.microsoft.com/office/drawing/2014/main" id="{0C11AD76-2664-4F1B-8A6E-71601C059E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3922753"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4648417" y="1480930"/>
            <a:ext cx="6778558" cy="3254321"/>
          </a:xfrm>
        </p:spPr>
        <p:txBody>
          <a:bodyPr>
            <a:normAutofit/>
          </a:bodyPr>
          <a:lstStyle/>
          <a:p>
            <a:pPr algn="l"/>
            <a:r>
              <a:rPr lang="en-US" sz="4600" b="1" dirty="0"/>
              <a:t>Open Source tools for data analytics:</a:t>
            </a:r>
            <a:br>
              <a:rPr lang="en-US" sz="4600" b="1" dirty="0"/>
            </a:br>
            <a:r>
              <a:rPr lang="en-US" sz="4600" dirty="0"/>
              <a:t>R-Studio,</a:t>
            </a:r>
            <a:br>
              <a:rPr lang="en-US" sz="4600" dirty="0"/>
            </a:br>
            <a:r>
              <a:rPr lang="en-US" sz="4600" dirty="0"/>
              <a:t>SAS Studio, </a:t>
            </a:r>
            <a:br>
              <a:rPr lang="en-US" sz="4600" dirty="0"/>
            </a:br>
            <a:r>
              <a:rPr lang="en-US" sz="4600" dirty="0"/>
              <a:t>PYCHARM Edu</a:t>
            </a:r>
            <a:endParaRPr lang="en-US" sz="4600" b="1" dirty="0"/>
          </a:p>
        </p:txBody>
      </p:sp>
      <p:sp>
        <p:nvSpPr>
          <p:cNvPr id="4" name="TextBox 3"/>
          <p:cNvSpPr txBox="1"/>
          <p:nvPr/>
        </p:nvSpPr>
        <p:spPr>
          <a:xfrm>
            <a:off x="4648419" y="4804850"/>
            <a:ext cx="6778556" cy="1086237"/>
          </a:xfrm>
          <a:prstGeom prst="rect">
            <a:avLst/>
          </a:prstGeom>
        </p:spPr>
        <p:txBody>
          <a:bodyPr rtlCol="0">
            <a:normAutofit/>
          </a:bodyPr>
          <a:lstStyle/>
          <a:p>
            <a:pPr>
              <a:spcAft>
                <a:spcPts val="600"/>
              </a:spcAft>
            </a:pPr>
            <a:r>
              <a:rPr lang="en-US" dirty="0"/>
              <a:t>MIS 500 Critical Thinking Module 2</a:t>
            </a:r>
          </a:p>
          <a:p>
            <a:pPr>
              <a:spcAft>
                <a:spcPts val="600"/>
              </a:spcAft>
            </a:pPr>
            <a:r>
              <a:rPr lang="en-US" dirty="0"/>
              <a:t>Cecil Kitch</a:t>
            </a:r>
          </a:p>
        </p:txBody>
      </p:sp>
    </p:spTree>
    <p:extLst>
      <p:ext uri="{BB962C8B-B14F-4D97-AF65-F5344CB8AC3E}">
        <p14:creationId xmlns:p14="http://schemas.microsoft.com/office/powerpoint/2010/main" val="15777620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 </a:t>
            </a:r>
          </a:p>
        </p:txBody>
      </p:sp>
      <p:sp>
        <p:nvSpPr>
          <p:cNvPr id="3" name="Content Placeholder 2"/>
          <p:cNvSpPr>
            <a:spLocks noGrp="1"/>
          </p:cNvSpPr>
          <p:nvPr>
            <p:ph idx="1"/>
          </p:nvPr>
        </p:nvSpPr>
        <p:spPr>
          <a:xfrm>
            <a:off x="1371600" y="1707614"/>
            <a:ext cx="9601200" cy="4159786"/>
          </a:xfrm>
        </p:spPr>
        <p:txBody>
          <a:bodyPr>
            <a:normAutofit fontScale="92500" lnSpcReduction="10000"/>
          </a:bodyPr>
          <a:lstStyle/>
          <a:p>
            <a:pPr marL="0" indent="0">
              <a:buNone/>
            </a:pPr>
            <a:endParaRPr lang="en-US" dirty="0"/>
          </a:p>
          <a:p>
            <a:r>
              <a:rPr lang="en-US" dirty="0" err="1"/>
              <a:t>DataCamp</a:t>
            </a:r>
            <a:r>
              <a:rPr lang="en-US" dirty="0"/>
              <a:t>. (2019, December 10). (Tutorial) KERAS Tutorial: DEEP LEARNING in PYTHON. Retrieved January 27, 2020, from </a:t>
            </a:r>
            <a:r>
              <a:rPr lang="en-US" dirty="0">
                <a:hlinkClick r:id="rId3"/>
              </a:rPr>
              <a:t>https://www.datacamp.com/community/tutorials/deep-learning-python</a:t>
            </a:r>
            <a:endParaRPr lang="en-US" dirty="0"/>
          </a:p>
          <a:p>
            <a:r>
              <a:rPr lang="en-US" dirty="0"/>
              <a:t>Dietrich, D., Heller, B., &amp; Yang, B. (2015). Data science &amp; big data analytics: Discovering, analyzing, visualizing and presenting data.</a:t>
            </a:r>
          </a:p>
          <a:p>
            <a:r>
              <a:rPr lang="en-US" dirty="0"/>
              <a:t>SAS. (n.d.). SAS Studio. Retrieved January 27, 2020, from https://</a:t>
            </a:r>
            <a:r>
              <a:rPr lang="en-US" dirty="0" err="1"/>
              <a:t>www.sas.com</a:t>
            </a:r>
            <a:r>
              <a:rPr lang="en-US" dirty="0"/>
              <a:t>/</a:t>
            </a:r>
            <a:r>
              <a:rPr lang="en-US" dirty="0" err="1"/>
              <a:t>en_us</a:t>
            </a:r>
            <a:r>
              <a:rPr lang="en-US" dirty="0"/>
              <a:t>/software/</a:t>
            </a:r>
            <a:r>
              <a:rPr lang="en-US" dirty="0" err="1"/>
              <a:t>studio.html</a:t>
            </a:r>
            <a:endParaRPr lang="en-US" dirty="0"/>
          </a:p>
          <a:p>
            <a:r>
              <a:rPr lang="en-US" dirty="0"/>
              <a:t>R Consortium. (n.d.). RStudio. Retrieved January 27, 2020, from </a:t>
            </a:r>
            <a:r>
              <a:rPr lang="en-US" dirty="0">
                <a:hlinkClick r:id="rId4"/>
              </a:rPr>
              <a:t>https://rstudio.com/products/rstudio/</a:t>
            </a:r>
            <a:endParaRPr lang="en-US" dirty="0"/>
          </a:p>
          <a:p>
            <a:r>
              <a:rPr lang="en-US" dirty="0"/>
              <a:t>IntelliJ </a:t>
            </a:r>
            <a:r>
              <a:rPr lang="en-US" dirty="0" err="1"/>
              <a:t>Netbeans</a:t>
            </a:r>
            <a:r>
              <a:rPr lang="en-US" dirty="0"/>
              <a:t>. (n.d.). Get PyCharm EDU. Retrieved January 27, 2020, from https://</a:t>
            </a:r>
            <a:r>
              <a:rPr lang="en-US" dirty="0" err="1"/>
              <a:t>www.jetbrains.com</a:t>
            </a:r>
            <a:r>
              <a:rPr lang="en-US" dirty="0"/>
              <a:t>/education/download/#section=</a:t>
            </a:r>
            <a:r>
              <a:rPr lang="en-US" dirty="0" err="1"/>
              <a:t>pycharm-edu</a:t>
            </a:r>
            <a:br>
              <a:rPr lang="en-US" dirty="0"/>
            </a:b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8489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A25AC1C-93A8-4F32-8BA0-8EF0ED6438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6310" cy="6858000"/>
          </a:xfrm>
          <a:prstGeom prst="rect">
            <a:avLst/>
          </a:prstGeom>
          <a:solidFill>
            <a:srgbClr val="C6C7C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9266B80-0406-6D47-9A58-8A634C7CDF94}"/>
              </a:ext>
            </a:extLst>
          </p:cNvPr>
          <p:cNvSpPr>
            <a:spLocks noGrp="1"/>
          </p:cNvSpPr>
          <p:nvPr>
            <p:ph type="title"/>
          </p:nvPr>
        </p:nvSpPr>
        <p:spPr>
          <a:xfrm>
            <a:off x="643467" y="893930"/>
            <a:ext cx="5690286" cy="5070142"/>
          </a:xfrm>
        </p:spPr>
        <p:txBody>
          <a:bodyPr anchor="b">
            <a:normAutofit/>
          </a:bodyPr>
          <a:lstStyle/>
          <a:p>
            <a:pPr algn="r"/>
            <a:r>
              <a:rPr lang="en-US" sz="6100" dirty="0">
                <a:solidFill>
                  <a:srgbClr val="000000"/>
                </a:solidFill>
              </a:rPr>
              <a:t>Overview:</a:t>
            </a:r>
            <a:br>
              <a:rPr lang="en-US" sz="6100" dirty="0">
                <a:solidFill>
                  <a:srgbClr val="000000"/>
                </a:solidFill>
              </a:rPr>
            </a:br>
            <a:r>
              <a:rPr lang="en-US" sz="6100" dirty="0">
                <a:solidFill>
                  <a:srgbClr val="000000"/>
                </a:solidFill>
              </a:rPr>
              <a:t>@forEach(‘tool’)</a:t>
            </a:r>
            <a:br>
              <a:rPr lang="en-US" sz="6100" dirty="0">
                <a:solidFill>
                  <a:srgbClr val="000000"/>
                </a:solidFill>
              </a:rPr>
            </a:br>
            <a:endParaRPr lang="en-US" sz="6100" dirty="0">
              <a:solidFill>
                <a:srgbClr val="000000"/>
              </a:solidFill>
            </a:endParaRPr>
          </a:p>
        </p:txBody>
      </p:sp>
      <p:sp>
        <p:nvSpPr>
          <p:cNvPr id="10" name="Rectangle 9">
            <a:extLst>
              <a:ext uri="{FF2B5EF4-FFF2-40B4-BE49-F238E27FC236}">
                <a16:creationId xmlns:a16="http://schemas.microsoft.com/office/drawing/2014/main" id="{D0F91D99-379D-4726-B7B3-8967FC44F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2908"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B239223A-E317-40B7-B86E-6EF7BC45F6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508" y="0"/>
            <a:ext cx="4980492"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752963-AAB0-C048-B1D3-C504EF36970A}"/>
              </a:ext>
            </a:extLst>
          </p:cNvPr>
          <p:cNvSpPr>
            <a:spLocks noGrp="1"/>
          </p:cNvSpPr>
          <p:nvPr>
            <p:ph idx="1"/>
          </p:nvPr>
        </p:nvSpPr>
        <p:spPr>
          <a:xfrm>
            <a:off x="7860667" y="893931"/>
            <a:ext cx="3656419" cy="5070142"/>
          </a:xfrm>
        </p:spPr>
        <p:txBody>
          <a:bodyPr anchor="t">
            <a:normAutofit/>
          </a:bodyPr>
          <a:lstStyle/>
          <a:p>
            <a:r>
              <a:rPr lang="en-US">
                <a:solidFill>
                  <a:schemeClr val="tx1"/>
                </a:solidFill>
              </a:rPr>
              <a:t>Brief Historical Background</a:t>
            </a:r>
          </a:p>
          <a:p>
            <a:r>
              <a:rPr lang="en-US">
                <a:solidFill>
                  <a:schemeClr val="tx1"/>
                </a:solidFill>
              </a:rPr>
              <a:t>Job Perspective</a:t>
            </a:r>
          </a:p>
          <a:p>
            <a:r>
              <a:rPr lang="en-US">
                <a:solidFill>
                  <a:schemeClr val="tx1"/>
                </a:solidFill>
              </a:rPr>
              <a:t>Availability / Cost</a:t>
            </a:r>
          </a:p>
          <a:p>
            <a:r>
              <a:rPr lang="en-US">
                <a:solidFill>
                  <a:schemeClr val="tx1"/>
                </a:solidFill>
              </a:rPr>
              <a:t>Ease of usage/learning</a:t>
            </a:r>
          </a:p>
          <a:p>
            <a:r>
              <a:rPr lang="en-US">
                <a:solidFill>
                  <a:schemeClr val="tx1"/>
                </a:solidFill>
              </a:rPr>
              <a:t>Data handling capabilities</a:t>
            </a:r>
          </a:p>
          <a:p>
            <a:r>
              <a:rPr lang="en-US">
                <a:solidFill>
                  <a:schemeClr val="tx1"/>
                </a:solidFill>
              </a:rPr>
              <a:t>Visualization capabilities</a:t>
            </a:r>
          </a:p>
          <a:p>
            <a:r>
              <a:rPr lang="en-US">
                <a:solidFill>
                  <a:schemeClr val="tx1"/>
                </a:solidFill>
              </a:rPr>
              <a:t>Statistical capabilities</a:t>
            </a:r>
          </a:p>
          <a:p>
            <a:r>
              <a:rPr lang="en-US">
                <a:solidFill>
                  <a:schemeClr val="tx1"/>
                </a:solidFill>
              </a:rPr>
              <a:t>Data task scenarios</a:t>
            </a:r>
          </a:p>
          <a:p>
            <a:r>
              <a:rPr lang="en-US">
                <a:solidFill>
                  <a:schemeClr val="tx1"/>
                </a:solidFill>
              </a:rPr>
              <a:t>Deep Learning Support</a:t>
            </a:r>
          </a:p>
          <a:p>
            <a:r>
              <a:rPr lang="en-US">
                <a:solidFill>
                  <a:schemeClr val="tx1"/>
                </a:solidFill>
              </a:rPr>
              <a:t>Customer service support and Community</a:t>
            </a:r>
          </a:p>
          <a:p>
            <a:r>
              <a:rPr lang="en-US">
                <a:solidFill>
                  <a:schemeClr val="tx1"/>
                </a:solidFill>
              </a:rPr>
              <a:t>Future Outlook of Tool.</a:t>
            </a:r>
          </a:p>
        </p:txBody>
      </p:sp>
    </p:spTree>
    <p:extLst>
      <p:ext uri="{BB962C8B-B14F-4D97-AF65-F5344CB8AC3E}">
        <p14:creationId xmlns:p14="http://schemas.microsoft.com/office/powerpoint/2010/main" val="336540785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17CEC2-5464-244C-B7F0-88B1DF6D568E}"/>
              </a:ext>
            </a:extLst>
          </p:cNvPr>
          <p:cNvSpPr>
            <a:spLocks noGrp="1"/>
          </p:cNvSpPr>
          <p:nvPr>
            <p:ph idx="1"/>
          </p:nvPr>
        </p:nvSpPr>
        <p:spPr>
          <a:xfrm>
            <a:off x="1371600" y="1925053"/>
            <a:ext cx="9601200" cy="4820653"/>
          </a:xfrm>
        </p:spPr>
        <p:txBody>
          <a:bodyPr>
            <a:normAutofit/>
          </a:bodyPr>
          <a:lstStyle/>
          <a:p>
            <a:r>
              <a:rPr lang="en-US" sz="1800" dirty="0"/>
              <a:t>RStudio includes a console, syntax-highlighting editor that supports direct code execution, as well as tools for plotting, history, debugging and workspace management.</a:t>
            </a:r>
          </a:p>
          <a:p>
            <a:r>
              <a:rPr lang="en-US" sz="1800" dirty="0"/>
              <a:t>RStudio is available in open source and commercial editions and runs on the desktop (Windows, Mac, and Linux) or in a browser </a:t>
            </a:r>
          </a:p>
          <a:p>
            <a:r>
              <a:rPr lang="en-US" sz="1800" dirty="0"/>
              <a:t>The R Consortium is a collaboration between the R Foundation, RStudio, Microsoft, TIBCO, Google, Oracle, HP and others. </a:t>
            </a:r>
          </a:p>
        </p:txBody>
      </p:sp>
      <p:pic>
        <p:nvPicPr>
          <p:cNvPr id="4" name="Picture 3">
            <a:extLst>
              <a:ext uri="{FF2B5EF4-FFF2-40B4-BE49-F238E27FC236}">
                <a16:creationId xmlns:a16="http://schemas.microsoft.com/office/drawing/2014/main" id="{D767161A-1729-2244-8336-0A849C424B83}"/>
              </a:ext>
            </a:extLst>
          </p:cNvPr>
          <p:cNvPicPr>
            <a:picLocks noChangeAspect="1"/>
          </p:cNvPicPr>
          <p:nvPr/>
        </p:nvPicPr>
        <p:blipFill>
          <a:blip r:embed="rId3"/>
          <a:stretch>
            <a:fillRect/>
          </a:stretch>
        </p:blipFill>
        <p:spPr>
          <a:xfrm>
            <a:off x="1138990" y="308812"/>
            <a:ext cx="3810000" cy="1333500"/>
          </a:xfrm>
          <a:prstGeom prst="rect">
            <a:avLst/>
          </a:prstGeom>
        </p:spPr>
      </p:pic>
      <p:pic>
        <p:nvPicPr>
          <p:cNvPr id="7" name="Picture 6">
            <a:extLst>
              <a:ext uri="{FF2B5EF4-FFF2-40B4-BE49-F238E27FC236}">
                <a16:creationId xmlns:a16="http://schemas.microsoft.com/office/drawing/2014/main" id="{22751DCD-F288-9E4A-B138-DE32792C59BA}"/>
              </a:ext>
            </a:extLst>
          </p:cNvPr>
          <p:cNvPicPr>
            <a:picLocks noChangeAspect="1"/>
          </p:cNvPicPr>
          <p:nvPr/>
        </p:nvPicPr>
        <p:blipFill>
          <a:blip r:embed="rId4"/>
          <a:stretch>
            <a:fillRect/>
          </a:stretch>
        </p:blipFill>
        <p:spPr>
          <a:xfrm>
            <a:off x="3073485" y="3927015"/>
            <a:ext cx="6045030" cy="2634025"/>
          </a:xfrm>
          <a:prstGeom prst="rect">
            <a:avLst/>
          </a:prstGeom>
        </p:spPr>
      </p:pic>
      <p:sp>
        <p:nvSpPr>
          <p:cNvPr id="9" name="Rectangle 8">
            <a:extLst>
              <a:ext uri="{FF2B5EF4-FFF2-40B4-BE49-F238E27FC236}">
                <a16:creationId xmlns:a16="http://schemas.microsoft.com/office/drawing/2014/main" id="{98C5CA10-9765-004E-AC6E-E66757EF6690}"/>
              </a:ext>
            </a:extLst>
          </p:cNvPr>
          <p:cNvSpPr/>
          <p:nvPr/>
        </p:nvSpPr>
        <p:spPr>
          <a:xfrm>
            <a:off x="3073485" y="6549007"/>
            <a:ext cx="8079841" cy="369332"/>
          </a:xfrm>
          <a:prstGeom prst="rect">
            <a:avLst/>
          </a:prstGeom>
        </p:spPr>
        <p:txBody>
          <a:bodyPr wrap="none">
            <a:spAutoFit/>
          </a:bodyPr>
          <a:lstStyle/>
          <a:p>
            <a:r>
              <a:rPr lang="en-US" dirty="0"/>
              <a:t>Figure 2 – Timeline of R project - Source </a:t>
            </a:r>
            <a:r>
              <a:rPr lang="en-US" dirty="0">
                <a:hlinkClick r:id="rId5"/>
              </a:rPr>
              <a:t>https://rstudio.com/about/</a:t>
            </a:r>
            <a:r>
              <a:rPr lang="en-US" dirty="0"/>
              <a:t> 01/26/2019</a:t>
            </a:r>
          </a:p>
        </p:txBody>
      </p:sp>
    </p:spTree>
    <p:extLst>
      <p:ext uri="{BB962C8B-B14F-4D97-AF65-F5344CB8AC3E}">
        <p14:creationId xmlns:p14="http://schemas.microsoft.com/office/powerpoint/2010/main" val="868568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67161A-1729-2244-8336-0A849C424B83}"/>
              </a:ext>
            </a:extLst>
          </p:cNvPr>
          <p:cNvPicPr>
            <a:picLocks noChangeAspect="1"/>
          </p:cNvPicPr>
          <p:nvPr/>
        </p:nvPicPr>
        <p:blipFill>
          <a:blip r:embed="rId3"/>
          <a:stretch>
            <a:fillRect/>
          </a:stretch>
        </p:blipFill>
        <p:spPr>
          <a:xfrm>
            <a:off x="1138990" y="308812"/>
            <a:ext cx="3810000" cy="1333500"/>
          </a:xfrm>
          <a:prstGeom prst="rect">
            <a:avLst/>
          </a:prstGeom>
        </p:spPr>
      </p:pic>
      <p:pic>
        <p:nvPicPr>
          <p:cNvPr id="8" name="Picture 7">
            <a:extLst>
              <a:ext uri="{FF2B5EF4-FFF2-40B4-BE49-F238E27FC236}">
                <a16:creationId xmlns:a16="http://schemas.microsoft.com/office/drawing/2014/main" id="{F237F9BE-4FBB-324D-950E-8F23A8FDB7FE}"/>
              </a:ext>
            </a:extLst>
          </p:cNvPr>
          <p:cNvPicPr>
            <a:picLocks noChangeAspect="1"/>
          </p:cNvPicPr>
          <p:nvPr/>
        </p:nvPicPr>
        <p:blipFill>
          <a:blip r:embed="rId4"/>
          <a:stretch>
            <a:fillRect/>
          </a:stretch>
        </p:blipFill>
        <p:spPr>
          <a:xfrm>
            <a:off x="2410692" y="1642312"/>
            <a:ext cx="8053159" cy="4868025"/>
          </a:xfrm>
          <a:prstGeom prst="rect">
            <a:avLst/>
          </a:prstGeom>
        </p:spPr>
      </p:pic>
      <p:sp>
        <p:nvSpPr>
          <p:cNvPr id="5" name="Rectangle 4">
            <a:extLst>
              <a:ext uri="{FF2B5EF4-FFF2-40B4-BE49-F238E27FC236}">
                <a16:creationId xmlns:a16="http://schemas.microsoft.com/office/drawing/2014/main" id="{21936124-C8A5-5F49-B021-807A97FE6723}"/>
              </a:ext>
            </a:extLst>
          </p:cNvPr>
          <p:cNvSpPr/>
          <p:nvPr/>
        </p:nvSpPr>
        <p:spPr>
          <a:xfrm>
            <a:off x="3043990" y="6488668"/>
            <a:ext cx="5850319" cy="369332"/>
          </a:xfrm>
          <a:prstGeom prst="rect">
            <a:avLst/>
          </a:prstGeom>
        </p:spPr>
        <p:txBody>
          <a:bodyPr wrap="none">
            <a:spAutoFit/>
          </a:bodyPr>
          <a:lstStyle/>
          <a:p>
            <a:r>
              <a:rPr lang="en-US" dirty="0"/>
              <a:t>Figure 1 – Screenshot of RStudio on MacOS. 01/26/2020</a:t>
            </a:r>
          </a:p>
        </p:txBody>
      </p:sp>
    </p:spTree>
    <p:extLst>
      <p:ext uri="{BB962C8B-B14F-4D97-AF65-F5344CB8AC3E}">
        <p14:creationId xmlns:p14="http://schemas.microsoft.com/office/powerpoint/2010/main" val="4064725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17CEC2-5464-244C-B7F0-88B1DF6D568E}"/>
              </a:ext>
            </a:extLst>
          </p:cNvPr>
          <p:cNvSpPr>
            <a:spLocks noGrp="1"/>
          </p:cNvSpPr>
          <p:nvPr>
            <p:ph idx="1"/>
          </p:nvPr>
        </p:nvSpPr>
        <p:spPr>
          <a:xfrm>
            <a:off x="878304" y="1925053"/>
            <a:ext cx="9601200" cy="4820653"/>
          </a:xfrm>
        </p:spPr>
        <p:txBody>
          <a:bodyPr>
            <a:normAutofit/>
          </a:bodyPr>
          <a:lstStyle/>
          <a:p>
            <a:r>
              <a:rPr lang="en-US" sz="1800" dirty="0"/>
              <a:t>Job outlook for RStudio and R programming skills is high. </a:t>
            </a:r>
          </a:p>
          <a:p>
            <a:r>
              <a:rPr lang="en-US" sz="1800" dirty="0"/>
              <a:t>Easy access to learning materials,</a:t>
            </a:r>
            <a:br>
              <a:rPr lang="en-US" sz="1800" dirty="0"/>
            </a:br>
            <a:r>
              <a:rPr lang="en-US" sz="1800" dirty="0"/>
              <a:t>large community</a:t>
            </a:r>
          </a:p>
          <a:p>
            <a:r>
              <a:rPr lang="en-US" sz="1800" dirty="0"/>
              <a:t>Thousands of  open source packages </a:t>
            </a:r>
            <a:br>
              <a:rPr lang="en-US" sz="1800" dirty="0"/>
            </a:br>
            <a:r>
              <a:rPr lang="en-US" sz="1800" dirty="0"/>
              <a:t>designed for statistical analysis.</a:t>
            </a:r>
          </a:p>
          <a:p>
            <a:r>
              <a:rPr lang="en-US" sz="1800" dirty="0"/>
              <a:t>Data handling capabilities are very robust,</a:t>
            </a:r>
            <a:br>
              <a:rPr lang="en-US" sz="1800" dirty="0"/>
            </a:br>
            <a:r>
              <a:rPr lang="en-US" sz="1800" dirty="0"/>
              <a:t>object oriented, environment manager</a:t>
            </a:r>
          </a:p>
          <a:p>
            <a:r>
              <a:rPr lang="en-US" sz="1800" dirty="0"/>
              <a:t>Statistical capabilities are strong, built</a:t>
            </a:r>
            <a:br>
              <a:rPr lang="en-US" sz="1800" dirty="0"/>
            </a:br>
            <a:r>
              <a:rPr lang="en-US" sz="1800" dirty="0"/>
              <a:t>for statistics.</a:t>
            </a:r>
          </a:p>
          <a:p>
            <a:r>
              <a:rPr lang="en-US" sz="1800" dirty="0"/>
              <a:t>Large and growing community of developers</a:t>
            </a:r>
            <a:br>
              <a:rPr lang="en-US" sz="1800" dirty="0"/>
            </a:br>
            <a:r>
              <a:rPr lang="en-US" sz="1800" dirty="0"/>
              <a:t>at </a:t>
            </a:r>
            <a:r>
              <a:rPr lang="en-US" sz="1800" dirty="0">
                <a:hlinkClick r:id="rId3"/>
              </a:rPr>
              <a:t>https://community.rstudio.com/</a:t>
            </a:r>
            <a:r>
              <a:rPr lang="en-US" sz="1800" dirty="0"/>
              <a:t>, 1700 </a:t>
            </a:r>
            <a:br>
              <a:rPr lang="en-US" sz="1800" dirty="0"/>
            </a:br>
            <a:r>
              <a:rPr lang="en-US" sz="1800" dirty="0"/>
              <a:t>conference attendees in 2019.</a:t>
            </a:r>
          </a:p>
          <a:p>
            <a:endParaRPr lang="en-US" sz="1800" dirty="0"/>
          </a:p>
        </p:txBody>
      </p:sp>
      <p:pic>
        <p:nvPicPr>
          <p:cNvPr id="2" name="Picture 1">
            <a:extLst>
              <a:ext uri="{FF2B5EF4-FFF2-40B4-BE49-F238E27FC236}">
                <a16:creationId xmlns:a16="http://schemas.microsoft.com/office/drawing/2014/main" id="{AD1C0FBD-7527-BB47-A524-F49616F6072E}"/>
              </a:ext>
            </a:extLst>
          </p:cNvPr>
          <p:cNvPicPr>
            <a:picLocks noChangeAspect="1"/>
          </p:cNvPicPr>
          <p:nvPr/>
        </p:nvPicPr>
        <p:blipFill>
          <a:blip r:embed="rId4"/>
          <a:stretch>
            <a:fillRect/>
          </a:stretch>
        </p:blipFill>
        <p:spPr>
          <a:xfrm>
            <a:off x="5678904" y="2425843"/>
            <a:ext cx="6275137" cy="4091777"/>
          </a:xfrm>
          <a:prstGeom prst="rect">
            <a:avLst/>
          </a:prstGeom>
        </p:spPr>
      </p:pic>
      <p:pic>
        <p:nvPicPr>
          <p:cNvPr id="8" name="Picture 7">
            <a:extLst>
              <a:ext uri="{FF2B5EF4-FFF2-40B4-BE49-F238E27FC236}">
                <a16:creationId xmlns:a16="http://schemas.microsoft.com/office/drawing/2014/main" id="{367A8779-6AD6-574E-B0E8-7F508BE7F5CC}"/>
              </a:ext>
            </a:extLst>
          </p:cNvPr>
          <p:cNvPicPr>
            <a:picLocks noChangeAspect="1"/>
          </p:cNvPicPr>
          <p:nvPr/>
        </p:nvPicPr>
        <p:blipFill>
          <a:blip r:embed="rId5"/>
          <a:stretch>
            <a:fillRect/>
          </a:stretch>
        </p:blipFill>
        <p:spPr>
          <a:xfrm>
            <a:off x="1138990" y="308812"/>
            <a:ext cx="3810000" cy="1333500"/>
          </a:xfrm>
          <a:prstGeom prst="rect">
            <a:avLst/>
          </a:prstGeom>
        </p:spPr>
      </p:pic>
      <p:sp>
        <p:nvSpPr>
          <p:cNvPr id="5" name="TextBox 4">
            <a:extLst>
              <a:ext uri="{FF2B5EF4-FFF2-40B4-BE49-F238E27FC236}">
                <a16:creationId xmlns:a16="http://schemas.microsoft.com/office/drawing/2014/main" id="{D1D01099-57A1-7D44-BBE1-F1A0C7E0BA76}"/>
              </a:ext>
            </a:extLst>
          </p:cNvPr>
          <p:cNvSpPr txBox="1"/>
          <p:nvPr/>
        </p:nvSpPr>
        <p:spPr>
          <a:xfrm>
            <a:off x="6785811" y="6517620"/>
            <a:ext cx="5059783" cy="369332"/>
          </a:xfrm>
          <a:prstGeom prst="rect">
            <a:avLst/>
          </a:prstGeom>
          <a:noFill/>
        </p:spPr>
        <p:txBody>
          <a:bodyPr wrap="none" rtlCol="0">
            <a:spAutoFit/>
          </a:bodyPr>
          <a:lstStyle/>
          <a:p>
            <a:r>
              <a:rPr lang="en-US" dirty="0"/>
              <a:t>Figure 3 - Screenshot Google Search 01/26/2020</a:t>
            </a:r>
          </a:p>
        </p:txBody>
      </p:sp>
    </p:spTree>
    <p:extLst>
      <p:ext uri="{BB962C8B-B14F-4D97-AF65-F5344CB8AC3E}">
        <p14:creationId xmlns:p14="http://schemas.microsoft.com/office/powerpoint/2010/main" val="1337055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6FF16-F3FA-EF42-862C-25064D4699FC}"/>
              </a:ext>
            </a:extLst>
          </p:cNvPr>
          <p:cNvSpPr>
            <a:spLocks noGrp="1"/>
          </p:cNvSpPr>
          <p:nvPr>
            <p:ph type="title"/>
          </p:nvPr>
        </p:nvSpPr>
        <p:spPr>
          <a:xfrm>
            <a:off x="1371600" y="525380"/>
            <a:ext cx="9601200" cy="1485900"/>
          </a:xfrm>
        </p:spPr>
        <p:txBody>
          <a:bodyPr/>
          <a:lstStyle/>
          <a:p>
            <a:r>
              <a:rPr lang="en-US"/>
              <a:t>SAS</a:t>
            </a:r>
            <a:r>
              <a:rPr lang="en-US" baseline="30000"/>
              <a:t>®</a:t>
            </a:r>
            <a:r>
              <a:rPr lang="en-US"/>
              <a:t> Studio</a:t>
            </a:r>
            <a:endParaRPr lang="en-US" dirty="0"/>
          </a:p>
        </p:txBody>
      </p:sp>
      <p:pic>
        <p:nvPicPr>
          <p:cNvPr id="4" name="Picture 3">
            <a:extLst>
              <a:ext uri="{FF2B5EF4-FFF2-40B4-BE49-F238E27FC236}">
                <a16:creationId xmlns:a16="http://schemas.microsoft.com/office/drawing/2014/main" id="{A85DBB6B-C4F2-8942-9699-3A0FFC119147}"/>
              </a:ext>
            </a:extLst>
          </p:cNvPr>
          <p:cNvPicPr>
            <a:picLocks noChangeAspect="1"/>
          </p:cNvPicPr>
          <p:nvPr/>
        </p:nvPicPr>
        <p:blipFill>
          <a:blip r:embed="rId3"/>
          <a:stretch>
            <a:fillRect/>
          </a:stretch>
        </p:blipFill>
        <p:spPr>
          <a:xfrm>
            <a:off x="2362200" y="1135649"/>
            <a:ext cx="7620000" cy="5321300"/>
          </a:xfrm>
          <a:prstGeom prst="rect">
            <a:avLst/>
          </a:prstGeom>
        </p:spPr>
      </p:pic>
      <p:sp>
        <p:nvSpPr>
          <p:cNvPr id="9" name="Rectangle 8">
            <a:extLst>
              <a:ext uri="{FF2B5EF4-FFF2-40B4-BE49-F238E27FC236}">
                <a16:creationId xmlns:a16="http://schemas.microsoft.com/office/drawing/2014/main" id="{54A078CB-80E9-7A4F-AB1A-20BB00E93BFA}"/>
              </a:ext>
            </a:extLst>
          </p:cNvPr>
          <p:cNvSpPr/>
          <p:nvPr/>
        </p:nvSpPr>
        <p:spPr>
          <a:xfrm>
            <a:off x="2993978" y="6266120"/>
            <a:ext cx="9167574" cy="646331"/>
          </a:xfrm>
          <a:prstGeom prst="rect">
            <a:avLst/>
          </a:prstGeom>
        </p:spPr>
        <p:txBody>
          <a:bodyPr wrap="none">
            <a:spAutoFit/>
          </a:bodyPr>
          <a:lstStyle/>
          <a:p>
            <a:r>
              <a:rPr lang="en-US" dirty="0"/>
              <a:t>Figure 4– Sample rendering of histogram checking sample for normality SAS Studio desktop  </a:t>
            </a:r>
            <a:br>
              <a:rPr lang="en-US" dirty="0"/>
            </a:br>
            <a:r>
              <a:rPr lang="en-US" dirty="0"/>
              <a:t>Source: </a:t>
            </a:r>
            <a:r>
              <a:rPr lang="en-US" dirty="0">
                <a:hlinkClick r:id="rId4"/>
              </a:rPr>
              <a:t>https://www.sas.com/en_us/software/studio.html</a:t>
            </a:r>
            <a:r>
              <a:rPr lang="en-US" dirty="0"/>
              <a:t> </a:t>
            </a:r>
          </a:p>
        </p:txBody>
      </p:sp>
    </p:spTree>
    <p:extLst>
      <p:ext uri="{BB962C8B-B14F-4D97-AF65-F5344CB8AC3E}">
        <p14:creationId xmlns:p14="http://schemas.microsoft.com/office/powerpoint/2010/main" val="201653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6FF16-F3FA-EF42-862C-25064D4699FC}"/>
              </a:ext>
            </a:extLst>
          </p:cNvPr>
          <p:cNvSpPr>
            <a:spLocks noGrp="1"/>
          </p:cNvSpPr>
          <p:nvPr>
            <p:ph type="title"/>
          </p:nvPr>
        </p:nvSpPr>
        <p:spPr/>
        <p:txBody>
          <a:bodyPr/>
          <a:lstStyle/>
          <a:p>
            <a:r>
              <a:rPr lang="en-US" dirty="0"/>
              <a:t>SAS</a:t>
            </a:r>
            <a:r>
              <a:rPr lang="en-US" baseline="30000" dirty="0"/>
              <a:t>® </a:t>
            </a:r>
            <a:r>
              <a:rPr lang="en-US" dirty="0"/>
              <a:t>Studio</a:t>
            </a:r>
          </a:p>
        </p:txBody>
      </p:sp>
      <p:sp>
        <p:nvSpPr>
          <p:cNvPr id="3" name="Content Placeholder 2">
            <a:extLst>
              <a:ext uri="{FF2B5EF4-FFF2-40B4-BE49-F238E27FC236}">
                <a16:creationId xmlns:a16="http://schemas.microsoft.com/office/drawing/2014/main" id="{2017CEC2-5464-244C-B7F0-88B1DF6D568E}"/>
              </a:ext>
            </a:extLst>
          </p:cNvPr>
          <p:cNvSpPr>
            <a:spLocks noGrp="1"/>
          </p:cNvSpPr>
          <p:nvPr>
            <p:ph idx="1"/>
          </p:nvPr>
        </p:nvSpPr>
        <p:spPr>
          <a:xfrm>
            <a:off x="1371600" y="1507958"/>
            <a:ext cx="9601200" cy="5133474"/>
          </a:xfrm>
        </p:spPr>
        <p:txBody>
          <a:bodyPr>
            <a:normAutofit fontScale="92500" lnSpcReduction="10000"/>
          </a:bodyPr>
          <a:lstStyle/>
          <a:p>
            <a:r>
              <a:rPr lang="en-US" dirty="0"/>
              <a:t>Browser based interface that allows you to access your data anywhere you have a browser. Includes a Code editor for direct programming. </a:t>
            </a:r>
          </a:p>
          <a:p>
            <a:r>
              <a:rPr lang="en-US" dirty="0"/>
              <a:t>SAS skills are in demand by many organizations for BI. SAS</a:t>
            </a:r>
            <a:r>
              <a:rPr lang="en-US" baseline="30000" dirty="0"/>
              <a:t> </a:t>
            </a:r>
            <a:r>
              <a:rPr lang="en-US" dirty="0"/>
              <a:t>is rated the top skill to have in today’s market. Free resources. Learn SAS quickly without a significant financial or time commitment.</a:t>
            </a:r>
          </a:p>
          <a:p>
            <a:r>
              <a:rPr lang="en-US" dirty="0"/>
              <a:t>World Class Support Services, contact vendor for pricing. Trial options and university editions, according to SAS more than 3,000 educational institutions are teaching SAS.</a:t>
            </a:r>
          </a:p>
          <a:p>
            <a:r>
              <a:rPr lang="en-US" dirty="0"/>
              <a:t>It is designed for the novice user. The interface provides many point-and-click functions for data handling, visualization, and statistics.</a:t>
            </a:r>
          </a:p>
          <a:p>
            <a:r>
              <a:rPr lang="en-US" dirty="0"/>
              <a:t>Data is assigned roles for analysis, customizing visualization output and database interfacing is very easy through the interface, can be done without coding.</a:t>
            </a:r>
            <a:br>
              <a:rPr lang="en-US" dirty="0"/>
            </a:br>
            <a:endParaRPr lang="en-US" dirty="0"/>
          </a:p>
          <a:p>
            <a:pPr marL="0" indent="0" algn="just">
              <a:buNone/>
            </a:pPr>
            <a:r>
              <a:rPr lang="en-US" dirty="0"/>
              <a:t>“SAS Visual Data Mining and Machine Learning includes the latest statistical, machine learning, deep learning and text analysis algorithms that accelerate structured and unstructured data explorations, while also supporting popular open source languages.” (</a:t>
            </a:r>
            <a:r>
              <a:rPr lang="en-US" dirty="0" err="1"/>
              <a:t>SAS.com,</a:t>
            </a:r>
            <a:r>
              <a:rPr lang="en-US" dirty="0" err="1">
                <a:hlinkClick r:id="rId3"/>
              </a:rPr>
              <a:t>https</a:t>
            </a:r>
            <a:r>
              <a:rPr lang="en-US" dirty="0">
                <a:hlinkClick r:id="rId3"/>
              </a:rPr>
              <a:t>://www.sas.com/en_us/news/analyst-viewpoints/forrester-names-sas-leader-in-predictive-analytics-machine-learning.html</a:t>
            </a:r>
            <a:r>
              <a:rPr lang="en-US" dirty="0"/>
              <a:t>, 01/26/2020)</a:t>
            </a:r>
          </a:p>
        </p:txBody>
      </p:sp>
    </p:spTree>
    <p:extLst>
      <p:ext uri="{BB962C8B-B14F-4D97-AF65-F5344CB8AC3E}">
        <p14:creationId xmlns:p14="http://schemas.microsoft.com/office/powerpoint/2010/main" val="1001406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FDA02-B20E-0A42-92F0-23E4F78CC9F1}"/>
              </a:ext>
            </a:extLst>
          </p:cNvPr>
          <p:cNvSpPr>
            <a:spLocks noGrp="1"/>
          </p:cNvSpPr>
          <p:nvPr>
            <p:ph type="title"/>
          </p:nvPr>
        </p:nvSpPr>
        <p:spPr>
          <a:xfrm>
            <a:off x="1371600" y="685800"/>
            <a:ext cx="9601200" cy="597568"/>
          </a:xfrm>
        </p:spPr>
        <p:txBody>
          <a:bodyPr>
            <a:normAutofit fontScale="90000"/>
          </a:bodyPr>
          <a:lstStyle/>
          <a:p>
            <a:r>
              <a:rPr lang="en-US" dirty="0"/>
              <a:t>PyCharm EDU IDE</a:t>
            </a:r>
          </a:p>
        </p:txBody>
      </p:sp>
      <p:sp>
        <p:nvSpPr>
          <p:cNvPr id="3" name="Content Placeholder 2">
            <a:extLst>
              <a:ext uri="{FF2B5EF4-FFF2-40B4-BE49-F238E27FC236}">
                <a16:creationId xmlns:a16="http://schemas.microsoft.com/office/drawing/2014/main" id="{1D80F529-BEAF-D340-8258-659C234D6C7A}"/>
              </a:ext>
            </a:extLst>
          </p:cNvPr>
          <p:cNvSpPr>
            <a:spLocks noGrp="1"/>
          </p:cNvSpPr>
          <p:nvPr>
            <p:ph idx="1"/>
          </p:nvPr>
        </p:nvSpPr>
        <p:spPr>
          <a:xfrm>
            <a:off x="1371600" y="1604211"/>
            <a:ext cx="9601200" cy="4263189"/>
          </a:xfrm>
        </p:spPr>
        <p:txBody>
          <a:bodyPr>
            <a:normAutofit lnSpcReduction="10000"/>
          </a:bodyPr>
          <a:lstStyle/>
          <a:p>
            <a:pPr marL="0" indent="0">
              <a:buNone/>
            </a:pPr>
            <a:endParaRPr lang="en-US" dirty="0"/>
          </a:p>
          <a:p>
            <a:r>
              <a:rPr lang="en-US" dirty="0"/>
              <a:t>Free and open source, Apache License Version 2, maintained by JetBrains, makers of IntelliJ for Java.</a:t>
            </a:r>
          </a:p>
          <a:p>
            <a:r>
              <a:rPr lang="en-US" dirty="0"/>
              <a:t>Python, not necessarily PyCharm, has many mature libraries supporting machine learning and data analytics and visualization, such as </a:t>
            </a:r>
            <a:r>
              <a:rPr lang="en-US" dirty="0" err="1"/>
              <a:t>scikit</a:t>
            </a:r>
            <a:r>
              <a:rPr lang="en-US" dirty="0"/>
              <a:t>-learn, </a:t>
            </a:r>
            <a:r>
              <a:rPr lang="en-US" dirty="0" err="1"/>
              <a:t>numpy</a:t>
            </a:r>
            <a:r>
              <a:rPr lang="en-US" dirty="0"/>
              <a:t>, </a:t>
            </a:r>
            <a:r>
              <a:rPr lang="en-US" dirty="0" err="1"/>
              <a:t>scipy</a:t>
            </a:r>
            <a:r>
              <a:rPr lang="en-US" dirty="0"/>
              <a:t>, and pandas</a:t>
            </a:r>
          </a:p>
          <a:p>
            <a:r>
              <a:rPr lang="en-US" dirty="0"/>
              <a:t>PyCharm provides coding assistance, syntax highlighting, version control support such as git. </a:t>
            </a:r>
          </a:p>
          <a:p>
            <a:r>
              <a:rPr lang="en-US" dirty="0"/>
              <a:t>Professional edition required to obtain support for Django, web2py, and flask. There are more than a thousand plugins available for PyCharm.</a:t>
            </a:r>
          </a:p>
          <a:p>
            <a:r>
              <a:rPr lang="en-US" dirty="0"/>
              <a:t>Deep learning is evolving in Python, several packages to get started with such as </a:t>
            </a:r>
            <a:r>
              <a:rPr lang="en-US" dirty="0" err="1"/>
              <a:t>Keras</a:t>
            </a:r>
            <a:r>
              <a:rPr lang="en-US" dirty="0"/>
              <a:t> (</a:t>
            </a:r>
            <a:r>
              <a:rPr lang="en-US" dirty="0" err="1"/>
              <a:t>DataCamp</a:t>
            </a:r>
            <a:r>
              <a:rPr lang="en-US" dirty="0"/>
              <a:t>, 2019).</a:t>
            </a:r>
          </a:p>
        </p:txBody>
      </p:sp>
      <p:pic>
        <p:nvPicPr>
          <p:cNvPr id="6" name="Picture 5">
            <a:extLst>
              <a:ext uri="{FF2B5EF4-FFF2-40B4-BE49-F238E27FC236}">
                <a16:creationId xmlns:a16="http://schemas.microsoft.com/office/drawing/2014/main" id="{63B51D3D-913B-524B-BFFA-C9C443243E75}"/>
              </a:ext>
            </a:extLst>
          </p:cNvPr>
          <p:cNvPicPr>
            <a:picLocks noChangeAspect="1"/>
          </p:cNvPicPr>
          <p:nvPr/>
        </p:nvPicPr>
        <p:blipFill>
          <a:blip r:embed="rId3"/>
          <a:stretch>
            <a:fillRect/>
          </a:stretch>
        </p:blipFill>
        <p:spPr>
          <a:xfrm>
            <a:off x="9182100" y="133684"/>
            <a:ext cx="1638300" cy="1701800"/>
          </a:xfrm>
          <a:prstGeom prst="rect">
            <a:avLst/>
          </a:prstGeom>
        </p:spPr>
      </p:pic>
    </p:spTree>
    <p:extLst>
      <p:ext uri="{BB962C8B-B14F-4D97-AF65-F5344CB8AC3E}">
        <p14:creationId xmlns:p14="http://schemas.microsoft.com/office/powerpoint/2010/main" val="651072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FDA02-B20E-0A42-92F0-23E4F78CC9F1}"/>
              </a:ext>
            </a:extLst>
          </p:cNvPr>
          <p:cNvSpPr>
            <a:spLocks noGrp="1"/>
          </p:cNvSpPr>
          <p:nvPr>
            <p:ph type="title"/>
          </p:nvPr>
        </p:nvSpPr>
        <p:spPr>
          <a:xfrm>
            <a:off x="1371600" y="685800"/>
            <a:ext cx="9601200" cy="597568"/>
          </a:xfrm>
        </p:spPr>
        <p:txBody>
          <a:bodyPr>
            <a:normAutofit fontScale="90000"/>
          </a:bodyPr>
          <a:lstStyle/>
          <a:p>
            <a:r>
              <a:rPr lang="en-US" dirty="0"/>
              <a:t>PyCharm EDU IDE</a:t>
            </a:r>
          </a:p>
        </p:txBody>
      </p:sp>
      <p:sp>
        <p:nvSpPr>
          <p:cNvPr id="3" name="Content Placeholder 2">
            <a:extLst>
              <a:ext uri="{FF2B5EF4-FFF2-40B4-BE49-F238E27FC236}">
                <a16:creationId xmlns:a16="http://schemas.microsoft.com/office/drawing/2014/main" id="{1D80F529-BEAF-D340-8258-659C234D6C7A}"/>
              </a:ext>
            </a:extLst>
          </p:cNvPr>
          <p:cNvSpPr>
            <a:spLocks noGrp="1"/>
          </p:cNvSpPr>
          <p:nvPr>
            <p:ph idx="1"/>
          </p:nvPr>
        </p:nvSpPr>
        <p:spPr>
          <a:xfrm>
            <a:off x="1371600" y="1604211"/>
            <a:ext cx="9601200" cy="4263189"/>
          </a:xfrm>
        </p:spPr>
        <p:txBody>
          <a:bodyPr>
            <a:normAutofit/>
          </a:bodyPr>
          <a:lstStyle/>
          <a:p>
            <a:pPr marL="0" indent="0">
              <a:buNone/>
            </a:pPr>
            <a:endParaRPr lang="en-US" dirty="0"/>
          </a:p>
          <a:p>
            <a:pPr marL="0" indent="0">
              <a:buNone/>
            </a:pPr>
            <a:endParaRPr lang="en-US" dirty="0"/>
          </a:p>
        </p:txBody>
      </p:sp>
      <p:pic>
        <p:nvPicPr>
          <p:cNvPr id="12" name="Picture 11">
            <a:extLst>
              <a:ext uri="{FF2B5EF4-FFF2-40B4-BE49-F238E27FC236}">
                <a16:creationId xmlns:a16="http://schemas.microsoft.com/office/drawing/2014/main" id="{F8424D1A-D4A9-4245-B07B-353BBFD3566B}"/>
              </a:ext>
            </a:extLst>
          </p:cNvPr>
          <p:cNvPicPr/>
          <p:nvPr/>
        </p:nvPicPr>
        <p:blipFill rotWithShape="1">
          <a:blip r:embed="rId3">
            <a:extLst>
              <a:ext uri="{28A0092B-C50C-407E-A947-70E740481C1C}">
                <a14:useLocalDpi xmlns:a14="http://schemas.microsoft.com/office/drawing/2010/main" val="0"/>
              </a:ext>
            </a:extLst>
          </a:blip>
          <a:srcRect b="6029"/>
          <a:stretch/>
        </p:blipFill>
        <p:spPr bwMode="auto">
          <a:xfrm>
            <a:off x="1604356" y="1325586"/>
            <a:ext cx="9069186" cy="5189657"/>
          </a:xfrm>
          <a:prstGeom prst="rect">
            <a:avLst/>
          </a:prstGeom>
          <a:noFill/>
          <a:ln>
            <a:noFill/>
          </a:ln>
        </p:spPr>
      </p:pic>
      <p:sp>
        <p:nvSpPr>
          <p:cNvPr id="7" name="Rectangle 6">
            <a:extLst>
              <a:ext uri="{FF2B5EF4-FFF2-40B4-BE49-F238E27FC236}">
                <a16:creationId xmlns:a16="http://schemas.microsoft.com/office/drawing/2014/main" id="{B08F5298-A080-9046-94CC-6A6FEA0E9CA4}"/>
              </a:ext>
            </a:extLst>
          </p:cNvPr>
          <p:cNvSpPr/>
          <p:nvPr/>
        </p:nvSpPr>
        <p:spPr>
          <a:xfrm>
            <a:off x="493222" y="6482006"/>
            <a:ext cx="11698778" cy="390684"/>
          </a:xfrm>
          <a:prstGeom prst="rect">
            <a:avLst/>
          </a:prstGeom>
        </p:spPr>
        <p:txBody>
          <a:bodyPr wrap="square">
            <a:spAutoFit/>
          </a:bodyPr>
          <a:lstStyle/>
          <a:p>
            <a:pPr algn="ctr">
              <a:lnSpc>
                <a:spcPct val="115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Figure 5 – Screenshot demonstrating some data visualization in Python with </a:t>
            </a:r>
            <a:r>
              <a:rPr lang="en-US" dirty="0" err="1">
                <a:latin typeface="Times New Roman" panose="02020603050405020304" pitchFamily="18" charset="0"/>
                <a:ea typeface="Calibri" panose="020F0502020204030204" pitchFamily="34" charset="0"/>
                <a:cs typeface="Times New Roman" panose="02020603050405020304" pitchFamily="18" charset="0"/>
              </a:rPr>
              <a:t>PyCharmEDU</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256947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4A2318"/>
      </a:dk2>
      <a:lt2>
        <a:srgbClr val="EDECEB"/>
      </a:lt2>
      <a:accent1>
        <a:srgbClr val="F3C82E"/>
      </a:accent1>
      <a:accent2>
        <a:srgbClr val="A26176"/>
      </a:accent2>
      <a:accent3>
        <a:srgbClr val="74A94E"/>
      </a:accent3>
      <a:accent4>
        <a:srgbClr val="188E8D"/>
      </a:accent4>
      <a:accent5>
        <a:srgbClr val="EE913A"/>
      </a:accent5>
      <a:accent6>
        <a:srgbClr val="DF5D4A"/>
      </a:accent6>
      <a:hlink>
        <a:srgbClr val="188E8D"/>
      </a:hlink>
      <a:folHlink>
        <a:srgbClr val="A26176"/>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D7AA1D6E-F3E9-4763-A3BC-84DF2E02F6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1410</Words>
  <Application>Microsoft Macintosh PowerPoint</Application>
  <PresentationFormat>Widescreen</PresentationFormat>
  <Paragraphs>72</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Franklin Gothic Book</vt:lpstr>
      <vt:lpstr>Times New Roman</vt:lpstr>
      <vt:lpstr>Crop</vt:lpstr>
      <vt:lpstr>Open Source tools for data analytics: R-Studio, SAS Studio,  PYCHARM Edu</vt:lpstr>
      <vt:lpstr>Overview: @forEach(‘tool’) </vt:lpstr>
      <vt:lpstr>PowerPoint Presentation</vt:lpstr>
      <vt:lpstr>PowerPoint Presentation</vt:lpstr>
      <vt:lpstr>PowerPoint Presentation</vt:lpstr>
      <vt:lpstr>SAS® Studio</vt:lpstr>
      <vt:lpstr>SAS® Studio</vt:lpstr>
      <vt:lpstr>PyCharm EDU IDE</vt:lpstr>
      <vt:lpstr>PyCharm EDU IDE</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Source tools for data analytics: R-Studio, SAS Studio,  PYCHARM Edu</dc:title>
  <dc:creator>Cecil Kitch</dc:creator>
  <cp:lastModifiedBy>Cecil Kitch</cp:lastModifiedBy>
  <cp:revision>10</cp:revision>
  <dcterms:created xsi:type="dcterms:W3CDTF">2020-01-26T23:53:53Z</dcterms:created>
  <dcterms:modified xsi:type="dcterms:W3CDTF">2020-01-27T01:09:32Z</dcterms:modified>
</cp:coreProperties>
</file>