
<file path=[Content_Types].xml><?xml version="1.0" encoding="utf-8"?>
<Types xmlns="http://schemas.openxmlformats.org/package/2006/content-types">
  <Default Extension="doc" ContentType="application/msword"/>
  <Default Extension="docx" ContentType="application/vnd.openxmlformats-officedocument.wordprocessingml.document"/>
  <Default Extension="emf" ContentType="image/x-emf"/>
  <Default Extension="jpeg" ContentType="image/jpeg"/>
  <Default Extension="png" ContentType="image/png"/>
  <Default Extension="rels" ContentType="application/vnd.openxmlformats-package.relationships+xml"/>
  <Default Extension="tiff" ContentType="image/tiff"/>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notesSlides/notesSlide7.xml" ContentType="application/vnd.openxmlformats-officedocument.presentationml.notesSlide+xml"/>
  <Override PartName="/ppt/notesSlides/notesSlide8.xml" ContentType="application/vnd.openxmlformats-officedocument.presentationml.notesSlide+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19" r:id="rId1"/>
  </p:sldMasterIdLst>
  <p:notesMasterIdLst>
    <p:notesMasterId r:id="rId12"/>
  </p:notesMasterIdLst>
  <p:sldIdLst>
    <p:sldId id="256" r:id="rId2"/>
    <p:sldId id="260" r:id="rId3"/>
    <p:sldId id="261" r:id="rId4"/>
    <p:sldId id="263" r:id="rId5"/>
    <p:sldId id="264" r:id="rId6"/>
    <p:sldId id="265" r:id="rId7"/>
    <p:sldId id="262" r:id="rId8"/>
    <p:sldId id="266" r:id="rId9"/>
    <p:sldId id="268" r:id="rId10"/>
    <p:sldId id="259"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ourtney Bruch" initials="CB" lastIdx="1" clrIdx="0">
    <p:extLst>
      <p:ext uri="{19B8F6BF-5375-455C-9EA6-DF929625EA0E}">
        <p15:presenceInfo xmlns:p15="http://schemas.microsoft.com/office/powerpoint/2012/main" userId="S-1-5-21-3984827964-424896023-3788768313-314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2" autoAdjust="0"/>
    <p:restoredTop sz="82794" autoAdjust="0"/>
  </p:normalViewPr>
  <p:slideViewPr>
    <p:cSldViewPr snapToGrid="0">
      <p:cViewPr>
        <p:scale>
          <a:sx n="100" d="100"/>
          <a:sy n="100" d="100"/>
        </p:scale>
        <p:origin x="496" y="-5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3.emf"/></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10-25T03:44:49.699"/>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0 27,'62'0,"11"0,-21 0,14 0,-8 0,8 0,-6 0,-8 0,-6 0,-13 0,7 0,-6 0,-3 0,1 0,1 0,8 0,-1 0,0-12,0 9,1-9,-1 12,0 0,-6 0,-3 0,-6 0,0 0,0 0,-1 0,1 0,7 0,-6 0,6 0,-7 0,0 0,-1 0,-5 0,-1 0,-2 0,-3 0,9 0,-10 0,5 0,-1 5,-3-3,9 3,-9-5,11 0,-11 0,4 0,0 0,-5 0,10 0,-9 0,3 0,1 0,-5 0,10 10,-9-8,3 9,1-11,-5 0,10 5,-4 1</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10-25T19:11:59.219"/>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 23,'51'0,"-8"0,3 0,-17 0,17 0,-13 0,8 0,-1 0,0 0,0 0,-6 0,4 0,-17 0,9 0,-11 0,0 0,4 0,-10 0,4 0,0 0,-4 0,9 0,-9 0,4 0,0 0,-4 0,8 0,-8 0,3 0,1 0,-4-5,3-1,-4-6</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10-25T03:44:51.453"/>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 93,'53'0,"0"0,-2 0,-1 0,36 0,3-7,-9-1,14-9,-24 2,17-1,-27 8,4-6,-21 13,12-6,-25 7,14 0,-16 0,5 0,6 0,-6 0,1 0,4 0,-17 0,9 6,-11-5,0 10,-2-10,-6 4,6 0,1-3,-1 3,0 0,0-4,-5 4,10 0,-9-3,3 3,1-5,-5 0,10 0,-9 0,3 0,1 0,-10 15,3 4</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10-25T03:44:53.895"/>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1 177,'75'7,"1"-5,-7 5,-3-7,0 0,2 0,-7 0,12 0,-21 0,6 0,-2 0,-14 0,6 0,0 0,10 0,2 0,15 0,-15-6,34 4,-11-12,7 12,-6-19,-6 11,1-13,-1 8,-3 0,-15 0,-2 7,-2-5,-14 5,6 0,-8-4,0 11,1-5,-1 0,0 4,0-4,-6 6,4 0,-11 0,4 0,-12 0,5 0,-11 0,10 0,-10 0,4 0,6 0,-3 0,4 0,-1 0,-4 0,6 0,0 0,-1 0,-5 0,-1 0,-2 0,-3 0,8 0,-8 0,4 0,-1 5,-8 7,7 0,-9 5,1-6,8 1,-12 4,7 2</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10-25T03:44:55.967"/>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0 1,'43'0,"-6"0,-25 0,-1 0,11 0,-2 0,9 0,2 0,3 0,6 0,0 0,-6 0,4 0,-11 0,4 0,-6 0,-6 0,-2 0,0 0,-4 0,8 0,-8 0,3 0,1 0,-4 0,8 0,5 0,-1 0,7 0,0 0,-6 0,6 0,-7 0,-1 0,-5 0,-1 0,-2 0,-3 0,9 0,-5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10-25T19:11:37.680"/>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 0,'49'0,"-5"0,-19 0,0 0,6 0,-4 0,12 0,-13 0,6 0,-1 0,-10 5,9-3,-11 3,6-5,-6 0,-2 0,0 0,2 0,0 0,-1 0,-1 0,-4 0,9 0,-9 0,9 0,-9 0,5 0,-2 0,-3 0,9 0,-9 0,11 0,-11 0,4 0,0 0,2 0,0 0,-2 0,1 0,-5 0,10 0,-10 0,4 0,0 0,2 0,-1 0,-1 0,5 0,-7 0,13 0,-15 0,4 0,0 0,2 0,-1 0,-1 0,-1 0,3 0,-1 0,-1 0,0 0,-4 0,8 0,-8 0,4 0,-1 0,-3 0,8 0,-8 0,4 0,-1 0,-3 0,8 5,-13 6,2 2,-10 8,0-8,0 4</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10-25T19:11:39.902"/>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 24,'50'0,"-11"0,-16 0,-10 0,5 0,-1 0,-4 0,10 0,3 0,-5 0,16 0,-17 0,19 0,-19 0,17 0,-16 0,17 0,-11 0,5 0,-1 0,-4 0,5 0,-8 0,1 0,0 0,-6 0,4 0,-4 0,0 0,4 0,-4 0,0 0,-2-6,1 5,6-4,-4 5,8 0,-15 0,10 0,-10 0,5 0,-1 0,2 0,0 0,4 0,-10 0,10 0,-4 0,6 0,-6 0,9 0,-14 0,9 0,-7 0,-3 0,9 0,-10 0,5 0,0-5,1 4,0-5,5 6,-4 0,0 0,-1 0,-2 0,3 0,-1 0,-1 0,0 0,-5 0,10 0,-9 0,3 0,1 0,-5 6,11 0,-4 5</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10-25T19:11:46.199"/>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0 516,'57'0,"26"0,-27 0,31 0,9 0,-46 0,2 0,8 3,1 2,1-1,-2 1,33 5,-40-6,-2-1,19-3,17 0,9 8,-37-6,32 6,-28-1,0 1,29 0,-38-2,30-6,-24 7,6-6,-8 12,0-11,-9 4,-7-6,-4 0,-11 0,4 0,-6 0,0 0,0 0,-1 0,8 0,-5 0,19 0,-18 0,19 0,-6 0,35 0,-12 0,-12 0,-2 0,5 0,27 0,-30 6,23-4,-7 11,0-11,7 11,-7-11,1 5,6-7,-16 6,7-4,-16 4,6-6,-14 0,6 0,-8 0,1 0,-1 0,16 0,-11 0,19 0,-14 0,0 0,-2 0,-8 0,-7 0,11 0,-16 0,2 0,-6 0,-11 0,4 0,0 0,-5 0,10 0,-9 0,3 0,1-5,-5-1,0-11,-7 4,-5-4,0 1,0 3,0-10,0 10,0-10,0 4,0-6,0 6,0-5,0 5,0-6,0 6,0-4,0 4,0 0,0 1,5 1,2 4,5-5,-6 1,-1 4,0-5,-3 1,-18 10,0-4,-19 11,16 0,-4 0,-3 6,-1-4,-11 10,4-5,-6 1,-1-3,-7 2,6-6,-6 6,0-7,6 0,-7 0,9 0,0 0,-8 0,5 0,-5 0,8 0,-1-6,1 4,-8-10,6 10,-32-11,34 5,-41-1,18 4,0-1,-20 4,23-4,-9 6,-6-6,15 4,-6-5,8 1,1 4,7-5,2 1,7 5,-17-5,20 0,-19 5,24-11,-1 5,-4 0,11-4,-12 3,13 1,-13 1,12 6,-11 0,4 0,-6-6,-1 5,-7-5,6 0,-6 4,7-4,-7 0,13 4,-11-4,12 6,-6 0,-1 0,-7 0,-20 0,14 0,-20 0,32-6,-14 4,6-4,0 6,-6 0,6 0,0 0,2 0,7 0,1 0,0 0,6 0,2 0,1 0,4 0,1 0,-4 0,9 0,-11 0,13 0,-4 0,5 0,-1 0,2 0,0 0,4 0,-8 0,8 0,-4 5,0 2,4-1,-3 4,9 2,-3 0,4 5,-1 0,2-5,5 10,0-9,0 3,0 1,0 1,0 0,0 0,0 4,0-8,0 9,0-6,0-4,0 10,0-11,5 5,7-1,0-8,5 2,0-10,-4 0,10 0,-4 0,6 0,0 0,0 0,-6 0,4 0,-4 0,12 0,-4 0,11 0,-4 0,6 0,8 0,20 7,3 2,6 6,18 9,-12-7,-20-4,4 0,-11-1,1 0,15-1,0-2,-4 4,0 0,10-3,2-1,-1 0,4 1,-2-1,7 0,-6 1,9 0,-1 1,-6-2,3 0,-9 0,-18 0,-2-1,32 3,-4-2,5 0,-19-1,-1 0,17-6,10 12,-42-13,-3 0,22 6,9-7,-34 0,7 0,30 0,-22 0,14 0,-31 0,-15 0,6 0,-13 0,0 0,-3 0,-4 0,0 0,-2 0,0 0,2 6,-1-5,-1 5,-6-1,6 1,-4 0,8 0,-8-6,3 0,1 0,-4 0,8 0,-8 0,3 0,1 0,-4 0,8 0,-2 0,-1 0,-1 0,-5-12,0 5,0-11,5 6,-4 0,10 0,-10 0,5 0,-1 0,-4 0,4 0,-5 1,-1-1,1 1,-1-1,-31-5,13 5,-32-6,26 1,-11 3,5-4,-7-7,1 9,5-8,-4 11,5-4,0 3,-4-4,4 6,0 5,-4-4,9 10,-9-5,10 6,-5 0,1 0,4 0,-10 0,10 0,-9 0,9 0,-5 0,1 0,4 0,-11-5,11 3,-10-9,9 4,-9 1,4 0,0 1,-4 4,4-10,-6 10,-7-5,5 6,-19 0,17-5,-17 3,12-3,-14-2,6 0,-14-1,6-5,-16 5,14 0,-13 1,7 7,-20 0,15 0,11 0,1 0,2 0,-44 0,33 0,-17 0,0 0,8 0,14 0,1 0,-15 0,19-3,0 0,-16 1,6-5,-7 7,10-6,7-2,-6-6,14 0,-14 0,13 1,-5-1,8 0,0 1,-1-1,1 7,-8-12,5 15,-12-15,12 18,-12-6,4 1,-6 4,-19-4,14 6,-22 0,31 0,-11 0,22 0,-14 0,6 0,0 0,2 0,0 0,12 0,-10 0,12 0,1 0,-6 0,12 0,-4 0,6 0,0 0,-5 0,3 0,3 0,7 0,5 0,-4 10,3-8,-4 14,5-10,1 5,-1 1</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10-25T19:11:54.728"/>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519 294,'44'0,"-6"0,-27 0,1 0,9 0,-7 0,8 0,1 0,-3 0,4 0,-1 0,-4 0,0 0,4-5,-4 3,0-9,4 5,-10-1,4 2,6 5,-9 0,8 0,-5 0,-4 0,-2-21,-6 11,-5-17,0 15,-5 0,-14-6,-2 4,-18-5,6 6,-7-6,-1 4,-7-12,-2 12,0 0,-6 2,6 12,-8-6,1 7,-1 0,0 0,8 0,-6 0,14 0,-6 0,14 0,-4 0,11 6,1 0,9 6,10 0,34-1,-13-5,30-1,-31-5,4 0,0-5,2 4,-1-9,-1 8,0-3,-4 0,5 4,-1-4,-4 5,15 0,-13 0,7 0,-5 5,-4 2,11 5,-11 5,4-3,-4 9,-2-10,2 10,-2-10,1 11,0-11,-5 10,-2-10,-5 10,0-10,0 4,0 1,0-5,0 9,0-9,0 3,20-9,-10-2,17-5,-10 0,2-11,13 2,1-16,8 10,-8-4,5 6,-17 1,9-7,-17 6,4-4,-10 5,-2-4,-28 2,6 2,-20 6,12 6,6 0,-4 0,4 0,-6 0,6-5,-5 4,16-5,-3 6</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10-25T19:11:57.246"/>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900 95,'-50'0,"11"0,16 0,4 0,0 0,1 0,2 0,-2 0,0 0,1 0,0 0,4 0,-8 0,8 0,-4 0,0 0,-2 0,1 0,1 0,0 0,4 0,-9 0,9 0,-3 0,-1 0,4 0,-9 0,9 0,-3 0,-1 0,4-5,-9 4,9-4,-3 5,-1 0,4 0,-9 0,9 0,-3 0,-1 0,4 0,-9 0,9 0,-3 0,-1-6,4 5,-9-4,9 5,-3 0,-1-10,9 2,9-20,2 19,8-7</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969ACF0-52CA-48BD-B643-E3E390BE4E63}" type="datetimeFigureOut">
              <a:rPr lang="en-US" smtClean="0"/>
              <a:t>10/24/19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B784957-55E9-4204-A32B-DC44FED12A11}" type="slidenum">
              <a:rPr lang="en-US" smtClean="0"/>
              <a:t>‹#›</a:t>
            </a:fld>
            <a:endParaRPr lang="en-US"/>
          </a:p>
        </p:txBody>
      </p:sp>
    </p:spTree>
    <p:extLst>
      <p:ext uri="{BB962C8B-B14F-4D97-AF65-F5344CB8AC3E}">
        <p14:creationId xmlns:p14="http://schemas.microsoft.com/office/powerpoint/2010/main" val="11341371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B784957-55E9-4204-A32B-DC44FED12A11}" type="slidenum">
              <a:rPr lang="en-US" smtClean="0"/>
              <a:t>1</a:t>
            </a:fld>
            <a:endParaRPr lang="en-US"/>
          </a:p>
        </p:txBody>
      </p:sp>
    </p:spTree>
    <p:extLst>
      <p:ext uri="{BB962C8B-B14F-4D97-AF65-F5344CB8AC3E}">
        <p14:creationId xmlns:p14="http://schemas.microsoft.com/office/powerpoint/2010/main" val="5225923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Given the output of the summary, we see that the minimum mpg is 10.40, the maximum is 33.90, and the mean is 20.09 (mpg) respectively.</a:t>
            </a:r>
          </a:p>
          <a:p>
            <a:r>
              <a:rPr lang="en-US" dirty="0"/>
              <a:t>We also note here there are a lot of other variables but for this exercise we are really only concerned with the am variable. </a:t>
            </a:r>
          </a:p>
          <a:p>
            <a:r>
              <a:rPr lang="en-US" dirty="0"/>
              <a:t>It is is a binary or categorial variable, </a:t>
            </a:r>
            <a:r>
              <a:rPr lang="en-US" sz="1200" b="0" i="0" kern="1200" dirty="0">
                <a:solidFill>
                  <a:schemeClr val="tx1"/>
                </a:solidFill>
                <a:effectLst/>
                <a:latin typeface="+mn-lt"/>
                <a:ea typeface="+mn-ea"/>
                <a:cs typeface="+mn-cs"/>
              </a:rPr>
              <a:t>am Transmission (0 = automatic, 1 = manual).</a:t>
            </a:r>
            <a:endParaRPr lang="en-US" dirty="0"/>
          </a:p>
          <a:p>
            <a:r>
              <a:rPr lang="en-US" dirty="0"/>
              <a:t>The summary statistics don’t tell us much about transmission without transforming into into factors.</a:t>
            </a:r>
          </a:p>
        </p:txBody>
      </p:sp>
      <p:sp>
        <p:nvSpPr>
          <p:cNvPr id="4" name="Slide Number Placeholder 3"/>
          <p:cNvSpPr>
            <a:spLocks noGrp="1"/>
          </p:cNvSpPr>
          <p:nvPr>
            <p:ph type="sldNum" sz="quarter" idx="5"/>
          </p:nvPr>
        </p:nvSpPr>
        <p:spPr/>
        <p:txBody>
          <a:bodyPr/>
          <a:lstStyle/>
          <a:p>
            <a:fld id="{7B784957-55E9-4204-A32B-DC44FED12A11}" type="slidenum">
              <a:rPr lang="en-US" smtClean="0"/>
              <a:t>3</a:t>
            </a:fld>
            <a:endParaRPr lang="en-US"/>
          </a:p>
        </p:txBody>
      </p:sp>
    </p:spTree>
    <p:extLst>
      <p:ext uri="{BB962C8B-B14F-4D97-AF65-F5344CB8AC3E}">
        <p14:creationId xmlns:p14="http://schemas.microsoft.com/office/powerpoint/2010/main" val="25657682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you can see the vertical strip plot with jitter is a very elegant way of visualizing this data, particularly there is some overlap in values, and the jitter offset allows us to better see the overall number of values in the set. However, the strip plot in R is not provide the means for us to perform the linear regression.</a:t>
            </a:r>
          </a:p>
        </p:txBody>
      </p:sp>
      <p:sp>
        <p:nvSpPr>
          <p:cNvPr id="4" name="Slide Number Placeholder 3"/>
          <p:cNvSpPr>
            <a:spLocks noGrp="1"/>
          </p:cNvSpPr>
          <p:nvPr>
            <p:ph type="sldNum" sz="quarter" idx="5"/>
          </p:nvPr>
        </p:nvSpPr>
        <p:spPr/>
        <p:txBody>
          <a:bodyPr/>
          <a:lstStyle/>
          <a:p>
            <a:fld id="{7B784957-55E9-4204-A32B-DC44FED12A11}" type="slidenum">
              <a:rPr lang="en-US" smtClean="0"/>
              <a:t>4</a:t>
            </a:fld>
            <a:endParaRPr lang="en-US"/>
          </a:p>
        </p:txBody>
      </p:sp>
    </p:spTree>
    <p:extLst>
      <p:ext uri="{BB962C8B-B14F-4D97-AF65-F5344CB8AC3E}">
        <p14:creationId xmlns:p14="http://schemas.microsoft.com/office/powerpoint/2010/main" val="21228114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Since we are using a binary variable as a factor, we first us the </a:t>
            </a:r>
            <a:r>
              <a:rPr lang="en-US" dirty="0" err="1"/>
              <a:t>as.factor</a:t>
            </a:r>
            <a:r>
              <a:rPr lang="en-US" dirty="0"/>
              <a:t>() to convert, and use the levels() function to apply a label. </a:t>
            </a:r>
          </a:p>
          <a:p>
            <a:r>
              <a:rPr lang="en-US" dirty="0"/>
              <a:t>I found the box plot very useful to visual, as it allows us to succinctly observed that about seventy-five percent of cars in the data set with greater than 20mpg have manual transmission.</a:t>
            </a:r>
          </a:p>
          <a:p>
            <a:r>
              <a:rPr lang="en-US" dirty="0"/>
              <a:t>Conversely, only twenty-five percent of cars with automatic transmissions have greater than twenty miles per gallon. </a:t>
            </a:r>
          </a:p>
          <a:p>
            <a:r>
              <a:rPr lang="en-US" dirty="0"/>
              <a:t>This corresponds to the well known fact that manual transmissions have superior fuel economy, even though the data set is roughly forty years old.</a:t>
            </a:r>
            <a:br>
              <a:rPr lang="en-US" dirty="0"/>
            </a:br>
            <a:r>
              <a:rPr lang="en-US" dirty="0"/>
              <a:t>In addition the box plot was an excellent way to determine if there were any outlier, and there are none.</a:t>
            </a:r>
          </a:p>
        </p:txBody>
      </p:sp>
      <p:sp>
        <p:nvSpPr>
          <p:cNvPr id="4" name="Slide Number Placeholder 3"/>
          <p:cNvSpPr>
            <a:spLocks noGrp="1"/>
          </p:cNvSpPr>
          <p:nvPr>
            <p:ph type="sldNum" sz="quarter" idx="5"/>
          </p:nvPr>
        </p:nvSpPr>
        <p:spPr/>
        <p:txBody>
          <a:bodyPr/>
          <a:lstStyle/>
          <a:p>
            <a:fld id="{7B784957-55E9-4204-A32B-DC44FED12A11}" type="slidenum">
              <a:rPr lang="en-US" smtClean="0"/>
              <a:t>5</a:t>
            </a:fld>
            <a:endParaRPr lang="en-US"/>
          </a:p>
        </p:txBody>
      </p:sp>
    </p:spTree>
    <p:extLst>
      <p:ext uri="{BB962C8B-B14F-4D97-AF65-F5344CB8AC3E}">
        <p14:creationId xmlns:p14="http://schemas.microsoft.com/office/powerpoint/2010/main" val="11542523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can also perform a sample t-test to compare the mpg of automatic and manual transmissions. </a:t>
            </a:r>
          </a:p>
          <a:p>
            <a:r>
              <a:rPr lang="en-US" dirty="0"/>
              <a:t>Null Hypothesis: The difference in mean MPG between automatic cars and manual cars is not significant.</a:t>
            </a:r>
          </a:p>
          <a:p>
            <a:r>
              <a:rPr lang="en-US" dirty="0"/>
              <a:t>Alternative Hypothesis: The difference in mean MPG between automatic and manual cars is significant.</a:t>
            </a:r>
          </a:p>
          <a:p>
            <a:r>
              <a:rPr lang="en-US" dirty="0"/>
              <a:t>Conclusion:</a:t>
            </a:r>
          </a:p>
          <a:p>
            <a:r>
              <a:rPr lang="en-US" sz="1200" b="0" i="0" kern="1200" dirty="0">
                <a:solidFill>
                  <a:schemeClr val="tx1"/>
                </a:solidFill>
                <a:effectLst/>
                <a:latin typeface="+mn-lt"/>
                <a:ea typeface="+mn-ea"/>
                <a:cs typeface="+mn-cs"/>
              </a:rPr>
              <a:t>The outcome here is a p-value less than 0.05, so the null hypothesis is rejected.</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I liked this function, particularly because it generated the means for x and y, which I demonstrated above using mean(</a:t>
            </a:r>
            <a:r>
              <a:rPr lang="en-US" sz="1200" b="0" i="0" kern="1200" dirty="0" err="1">
                <a:solidFill>
                  <a:schemeClr val="tx1"/>
                </a:solidFill>
                <a:effectLst/>
                <a:latin typeface="+mn-lt"/>
                <a:ea typeface="+mn-ea"/>
                <a:cs typeface="+mn-cs"/>
              </a:rPr>
              <a:t>automatic$mpg</a:t>
            </a:r>
            <a:r>
              <a:rPr lang="en-US" sz="1200" b="0" i="0" kern="1200" dirty="0">
                <a:solidFill>
                  <a:schemeClr val="tx1"/>
                </a:solidFill>
                <a:effectLst/>
                <a:latin typeface="+mn-lt"/>
                <a:ea typeface="+mn-ea"/>
                <a:cs typeface="+mn-cs"/>
              </a:rPr>
              <a:t>) and mean(</a:t>
            </a:r>
            <a:r>
              <a:rPr lang="en-US" sz="1200" b="0" i="0" kern="1200" dirty="0" err="1">
                <a:solidFill>
                  <a:schemeClr val="tx1"/>
                </a:solidFill>
                <a:effectLst/>
                <a:latin typeface="+mn-lt"/>
                <a:ea typeface="+mn-ea"/>
                <a:cs typeface="+mn-cs"/>
              </a:rPr>
              <a:t>manual$mpg</a:t>
            </a:r>
            <a:r>
              <a:rPr lang="en-US" sz="1200" b="0" i="0" kern="1200" dirty="0">
                <a:solidFill>
                  <a:schemeClr val="tx1"/>
                </a:solidFill>
                <a:effectLst/>
                <a:latin typeface="+mn-lt"/>
                <a:ea typeface="+mn-ea"/>
                <a:cs typeface="+mn-cs"/>
              </a:rPr>
              <a:t>).</a:t>
            </a:r>
          </a:p>
          <a:p>
            <a:r>
              <a:rPr lang="en-US" sz="1200" b="0" i="0" kern="1200" dirty="0">
                <a:solidFill>
                  <a:schemeClr val="tx1"/>
                </a:solidFill>
                <a:effectLst/>
                <a:latin typeface="+mn-lt"/>
                <a:ea typeface="+mn-ea"/>
                <a:cs typeface="+mn-cs"/>
              </a:rPr>
              <a:t>But we can get this output at the same time we run our t—test. </a:t>
            </a:r>
          </a:p>
          <a:p>
            <a:r>
              <a:rPr lang="en-US" sz="1200" b="0" i="0" kern="1200" dirty="0">
                <a:solidFill>
                  <a:schemeClr val="tx1"/>
                </a:solidFill>
                <a:effectLst/>
                <a:latin typeface="+mn-lt"/>
                <a:ea typeface="+mn-ea"/>
                <a:cs typeface="+mn-cs"/>
              </a:rPr>
              <a:t>Not necessarily the point of this exercise but useful nonetheless.</a:t>
            </a:r>
            <a:endParaRPr lang="en-US" dirty="0"/>
          </a:p>
          <a:p>
            <a:endParaRPr lang="en-US" dirty="0"/>
          </a:p>
        </p:txBody>
      </p:sp>
      <p:sp>
        <p:nvSpPr>
          <p:cNvPr id="4" name="Slide Number Placeholder 3"/>
          <p:cNvSpPr>
            <a:spLocks noGrp="1"/>
          </p:cNvSpPr>
          <p:nvPr>
            <p:ph type="sldNum" sz="quarter" idx="5"/>
          </p:nvPr>
        </p:nvSpPr>
        <p:spPr/>
        <p:txBody>
          <a:bodyPr/>
          <a:lstStyle/>
          <a:p>
            <a:fld id="{7B784957-55E9-4204-A32B-DC44FED12A11}" type="slidenum">
              <a:rPr lang="en-US" smtClean="0"/>
              <a:t>6</a:t>
            </a:fld>
            <a:endParaRPr lang="en-US"/>
          </a:p>
        </p:txBody>
      </p:sp>
    </p:spTree>
    <p:extLst>
      <p:ext uri="{BB962C8B-B14F-4D97-AF65-F5344CB8AC3E}">
        <p14:creationId xmlns:p14="http://schemas.microsoft.com/office/powerpoint/2010/main" val="22068958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Using the linear regression model we learned in the previous module, we first plot the data and then generate then fit and plot the linear regression line.</a:t>
            </a:r>
          </a:p>
          <a:p>
            <a:r>
              <a:rPr lang="en-US" dirty="0"/>
              <a:t>We can also generate the summary statistics of our regression model so that we can examine the p-value.</a:t>
            </a:r>
          </a:p>
          <a:p>
            <a:r>
              <a:rPr lang="en-US" dirty="0"/>
              <a:t>Based on the output p-value, it is close to much closer to zero than one. We have a measure to see that this it is not really a good fit.</a:t>
            </a:r>
          </a:p>
          <a:p>
            <a:r>
              <a:rPr lang="en-US" dirty="0"/>
              <a:t>Evenly though we can visually look at this plot and line and say its not a good fit, we are actually able to quantify it using r-squared and the p-value.</a:t>
            </a:r>
          </a:p>
          <a:p>
            <a:r>
              <a:rPr lang="en-US" dirty="0"/>
              <a:t>In other words, even though we can use the the linear model, when trying to predict binary variable, the linear model is typically not the the best predictor.</a:t>
            </a:r>
          </a:p>
          <a:p>
            <a:r>
              <a:rPr lang="en-US" dirty="0"/>
              <a:t>Linear regression would be more useful applied to a categorical/binary variable if were trying to determine if the difference in mean mpg in automatic vs manual was significant.</a:t>
            </a:r>
          </a:p>
        </p:txBody>
      </p:sp>
      <p:sp>
        <p:nvSpPr>
          <p:cNvPr id="4" name="Slide Number Placeholder 3"/>
          <p:cNvSpPr>
            <a:spLocks noGrp="1"/>
          </p:cNvSpPr>
          <p:nvPr>
            <p:ph type="sldNum" sz="quarter" idx="5"/>
          </p:nvPr>
        </p:nvSpPr>
        <p:spPr/>
        <p:txBody>
          <a:bodyPr/>
          <a:lstStyle/>
          <a:p>
            <a:fld id="{7B784957-55E9-4204-A32B-DC44FED12A11}" type="slidenum">
              <a:rPr lang="en-US" smtClean="0"/>
              <a:t>7</a:t>
            </a:fld>
            <a:endParaRPr lang="en-US"/>
          </a:p>
        </p:txBody>
      </p:sp>
    </p:spTree>
    <p:extLst>
      <p:ext uri="{BB962C8B-B14F-4D97-AF65-F5344CB8AC3E}">
        <p14:creationId xmlns:p14="http://schemas.microsoft.com/office/powerpoint/2010/main" val="1682842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we plot the logistic regression model, we see that it is still not great, but it much closer in most cases is it a much better model for binary data.</a:t>
            </a:r>
          </a:p>
          <a:p>
            <a:r>
              <a:rPr lang="en-US" dirty="0"/>
              <a:t>Unlike in the linear model, don’t really have a number to quantify how great the fit is, but we do have the AIC (</a:t>
            </a:r>
            <a:r>
              <a:rPr lang="en-US" dirty="0" err="1"/>
              <a:t>Aikake</a:t>
            </a:r>
            <a:r>
              <a:rPr lang="en-US" dirty="0"/>
              <a:t> Information Criterion)</a:t>
            </a:r>
          </a:p>
          <a:p>
            <a:r>
              <a:rPr lang="en-US" dirty="0"/>
              <a:t>In practice, we should make several models looking at more than just the two variables and compare them, and we can compared the AIC output of those models.</a:t>
            </a:r>
          </a:p>
          <a:p>
            <a:r>
              <a:rPr lang="en-US" dirty="0"/>
              <a:t>If we had others models to compare to, in general we are looking for the AIC with the lowest values.</a:t>
            </a:r>
          </a:p>
        </p:txBody>
      </p:sp>
      <p:sp>
        <p:nvSpPr>
          <p:cNvPr id="4" name="Slide Number Placeholder 3"/>
          <p:cNvSpPr>
            <a:spLocks noGrp="1"/>
          </p:cNvSpPr>
          <p:nvPr>
            <p:ph type="sldNum" sz="quarter" idx="5"/>
          </p:nvPr>
        </p:nvSpPr>
        <p:spPr/>
        <p:txBody>
          <a:bodyPr/>
          <a:lstStyle/>
          <a:p>
            <a:fld id="{7B784957-55E9-4204-A32B-DC44FED12A11}" type="slidenum">
              <a:rPr lang="en-US" smtClean="0"/>
              <a:t>8</a:t>
            </a:fld>
            <a:endParaRPr lang="en-US"/>
          </a:p>
        </p:txBody>
      </p:sp>
    </p:spTree>
    <p:extLst>
      <p:ext uri="{BB962C8B-B14F-4D97-AF65-F5344CB8AC3E}">
        <p14:creationId xmlns:p14="http://schemas.microsoft.com/office/powerpoint/2010/main" val="3128451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results of predicting</a:t>
            </a:r>
          </a:p>
        </p:txBody>
      </p:sp>
      <p:sp>
        <p:nvSpPr>
          <p:cNvPr id="4" name="Slide Number Placeholder 3"/>
          <p:cNvSpPr>
            <a:spLocks noGrp="1"/>
          </p:cNvSpPr>
          <p:nvPr>
            <p:ph type="sldNum" sz="quarter" idx="5"/>
          </p:nvPr>
        </p:nvSpPr>
        <p:spPr/>
        <p:txBody>
          <a:bodyPr/>
          <a:lstStyle/>
          <a:p>
            <a:fld id="{7B784957-55E9-4204-A32B-DC44FED12A11}" type="slidenum">
              <a:rPr lang="en-US" smtClean="0"/>
              <a:t>9</a:t>
            </a:fld>
            <a:endParaRPr lang="en-US"/>
          </a:p>
        </p:txBody>
      </p:sp>
    </p:spTree>
    <p:extLst>
      <p:ext uri="{BB962C8B-B14F-4D97-AF65-F5344CB8AC3E}">
        <p14:creationId xmlns:p14="http://schemas.microsoft.com/office/powerpoint/2010/main" val="39285609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B784957-55E9-4204-A32B-DC44FED12A11}" type="slidenum">
              <a:rPr lang="en-US" smtClean="0"/>
              <a:t>10</a:t>
            </a:fld>
            <a:endParaRPr lang="en-US"/>
          </a:p>
        </p:txBody>
      </p:sp>
    </p:spTree>
    <p:extLst>
      <p:ext uri="{BB962C8B-B14F-4D97-AF65-F5344CB8AC3E}">
        <p14:creationId xmlns:p14="http://schemas.microsoft.com/office/powerpoint/2010/main" val="32797977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96DFF08F-DC6B-4601-B491-B0F83F6DD2DA}" type="datetimeFigureOut">
              <a:rPr lang="en-US" smtClean="0"/>
              <a:pPr/>
              <a:t>10/24/19</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4FAB73BC-B049-4115-A692-8D63A059BFB8}" type="slidenum">
              <a:rPr lang="en-US" smtClean="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1283619065"/>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10/24/19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1028738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10/24/19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0622142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10/24/19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4826984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96DFF08F-DC6B-4601-B491-B0F83F6DD2DA}" type="datetimeFigureOut">
              <a:rPr lang="en-US" smtClean="0"/>
              <a:pPr/>
              <a:t>10/24/19</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4FAB73BC-B049-4115-A692-8D63A059BFB8}" type="slidenum">
              <a:rPr lang="en-US" smtClean="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3027523897"/>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6DFF08F-DC6B-4601-B491-B0F83F6DD2DA}" type="datetimeFigureOut">
              <a:rPr lang="en-US" smtClean="0"/>
              <a:t>10/24/19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0672681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6DFF08F-DC6B-4601-B491-B0F83F6DD2DA}" type="datetimeFigureOut">
              <a:rPr lang="en-US" smtClean="0"/>
              <a:t>10/24/19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4576038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6DFF08F-DC6B-4601-B491-B0F83F6DD2DA}" type="datetimeFigureOut">
              <a:rPr lang="en-US" smtClean="0"/>
              <a:t>10/24/19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0491955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DFF08F-DC6B-4601-B491-B0F83F6DD2DA}" type="datetimeFigureOut">
              <a:rPr lang="en-US" smtClean="0"/>
              <a:t>10/24/19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4931134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96DFF08F-DC6B-4601-B491-B0F83F6DD2DA}" type="datetimeFigureOut">
              <a:rPr lang="en-US" smtClean="0"/>
              <a:t>10/24/19</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4FAB73BC-B049-4115-A692-8D63A059BFB8}" type="slidenum">
              <a:rPr lang="en-US" smtClean="0"/>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3467028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96DFF08F-DC6B-4601-B491-B0F83F6DD2DA}" type="datetimeFigureOut">
              <a:rPr lang="en-US" smtClean="0"/>
              <a:t>10/24/19</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4FAB73BC-B049-4115-A692-8D63A059BFB8}" type="slidenum">
              <a:rPr lang="en-US" smtClean="0"/>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2419801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96DFF08F-DC6B-4601-B491-B0F83F6DD2DA}" type="datetimeFigureOut">
              <a:rPr lang="en-US" smtClean="0"/>
              <a:pPr/>
              <a:t>10/24/19</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4FAB73BC-B049-4115-A692-8D63A059BFB8}" type="slidenum">
              <a:rPr lang="en-US" smtClean="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848128279"/>
      </p:ext>
    </p:extLst>
  </p:cSld>
  <p:clrMap bg1="lt1" tx1="dk1" bg2="lt2" tx2="dk2" accent1="accent1" accent2="accent2" accent3="accent3" accent4="accent4" accent5="accent5" accent6="accent6" hlink="hlink" folHlink="folHlink"/>
  <p:sldLayoutIdLst>
    <p:sldLayoutId id="2147483820" r:id="rId1"/>
    <p:sldLayoutId id="2147483821" r:id="rId2"/>
    <p:sldLayoutId id="2147483822" r:id="rId3"/>
    <p:sldLayoutId id="2147483823" r:id="rId4"/>
    <p:sldLayoutId id="2147483824" r:id="rId5"/>
    <p:sldLayoutId id="2147483825" r:id="rId6"/>
    <p:sldLayoutId id="2147483826" r:id="rId7"/>
    <p:sldLayoutId id="2147483827" r:id="rId8"/>
    <p:sldLayoutId id="2147483828" r:id="rId9"/>
    <p:sldLayoutId id="2147483829" r:id="rId10"/>
    <p:sldLayoutId id="2147483830"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368">
          <p15:clr>
            <a:srgbClr val="F26B43"/>
          </p15:clr>
        </p15:guide>
        <p15:guide id="2" orient="horz" pos="1440">
          <p15:clr>
            <a:srgbClr val="F26B43"/>
          </p15:clr>
        </p15:guide>
        <p15:guide id="3" orient="horz" pos="3696">
          <p15:clr>
            <a:srgbClr val="F26B43"/>
          </p15:clr>
        </p15:guide>
        <p15:guide id="4" orient="horz" pos="432">
          <p15:clr>
            <a:srgbClr val="F26B43"/>
          </p15:clr>
        </p15:guide>
        <p15:guide id="5" orient="horz" pos="1512">
          <p15:clr>
            <a:srgbClr val="F26B43"/>
          </p15:clr>
        </p15:guide>
        <p15:guide id="6" pos="6912">
          <p15:clr>
            <a:srgbClr val="F26B43"/>
          </p15:clr>
        </p15:guide>
        <p15:guide id="7" pos="936">
          <p15:clr>
            <a:srgbClr val="F26B43"/>
          </p15:clr>
        </p15:guide>
        <p15:guide id="8" pos="8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2.emf"/><Relationship Id="rId5" Type="http://schemas.openxmlformats.org/officeDocument/2006/relationships/oleObject" Target="../embeddings/Microsoft_Word_97_-_2004_Document.doc"/><Relationship Id="rId4" Type="http://schemas.openxmlformats.org/officeDocument/2006/relationships/image" Target="../media/image3.tiff"/></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5.tiff"/><Relationship Id="rId5" Type="http://schemas.openxmlformats.org/officeDocument/2006/relationships/image" Target="../media/image4.emf"/><Relationship Id="rId4" Type="http://schemas.openxmlformats.org/officeDocument/2006/relationships/package" Target="../embeddings/Microsoft_Word_Document.docx"/></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customXml" Target="../ink/ink3.xml"/><Relationship Id="rId3" Type="http://schemas.openxmlformats.org/officeDocument/2006/relationships/image" Target="../media/image7.png"/><Relationship Id="rId7" Type="http://schemas.openxmlformats.org/officeDocument/2006/relationships/image" Target="../media/image9.png"/><Relationship Id="rId12" Type="http://schemas.openxmlformats.org/officeDocument/2006/relationships/image" Target="../media/image12.tiff"/><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customXml" Target="../ink/ink2.xml"/><Relationship Id="rId11" Type="http://schemas.openxmlformats.org/officeDocument/2006/relationships/image" Target="../media/image11.png"/><Relationship Id="rId5" Type="http://schemas.openxmlformats.org/officeDocument/2006/relationships/image" Target="../media/image8.png"/><Relationship Id="rId10" Type="http://schemas.openxmlformats.org/officeDocument/2006/relationships/customXml" Target="../ink/ink4.xml"/><Relationship Id="rId4" Type="http://schemas.openxmlformats.org/officeDocument/2006/relationships/customXml" Target="../ink/ink1.xml"/><Relationship Id="rId9"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7" Type="http://schemas.openxmlformats.org/officeDocument/2006/relationships/image" Target="../media/image15.png"/><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13.emf"/><Relationship Id="rId5" Type="http://schemas.openxmlformats.org/officeDocument/2006/relationships/package" Target="../embeddings/Microsoft_Word_Document1.docx"/><Relationship Id="rId4" Type="http://schemas.openxmlformats.org/officeDocument/2006/relationships/image" Target="../media/image14.tiff"/></Relationships>
</file>

<file path=ppt/slides/_rels/slide9.xml.rels><?xml version="1.0" encoding="UTF-8" standalone="yes"?>
<Relationships xmlns="http://schemas.openxmlformats.org/package/2006/relationships"><Relationship Id="rId8" Type="http://schemas.openxmlformats.org/officeDocument/2006/relationships/customXml" Target="../ink/ink6.xml"/><Relationship Id="rId13" Type="http://schemas.openxmlformats.org/officeDocument/2006/relationships/image" Target="../media/image21.png"/><Relationship Id="rId18" Type="http://schemas.openxmlformats.org/officeDocument/2006/relationships/image" Target="../media/image24.png"/><Relationship Id="rId3" Type="http://schemas.openxmlformats.org/officeDocument/2006/relationships/image" Target="../media/image15.png"/><Relationship Id="rId7" Type="http://schemas.openxmlformats.org/officeDocument/2006/relationships/image" Target="../media/image18.png"/><Relationship Id="rId12" Type="http://schemas.openxmlformats.org/officeDocument/2006/relationships/customXml" Target="../ink/ink8.xml"/><Relationship Id="rId17" Type="http://schemas.openxmlformats.org/officeDocument/2006/relationships/image" Target="../media/image23.png"/><Relationship Id="rId2" Type="http://schemas.openxmlformats.org/officeDocument/2006/relationships/notesSlide" Target="../notesSlides/notesSlide8.xml"/><Relationship Id="rId16" Type="http://schemas.openxmlformats.org/officeDocument/2006/relationships/customXml" Target="../ink/ink10.xml"/><Relationship Id="rId1" Type="http://schemas.openxmlformats.org/officeDocument/2006/relationships/slideLayout" Target="../slideLayouts/slideLayout2.xml"/><Relationship Id="rId6" Type="http://schemas.openxmlformats.org/officeDocument/2006/relationships/customXml" Target="../ink/ink5.xml"/><Relationship Id="rId11" Type="http://schemas.openxmlformats.org/officeDocument/2006/relationships/image" Target="../media/image20.png"/><Relationship Id="rId5" Type="http://schemas.openxmlformats.org/officeDocument/2006/relationships/image" Target="../media/image17.png"/><Relationship Id="rId15" Type="http://schemas.openxmlformats.org/officeDocument/2006/relationships/image" Target="../media/image22.png"/><Relationship Id="rId10" Type="http://schemas.openxmlformats.org/officeDocument/2006/relationships/customXml" Target="../ink/ink7.xml"/><Relationship Id="rId4" Type="http://schemas.openxmlformats.org/officeDocument/2006/relationships/image" Target="../media/image16.png"/><Relationship Id="rId9" Type="http://schemas.openxmlformats.org/officeDocument/2006/relationships/image" Target="../media/image19.png"/><Relationship Id="rId14" Type="http://schemas.openxmlformats.org/officeDocument/2006/relationships/customXml" Target="../ink/ink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00840" y="2455377"/>
            <a:ext cx="8361229" cy="2098226"/>
          </a:xfrm>
        </p:spPr>
        <p:txBody>
          <a:bodyPr/>
          <a:lstStyle/>
          <a:p>
            <a:r>
              <a:rPr lang="en-US" b="1" dirty="0"/>
              <a:t>Logistic regression</a:t>
            </a:r>
          </a:p>
        </p:txBody>
      </p:sp>
      <p:sp>
        <p:nvSpPr>
          <p:cNvPr id="4" name="TextBox 3"/>
          <p:cNvSpPr txBox="1"/>
          <p:nvPr/>
        </p:nvSpPr>
        <p:spPr>
          <a:xfrm>
            <a:off x="678664" y="5812649"/>
            <a:ext cx="3593676" cy="646331"/>
          </a:xfrm>
          <a:prstGeom prst="rect">
            <a:avLst/>
          </a:prstGeom>
          <a:noFill/>
        </p:spPr>
        <p:txBody>
          <a:bodyPr wrap="none" rtlCol="0">
            <a:spAutoFit/>
          </a:bodyPr>
          <a:lstStyle/>
          <a:p>
            <a:r>
              <a:rPr lang="en-US" dirty="0"/>
              <a:t>MIS 470 Critical Thinking Module 4</a:t>
            </a:r>
          </a:p>
          <a:p>
            <a:pPr algn="ctr"/>
            <a:r>
              <a:rPr lang="en-US" dirty="0"/>
              <a:t>Cecil Kitch</a:t>
            </a:r>
          </a:p>
        </p:txBody>
      </p:sp>
    </p:spTree>
    <p:extLst>
      <p:ext uri="{BB962C8B-B14F-4D97-AF65-F5344CB8AC3E}">
        <p14:creationId xmlns:p14="http://schemas.microsoft.com/office/powerpoint/2010/main" val="1577762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References </a:t>
            </a:r>
          </a:p>
        </p:txBody>
      </p:sp>
      <p:sp>
        <p:nvSpPr>
          <p:cNvPr id="3" name="Content Placeholder 2"/>
          <p:cNvSpPr>
            <a:spLocks noGrp="1"/>
          </p:cNvSpPr>
          <p:nvPr>
            <p:ph idx="1"/>
          </p:nvPr>
        </p:nvSpPr>
        <p:spPr>
          <a:xfrm>
            <a:off x="1371600" y="1707614"/>
            <a:ext cx="9601200" cy="4159786"/>
          </a:xfrm>
        </p:spPr>
        <p:txBody>
          <a:bodyPr>
            <a:normAutofit/>
          </a:bodyPr>
          <a:lstStyle/>
          <a:p>
            <a:pPr marL="0" marR="0" indent="0">
              <a:lnSpc>
                <a:spcPct val="200000"/>
              </a:lnSpc>
              <a:spcBef>
                <a:spcPts val="0"/>
              </a:spcBef>
              <a:spcAft>
                <a:spcPts val="1000"/>
              </a:spcAft>
              <a:buNone/>
            </a:pPr>
            <a:r>
              <a:rPr lang="en-US" dirty="0">
                <a:latin typeface="Times New Roman" panose="02020603050405020304" pitchFamily="18" charset="0"/>
                <a:ea typeface="Times New Roman" panose="02020603050405020304" pitchFamily="18" charset="0"/>
                <a:cs typeface="Times New Roman" panose="02020603050405020304" pitchFamily="18" charset="0"/>
              </a:rPr>
              <a:t>Berrier, J., Nestler, S., Pardoe, I., Sturdivant, R., &amp; Watts, K. (2018).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ZyBook</a:t>
            </a:r>
            <a:r>
              <a:rPr lang="en-US" dirty="0">
                <a:latin typeface="Times New Roman" panose="02020603050405020304" pitchFamily="18" charset="0"/>
                <a:ea typeface="Times New Roman" panose="02020603050405020304" pitchFamily="18" charset="0"/>
                <a:cs typeface="Times New Roman" panose="02020603050405020304" pitchFamily="18" charset="0"/>
              </a:rPr>
              <a:t>: Mis 470: Data Science Foundations.</a:t>
            </a:r>
            <a:br>
              <a:rPr lang="en-US" dirty="0">
                <a:latin typeface="Times New Roman" panose="02020603050405020304" pitchFamily="18" charset="0"/>
                <a:ea typeface="Times New Roman" panose="02020603050405020304" pitchFamily="18" charset="0"/>
                <a:cs typeface="Times New Roman" panose="02020603050405020304" pitchFamily="18" charset="0"/>
              </a:rPr>
            </a:br>
            <a:r>
              <a:rPr lang="en-US" dirty="0">
                <a:latin typeface="Times New Roman" panose="02020603050405020304" pitchFamily="18" charset="0"/>
                <a:ea typeface="Times New Roman" panose="02020603050405020304" pitchFamily="18" charset="0"/>
                <a:cs typeface="Times New Roman" panose="02020603050405020304" pitchFamily="18" charset="0"/>
              </a:rPr>
              <a:t>DSS - Interpreting Regression Output. (2007). Retrieved October 25, 2019, from      https://</a:t>
            </a:r>
            <a:r>
              <a:rPr lang="en-US" dirty="0" err="1">
                <a:latin typeface="Times New Roman" panose="02020603050405020304" pitchFamily="18" charset="0"/>
                <a:ea typeface="Times New Roman" panose="02020603050405020304" pitchFamily="18" charset="0"/>
                <a:cs typeface="Times New Roman" panose="02020603050405020304" pitchFamily="18" charset="0"/>
              </a:rPr>
              <a:t>dss.princeton.edu</a:t>
            </a:r>
            <a:r>
              <a:rPr lang="en-US" dirty="0">
                <a:latin typeface="Times New Roman" panose="02020603050405020304" pitchFamily="18" charset="0"/>
                <a:ea typeface="Times New Roman" panose="02020603050405020304" pitchFamily="18" charset="0"/>
                <a:cs typeface="Times New Roman" panose="02020603050405020304" pitchFamily="18" charset="0"/>
              </a:rPr>
              <a:t>/</a:t>
            </a:r>
            <a:r>
              <a:rPr lang="en-US" dirty="0" err="1">
                <a:latin typeface="Times New Roman" panose="02020603050405020304" pitchFamily="18" charset="0"/>
                <a:ea typeface="Times New Roman" panose="02020603050405020304" pitchFamily="18" charset="0"/>
                <a:cs typeface="Times New Roman" panose="02020603050405020304" pitchFamily="18" charset="0"/>
              </a:rPr>
              <a:t>online_help</a:t>
            </a:r>
            <a:r>
              <a:rPr lang="en-US" dirty="0">
                <a:latin typeface="Times New Roman" panose="02020603050405020304" pitchFamily="18" charset="0"/>
                <a:ea typeface="Times New Roman" panose="02020603050405020304" pitchFamily="18" charset="0"/>
                <a:cs typeface="Times New Roman" panose="02020603050405020304" pitchFamily="18" charset="0"/>
              </a:rPr>
              <a:t>/analysis/</a:t>
            </a:r>
            <a:r>
              <a:rPr lang="en-US" dirty="0" err="1">
                <a:latin typeface="Times New Roman" panose="02020603050405020304" pitchFamily="18" charset="0"/>
                <a:ea typeface="Times New Roman" panose="02020603050405020304" pitchFamily="18" charset="0"/>
                <a:cs typeface="Times New Roman" panose="02020603050405020304" pitchFamily="18" charset="0"/>
              </a:rPr>
              <a:t>interpreting_regression.htm</a:t>
            </a:r>
            <a:r>
              <a:rPr lang="en-US" dirty="0">
                <a:latin typeface="Times New Roman" panose="02020603050405020304" pitchFamily="18" charset="0"/>
                <a:ea typeface="Times New Roman" panose="02020603050405020304" pitchFamily="18" charset="0"/>
                <a:cs typeface="Times New Roman" panose="02020603050405020304" pitchFamily="18" charset="0"/>
              </a:rPr>
              <a:t>.</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200000"/>
              </a:lnSpc>
              <a:spcBef>
                <a:spcPts val="0"/>
              </a:spcBef>
              <a:spcAft>
                <a:spcPts val="0"/>
              </a:spcAft>
              <a:buNone/>
            </a:pPr>
            <a:r>
              <a:rPr lang="en-US" dirty="0">
                <a:latin typeface="Times New Roman" panose="02020603050405020304" pitchFamily="18" charset="0"/>
                <a:ea typeface="Times New Roman" panose="02020603050405020304" pitchFamily="18" charset="0"/>
                <a:cs typeface="Times New Roman" panose="02020603050405020304" pitchFamily="18" charset="0"/>
              </a:rPr>
              <a:t>Karimi, M. (2017, August 2).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RPubs</a:t>
            </a:r>
            <a:r>
              <a:rPr lang="en-US" dirty="0">
                <a:latin typeface="Times New Roman" panose="02020603050405020304" pitchFamily="18" charset="0"/>
                <a:ea typeface="Times New Roman" panose="02020603050405020304" pitchFamily="18" charset="0"/>
                <a:cs typeface="Times New Roman" panose="02020603050405020304" pitchFamily="18" charset="0"/>
              </a:rPr>
              <a:t> - Regression Models - MPG vs AM analysis for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mtcars</a:t>
            </a:r>
            <a:r>
              <a:rPr lang="en-US" dirty="0">
                <a:latin typeface="Times New Roman" panose="02020603050405020304" pitchFamily="18" charset="0"/>
                <a:ea typeface="Times New Roman" panose="02020603050405020304" pitchFamily="18" charset="0"/>
                <a:cs typeface="Times New Roman" panose="02020603050405020304" pitchFamily="18" charset="0"/>
              </a:rPr>
              <a:t> dataset. Retrieved October 25, 2019, from https://</a:t>
            </a:r>
            <a:r>
              <a:rPr lang="en-US" dirty="0" err="1">
                <a:latin typeface="Times New Roman" panose="02020603050405020304" pitchFamily="18" charset="0"/>
                <a:ea typeface="Times New Roman" panose="02020603050405020304" pitchFamily="18" charset="0"/>
                <a:cs typeface="Times New Roman" panose="02020603050405020304" pitchFamily="18" charset="0"/>
              </a:rPr>
              <a:t>rpubs.com</a:t>
            </a:r>
            <a:r>
              <a:rPr lang="en-US" dirty="0">
                <a:latin typeface="Times New Roman" panose="02020603050405020304" pitchFamily="18" charset="0"/>
                <a:ea typeface="Times New Roman" panose="02020603050405020304" pitchFamily="18" charset="0"/>
                <a:cs typeface="Times New Roman" panose="02020603050405020304" pitchFamily="18" charset="0"/>
              </a:rPr>
              <a:t>/mkarimi926/296145</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p>
          <a:p>
            <a:pPr marL="0" indent="0">
              <a:buNone/>
            </a:pPr>
            <a:endParaRPr lang="en-US" dirty="0"/>
          </a:p>
        </p:txBody>
      </p:sp>
    </p:spTree>
    <p:extLst>
      <p:ext uri="{BB962C8B-B14F-4D97-AF65-F5344CB8AC3E}">
        <p14:creationId xmlns:p14="http://schemas.microsoft.com/office/powerpoint/2010/main" val="10684897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66B80-0406-6D47-9A58-8A634C7CDF94}"/>
              </a:ext>
            </a:extLst>
          </p:cNvPr>
          <p:cNvSpPr>
            <a:spLocks noGrp="1"/>
          </p:cNvSpPr>
          <p:nvPr>
            <p:ph type="title"/>
          </p:nvPr>
        </p:nvSpPr>
        <p:spPr/>
        <p:txBody>
          <a:bodyPr/>
          <a:lstStyle/>
          <a:p>
            <a:r>
              <a:rPr lang="en-US" dirty="0"/>
              <a:t>Objectives</a:t>
            </a:r>
          </a:p>
        </p:txBody>
      </p:sp>
      <p:sp>
        <p:nvSpPr>
          <p:cNvPr id="3" name="Content Placeholder 2">
            <a:extLst>
              <a:ext uri="{FF2B5EF4-FFF2-40B4-BE49-F238E27FC236}">
                <a16:creationId xmlns:a16="http://schemas.microsoft.com/office/drawing/2014/main" id="{68752963-AAB0-C048-B1D3-C504EF36970A}"/>
              </a:ext>
            </a:extLst>
          </p:cNvPr>
          <p:cNvSpPr>
            <a:spLocks noGrp="1"/>
          </p:cNvSpPr>
          <p:nvPr>
            <p:ph idx="1"/>
          </p:nvPr>
        </p:nvSpPr>
        <p:spPr/>
        <p:txBody>
          <a:bodyPr/>
          <a:lstStyle/>
          <a:p>
            <a:r>
              <a:rPr lang="en-US" dirty="0"/>
              <a:t>Survey of the built-in </a:t>
            </a:r>
            <a:r>
              <a:rPr lang="en-US" dirty="0" err="1"/>
              <a:t>mtcars</a:t>
            </a:r>
            <a:r>
              <a:rPr lang="en-US" dirty="0"/>
              <a:t> dataset (summary statistics)</a:t>
            </a:r>
          </a:p>
          <a:p>
            <a:r>
              <a:rPr lang="en-US" dirty="0"/>
              <a:t>Observe the relationship between transmission (am) and miles per gallon (mpg)</a:t>
            </a:r>
          </a:p>
          <a:p>
            <a:r>
              <a:rPr lang="en-US" dirty="0"/>
              <a:t>Create a scatter plot of am vs mpg, evaluate the suitability of linear regression</a:t>
            </a:r>
          </a:p>
          <a:p>
            <a:r>
              <a:rPr lang="en-US" dirty="0"/>
              <a:t>Using am and mpg, fit a logistic regression model using the </a:t>
            </a:r>
            <a:r>
              <a:rPr lang="en-US" dirty="0" err="1"/>
              <a:t>glm</a:t>
            </a:r>
            <a:r>
              <a:rPr lang="en-US" dirty="0"/>
              <a:t>() function</a:t>
            </a:r>
          </a:p>
          <a:p>
            <a:r>
              <a:rPr lang="en-US" dirty="0"/>
              <a:t>Write the estimated model</a:t>
            </a:r>
          </a:p>
          <a:p>
            <a:r>
              <a:rPr lang="en-US" dirty="0"/>
              <a:t>Given 16 mpg, how can you predict (classify) the transmission? </a:t>
            </a:r>
          </a:p>
        </p:txBody>
      </p:sp>
    </p:spTree>
    <p:extLst>
      <p:ext uri="{BB962C8B-B14F-4D97-AF65-F5344CB8AC3E}">
        <p14:creationId xmlns:p14="http://schemas.microsoft.com/office/powerpoint/2010/main" val="33654078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A36EB0-A900-DE4C-98E9-FDA202F2639D}"/>
              </a:ext>
            </a:extLst>
          </p:cNvPr>
          <p:cNvSpPr>
            <a:spLocks noGrp="1"/>
          </p:cNvSpPr>
          <p:nvPr>
            <p:ph type="title"/>
          </p:nvPr>
        </p:nvSpPr>
        <p:spPr/>
        <p:txBody>
          <a:bodyPr/>
          <a:lstStyle/>
          <a:p>
            <a:pPr algn="ctr"/>
            <a:r>
              <a:rPr lang="en-US" dirty="0"/>
              <a:t>Summary </a:t>
            </a:r>
            <a:r>
              <a:rPr lang="en-US" dirty="0" err="1"/>
              <a:t>mtcars</a:t>
            </a:r>
            <a:endParaRPr lang="en-US" dirty="0"/>
          </a:p>
        </p:txBody>
      </p:sp>
      <p:pic>
        <p:nvPicPr>
          <p:cNvPr id="5" name="Picture 4">
            <a:extLst>
              <a:ext uri="{FF2B5EF4-FFF2-40B4-BE49-F238E27FC236}">
                <a16:creationId xmlns:a16="http://schemas.microsoft.com/office/drawing/2014/main" id="{6C3C4CEE-DAE2-3849-B3D1-B1A4CEAAE96D}"/>
              </a:ext>
            </a:extLst>
          </p:cNvPr>
          <p:cNvPicPr>
            <a:picLocks noChangeAspect="1"/>
          </p:cNvPicPr>
          <p:nvPr/>
        </p:nvPicPr>
        <p:blipFill>
          <a:blip r:embed="rId3"/>
          <a:stretch>
            <a:fillRect/>
          </a:stretch>
        </p:blipFill>
        <p:spPr>
          <a:xfrm>
            <a:off x="3017744" y="1427635"/>
            <a:ext cx="6156512" cy="5213343"/>
          </a:xfrm>
          <a:prstGeom prst="rect">
            <a:avLst/>
          </a:prstGeom>
        </p:spPr>
      </p:pic>
    </p:spTree>
    <p:extLst>
      <p:ext uri="{BB962C8B-B14F-4D97-AF65-F5344CB8AC3E}">
        <p14:creationId xmlns:p14="http://schemas.microsoft.com/office/powerpoint/2010/main" val="3203266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05FB88-06A6-434C-BA61-599557526230}"/>
              </a:ext>
            </a:extLst>
          </p:cNvPr>
          <p:cNvSpPr>
            <a:spLocks noGrp="1"/>
          </p:cNvSpPr>
          <p:nvPr>
            <p:ph type="title"/>
          </p:nvPr>
        </p:nvSpPr>
        <p:spPr/>
        <p:txBody>
          <a:bodyPr/>
          <a:lstStyle/>
          <a:p>
            <a:pPr algn="ctr"/>
            <a:r>
              <a:rPr lang="en-US" dirty="0"/>
              <a:t>Strip Plot (Jitter)</a:t>
            </a:r>
          </a:p>
        </p:txBody>
      </p:sp>
      <p:pic>
        <p:nvPicPr>
          <p:cNvPr id="7" name="Picture 6">
            <a:extLst>
              <a:ext uri="{FF2B5EF4-FFF2-40B4-BE49-F238E27FC236}">
                <a16:creationId xmlns:a16="http://schemas.microsoft.com/office/drawing/2014/main" id="{0B8C8402-04E0-BC45-B5A7-3D3959409843}"/>
              </a:ext>
            </a:extLst>
          </p:cNvPr>
          <p:cNvPicPr/>
          <p:nvPr/>
        </p:nvPicPr>
        <p:blipFill>
          <a:blip r:embed="rId4"/>
          <a:stretch>
            <a:fillRect/>
          </a:stretch>
        </p:blipFill>
        <p:spPr>
          <a:xfrm>
            <a:off x="3638550" y="1428750"/>
            <a:ext cx="5067300" cy="3810000"/>
          </a:xfrm>
          <a:prstGeom prst="rect">
            <a:avLst/>
          </a:prstGeom>
        </p:spPr>
      </p:pic>
      <p:sp>
        <p:nvSpPr>
          <p:cNvPr id="10" name="Rectangle 2">
            <a:extLst>
              <a:ext uri="{FF2B5EF4-FFF2-40B4-BE49-F238E27FC236}">
                <a16:creationId xmlns:a16="http://schemas.microsoft.com/office/drawing/2014/main" id="{EAC6ABA3-7368-7944-A490-57D3186F8D36}"/>
              </a:ext>
            </a:extLst>
          </p:cNvPr>
          <p:cNvSpPr>
            <a:spLocks noChangeArrowheads="1"/>
          </p:cNvSpPr>
          <p:nvPr/>
        </p:nvSpPr>
        <p:spPr bwMode="auto">
          <a:xfrm>
            <a:off x="1028700" y="5822950"/>
            <a:ext cx="10394462"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graphicFrame>
        <p:nvGraphicFramePr>
          <p:cNvPr id="11" name="Object 10">
            <a:extLst>
              <a:ext uri="{FF2B5EF4-FFF2-40B4-BE49-F238E27FC236}">
                <a16:creationId xmlns:a16="http://schemas.microsoft.com/office/drawing/2014/main" id="{000FFCEB-2BD3-2F41-84A5-07762DB6F383}"/>
              </a:ext>
            </a:extLst>
          </p:cNvPr>
          <p:cNvGraphicFramePr>
            <a:graphicFrameLocks noChangeAspect="1"/>
          </p:cNvGraphicFramePr>
          <p:nvPr>
            <p:extLst>
              <p:ext uri="{D42A27DB-BD31-4B8C-83A1-F6EECF244321}">
                <p14:modId xmlns:p14="http://schemas.microsoft.com/office/powerpoint/2010/main" val="3157547575"/>
              </p:ext>
            </p:extLst>
          </p:nvPr>
        </p:nvGraphicFramePr>
        <p:xfrm>
          <a:off x="3638550" y="5632450"/>
          <a:ext cx="5067300" cy="698500"/>
        </p:xfrm>
        <a:graphic>
          <a:graphicData uri="http://schemas.openxmlformats.org/presentationml/2006/ole">
            <mc:AlternateContent xmlns:mc="http://schemas.openxmlformats.org/markup-compatibility/2006">
              <mc:Choice xmlns:v="urn:schemas-microsoft-com:vml" Requires="v">
                <p:oleObj spid="_x0000_s1045" name="Document" r:id="rId5" imgW="5943600" imgH="698500" progId="Word.Document.8">
                  <p:embed/>
                </p:oleObj>
              </mc:Choice>
              <mc:Fallback>
                <p:oleObj name="Document" r:id="rId5" imgW="5943600" imgH="698500" progId="Word.Document.8">
                  <p:embed/>
                  <p:pic>
                    <p:nvPicPr>
                      <p:cNvPr id="0" name="Object 1"/>
                      <p:cNvPicPr>
                        <a:picLocks noChangeAspect="1" noChangeArrowheads="1"/>
                      </p:cNvPicPr>
                      <p:nvPr/>
                    </p:nvPicPr>
                    <p:blipFill>
                      <a:blip r:embed="rId6"/>
                      <a:srcRect/>
                      <a:stretch>
                        <a:fillRect/>
                      </a:stretch>
                    </p:blipFill>
                    <p:spPr bwMode="auto">
                      <a:xfrm>
                        <a:off x="3638550" y="5632450"/>
                        <a:ext cx="5067300" cy="698500"/>
                      </a:xfrm>
                      <a:prstGeom prst="rect">
                        <a:avLst/>
                      </a:prstGeom>
                      <a:noFill/>
                    </p:spPr>
                  </p:pic>
                </p:oleObj>
              </mc:Fallback>
            </mc:AlternateContent>
          </a:graphicData>
        </a:graphic>
      </p:graphicFrame>
    </p:spTree>
    <p:extLst>
      <p:ext uri="{BB962C8B-B14F-4D97-AF65-F5344CB8AC3E}">
        <p14:creationId xmlns:p14="http://schemas.microsoft.com/office/powerpoint/2010/main" val="25392110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F95A7A-0B27-2449-A26B-1625F8F05B12}"/>
              </a:ext>
            </a:extLst>
          </p:cNvPr>
          <p:cNvSpPr>
            <a:spLocks noGrp="1"/>
          </p:cNvSpPr>
          <p:nvPr>
            <p:ph type="title"/>
          </p:nvPr>
        </p:nvSpPr>
        <p:spPr/>
        <p:txBody>
          <a:bodyPr/>
          <a:lstStyle/>
          <a:p>
            <a:pPr algn="ctr"/>
            <a:r>
              <a:rPr lang="en-US" dirty="0"/>
              <a:t>Box Plot </a:t>
            </a:r>
          </a:p>
        </p:txBody>
      </p:sp>
      <p:sp>
        <p:nvSpPr>
          <p:cNvPr id="6" name="Rectangle 2">
            <a:extLst>
              <a:ext uri="{FF2B5EF4-FFF2-40B4-BE49-F238E27FC236}">
                <a16:creationId xmlns:a16="http://schemas.microsoft.com/office/drawing/2014/main" id="{2C85881C-479D-664C-B87A-B85CA9832212}"/>
              </a:ext>
            </a:extLst>
          </p:cNvPr>
          <p:cNvSpPr>
            <a:spLocks noChangeArrowheads="1"/>
          </p:cNvSpPr>
          <p:nvPr/>
        </p:nvSpPr>
        <p:spPr bwMode="auto">
          <a:xfrm>
            <a:off x="2743200" y="294005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7" name="Object 6">
            <a:extLst>
              <a:ext uri="{FF2B5EF4-FFF2-40B4-BE49-F238E27FC236}">
                <a16:creationId xmlns:a16="http://schemas.microsoft.com/office/drawing/2014/main" id="{9940D069-0D44-3A41-BA67-D26FCEBE74A1}"/>
              </a:ext>
            </a:extLst>
          </p:cNvPr>
          <p:cNvGraphicFramePr>
            <a:graphicFrameLocks noChangeAspect="1"/>
          </p:cNvGraphicFramePr>
          <p:nvPr>
            <p:extLst>
              <p:ext uri="{D42A27DB-BD31-4B8C-83A1-F6EECF244321}">
                <p14:modId xmlns:p14="http://schemas.microsoft.com/office/powerpoint/2010/main" val="963642006"/>
              </p:ext>
            </p:extLst>
          </p:nvPr>
        </p:nvGraphicFramePr>
        <p:xfrm>
          <a:off x="3289300" y="5378448"/>
          <a:ext cx="5943600" cy="1041400"/>
        </p:xfrm>
        <a:graphic>
          <a:graphicData uri="http://schemas.openxmlformats.org/presentationml/2006/ole">
            <mc:AlternateContent xmlns:mc="http://schemas.openxmlformats.org/markup-compatibility/2006">
              <mc:Choice xmlns:v="urn:schemas-microsoft-com:vml" Requires="v">
                <p:oleObj spid="_x0000_s2076" name="Document" r:id="rId4" imgW="5943600" imgH="1041400" progId="Word.Document.12">
                  <p:embed/>
                </p:oleObj>
              </mc:Choice>
              <mc:Fallback>
                <p:oleObj name="Document" r:id="rId4" imgW="5943600" imgH="1041400" progId="Word.Document.12">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89300" y="5378448"/>
                        <a:ext cx="5943600" cy="1041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8" name="Picture 7">
            <a:extLst>
              <a:ext uri="{FF2B5EF4-FFF2-40B4-BE49-F238E27FC236}">
                <a16:creationId xmlns:a16="http://schemas.microsoft.com/office/drawing/2014/main" id="{4FEF7739-A56C-6541-988D-34988A7FD71C}"/>
              </a:ext>
            </a:extLst>
          </p:cNvPr>
          <p:cNvPicPr/>
          <p:nvPr/>
        </p:nvPicPr>
        <p:blipFill>
          <a:blip r:embed="rId6"/>
          <a:stretch>
            <a:fillRect/>
          </a:stretch>
        </p:blipFill>
        <p:spPr>
          <a:xfrm>
            <a:off x="3714750" y="1377949"/>
            <a:ext cx="5092700" cy="3829050"/>
          </a:xfrm>
          <a:prstGeom prst="rect">
            <a:avLst/>
          </a:prstGeom>
        </p:spPr>
      </p:pic>
    </p:spTree>
    <p:extLst>
      <p:ext uri="{BB962C8B-B14F-4D97-AF65-F5344CB8AC3E}">
        <p14:creationId xmlns:p14="http://schemas.microsoft.com/office/powerpoint/2010/main" val="29549190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21BE76-850B-654A-884C-C2EC47DF6F3A}"/>
              </a:ext>
            </a:extLst>
          </p:cNvPr>
          <p:cNvSpPr>
            <a:spLocks noGrp="1"/>
          </p:cNvSpPr>
          <p:nvPr>
            <p:ph type="title"/>
          </p:nvPr>
        </p:nvSpPr>
        <p:spPr/>
        <p:txBody>
          <a:bodyPr/>
          <a:lstStyle/>
          <a:p>
            <a:pPr algn="ctr"/>
            <a:r>
              <a:rPr lang="en-US" dirty="0"/>
              <a:t>Hypothesis Testing</a:t>
            </a:r>
          </a:p>
        </p:txBody>
      </p:sp>
      <p:pic>
        <p:nvPicPr>
          <p:cNvPr id="5" name="Picture 4">
            <a:extLst>
              <a:ext uri="{FF2B5EF4-FFF2-40B4-BE49-F238E27FC236}">
                <a16:creationId xmlns:a16="http://schemas.microsoft.com/office/drawing/2014/main" id="{324CB35E-BB7C-8F4E-897B-C7574AE7CD45}"/>
              </a:ext>
            </a:extLst>
          </p:cNvPr>
          <p:cNvPicPr>
            <a:picLocks noChangeAspect="1"/>
          </p:cNvPicPr>
          <p:nvPr/>
        </p:nvPicPr>
        <p:blipFill>
          <a:blip r:embed="rId3"/>
          <a:stretch>
            <a:fillRect/>
          </a:stretch>
        </p:blipFill>
        <p:spPr>
          <a:xfrm>
            <a:off x="2981325" y="1417650"/>
            <a:ext cx="6229350" cy="5002199"/>
          </a:xfrm>
          <a:prstGeom prst="rect">
            <a:avLst/>
          </a:prstGeom>
        </p:spPr>
      </p:pic>
    </p:spTree>
    <p:extLst>
      <p:ext uri="{BB962C8B-B14F-4D97-AF65-F5344CB8AC3E}">
        <p14:creationId xmlns:p14="http://schemas.microsoft.com/office/powerpoint/2010/main" val="15833203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85EE67-9E31-1747-AFD8-5D1BF55510CC}"/>
              </a:ext>
            </a:extLst>
          </p:cNvPr>
          <p:cNvSpPr>
            <a:spLocks noGrp="1"/>
          </p:cNvSpPr>
          <p:nvPr>
            <p:ph type="title"/>
          </p:nvPr>
        </p:nvSpPr>
        <p:spPr/>
        <p:txBody>
          <a:bodyPr/>
          <a:lstStyle/>
          <a:p>
            <a:pPr algn="ctr"/>
            <a:r>
              <a:rPr lang="en-US" dirty="0"/>
              <a:t>Linear Regression Model</a:t>
            </a:r>
          </a:p>
        </p:txBody>
      </p:sp>
      <p:pic>
        <p:nvPicPr>
          <p:cNvPr id="5" name="Picture 4">
            <a:extLst>
              <a:ext uri="{FF2B5EF4-FFF2-40B4-BE49-F238E27FC236}">
                <a16:creationId xmlns:a16="http://schemas.microsoft.com/office/drawing/2014/main" id="{55361F9F-D021-564D-8DFC-380D89C05475}"/>
              </a:ext>
            </a:extLst>
          </p:cNvPr>
          <p:cNvPicPr>
            <a:picLocks noChangeAspect="1"/>
          </p:cNvPicPr>
          <p:nvPr/>
        </p:nvPicPr>
        <p:blipFill>
          <a:blip r:embed="rId3"/>
          <a:stretch>
            <a:fillRect/>
          </a:stretch>
        </p:blipFill>
        <p:spPr>
          <a:xfrm>
            <a:off x="6280150" y="1651000"/>
            <a:ext cx="5564339" cy="4648200"/>
          </a:xfrm>
          <a:prstGeom prst="rect">
            <a:avLst/>
          </a:prstGeom>
        </p:spPr>
      </p:pic>
      <mc:AlternateContent xmlns:mc="http://schemas.openxmlformats.org/markup-compatibility/2006">
        <mc:Choice xmlns:p14="http://schemas.microsoft.com/office/powerpoint/2010/main" Requires="p14">
          <p:contentPart p14:bwMode="auto" r:id="rId4">
            <p14:nvContentPartPr>
              <p14:cNvPr id="12" name="Ink 11">
                <a:extLst>
                  <a:ext uri="{FF2B5EF4-FFF2-40B4-BE49-F238E27FC236}">
                    <a16:creationId xmlns:a16="http://schemas.microsoft.com/office/drawing/2014/main" id="{D3C0ED05-C761-B44A-9FF5-3491F8E3C274}"/>
                  </a:ext>
                </a:extLst>
              </p14:cNvPr>
              <p14:cNvContentPartPr/>
              <p14:nvPr/>
            </p14:nvContentPartPr>
            <p14:xfrm>
              <a:off x="10171360" y="5595600"/>
              <a:ext cx="661320" cy="16920"/>
            </p14:xfrm>
          </p:contentPart>
        </mc:Choice>
        <mc:Fallback>
          <p:pic>
            <p:nvPicPr>
              <p:cNvPr id="12" name="Ink 11">
                <a:extLst>
                  <a:ext uri="{FF2B5EF4-FFF2-40B4-BE49-F238E27FC236}">
                    <a16:creationId xmlns:a16="http://schemas.microsoft.com/office/drawing/2014/main" id="{D3C0ED05-C761-B44A-9FF5-3491F8E3C274}"/>
                  </a:ext>
                </a:extLst>
              </p:cNvPr>
              <p:cNvPicPr/>
              <p:nvPr/>
            </p:nvPicPr>
            <p:blipFill>
              <a:blip r:embed="rId5"/>
              <a:stretch>
                <a:fillRect/>
              </a:stretch>
            </p:blipFill>
            <p:spPr>
              <a:xfrm>
                <a:off x="10117360" y="5487600"/>
                <a:ext cx="768960" cy="23256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13" name="Ink 12">
                <a:extLst>
                  <a:ext uri="{FF2B5EF4-FFF2-40B4-BE49-F238E27FC236}">
                    <a16:creationId xmlns:a16="http://schemas.microsoft.com/office/drawing/2014/main" id="{8AF71397-F271-B94F-BB31-BF8AC2F5081E}"/>
                  </a:ext>
                </a:extLst>
              </p14:cNvPr>
              <p14:cNvContentPartPr/>
              <p14:nvPr/>
            </p14:nvContentPartPr>
            <p14:xfrm>
              <a:off x="10804600" y="5394360"/>
              <a:ext cx="574560" cy="33840"/>
            </p14:xfrm>
          </p:contentPart>
        </mc:Choice>
        <mc:Fallback>
          <p:pic>
            <p:nvPicPr>
              <p:cNvPr id="13" name="Ink 12">
                <a:extLst>
                  <a:ext uri="{FF2B5EF4-FFF2-40B4-BE49-F238E27FC236}">
                    <a16:creationId xmlns:a16="http://schemas.microsoft.com/office/drawing/2014/main" id="{8AF71397-F271-B94F-BB31-BF8AC2F5081E}"/>
                  </a:ext>
                </a:extLst>
              </p:cNvPr>
              <p:cNvPicPr/>
              <p:nvPr/>
            </p:nvPicPr>
            <p:blipFill>
              <a:blip r:embed="rId7"/>
              <a:stretch>
                <a:fillRect/>
              </a:stretch>
            </p:blipFill>
            <p:spPr>
              <a:xfrm>
                <a:off x="10750960" y="5286360"/>
                <a:ext cx="682200" cy="24948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14" name="Ink 13">
                <a:extLst>
                  <a:ext uri="{FF2B5EF4-FFF2-40B4-BE49-F238E27FC236}">
                    <a16:creationId xmlns:a16="http://schemas.microsoft.com/office/drawing/2014/main" id="{B4282A8A-A52E-D349-9E9B-6EB0B398D8B5}"/>
                  </a:ext>
                </a:extLst>
              </p14:cNvPr>
              <p14:cNvContentPartPr/>
              <p14:nvPr/>
            </p14:nvContentPartPr>
            <p14:xfrm>
              <a:off x="9723520" y="4316520"/>
              <a:ext cx="1042920" cy="69840"/>
            </p14:xfrm>
          </p:contentPart>
        </mc:Choice>
        <mc:Fallback>
          <p:pic>
            <p:nvPicPr>
              <p:cNvPr id="14" name="Ink 13">
                <a:extLst>
                  <a:ext uri="{FF2B5EF4-FFF2-40B4-BE49-F238E27FC236}">
                    <a16:creationId xmlns:a16="http://schemas.microsoft.com/office/drawing/2014/main" id="{B4282A8A-A52E-D349-9E9B-6EB0B398D8B5}"/>
                  </a:ext>
                </a:extLst>
              </p:cNvPr>
              <p:cNvPicPr/>
              <p:nvPr/>
            </p:nvPicPr>
            <p:blipFill>
              <a:blip r:embed="rId9"/>
              <a:stretch>
                <a:fillRect/>
              </a:stretch>
            </p:blipFill>
            <p:spPr>
              <a:xfrm>
                <a:off x="9669880" y="4208520"/>
                <a:ext cx="1150560" cy="28548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15" name="Ink 14">
                <a:extLst>
                  <a:ext uri="{FF2B5EF4-FFF2-40B4-BE49-F238E27FC236}">
                    <a16:creationId xmlns:a16="http://schemas.microsoft.com/office/drawing/2014/main" id="{F120E07E-7C29-1543-8FCC-1068C52F79B9}"/>
                  </a:ext>
                </a:extLst>
              </p14:cNvPr>
              <p14:cNvContentPartPr/>
              <p14:nvPr/>
            </p14:nvContentPartPr>
            <p14:xfrm>
              <a:off x="7952680" y="4739520"/>
              <a:ext cx="348840" cy="360"/>
            </p14:xfrm>
          </p:contentPart>
        </mc:Choice>
        <mc:Fallback>
          <p:pic>
            <p:nvPicPr>
              <p:cNvPr id="15" name="Ink 14">
                <a:extLst>
                  <a:ext uri="{FF2B5EF4-FFF2-40B4-BE49-F238E27FC236}">
                    <a16:creationId xmlns:a16="http://schemas.microsoft.com/office/drawing/2014/main" id="{F120E07E-7C29-1543-8FCC-1068C52F79B9}"/>
                  </a:ext>
                </a:extLst>
              </p:cNvPr>
              <p:cNvPicPr/>
              <p:nvPr/>
            </p:nvPicPr>
            <p:blipFill>
              <a:blip r:embed="rId11"/>
              <a:stretch>
                <a:fillRect/>
              </a:stretch>
            </p:blipFill>
            <p:spPr>
              <a:xfrm>
                <a:off x="7898680" y="4631880"/>
                <a:ext cx="456480" cy="216000"/>
              </a:xfrm>
              <a:prstGeom prst="rect">
                <a:avLst/>
              </a:prstGeom>
            </p:spPr>
          </p:pic>
        </mc:Fallback>
      </mc:AlternateContent>
      <p:pic>
        <p:nvPicPr>
          <p:cNvPr id="17" name="Picture 16">
            <a:extLst>
              <a:ext uri="{FF2B5EF4-FFF2-40B4-BE49-F238E27FC236}">
                <a16:creationId xmlns:a16="http://schemas.microsoft.com/office/drawing/2014/main" id="{3A1584BB-33AA-474C-8ED3-6BB4739C1035}"/>
              </a:ext>
            </a:extLst>
          </p:cNvPr>
          <p:cNvPicPr>
            <a:picLocks noChangeAspect="1"/>
          </p:cNvPicPr>
          <p:nvPr/>
        </p:nvPicPr>
        <p:blipFill>
          <a:blip r:embed="rId12"/>
          <a:stretch>
            <a:fillRect/>
          </a:stretch>
        </p:blipFill>
        <p:spPr>
          <a:xfrm>
            <a:off x="1060413" y="1703150"/>
            <a:ext cx="4754408" cy="3574950"/>
          </a:xfrm>
          <a:prstGeom prst="rect">
            <a:avLst/>
          </a:prstGeom>
        </p:spPr>
      </p:pic>
      <p:sp>
        <p:nvSpPr>
          <p:cNvPr id="18" name="Rectangle 2">
            <a:extLst>
              <a:ext uri="{FF2B5EF4-FFF2-40B4-BE49-F238E27FC236}">
                <a16:creationId xmlns:a16="http://schemas.microsoft.com/office/drawing/2014/main" id="{77AE10C2-3D65-364D-88AE-72F740C6E0BD}"/>
              </a:ext>
            </a:extLst>
          </p:cNvPr>
          <p:cNvSpPr>
            <a:spLocks noChangeArrowheads="1"/>
          </p:cNvSpPr>
          <p:nvPr/>
        </p:nvSpPr>
        <p:spPr bwMode="auto">
          <a:xfrm>
            <a:off x="786952" y="5946200"/>
            <a:ext cx="10980614"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20" name="Rectangle 3">
            <a:extLst>
              <a:ext uri="{FF2B5EF4-FFF2-40B4-BE49-F238E27FC236}">
                <a16:creationId xmlns:a16="http://schemas.microsoft.com/office/drawing/2014/main" id="{C41CD48A-682B-3549-A7ED-E5FAACADAED8}"/>
              </a:ext>
            </a:extLst>
          </p:cNvPr>
          <p:cNvSpPr>
            <a:spLocks noChangeArrowheads="1"/>
          </p:cNvSpPr>
          <p:nvPr/>
        </p:nvSpPr>
        <p:spPr bwMode="auto">
          <a:xfrm>
            <a:off x="786952" y="6644700"/>
            <a:ext cx="10980614"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38630082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58C7F2-8F88-3C46-8CDB-8ACD0F03C4FA}"/>
              </a:ext>
            </a:extLst>
          </p:cNvPr>
          <p:cNvSpPr>
            <a:spLocks noGrp="1"/>
          </p:cNvSpPr>
          <p:nvPr>
            <p:ph type="title"/>
          </p:nvPr>
        </p:nvSpPr>
        <p:spPr/>
        <p:txBody>
          <a:bodyPr/>
          <a:lstStyle/>
          <a:p>
            <a:pPr algn="ctr"/>
            <a:r>
              <a:rPr lang="en-US" dirty="0"/>
              <a:t>Logistic Regression Model</a:t>
            </a:r>
          </a:p>
        </p:txBody>
      </p:sp>
      <p:pic>
        <p:nvPicPr>
          <p:cNvPr id="4" name="Picture 3">
            <a:extLst>
              <a:ext uri="{FF2B5EF4-FFF2-40B4-BE49-F238E27FC236}">
                <a16:creationId xmlns:a16="http://schemas.microsoft.com/office/drawing/2014/main" id="{C3373FF1-6EAD-A242-BC99-16E77CCF8507}"/>
              </a:ext>
            </a:extLst>
          </p:cNvPr>
          <p:cNvPicPr>
            <a:picLocks noChangeAspect="1"/>
          </p:cNvPicPr>
          <p:nvPr/>
        </p:nvPicPr>
        <p:blipFill>
          <a:blip r:embed="rId4"/>
          <a:stretch>
            <a:fillRect/>
          </a:stretch>
        </p:blipFill>
        <p:spPr>
          <a:xfrm>
            <a:off x="939800" y="1428750"/>
            <a:ext cx="5765800" cy="4335438"/>
          </a:xfrm>
          <a:prstGeom prst="rect">
            <a:avLst/>
          </a:prstGeom>
        </p:spPr>
      </p:pic>
      <p:sp>
        <p:nvSpPr>
          <p:cNvPr id="5" name="Rectangle 2">
            <a:extLst>
              <a:ext uri="{FF2B5EF4-FFF2-40B4-BE49-F238E27FC236}">
                <a16:creationId xmlns:a16="http://schemas.microsoft.com/office/drawing/2014/main" id="{1FE9A61D-ADD8-5B4B-9071-59A34BF0B48A}"/>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6" name="Object 5">
            <a:extLst>
              <a:ext uri="{FF2B5EF4-FFF2-40B4-BE49-F238E27FC236}">
                <a16:creationId xmlns:a16="http://schemas.microsoft.com/office/drawing/2014/main" id="{56D98DC5-EF1C-0546-9E97-ED3C2DA0F9F9}"/>
              </a:ext>
            </a:extLst>
          </p:cNvPr>
          <p:cNvGraphicFramePr>
            <a:graphicFrameLocks noChangeAspect="1"/>
          </p:cNvGraphicFramePr>
          <p:nvPr>
            <p:extLst>
              <p:ext uri="{D42A27DB-BD31-4B8C-83A1-F6EECF244321}">
                <p14:modId xmlns:p14="http://schemas.microsoft.com/office/powerpoint/2010/main" val="445166432"/>
              </p:ext>
            </p:extLst>
          </p:nvPr>
        </p:nvGraphicFramePr>
        <p:xfrm>
          <a:off x="939800" y="5764188"/>
          <a:ext cx="5765800" cy="1219200"/>
        </p:xfrm>
        <a:graphic>
          <a:graphicData uri="http://schemas.openxmlformats.org/presentationml/2006/ole">
            <mc:AlternateContent xmlns:mc="http://schemas.openxmlformats.org/markup-compatibility/2006">
              <mc:Choice xmlns:v="urn:schemas-microsoft-com:vml" Requires="v">
                <p:oleObj spid="_x0000_s3086" name="Document" r:id="rId5" imgW="5943600" imgH="1219200" progId="Word.Document.12">
                  <p:embed/>
                </p:oleObj>
              </mc:Choice>
              <mc:Fallback>
                <p:oleObj name="Document" r:id="rId5" imgW="5943600" imgH="1219200" progId="Word.Document.12">
                  <p:embed/>
                  <p:pic>
                    <p:nvPicPr>
                      <p:cNvPr id="0" name="Object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39800" y="5764188"/>
                        <a:ext cx="5765800" cy="1219200"/>
                      </a:xfrm>
                      <a:prstGeom prst="rect">
                        <a:avLst/>
                      </a:prstGeom>
                      <a:noFill/>
                    </p:spPr>
                  </p:pic>
                </p:oleObj>
              </mc:Fallback>
            </mc:AlternateContent>
          </a:graphicData>
        </a:graphic>
      </p:graphicFrame>
      <p:pic>
        <p:nvPicPr>
          <p:cNvPr id="7" name="Picture 6">
            <a:extLst>
              <a:ext uri="{FF2B5EF4-FFF2-40B4-BE49-F238E27FC236}">
                <a16:creationId xmlns:a16="http://schemas.microsoft.com/office/drawing/2014/main" id="{8B732E6D-13A9-B64E-BCFC-C3F4695C5C7F}"/>
              </a:ext>
            </a:extLst>
          </p:cNvPr>
          <p:cNvPicPr>
            <a:picLocks noChangeAspect="1"/>
          </p:cNvPicPr>
          <p:nvPr/>
        </p:nvPicPr>
        <p:blipFill>
          <a:blip r:embed="rId7"/>
          <a:stretch>
            <a:fillRect/>
          </a:stretch>
        </p:blipFill>
        <p:spPr>
          <a:xfrm>
            <a:off x="7048500" y="1710519"/>
            <a:ext cx="4902200" cy="4569124"/>
          </a:xfrm>
          <a:prstGeom prst="rect">
            <a:avLst/>
          </a:prstGeom>
        </p:spPr>
      </p:pic>
    </p:spTree>
    <p:extLst>
      <p:ext uri="{BB962C8B-B14F-4D97-AF65-F5344CB8AC3E}">
        <p14:creationId xmlns:p14="http://schemas.microsoft.com/office/powerpoint/2010/main" val="4599023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09B63-647D-2344-824A-AA8FC36E0302}"/>
              </a:ext>
            </a:extLst>
          </p:cNvPr>
          <p:cNvSpPr>
            <a:spLocks noGrp="1"/>
          </p:cNvSpPr>
          <p:nvPr>
            <p:ph type="title"/>
          </p:nvPr>
        </p:nvSpPr>
        <p:spPr>
          <a:xfrm>
            <a:off x="1371600" y="685800"/>
            <a:ext cx="9601200" cy="901700"/>
          </a:xfrm>
        </p:spPr>
        <p:txBody>
          <a:bodyPr/>
          <a:lstStyle/>
          <a:p>
            <a:pPr algn="ctr"/>
            <a:r>
              <a:rPr lang="en-US" dirty="0"/>
              <a:t>Prediction </a:t>
            </a:r>
          </a:p>
        </p:txBody>
      </p:sp>
      <p:pic>
        <p:nvPicPr>
          <p:cNvPr id="4" name="Content Placeholder 3">
            <a:extLst>
              <a:ext uri="{FF2B5EF4-FFF2-40B4-BE49-F238E27FC236}">
                <a16:creationId xmlns:a16="http://schemas.microsoft.com/office/drawing/2014/main" id="{B37865BB-4C5F-4540-BD28-537866CA4DD6}"/>
              </a:ext>
            </a:extLst>
          </p:cNvPr>
          <p:cNvPicPr>
            <a:picLocks noGrp="1" noChangeAspect="1"/>
          </p:cNvPicPr>
          <p:nvPr>
            <p:ph idx="1"/>
          </p:nvPr>
        </p:nvPicPr>
        <p:blipFill>
          <a:blip r:embed="rId3"/>
          <a:stretch>
            <a:fillRect/>
          </a:stretch>
        </p:blipFill>
        <p:spPr>
          <a:xfrm>
            <a:off x="936262" y="1638299"/>
            <a:ext cx="4435837" cy="4134447"/>
          </a:xfrm>
          <a:prstGeom prst="rect">
            <a:avLst/>
          </a:prstGeom>
        </p:spPr>
      </p:pic>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78DF747F-EFCB-6A41-A6E8-BCAF5536CE63}"/>
                  </a:ext>
                </a:extLst>
              </p:cNvPr>
              <p:cNvSpPr txBox="1"/>
              <p:nvPr/>
            </p:nvSpPr>
            <p:spPr>
              <a:xfrm>
                <a:off x="6300984" y="2147488"/>
                <a:ext cx="5336604" cy="1709250"/>
              </a:xfrm>
              <a:prstGeom prst="rect">
                <a:avLst/>
              </a:prstGeom>
              <a:noFill/>
            </p:spPr>
            <p:txBody>
              <a:bodyPr wrap="square" lIns="0" tIns="0" rIns="0" bIns="0" rtlCol="0">
                <a:spAutoFit/>
              </a:bodyPr>
              <a:lstStyle/>
              <a:p>
                <a:pPr algn="ctr"/>
                <a14:m>
                  <m:oMath xmlns:m="http://schemas.openxmlformats.org/officeDocument/2006/math">
                    <m:r>
                      <m:rPr>
                        <m:sty m:val="p"/>
                      </m:rPr>
                      <a:rPr lang="en-US" b="0" i="0" smtClean="0">
                        <a:latin typeface="Cambria Math" panose="02040503050406030204" pitchFamily="18" charset="0"/>
                      </a:rPr>
                      <m:t>log</m:t>
                    </m:r>
                    <m:r>
                      <a:rPr lang="en-US" b="0" i="1" smtClean="0">
                        <a:latin typeface="Cambria Math" panose="02040503050406030204" pitchFamily="18" charset="0"/>
                      </a:rPr>
                      <m:t>⁡</m:t>
                    </m:r>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r>
                              <a:rPr lang="en-US" b="0" i="1" smtClean="0">
                                <a:latin typeface="Cambria Math" panose="02040503050406030204" pitchFamily="18" charset="0"/>
                              </a:rPr>
                              <m:t>𝑝</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num>
                          <m:den>
                            <m:r>
                              <a:rPr lang="en-US" b="0" i="1" smtClean="0">
                                <a:latin typeface="Cambria Math" panose="02040503050406030204" pitchFamily="18" charset="0"/>
                              </a:rPr>
                              <m:t>1−</m:t>
                            </m:r>
                            <m:r>
                              <a:rPr lang="en-US" b="0" i="1" smtClean="0">
                                <a:latin typeface="Cambria Math" panose="02040503050406030204" pitchFamily="18" charset="0"/>
                              </a:rPr>
                              <m:t>𝑝</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den>
                        </m:f>
                      </m:e>
                    </m:d>
                  </m:oMath>
                </a14:m>
                <a:r>
                  <a:rPr lang="en-US" dirty="0"/>
                  <a:t> = -6.6035 + 0.3070 x</a:t>
                </a:r>
              </a:p>
              <a:p>
                <a:pPr algn="ctr"/>
                <a:r>
                  <a:rPr lang="en-US" dirty="0"/>
                  <a:t>OR</a:t>
                </a:r>
              </a:p>
              <a:p>
                <a:pPr algn="ctr"/>
                <a:endParaRPr lang="en-US" dirty="0"/>
              </a:p>
              <a:p>
                <a:pPr algn="ctr"/>
                <a14:m>
                  <m:oMath xmlns:m="http://schemas.openxmlformats.org/officeDocument/2006/math">
                    <m:r>
                      <a:rPr lang="en-US" i="1">
                        <a:latin typeface="Cambria Math" panose="02040503050406030204" pitchFamily="18" charset="0"/>
                      </a:rPr>
                      <m:t>𝑝</m:t>
                    </m:r>
                    <m:d>
                      <m:dPr>
                        <m:ctrlPr>
                          <a:rPr lang="en-US" i="1">
                            <a:latin typeface="Cambria Math" panose="02040503050406030204" pitchFamily="18" charset="0"/>
                          </a:rPr>
                        </m:ctrlPr>
                      </m:dPr>
                      <m:e>
                        <m:r>
                          <a:rPr lang="en-US" i="1">
                            <a:latin typeface="Cambria Math" panose="02040503050406030204" pitchFamily="18" charset="0"/>
                          </a:rPr>
                          <m:t>𝑥</m:t>
                        </m:r>
                      </m:e>
                    </m:d>
                    <m:r>
                      <a:rPr lang="en-US" i="1">
                        <a:latin typeface="Cambria Math" panose="02040503050406030204" pitchFamily="18" charset="0"/>
                      </a:rPr>
                      <m:t>= </m:t>
                    </m:r>
                    <m:f>
                      <m:fPr>
                        <m:ctrlPr>
                          <a:rPr lang="en-US" i="1">
                            <a:latin typeface="Cambria Math" panose="02040503050406030204" pitchFamily="18" charset="0"/>
                          </a:rPr>
                        </m:ctrlPr>
                      </m:fPr>
                      <m:num>
                        <m:sSup>
                          <m:sSupPr>
                            <m:ctrlPr>
                              <a:rPr lang="en-US"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−6.6035+0.3070</m:t>
                            </m:r>
                            <m:r>
                              <a:rPr lang="en-US" i="1">
                                <a:latin typeface="Cambria Math" panose="02040503050406030204" pitchFamily="18" charset="0"/>
                              </a:rPr>
                              <m:t>𝑥</m:t>
                            </m:r>
                          </m:sup>
                        </m:sSup>
                      </m:num>
                      <m:den>
                        <m:r>
                          <a:rPr lang="en-US" i="1">
                            <a:latin typeface="Cambria Math" panose="02040503050406030204" pitchFamily="18" charset="0"/>
                          </a:rPr>
                          <m:t>1+</m:t>
                        </m:r>
                        <m:sSup>
                          <m:sSupPr>
                            <m:ctrlPr>
                              <a:rPr lang="en-US"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−6.6035+0.3070</m:t>
                            </m:r>
                            <m:r>
                              <a:rPr lang="en-US" i="1">
                                <a:latin typeface="Cambria Math" panose="02040503050406030204" pitchFamily="18" charset="0"/>
                              </a:rPr>
                              <m:t>𝑥</m:t>
                            </m:r>
                          </m:sup>
                        </m:sSup>
                      </m:den>
                    </m:f>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1+</m:t>
                        </m:r>
                        <m:sSup>
                          <m:sSupPr>
                            <m:ctrlPr>
                              <a:rPr lang="en-US"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m:t>
                            </m:r>
                            <m:r>
                              <a:rPr lang="en-US" i="1">
                                <a:latin typeface="Cambria Math" panose="02040503050406030204" pitchFamily="18" charset="0"/>
                              </a:rPr>
                              <m:t>−6.6035+0.3070</m:t>
                            </m:r>
                            <m:r>
                              <a:rPr lang="en-US" i="1">
                                <a:latin typeface="Cambria Math" panose="02040503050406030204" pitchFamily="18" charset="0"/>
                              </a:rPr>
                              <m:t>𝑥</m:t>
                            </m:r>
                            <m:r>
                              <a:rPr lang="en-US" i="1">
                                <a:latin typeface="Cambria Math" panose="02040503050406030204" pitchFamily="18" charset="0"/>
                              </a:rPr>
                              <m:t>)</m:t>
                            </m:r>
                          </m:sup>
                        </m:sSup>
                      </m:den>
                    </m:f>
                  </m:oMath>
                </a14:m>
                <a:r>
                  <a:rPr lang="en-US" dirty="0"/>
                  <a:t>.</a:t>
                </a:r>
              </a:p>
              <a:p>
                <a:pPr algn="ctr"/>
                <a:r>
                  <a:rPr lang="en-US" dirty="0"/>
                  <a:t> </a:t>
                </a:r>
              </a:p>
            </p:txBody>
          </p:sp>
        </mc:Choice>
        <mc:Fallback>
          <p:sp>
            <p:nvSpPr>
              <p:cNvPr id="5" name="TextBox 4">
                <a:extLst>
                  <a:ext uri="{FF2B5EF4-FFF2-40B4-BE49-F238E27FC236}">
                    <a16:creationId xmlns:a16="http://schemas.microsoft.com/office/drawing/2014/main" id="{78DF747F-EFCB-6A41-A6E8-BCAF5536CE63}"/>
                  </a:ext>
                </a:extLst>
              </p:cNvPr>
              <p:cNvSpPr txBox="1">
                <a:spLocks noRot="1" noChangeAspect="1" noMove="1" noResize="1" noEditPoints="1" noAdjustHandles="1" noChangeArrowheads="1" noChangeShapeType="1" noTextEdit="1"/>
              </p:cNvSpPr>
              <p:nvPr/>
            </p:nvSpPr>
            <p:spPr>
              <a:xfrm>
                <a:off x="6300984" y="2147488"/>
                <a:ext cx="5336604" cy="1709250"/>
              </a:xfrm>
              <a:prstGeom prst="rect">
                <a:avLst/>
              </a:prstGeom>
              <a:blipFill>
                <a:blip r:embed="rId4"/>
                <a:stretch>
                  <a:fillRect/>
                </a:stretch>
              </a:blipFill>
            </p:spPr>
            <p:txBody>
              <a:bodyPr/>
              <a:lstStyle/>
              <a:p>
                <a:r>
                  <a:rPr lang="en-US">
                    <a:noFill/>
                  </a:rPr>
                  <a:t> </a:t>
                </a:r>
              </a:p>
            </p:txBody>
          </p:sp>
        </mc:Fallback>
      </mc:AlternateContent>
      <p:sp>
        <p:nvSpPr>
          <p:cNvPr id="7" name="TextBox 6">
            <a:extLst>
              <a:ext uri="{FF2B5EF4-FFF2-40B4-BE49-F238E27FC236}">
                <a16:creationId xmlns:a16="http://schemas.microsoft.com/office/drawing/2014/main" id="{9068DE01-3334-2445-9B7E-704C95373240}"/>
              </a:ext>
            </a:extLst>
          </p:cNvPr>
          <p:cNvSpPr txBox="1"/>
          <p:nvPr/>
        </p:nvSpPr>
        <p:spPr>
          <a:xfrm>
            <a:off x="6300984" y="4094576"/>
            <a:ext cx="4954754" cy="923330"/>
          </a:xfrm>
          <a:prstGeom prst="rect">
            <a:avLst/>
          </a:prstGeom>
          <a:noFill/>
        </p:spPr>
        <p:txBody>
          <a:bodyPr wrap="none" rtlCol="0">
            <a:spAutoFit/>
          </a:bodyPr>
          <a:lstStyle/>
          <a:p>
            <a:r>
              <a:rPr lang="en-US" dirty="0"/>
              <a:t>So, if a car has 16 mpg, the estimated probability</a:t>
            </a:r>
          </a:p>
          <a:p>
            <a:r>
              <a:rPr lang="en-US" dirty="0"/>
              <a:t> of being automatic is :</a:t>
            </a:r>
          </a:p>
          <a:p>
            <a:endParaRPr lang="en-US" dirty="0"/>
          </a:p>
        </p:txBody>
      </p:sp>
      <mc:AlternateContent xmlns:mc="http://schemas.openxmlformats.org/markup-compatibility/2006">
        <mc:Choice xmlns:a14="http://schemas.microsoft.com/office/drawing/2010/main" Requires="a14">
          <p:sp>
            <p:nvSpPr>
              <p:cNvPr id="8" name="Rectangle 7">
                <a:extLst>
                  <a:ext uri="{FF2B5EF4-FFF2-40B4-BE49-F238E27FC236}">
                    <a16:creationId xmlns:a16="http://schemas.microsoft.com/office/drawing/2014/main" id="{A1DD56BC-065F-894C-BD4F-649A508F283D}"/>
                  </a:ext>
                </a:extLst>
              </p:cNvPr>
              <p:cNvSpPr/>
              <p:nvPr/>
            </p:nvSpPr>
            <p:spPr>
              <a:xfrm>
                <a:off x="6819903" y="4942758"/>
                <a:ext cx="4408515" cy="62203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𝑝</m:t>
                      </m:r>
                      <m:d>
                        <m:dPr>
                          <m:ctrlPr>
                            <a:rPr lang="en-US" b="0" i="1" smtClean="0">
                              <a:latin typeface="Cambria Math" panose="02040503050406030204" pitchFamily="18" charset="0"/>
                            </a:rPr>
                          </m:ctrlPr>
                        </m:dPr>
                        <m:e>
                          <m:r>
                            <a:rPr lang="en-US" b="0" i="1" smtClean="0">
                              <a:latin typeface="Cambria Math" panose="02040503050406030204" pitchFamily="18" charset="0"/>
                            </a:rPr>
                            <m:t>16</m:t>
                          </m:r>
                        </m:e>
                      </m:d>
                      <m:r>
                        <a:rPr lang="en-US" b="0" i="1"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1+</m:t>
                          </m:r>
                          <m:sSup>
                            <m:sSupPr>
                              <m:ctrlPr>
                                <a:rPr lang="en-US"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−(−6.6035+0.3070</m:t>
                              </m:r>
                              <m:r>
                                <a:rPr lang="en-US" b="0" i="1" smtClean="0">
                                  <a:latin typeface="Cambria Math" panose="02040503050406030204" pitchFamily="18" charset="0"/>
                                </a:rPr>
                                <m:t>∗</m:t>
                              </m:r>
                              <m:r>
                                <a:rPr lang="en-US" b="0" i="1" smtClean="0">
                                  <a:latin typeface="Cambria Math" panose="02040503050406030204" pitchFamily="18" charset="0"/>
                                </a:rPr>
                                <m:t>16</m:t>
                              </m:r>
                              <m:r>
                                <a:rPr lang="en-US" i="1">
                                  <a:latin typeface="Cambria Math" panose="02040503050406030204" pitchFamily="18" charset="0"/>
                                </a:rPr>
                                <m:t>)</m:t>
                              </m:r>
                            </m:sup>
                          </m:sSup>
                        </m:den>
                      </m:f>
                      <m:r>
                        <a:rPr lang="en-US" b="0" i="0" smtClean="0">
                          <a:latin typeface="Cambria Math" panose="02040503050406030204" pitchFamily="18" charset="0"/>
                        </a:rPr>
                        <m:t>=</m:t>
                      </m:r>
                      <m:r>
                        <a:rPr lang="en-US" b="0" i="0" smtClean="0">
                          <a:latin typeface="Cambria Math" panose="02040503050406030204" pitchFamily="18" charset="0"/>
                        </a:rPr>
                        <m:t>0.155</m:t>
                      </m:r>
                      <m:r>
                        <a:rPr lang="en-US" b="0" i="0" smtClean="0">
                          <a:latin typeface="Cambria Math" panose="02040503050406030204" pitchFamily="18" charset="0"/>
                        </a:rPr>
                        <m:t> </m:t>
                      </m:r>
                    </m:oMath>
                  </m:oMathPara>
                </a14:m>
                <a:endParaRPr lang="en-US" dirty="0"/>
              </a:p>
            </p:txBody>
          </p:sp>
        </mc:Choice>
        <mc:Fallback>
          <p:sp>
            <p:nvSpPr>
              <p:cNvPr id="8" name="Rectangle 7">
                <a:extLst>
                  <a:ext uri="{FF2B5EF4-FFF2-40B4-BE49-F238E27FC236}">
                    <a16:creationId xmlns:a16="http://schemas.microsoft.com/office/drawing/2014/main" id="{A1DD56BC-065F-894C-BD4F-649A508F283D}"/>
                  </a:ext>
                </a:extLst>
              </p:cNvPr>
              <p:cNvSpPr>
                <a:spLocks noRot="1" noChangeAspect="1" noMove="1" noResize="1" noEditPoints="1" noAdjustHandles="1" noChangeArrowheads="1" noChangeShapeType="1" noTextEdit="1"/>
              </p:cNvSpPr>
              <p:nvPr/>
            </p:nvSpPr>
            <p:spPr>
              <a:xfrm>
                <a:off x="6819903" y="4942758"/>
                <a:ext cx="4408515" cy="622030"/>
              </a:xfrm>
              <a:prstGeom prst="rect">
                <a:avLst/>
              </a:prstGeom>
              <a:blipFill>
                <a:blip r:embed="rId5"/>
                <a:stretch>
                  <a:fillRect b="-4000"/>
                </a:stretch>
              </a:blipFill>
            </p:spPr>
            <p:txBody>
              <a:bodyPr/>
              <a:lstStyle/>
              <a:p>
                <a:r>
                  <a:rPr lang="en-US">
                    <a:noFill/>
                  </a:rPr>
                  <a:t> </a:t>
                </a:r>
              </a:p>
            </p:txBody>
          </p:sp>
        </mc:Fallback>
      </mc:AlternateContent>
      <mc:AlternateContent xmlns:mc="http://schemas.openxmlformats.org/markup-compatibility/2006">
        <mc:Choice xmlns:p14="http://schemas.microsoft.com/office/powerpoint/2010/main" Requires="p14">
          <p:contentPart p14:bwMode="auto" r:id="rId6">
            <p14:nvContentPartPr>
              <p14:cNvPr id="9" name="Ink 8">
                <a:extLst>
                  <a:ext uri="{FF2B5EF4-FFF2-40B4-BE49-F238E27FC236}">
                    <a16:creationId xmlns:a16="http://schemas.microsoft.com/office/drawing/2014/main" id="{9BA535F9-B593-014A-920D-4732C9C534AF}"/>
                  </a:ext>
                </a:extLst>
              </p14:cNvPr>
              <p14:cNvContentPartPr/>
              <p14:nvPr/>
            </p14:nvContentPartPr>
            <p14:xfrm>
              <a:off x="1810360" y="3822480"/>
              <a:ext cx="526320" cy="33480"/>
            </p14:xfrm>
          </p:contentPart>
        </mc:Choice>
        <mc:Fallback>
          <p:pic>
            <p:nvPicPr>
              <p:cNvPr id="9" name="Ink 8">
                <a:extLst>
                  <a:ext uri="{FF2B5EF4-FFF2-40B4-BE49-F238E27FC236}">
                    <a16:creationId xmlns:a16="http://schemas.microsoft.com/office/drawing/2014/main" id="{9BA535F9-B593-014A-920D-4732C9C534AF}"/>
                  </a:ext>
                </a:extLst>
              </p:cNvPr>
              <p:cNvPicPr/>
              <p:nvPr/>
            </p:nvPicPr>
            <p:blipFill>
              <a:blip r:embed="rId7"/>
              <a:stretch>
                <a:fillRect/>
              </a:stretch>
            </p:blipFill>
            <p:spPr>
              <a:xfrm>
                <a:off x="1756720" y="3714480"/>
                <a:ext cx="633960" cy="24912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10" name="Ink 9">
                <a:extLst>
                  <a:ext uri="{FF2B5EF4-FFF2-40B4-BE49-F238E27FC236}">
                    <a16:creationId xmlns:a16="http://schemas.microsoft.com/office/drawing/2014/main" id="{A68723CD-C707-BA48-97EE-F92C123F21BD}"/>
                  </a:ext>
                </a:extLst>
              </p14:cNvPr>
              <p14:cNvContentPartPr/>
              <p14:nvPr/>
            </p14:nvContentPartPr>
            <p14:xfrm>
              <a:off x="1822960" y="4003200"/>
              <a:ext cx="600840" cy="8640"/>
            </p14:xfrm>
          </p:contentPart>
        </mc:Choice>
        <mc:Fallback>
          <p:pic>
            <p:nvPicPr>
              <p:cNvPr id="10" name="Ink 9">
                <a:extLst>
                  <a:ext uri="{FF2B5EF4-FFF2-40B4-BE49-F238E27FC236}">
                    <a16:creationId xmlns:a16="http://schemas.microsoft.com/office/drawing/2014/main" id="{A68723CD-C707-BA48-97EE-F92C123F21BD}"/>
                  </a:ext>
                </a:extLst>
              </p:cNvPr>
              <p:cNvPicPr/>
              <p:nvPr/>
            </p:nvPicPr>
            <p:blipFill>
              <a:blip r:embed="rId9"/>
              <a:stretch>
                <a:fillRect/>
              </a:stretch>
            </p:blipFill>
            <p:spPr>
              <a:xfrm>
                <a:off x="1769320" y="3895200"/>
                <a:ext cx="708480" cy="22428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11" name="Ink 10">
                <a:extLst>
                  <a:ext uri="{FF2B5EF4-FFF2-40B4-BE49-F238E27FC236}">
                    <a16:creationId xmlns:a16="http://schemas.microsoft.com/office/drawing/2014/main" id="{EB38BACD-18AF-2F4B-861A-EE82E1D6B68B}"/>
                  </a:ext>
                </a:extLst>
              </p14:cNvPr>
              <p14:cNvContentPartPr/>
              <p14:nvPr/>
            </p14:nvContentPartPr>
            <p14:xfrm>
              <a:off x="8737840" y="2192400"/>
              <a:ext cx="1717560" cy="288000"/>
            </p14:xfrm>
          </p:contentPart>
        </mc:Choice>
        <mc:Fallback>
          <p:pic>
            <p:nvPicPr>
              <p:cNvPr id="11" name="Ink 10">
                <a:extLst>
                  <a:ext uri="{FF2B5EF4-FFF2-40B4-BE49-F238E27FC236}">
                    <a16:creationId xmlns:a16="http://schemas.microsoft.com/office/drawing/2014/main" id="{EB38BACD-18AF-2F4B-861A-EE82E1D6B68B}"/>
                  </a:ext>
                </a:extLst>
              </p:cNvPr>
              <p:cNvPicPr/>
              <p:nvPr/>
            </p:nvPicPr>
            <p:blipFill>
              <a:blip r:embed="rId11"/>
              <a:stretch>
                <a:fillRect/>
              </a:stretch>
            </p:blipFill>
            <p:spPr>
              <a:xfrm>
                <a:off x="8683840" y="2084400"/>
                <a:ext cx="1825200" cy="50364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12" name="Ink 11">
                <a:extLst>
                  <a:ext uri="{FF2B5EF4-FFF2-40B4-BE49-F238E27FC236}">
                    <a16:creationId xmlns:a16="http://schemas.microsoft.com/office/drawing/2014/main" id="{E4A290CC-7B8B-C84F-A430-AD751391EC91}"/>
                  </a:ext>
                </a:extLst>
              </p14:cNvPr>
              <p14:cNvContentPartPr/>
              <p14:nvPr/>
            </p14:nvContentPartPr>
            <p14:xfrm>
              <a:off x="7781320" y="4193640"/>
              <a:ext cx="370440" cy="133920"/>
            </p14:xfrm>
          </p:contentPart>
        </mc:Choice>
        <mc:Fallback>
          <p:pic>
            <p:nvPicPr>
              <p:cNvPr id="12" name="Ink 11">
                <a:extLst>
                  <a:ext uri="{FF2B5EF4-FFF2-40B4-BE49-F238E27FC236}">
                    <a16:creationId xmlns:a16="http://schemas.microsoft.com/office/drawing/2014/main" id="{E4A290CC-7B8B-C84F-A430-AD751391EC91}"/>
                  </a:ext>
                </a:extLst>
              </p:cNvPr>
              <p:cNvPicPr/>
              <p:nvPr/>
            </p:nvPicPr>
            <p:blipFill>
              <a:blip r:embed="rId13"/>
              <a:stretch>
                <a:fillRect/>
              </a:stretch>
            </p:blipFill>
            <p:spPr>
              <a:xfrm>
                <a:off x="7727320" y="4085640"/>
                <a:ext cx="478080" cy="34956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13" name="Ink 12">
                <a:extLst>
                  <a:ext uri="{FF2B5EF4-FFF2-40B4-BE49-F238E27FC236}">
                    <a16:creationId xmlns:a16="http://schemas.microsoft.com/office/drawing/2014/main" id="{C2D2E900-C4DF-454E-9A2E-0328CACD7A2F}"/>
                  </a:ext>
                </a:extLst>
              </p14:cNvPr>
              <p14:cNvContentPartPr/>
              <p14:nvPr/>
            </p14:nvContentPartPr>
            <p14:xfrm>
              <a:off x="7172920" y="5310720"/>
              <a:ext cx="324360" cy="34200"/>
            </p14:xfrm>
          </p:contentPart>
        </mc:Choice>
        <mc:Fallback>
          <p:pic>
            <p:nvPicPr>
              <p:cNvPr id="13" name="Ink 12">
                <a:extLst>
                  <a:ext uri="{FF2B5EF4-FFF2-40B4-BE49-F238E27FC236}">
                    <a16:creationId xmlns:a16="http://schemas.microsoft.com/office/drawing/2014/main" id="{C2D2E900-C4DF-454E-9A2E-0328CACD7A2F}"/>
                  </a:ext>
                </a:extLst>
              </p:cNvPr>
              <p:cNvPicPr/>
              <p:nvPr/>
            </p:nvPicPr>
            <p:blipFill>
              <a:blip r:embed="rId15"/>
              <a:stretch>
                <a:fillRect/>
              </a:stretch>
            </p:blipFill>
            <p:spPr>
              <a:xfrm>
                <a:off x="7118920" y="5203080"/>
                <a:ext cx="432000" cy="24984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14" name="Ink 13">
                <a:extLst>
                  <a:ext uri="{FF2B5EF4-FFF2-40B4-BE49-F238E27FC236}">
                    <a16:creationId xmlns:a16="http://schemas.microsoft.com/office/drawing/2014/main" id="{298AD8D0-142C-ED4B-8A27-D650AC16F9DE}"/>
                  </a:ext>
                </a:extLst>
              </p14:cNvPr>
              <p14:cNvContentPartPr/>
              <p14:nvPr/>
            </p14:nvContentPartPr>
            <p14:xfrm>
              <a:off x="9826120" y="5489640"/>
              <a:ext cx="303840" cy="8640"/>
            </p14:xfrm>
          </p:contentPart>
        </mc:Choice>
        <mc:Fallback>
          <p:pic>
            <p:nvPicPr>
              <p:cNvPr id="14" name="Ink 13">
                <a:extLst>
                  <a:ext uri="{FF2B5EF4-FFF2-40B4-BE49-F238E27FC236}">
                    <a16:creationId xmlns:a16="http://schemas.microsoft.com/office/drawing/2014/main" id="{298AD8D0-142C-ED4B-8A27-D650AC16F9DE}"/>
                  </a:ext>
                </a:extLst>
              </p:cNvPr>
              <p:cNvPicPr/>
              <p:nvPr/>
            </p:nvPicPr>
            <p:blipFill>
              <a:blip r:embed="rId17"/>
              <a:stretch>
                <a:fillRect/>
              </a:stretch>
            </p:blipFill>
            <p:spPr>
              <a:xfrm>
                <a:off x="9772480" y="5381640"/>
                <a:ext cx="411480" cy="224280"/>
              </a:xfrm>
              <a:prstGeom prst="rect">
                <a:avLst/>
              </a:prstGeom>
            </p:spPr>
          </p:pic>
        </mc:Fallback>
      </mc:AlternateContent>
      <p:pic>
        <p:nvPicPr>
          <p:cNvPr id="15" name="Picture 14">
            <a:extLst>
              <a:ext uri="{FF2B5EF4-FFF2-40B4-BE49-F238E27FC236}">
                <a16:creationId xmlns:a16="http://schemas.microsoft.com/office/drawing/2014/main" id="{1DE85F89-9815-E543-9934-1BD0F3B3E3DA}"/>
              </a:ext>
            </a:extLst>
          </p:cNvPr>
          <p:cNvPicPr>
            <a:picLocks noChangeAspect="1"/>
          </p:cNvPicPr>
          <p:nvPr/>
        </p:nvPicPr>
        <p:blipFill>
          <a:blip r:embed="rId18"/>
          <a:stretch>
            <a:fillRect/>
          </a:stretch>
        </p:blipFill>
        <p:spPr>
          <a:xfrm>
            <a:off x="7000786" y="5652936"/>
            <a:ext cx="3937000" cy="1079500"/>
          </a:xfrm>
          <a:prstGeom prst="rect">
            <a:avLst/>
          </a:prstGeom>
        </p:spPr>
      </p:pic>
    </p:spTree>
    <p:extLst>
      <p:ext uri="{BB962C8B-B14F-4D97-AF65-F5344CB8AC3E}">
        <p14:creationId xmlns:p14="http://schemas.microsoft.com/office/powerpoint/2010/main" val="1438890730"/>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{47D7E9AF-59FC-224F-8E04-9A0394AB12D0}tf10001072</Template>
  <TotalTime>1500</TotalTime>
  <Words>983</Words>
  <Application>Microsoft Macintosh PowerPoint</Application>
  <PresentationFormat>Widescreen</PresentationFormat>
  <Paragraphs>64</Paragraphs>
  <Slides>10</Slides>
  <Notes>9</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2</vt:i4>
      </vt:variant>
      <vt:variant>
        <vt:lpstr>Slide Titles</vt:lpstr>
      </vt:variant>
      <vt:variant>
        <vt:i4>10</vt:i4>
      </vt:variant>
    </vt:vector>
  </HeadingPairs>
  <TitlesOfParts>
    <vt:vector size="17" baseType="lpstr">
      <vt:lpstr>Calibri</vt:lpstr>
      <vt:lpstr>Cambria Math</vt:lpstr>
      <vt:lpstr>Franklin Gothic Book</vt:lpstr>
      <vt:lpstr>Times New Roman</vt:lpstr>
      <vt:lpstr>Crop</vt:lpstr>
      <vt:lpstr>Microsoft Word 97 - 2004 Document</vt:lpstr>
      <vt:lpstr>Microsoft Word Document</vt:lpstr>
      <vt:lpstr>Logistic regression</vt:lpstr>
      <vt:lpstr>Objectives</vt:lpstr>
      <vt:lpstr>Summary mtcars</vt:lpstr>
      <vt:lpstr>Strip Plot (Jitter)</vt:lpstr>
      <vt:lpstr>Box Plot </vt:lpstr>
      <vt:lpstr>Hypothesis Testing</vt:lpstr>
      <vt:lpstr>Linear Regression Model</vt:lpstr>
      <vt:lpstr>Logistic Regression Model</vt:lpstr>
      <vt:lpstr>Prediction </vt:lpstr>
      <vt:lpstr>References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Lehman Brothers Crash</dc:title>
  <dc:creator>Courtney Bruch</dc:creator>
  <cp:lastModifiedBy>Cecil Kitch</cp:lastModifiedBy>
  <cp:revision>68</cp:revision>
  <dcterms:created xsi:type="dcterms:W3CDTF">2016-02-22T20:48:38Z</dcterms:created>
  <dcterms:modified xsi:type="dcterms:W3CDTF">2019-10-25T19:50:56Z</dcterms:modified>
</cp:coreProperties>
</file>