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9" r:id="rId1"/>
  </p:sldMasterIdLst>
  <p:notesMasterIdLst>
    <p:notesMasterId r:id="rId16"/>
  </p:notesMasterIdLst>
  <p:sldIdLst>
    <p:sldId id="256" r:id="rId2"/>
    <p:sldId id="260" r:id="rId3"/>
    <p:sldId id="261" r:id="rId4"/>
    <p:sldId id="263" r:id="rId5"/>
    <p:sldId id="262" r:id="rId6"/>
    <p:sldId id="265" r:id="rId7"/>
    <p:sldId id="266" r:id="rId8"/>
    <p:sldId id="264" r:id="rId9"/>
    <p:sldId id="267" r:id="rId10"/>
    <p:sldId id="268" r:id="rId11"/>
    <p:sldId id="269" r:id="rId12"/>
    <p:sldId id="270" r:id="rId13"/>
    <p:sldId id="271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urtney Bruch" initials="CB" lastIdx="1" clrIdx="0">
    <p:extLst>
      <p:ext uri="{19B8F6BF-5375-455C-9EA6-DF929625EA0E}">
        <p15:presenceInfo xmlns:p15="http://schemas.microsoft.com/office/powerpoint/2012/main" userId="S-1-5-21-3984827964-424896023-3788768313-31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80750" autoAdjust="0"/>
  </p:normalViewPr>
  <p:slideViewPr>
    <p:cSldViewPr snapToGrid="0">
      <p:cViewPr>
        <p:scale>
          <a:sx n="90" d="100"/>
          <a:sy n="90" d="100"/>
        </p:scale>
        <p:origin x="928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8T00:35:15.4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2178 0,'-45'0,"5"0,24 0,0 0,-1 0,1 0,0 0,-1 0,1 0,0 0,-1 0,1 0,0 0,-1 0,1 0,0 0,-1 0,-15 0,5 0,-7 0,2 0,14 0,-16 0,16 0,-15 0,6 0,-8 0,8 0,-6 0,14 0,-5 0,7 0,1 0,0 0,-1 0,1 0,0 0,-1 0,1 0,-8 0,6 0,-5 0,-1 0,6 0,-6 0,8 0,0 0,-1 0,1 0,0 0,-1 0,1 0,0 0,-1 0,1 0,0 0,-1 0,1 0,0 0,-8 0,-2 0,1 0,1 0,8 0,0 0,-1 0,1 0,0 0,-1 0,1 0,0 0,-1 0,1 0,0 0,-8 0,6 0,-6 0,8 0,0 0,-1 0,1 0,0 0,-1 0,1 0,0 0,-1 0,1 0,0 0,-1 0,1 0,0 0,-1 0,1 0,0 0,-1 0,1 0,-1 0,1 0,0 0,-1 0,1 0,0 0,-1 0,1 0,0 0,-1 0,1 0,0 0,-1 0,1 0,0 0,-1 0,1 0,0 0,-1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8T00:37:00.11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173 1,'87'0,"-8"0,-34 0,0 0,-7 0,-2 0,-15 0,-2 0,-6 0,6 0,-5 6,5-5,-6 10,-1-9,7 4,-5-6,5 0,6 0,-2 0,18 0,-11 0,13 0,-5 0,-1 0,7 0,-14 0,5 0,-7 0,8 0,1 0,9 0,-9 0,15 0,-12 0,14 0,-9 0,-7 0,5 0,-13 0,5 0,-13 0,4 0,-12 0,6 5,0-3,1 3,14-5,-5 7,6-6,-8 12,0-12,0 5,-1-6,7 0,-11 0,2 0,-12 0,0 0,5 6,-3-4,3 3,-5 1,0-5,6 5,-11 6,4 2,-12 6,0-2,0-5,0 6,0-5,0 5,-13 0,-3 3,-19 6,-3 2,-16 1,6-8,-14 8,5-7,1 1,2-2,8-8,9-1,1-5,15-3,1-6,7 0,-6 0,5 0,-5 0,-1 6,-1-4,-15 4,6-6,-14 0,7 0,-9 0,9 0,-7 0,14 0,-6 0,8 0,7 0,1 0,7 0,-6 0,5 0,-5 0,0 0,5 0,-5 0,0 0,5 0,-5 0,0 0,5 0,-5 0,0 0,5 0,-20 0,3 0,-14 0,-19-8,14-1,-32-8,23 1,-15 0,17 0,3 0,9 8,7-5,9 11,3-4,17 0,-9 5,5-5,-8 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8T00:37:04.08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2096 53,'-77'0,"-2"0,19 0,-21 0,30 0,-14 0,2 0,15 0,2 0,10 0,8 0,7 0,1 0,0 0,5 0,-11 0,11 0,-11 0,-3 0,-1 0,-14 0,14 0,-5 0,7 0,0 0,-1 0,8 0,1 0,7 0,-5 0,3 0,-4 0,0 0,5 0,-5 0,-6 0,9 0,-17 0,19 0,-13 0,6 0,-15 0,6 0,1 0,3 0,11 0,-5 0,7 0,-6 0,5-6,-5 5,6-11,0 11,-6-11,5 11,-5-11,6 11,0-5,-6 6,5 0,-5 0,0 0,5 0,-5 0,0 0,4 0,-3 0,-1 0,4 0,-10 0,4 0,-1 0,2 0,7 0,-5 0,3 0,-4 0,1 0,3 0,-4 0,0 0,5 0,-5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8T00:37:07.02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2063 0,'-86'0,"25"0,-29 0,36 0,-31 0,20 0,9 0,-7 0,23 0,-12 0,28 0,-3 0,14 0,0 0,-6 0,5 0,-5 0,0 0,5 0,-5 0,0 0,4 0,-3 0,-8 0,3 0,-18 0,3 0,-7 0,7 0,2 0,0 0,6 0,-13 0,13 0,-6 0,8 0,7 0,-6 0,13 0,-6 0,7 0,-7 0,5 0,-4 0,6 0,-6 0,-2 0,0 0,2 0,6 0,-6 0,4 0,-4 0,0 0,4 0,-5 0,7 0,-5 0,3 0,-4 0,0 0,4 0,-12 0,13 0,-13 0,6 0,-7 0,0 0,0 0,6 0,3 0,6 0,-6 0,-1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8T00:37:26.90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2139 486,'-69'0,"-10"0,20 0,-23 0,24 0,-8 0,19 0,4 0,13 0,1 0,2 0,-2 0,-17 0,-2 0,-14 0,5 0,1 0,2-14,8 11,9-10,8 13,9 0,7 0,0-6,-7-2,-1 1,-7-6,-8 5,6 0,-14-6,14 13,1-12,3 12,11-5,-4 6,-1 0,-1-6,-15 4,6-10,-14 10,14-10,-13 3,13 1,-6-5,15 12,-6-6,13 7,-6 0,0-6,-1 5,-15-6,-2 7,1 0,-7 0,14-6,-6 4,15-4,1 6,7 0,0-6,-7 5,12-11,-5-1,13-1,0-12,0 5,0-7,0 7,0 1,0 7,0-6,0 5,0-5,18 12,-8 1,30 6,-17 0,29 0,-20 0,20 0,-14 0,7 0,0 0,1 0,-9 0,-1 0,-8 0,-7 0,-1 0,-8 0,7 0,-5 0,5 0,0 0,-4 0,11 0,-5 0,7 0,0 0,0 0,0 0,8 0,-6 0,13 0,-13 0,13 0,-13 0,5 0,1 0,2-14,-1 11,7-11,-15 14,15 0,-14 0,13 0,-13 0,5 0,-7 0,0 0,0 0,0 0,0 0,0 0,-7 0,-1 0,-8 0,7 0,-5 0,5 0,0 0,-4 0,11 0,-11 0,4 0,0 0,-5 0,5 0,-1 0,-3 0,3 0,1 0,-5 0,5 0,-1 6,-3-4,3 3,1-5,-5 0,5-5,-6 3,5-4,-4 6,5 0,0 0,-5 0,4 0,1 0,-5 0,5 0,0 0,-62 13,29-3,-60 11,36-13,1-2,1 1,15-6,1 5,7-6,-6 6,-2-5,-14 12,-3-12,1 12,-16-4,14-1,-8 5,4-4,13-1,-6-2,8 0,0-4,6 4,-12-6,3 0,-23 0,7 0,-16 0,15 0,-6 0,9 0,-1 0,9 0,7 0,11 0,6 0,0-6,-6 5,-2-5,0 6,-5 0,11 0,-5 0,7 0,-5 0,3 0,-4 0,1 0,3 0,-10 0,3 0,1 0,-13 0,17 0,-17 0,19 0,-4 0,6 0,-6 0,4 6,-4-5,6 5,0 0,-5-5,3 5,-4-6,6 11,0-8,0 14,-12-9,9-1,-10 5,6-10,6 9,-6-10,7 11,0-5,0 6,0-6,0 5,-6-11,5 10,-5-9,6 15,0-8,0 3,0 0,0 1,46-5,-24 4,39-7,-35 3,-1-1,1 10,0-14,0 14,0-10,0 6,0-6,-1 5,7-11,-5 5,5-6,0 0,-5 0,4 0,1 0,-5 0,5 0,-1 0,-3 0,3 0,8 0,-10 0,16 0,-18 0,6 0,-2 0,-3 0,3 0,1 0,-5 0,5 0,-7-6,1-1,0-6,0 5,-53-3,21 9,-51-3,32 5,-26 0,6 0,-17 0,10 0,9 0,2 0,16 0,2 0,15 0,1 0,7 0,54 0,-23 0,53 0,-25 0,2 0,14 0,-6 0,9 0,-9 0,7 0,-16 0,7 0,-8 0,-1 0,9 0,-7 0,7 0,-9 0,1 0,-1 0,0 0,1 0,8 0,-15 0,13 0,-22 0,-1 0,-3 0,-11 0,4 0,0 0,-5 0,5 0,-1 0,-3 0,3 0,1 0,-5 0,11 0,-10 0,11-7,-11 6,4-6,1 7,-6 0,6-5,-7 3,6-4,3 0,6 5,-1-6,9 1,-6 4,5-5,-13 7,4 0,-12 0,6 0,-1 0,-5-6,5 5,-12-16,10 14,-9-9,17 12,-11 0,5 0,-7-6,8 5,-5-5,4 6,-6 0,6 0,1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8T00:42:43.32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0 106,'70'0,"-10"0,12 0,-4 0,9 0,7 0,-7 0,0 0,-3 0,-9-7,-9 5,7-12,-16 12,7-6,-8 2,-1 4,-8-11,7 5,-14 0,13 1,-13 1,5 4,-7-4,0 6,0-6,0 4,0-4,0 6,0 0,0 0,-7 0,5 0,-5 0,0 0,6 0,-13 0,6 0,-2 0,-3 0,3 0,1 0,-5 0,5 0,-1 0,-3 0,3 0,1 0,-5 0,5 0,-6 5,5-3,-4 9,5-9,-6 3,5-5,-3 6,3-4,-5 3,0 1,6-4,-5 3,5-5,-7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8T00:35:23.5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2356 64,'-54'0,"5"0,4 0,-3 0,-9 0,-10 0,-16 0,9 0,23 0,-1 0,-21 0,20 4,0 2,-32 5,-8 1,22-3,3-9,11 0,10 0,2 0,18 0,2 0,9 0,0 0,-1 0,1 0,0 0,-1 0,1 0,0 0,-1 0,1 0,0 0,-1 0,1 0,0 0,-1 7,1-5,0 5,-1-7,1 0,0 0,-1 7,1 2,-1 0,1-2,0-7,-1 0,1 0,0 0,-1 0,1 0,0 0,-1 0,1 0,0 7,-1-5,1 5,0 1,7 1,-13 7,11 0,-13 0,15 0,-5-7,5 13,0-12,-6 7,6 4,-7-17,7 17,-13-19,11 5,-13-7,8 0,0 0,-1 0,1 0,0 0,-1 0,1 0,0 0,-1 0,1 0,0 0,-1 0,1 7,-1 2,8 8,-5-9,12 14,-5-80,7 41,8-73,2 52,9-16,-2 16,-6-7,-3 10,-1 8,-5 2,5 74,-7-35,0 52,7-41,-5-7,14 15,-14-15,13 7,-13-1,12-6,-12 15,5-14,-7 14,0-7,0 1,0 6,0-7,0 1,0-2,0-9,0 0,0 0,0 0,0 0,0 0,0 1,0-1,22-7,-10-2,19-7,-15-7,0 5,0-5,0-1,0 6,0-5,1 7,-1 0,0 0,0-7,0 5,0-5,1 7,-1 0,0 0,0 0,0 0,0 0,0 0,1 0,-1 0,0 0,0 0,0 0,0 0,0 0,1 0,-1 0,0 0,0 0,0 0,0 0,0 0,1 0,-1 0,0 0,0 0,0 0,0 0,1 0,-1 0,0 0,0-7,0 5,0-5,0 7,1 0,-1 0,0 0,0 0,0 0,0 0,0 0,1 0,-1-8,0 6,0-5,0 7,0 0,0 0,1 0,-1 0,0 0,0-7,0 5,9-5,-7 0,25 5,-14-6,15 1,-9 5,-8-13,6 13,-6-6,-1 8,-1 0,-1 0,-6-7,7 5,-9-5,0 0,0 5,9-13,-7 13,7-6,-9 8,0 0,0 0,0 0,0 0,1 0,-1 0,0 0,0 0,0 0,0-7,1 5,-1-5,0 7,0 0,0 0,0 0,0 0,1 0,-1 0,0 0,0 0,0 0,0 0,0 0,1 0,-1 0,0 0,0 0,0 0,0 0,0 0,1 0,-1 7,0-5,0 12,-7-5,-2 7,-7 7,0-5,0 6,0-8,0 0,-7 0,-2 0,0 0,-6-7,13 13,-5-11,7 12,0-7,0 0,0 1,-7-1,-2 0,-7 0,6 0,-4-7,-2-2,-11-7,1 0,-7 0,15 0,-15 0,14 0,-14 0,6 0,-8 0,0 0,8 0,-6 0,6 0,0 0,-6 0,6 0,0 0,3 0,-1 0,7 0,-16 0,16 0,-15 0,14 0,-5 0,-1 0,7 0,-7 0,8 0,1 0,0 0,-9 0,7 0,-7 0,9 0,-1 0,1 0,0 7,-1-5,1 13,-9-14,7 7,-7-1,9-5,-1 5,1-7,0 0,-1 0,1 0,0 0,-1 0,1 0,0 0,-1 0,1 0,0 0,-1 0,1 0,-9 7,7-5,-7 13,0-5,7-1,-7 6,0-5,7-1,-15 6,14-6,-5 8,-1-8,6 5,-14-12,15 13,-7-14,0 7,7-1,-7-5,9 5,0-7,-1 0,1 0,0 0,-1 7,1-5,0 5,-9-7,6 0,-5 0,7 7,1-5,0 5,-1-7,1 0,0 0,-1 0,1 0,0 0,-1 0,1-7,0 5,-1-5,60-1,-22 7,50-7,-45 8,7-8,-6 7,8-15,10 14,-8-14,8 14,-10-14,0 7,0-9,0 0,0 8,0-5,0 5,0 0,-9 2,7 8,-14 0,14 0,-15 0,22-7,-20 5,12-5,-16 7,0 0,0 0,0 0,0 0,0 0,1 0,-1 0,0 0,0 0,0 0,0 0,1 0,-1 0,0 0,0 0,0 0,0 0,0 0,1 0,-1 7,0-5,0 12,0-5,0 0,0 5,1-12,-1 5,0-7,0 0,0 0,0 0,0 0,1 7,-1 2,0 0,-7 6,12-13,-10 5,13-7,-8 0,0 0,0 0,0 0,0 0,0 0,1 0,-1 0,0 0,0 0,0 0,0 0,0 0,1 0,-1 0,0 0,0 0,0 0,0 0,0 0,1 14,-8-3,5 5,-5-9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8T00:35:34.6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0,'54'0,"-8"0,-30 0,9 0,-7 0,15 0,-6 0,-1 0,7 0,-15 0,15 0,4 0,10 0,20 0,4 0,10 0,0 0,1 0,-1 0,0 0,1 0,-1 0,-11 0,-2 0,-11 0,0 0,-10 0,-2 0,-10 0,-9 0,7 0,-15 0,7 0,-9 0,0 0,0 0,1 0,-1 0,0 0,0 0,0 0,0 0,0 0,1 0,-1 0,0 0,0 0,0 0,0 0,0 0,1 0,-1 0,0 0,0 0,0 0,0 0,0 0,1 0,7 0,3 0,-1 0,7 0,-6 0,0 0,4 0,-13 0,6 0,-8 0,0 0,0 0,0 0,-7 22,-2-10,-7 19,-14-15,3 0,-21 1,13-1,-5 1,15-1,-6 0,6 0,0 0,-6 1,14 7,-7-6,8 15,0-14,0 5,0-8,0 0,0 1,0-1,0 0,8 0,1 0,7 0,-7 0,-2 1,1 7,-6-6,5 7,1-1,-6-5,6 5,-8-8,0 0,0 1,-22-8,9-2,-18-7,15 0,-9 0,7 0,-7 0,9 0,0 0,-1 0,1 0,-9 0,7 0,-7 0,0 0,-2 0,1 0,-8 0,8 0,-1 0,-6 0,6 0,0 0,2 0,1 0,5 0,-6-7,9-3,0 1,-1-5,1 12,0-13,-1 14,1-14,-16 13,12-12,-12 12,15-5,1 7,0 0,-1-8,1 7,0-7,-1 8,1-7,0-2,-1 0,1-6,0 6,-1 0,1-5,0 12,-1-5,1 7,0 0,-1 0,1 0,0 0,-1 0,1 0,0 0,-1 0,-7 0,5 0,-6 0,1 0,5 0,-14 0,15 0,-7 0,0 0,7 0,-7 0,0 0,7 0,-7 0,9 0,-9 0,7 0,-7 0,9 0,-1 0,1 0,-8 0,6 0,-6 0,8 0,0 0,-1 0,1 0,0 0,-1 0,1 0,0 0,-9 0,7 0,0 7,4 2,5 7,-8-7,1-2,-1-7,1 0,7-22,2 10,14-19,2 22,7 1,7 8,-5 0,6 0,-8 0,8 0,3 0,8 0,0 0,10 0,-8 0,18 0,-18 0,17 0,-16 0,16 0,-16 0,16 0,-17 0,8 0,0 0,-8 0,8 0,0-8,-8-2,8-16,-10-2,10 0,-8 3,17-3,-16 8,7-6,15 0,-19 14,19-5,-25 17,0 0,0 0,0 0,1 0,-1 0,0 0,0 8,-8 10,6 9,-14-1,6 7,-9-14,2 14,-9-15,-2 6,-7-8,0 1,0-1,0 0,0 0,0 0,-15 1,-20 8,-5-6,-10 6,14-7,1-1,0-7,0 6,0-14,-1 5,1-7,8 0,-6 0,15 0,-15 0,6 0,0 0,-6 0,6 0,-8 0,0 0,8 0,-6 0,6 0,-8 0,-16 0,12 0,-12 0,24 0,-6 0,6 8,0 1,-6 9,15-2,-16-6,16 4,-15-4,14 6,-14 1,15-1,-15 2,14-2,-14 1,15 0,-15-8,14 6,-5-13,-1 5,6-7,-5 0,7 0,1 0,0 0,-1 0,1 0,0 0,-1 0,1 0,0 0,-8 0,6 0,-6-8,15-1,-5 0,4-5,-6 5,0 0,-1 1,1 8,0 0,-1 0,1 0,7 22,2-10,7 19,0-15,0 0,0 9,0-7,0 15,0-6,0 8,0-9,0 7,0-15,0 15,7-14,-5 5,5-8,-7 0,8 9,-6-7,5 7,-7-9,0 8,0-5,0 5,8-8,-7 0,7 9,-8-7,7 7,-5-9,5 0,-7 0,7 0,-5 0,5 1,0-1,-5 0,5 0,-7 0,7 0,-5 0,5 1,-7-1,0 0,7 0,-5 9,5-7,-7 6,0-7,0-1,0 0,0 0,0 0,0 0,0 0,0 1,0-1,0 0,29-22,-22 3,29-21,-27 8,7-1,1-7,0-3,-7 0,5 2,-6 0,0-1,6-1,-13-6,13 6,-6 0,1-6,4 14,-12-5,12 7,-5 1,0 0,5 7,-5-6,8 13,-1-5,0 7,0 0,0 0,0 0,0 14,1-3,-8 13,5-16,-5 0,7-1,0-5,0 12,0-5,-7 7,6 0,-6 0,7 1,-7-1,5-7,-5 5,7-5,0 0,1 5,-1-12,0 5,0-7,0 0,0 0,1 0,-1 0,0 0,0 0,0 0,0 0,0 0,1 0,-1 0,0 0,0-7,0-2,0-7,9-1,-7 7,7-5,-9 13,8-5,-5 7,13 0,5 0,0 0,18 0,-8 0,10 0,-1 0,1 0,0 0,0 0,0 0,-1 0,-8 0,-4 0,-9 0,0 0,0 0,-8 0,6 0,-15 0,7 0,-9 0,0 0,0 0,0 0,9 0,-7-7,15 5,-15-12,22 12,-11-13,13 13,-7-14,0 14,0-14,0 6,0-7,0-1,0 0,0 1,-8-1,6 1,-7-8,1-2,6-1,-13-5,5 14,-8-14,-1 14,-6-5,4 7,-5 1,0 0,6-1,-14 1,6 0,-7-1,0 1,-7 0,-10-1,-10-1,-8-7,-1 5,1-13,8 14,-6-6,15 8,-15 0,14 0,-14 7,15-4,-15 12,14-5,-5 7,-1 0,6 0,-14 0,6 0,1 0,-8 0,8 0,-10 0,1 0,0 0,8 0,-22 0,27-7,-18 5,15-13,7 5,-16-7,16 0,-7 0,0 0,7 1,-7-1,1 8,5-6,-6 6,9 0,0-5,-9 12,7-13,-7 14,9-7,-9 8,6 0,-5 0,7 0,-7 0,5 0,-14 0,15 0,-41 25,26-11,-37 21,32-18,-7 1,10-8,0-2,0-8,8 0,2 0,9 0,-1 0,1 0,0 0,-1 0,1 0,0 0,-1 7,1 2,0 7,-1-7,8 6,-5-6,12 7,-13 0,6 0,0 9,-6 1,13 1,-13-3,13 1,-5-7,7 7,0-9,0 0,0 0,0 0,0 0,0 1,7-1,2 0,0 0,5-7,-5 5,7-5,1 0,-1-2,0-7,0 0,0 0,9 0,1 0,9 0,10 0,-16 0,14 0,-17 0,9 0,0 0,0 0,0 0,0 0,0 0,0 0,0 0,10 0,-7 0,6 0,1 0,-8 0,8 8,-10 2,0 7,-8-7,6-2,-15-1,14-5,-14 5,5-7,-7 0,0 0,0 0,1 0,-1 0,0 0,0 0,0 0,0 0,0 0,9 0,-7 0,15 0,-15 0,7 7,-9-5,0 12,0-12,0 13,1-14,-1 7,7-1,-5 2,5 7,-14 0,6 0,-14 0,7 0,-8 1,0-1,0 0,0 8,0-5,0 14,0-15,0 15,0-7,0 1,0 6,0-15,0 7,0-9,0 0,0 0,0 0,0 0,0 1,0-1,0 0,0 0,0 0,0 0,0 0,-31-7,-1-1,-21-8,9 0,8 0,1 0,0 0,0-8,-1-2,9-16,2 7,8-5,-7 7,5 0,-6 8,9-6,0 13,-1-5,1 7,0 0,-1 0,1 0,0 0,-1 0,1 0,0 0,-1 0,1 0,0 0,-1 0,-8 0,7 0,-7 0,9 0,0 7,-1-5,1 5,0-7,-1 0,1 0,0 0,-1 0,1 0,0 0,-1 0,1 0,0 0,-1 0,1 0,-1 0,1 0,0 0,-1 0,1 0,0 0,-1 0,1 0,0 0,-1 0,1 0,0 0,-1 0,1 0,0 0,-1 0,1 0,0 0,-1 0,1 0,0 0,-1 0,1 0,0 0,-1 0,1 0,0 0,-1 0,1 0,0 0,-1 0,1 0,0 0,-9 0,6 0,-5 0,7 0,1 7,0-5,-1 12,1-12,0 13,-8-6,6 7,-6 0,8-7,0 5,-1-5,1 0,0 5,-1-12,1 5,0-7,58 0,-21 0,42 0,-31 0,-5 0,8 0,0 0,0 0,0 0,-8 0,6 0,-7 0,9 0,0 0,-8 0,6 0,-15 0,15 0,-15 0,15 0,-7 0,0 0,6 0,-14 0,7 0,-9 0,0 0,0 0,0 0,0 0,0 0,1 0,-1 0,0 0,0 0,0 0,9 0,-7 0,6 0,-7 0,-1 0,0 0,0 0,9 0,8 0,11 0,26 0,-15 0,7 0,-19 0,-8 0,-9 0,7 0,-15 0,7 0,-9 0,0 0,0 0,0 0,9 8,-7-6,7 6,-9-8,7 0,-5 0,6 0,-1 0,2 0,7 0,1 0,-8 0,-2-7,-7-2,0-1,0 3,1 7,-1 0,0 0,0 0,0-7,0 5,0-5,1 7,14-7,-11 5,12-5,-16-1,0 6,1-5,-1 7,0 0,0 0,7 0,2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8T00:35:37.8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1,'53'0,"-12"0,-8 0,-15 0,7 0,0 0,-7 0,15 0,-15 0,15 0,-15 0,15 0,-15 0,7 0,-1 8,-5-6,5 12,-8-12,0 13,9-14,-7 14,15-13,-6 13,8-14,0 7,-9-8,7 0,-6 0,0 0,-3 7,-8-5,0 5,1-7,-1 0,0 0,0 0,0 0,0 0,0 0,1 0,-1 0,0 0,0 0,0 0,0 0,1 0,-1 8,8-7,-6 7,7-8,0 0,-7 0,6 0,1 0,-7 0,15 0,-15 0,14 0,-14 0,14 0,-14 0,15 7,-15-5,15 6,-6-8,8 0,0 0,-9 7,7-5,-6 5,-1-7,7 0,-14 7,5-5,-8 5,0-7,9 8,-7-6,7 6,-2-8,-5 0,5 0,-7 0,1 0,-1 0,0 0,0 0,0 0,0 0,0 7,1 2,-1 0,-7 5,12-12,-10 5,12-7,-6 0,-1 0,0 0,0 0,0 0,0 0,0 0,1 0,-1 0,0 0,0 0,0 0,0 0,0 0,1 0,-1 0,0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8T00:35:41.0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1,'54'0,"-11"0,-1 0,-21 0,31 0,-23 0,8 0,5 0,-13 0,8 0,-4 0,-7 0,1 0,6 0,3 0,1 0,18 0,-18 0,18 0,-8 8,0 2,7 9,-16-9,6-2,-17-8,-2 0,-1 0,-6 0,7 0,-9 0,0 0,0 0,1 0,-1 0,0 0,0 7,0 2,0 0,0-2,1-7,-1 0,0 0,0 0,0 0,0 0,9 0,-7 0,15 0,-6 0,-1 0,7 0,-6 0,8 0,0 0,-9 0,17 0,-14 0,7 0,-3 0,-6 0,8 0,-8 0,-3 0,-8 0,0 7,1-5,-1 5,0-7,0 0,0 0,0 0,0 0,1 0,-1 0,0 0,0 0,0 0,0 0,1 8,-1-7,0 7,0-8,0 0,0 7,9-5,-7 5,15-7,-15 0,15 0,-15 0,7 0,-9 7,0-5,0 12,1-12,-9 12,7-5,-6 0,7 5,0-12,-7 13,5-6,-12 7,5 0,-7 0,0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8T00:35:55.0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10363 270,'-99'0,"8"0,23 0,9 0,-20 0,-4 0,10 0,-7 0,12 0,-3 0,-10 0,10 0,3 0,11 0,0 0,10 0,2 0,10 0,8 0,-6 0,-4 0,-21 0,-13 9,1 2,-9 9,-4 0,-1 1,1-10,15 7,11-16,10 6,10-8,12 0,9 0,0 0,-1 0,1 0,0 0,-1 0,1 0,-18 0,4 0,-35 0,15 0,-29 0,8 0,-10 0,-1 0,1 0,10 0,3 0,11 0,10 0,2 0,18 0,3 0,7 0,1-7,0 5,-1-5,1 0,-19 5,-3-5,-30 7,-3 0,-10 0,-1 0,11 0,-7 0,28 0,-6 0,21 0,8 0,2-8,9 6,7-12,-13 12,-7-5,-17-2,-22 7,8-6,-31 8,17 0,22 0,-1 0,-32 0,32 0,0 0,-31 0,1 0,15 0,11 0,18 0,-3 0,23 0,-6 0,9 0,0 0,-1 0,1-7,0 5,-19-6,-4 8,-29 0,9 0,1 0,3 0,26 0,-14 0,16 0,0 0,3 0,7 0,1 0,-9 0,-2 0,-18 0,-2 0,-10 0,-11 0,-2 0,-12-9,29 9,-1-2,4-7,0-1,-5 9,0 0,3-9,-2 1,-16 7,0 1,17-8,-2-1,-26 8,0 2,29-5,4 1,-8 3,2 2,-29-1,15 0,21 0,10 0,13 0,7 0,1 0,0 0,-1 0,1 0,-1 0,1 0,-9 0,-22 0,-3 0,-29 0,9 0,-12-9,-12 7,10-16,-10 15,24-14,2 6,20 1,4 1,8 9,9 0,3-7,7 5,-28-5,-20-3,-19 8,33-7,-4-2,-13 4,-4 0,-5-4,-2 0,-9 3,1 2,11 0,4 2,15 4,4 0,-41 0,33 0,5-8,21 6,8-5,3 7,7 0,8 14,-5-3,5 12,0-7,-6-7,6 5,0-5,-6 8,6-1,-16 0,-11 2,-2 0,-7 0,10-1,-10 1,16-1,-14 1,25-8,-7 4,9-12,-1 5,1-7,0 0,-1 0,1 15,0-4,-1 5,1-9,7 0,2 9,7 2,0 5,0-6,7-1,2 0,7 0,0-7,9-2,1-7,9 0,0 0,10 0,2 0,0 0,8 0,-8 0,10 0,-1 9,-8-7,6 6,-17 0,8-6,-10 6,0-1,0-5,-8 6,6-8,-7 8,1-6,31 13,-25-13,37 6,-23 1,10-7,11 6,-9-8,9 0,0 0,-9 0,9 0,0 0,-9 0,20 0,-20 0,20 0,-20 0,20 0,-20 0,20 0,-19 0,18 0,-18 0,18 0,18 0,-8 0,7 0,-27-8,-11 5,0-14,-10 15,-3-14,-9 6,0 0,0 2,-8 8,6 0,3-8,2 6,6-7,1 9,2 0,10 0,0 0,11-9,2 7,11-7,1 9,-24 0,1 0,21 0,-23 0,0 0,26 0,-10 0,-21 0,-1 0,12 0,27 0,-19 0,10 0,0 0,-10 0,7 0,-7 0,10 0,1 0,-1 0,0 0,1 0,-1 0,0 0,0 0,1 0,-1 9,0-7,1 7,-1-9,0 9,1-7,-1 7,-24-8,4-2,-5 1,3 0,15 0,1 0,-10 0,-3 0,38 0,-18 0,-26 0,12 0,-8 0,7 9,-10-7,11 6,-18-8,15 0,-28 0,18 0,-26 0,14 0,-17 0,19 0,-8 0,24 0,3 0,8 8,8-6,-18 14,-18-7,-4 0,-22-2,6 1,-7-7,-1 14,0-13,0 5,9-7,-7 0,15 0,-7 0,9 0,57 0,-22 0,-14 3,5 3,5-1,0 2,5 3,1 1,8 0,-2-1,-15-3,-6-2,6 3,-31 0,-9-7,2 7,16-8,-14 0,5 0,-16 0,0 0,9 0,11 0,22 0,25 0,1 0,-32 0,1 0,1 0,2 0,24-5,0 0,-23 4,-3-1,12-2,-4-1,2-4,-8-1,-10 0,-15 2,-22 1,6-2,-6-8,0 1,-2 0,-7-1,0 1,0 0,-9-19,7 14,-6-6,8 20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8T00:36:46.60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0,'74'0,"-1"0,-43 0,1 0,-18 0,0 0,5 0,-3 0,10 0,-10 0,11 0,-5 0,7 0,-7 0,5 0,-11 0,11 0,-11 0,4 0,1 0,-6 0,6 0,-1 0,-4 0,4 0,0 0,-5 0,5 0,0 6,-5-5,11 5,-4 0,1-4,4 4,-5 0,7-4,0 10,-7-10,5 10,-11-10,4 4,-6-6,6 0,-5 0,5 0,6 0,-2 0,10 0,3 0,-6 6,13-4,-5 4,-1-6,-1 0,-15 0,5 0,-11 0,4 0,0 0,-5 0,5 0,-1 6,-3-5,3 10,-5-9,7 4,-6-6,6 0,-2 0,-3 0,3 0,-5 5,6-3,2 3,-1-5,6 0,-5 0,1 6,-3-4,-6 3,6-5,-5 0,4 6,-5-5,0 11,0-5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8T00:36:51.28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1,'73'0,"18"0,-49 0,40 0,-32 0,22 0,-25 0,7 6,-16-4,-3 5,-13-7,4 0,-5 0,0 0,6 0,-13 0,12 6,-4-4,5 10,1-11,0 12,0-12,0 6,-7-7,-1 0,-7 0,6 0,-4 5,11-3,-5 4,7-6,0 6,0-5,0 5,0-6,0 0,0 0,0 0,-7 0,5 7,3-6,1 5,5 1,-7 0,8 1,-6 5,13-5,-13 0,6 5,-9-12,1 5,0-6,0 0,-7 0,-1 0,-7 0,5 6,-3-5,3 5,1-6,-5 0,5 0,-1 0,-3 0,3 0,2 0,-6 0,13 0,-13 0,6 0,-2 0,-3 0,3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8T00:36:53.01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0,'41'0,"18"0,-26 0,21 0,-8 0,7 0,-5 0,-2 0,-3 0,-13 0,14 0,-15 0,15 0,-7 0,9 0,-15 0,10 0,-10 0,7 0,5 0,-5 0,7 0,0 0,0 0,-7 0,5 0,-5 0,-1 0,7 0,-7 0,8 0,-7 0,-2 0,-1 0,-5 0,6 0,-3 0,-3 0,3 0,-5 0,-7 0,6 0,-6 0,7 0,0 0,0 0,0 0,-7 0,5 0,-12 0,13 0,-13 0,6 0,-2 0,-3 0,3 0,1 0,1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9ACF0-52CA-48BD-B643-E3E390BE4E63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84957-55E9-4204-A32B-DC44FED12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37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drr.io/cran/DataExplorer/man/plot_intro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84957-55E9-4204-A32B-DC44FED12A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92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has conveniently labeled those values which are beneath the significance levels with the asterisks.</a:t>
            </a:r>
          </a:p>
          <a:p>
            <a:r>
              <a:rPr lang="en-US" dirty="0"/>
              <a:t>So in this case we can say the most significant are those where the p value is less than the significance level.</a:t>
            </a:r>
          </a:p>
          <a:p>
            <a:r>
              <a:rPr lang="en-US" dirty="0"/>
              <a:t>Using the highlighting tool I have highlighted those values that are beneath the levels so we can easily scan the image.</a:t>
            </a:r>
          </a:p>
          <a:p>
            <a:r>
              <a:rPr lang="en-US" dirty="0"/>
              <a:t>Items highlighted in blue have a positive influence on churn, while items highlighted in red have a negative influence in churn.</a:t>
            </a:r>
          </a:p>
          <a:p>
            <a:r>
              <a:rPr lang="en-US" dirty="0"/>
              <a:t>Of all the factors here, contracts seem to have the greatest impact on preventing churn, and the longer the contract, the less likely the customer is to churn.</a:t>
            </a:r>
          </a:p>
          <a:p>
            <a:r>
              <a:rPr lang="en-US" dirty="0"/>
              <a:t>Which makes sense qualitatively, because people are often inclined to uphold their contract due to repercussions of breaking them.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84957-55E9-4204-A32B-DC44FED12A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90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now can use our testing data in our model to make predictions, and compare those predictions to the actual values.</a:t>
            </a:r>
          </a:p>
          <a:p>
            <a:endParaRPr lang="en-US" dirty="0"/>
          </a:p>
          <a:p>
            <a:r>
              <a:rPr lang="en-US" dirty="0"/>
              <a:t>The above R code does the prediction calculation and compares those results against the real values, and then prints for us a basically the percentage.</a:t>
            </a:r>
          </a:p>
          <a:p>
            <a:endParaRPr lang="en-US" dirty="0"/>
          </a:p>
          <a:p>
            <a:r>
              <a:rPr lang="en-US" dirty="0"/>
              <a:t>What is does is first takes our Churn factor and converts it to a character, so we can replace those with 0 or 1 in order for it to work with the predict() function.</a:t>
            </a:r>
          </a:p>
          <a:p>
            <a:r>
              <a:rPr lang="en-US" dirty="0"/>
              <a:t>The we run store the results of our prediction, then we reformat it to binary values using the if-else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(if prob &gt; 0.5 then 1, else 0)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we find the mean where the predicted values do not equal the actual values.</a:t>
            </a:r>
          </a:p>
          <a:p>
            <a:endParaRPr lang="en-US" dirty="0"/>
          </a:p>
          <a:p>
            <a:r>
              <a:rPr lang="en-US" dirty="0"/>
              <a:t>I ran several iterations of models actually, removing some variables from the regression.</a:t>
            </a:r>
          </a:p>
          <a:p>
            <a:r>
              <a:rPr lang="en-US" dirty="0"/>
              <a:t>The model that regressed on all of the variables had the lowest AIC and the highest logistic regression accuracy output from this code.</a:t>
            </a:r>
          </a:p>
          <a:p>
            <a:r>
              <a:rPr lang="en-US" dirty="0"/>
              <a:t>I did not include this in the presentation as I felt it would have been unnecessary fluff, but you should try it yourself. </a:t>
            </a:r>
          </a:p>
          <a:p>
            <a:r>
              <a:rPr lang="en-US" dirty="0"/>
              <a:t>(I wrote these notes as if I were giving a presentation, not directed at the instructor here.)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84957-55E9-4204-A32B-DC44FED12A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34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predict function does the calculations for us, using our model and given new data.</a:t>
            </a:r>
          </a:p>
          <a:p>
            <a:r>
              <a:rPr lang="en-US" dirty="0"/>
              <a:t>In the first example, customer 3 from the original data set had a 31% probability of churn.</a:t>
            </a:r>
          </a:p>
          <a:p>
            <a:r>
              <a:rPr lang="en-US" dirty="0"/>
              <a:t>In the customer I built long hand with R, there was a 78% possibility of churn.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84957-55E9-4204-A32B-DC44FED12A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67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84957-55E9-4204-A32B-DC44FED12A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97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in our data from the csv using </a:t>
            </a:r>
            <a:r>
              <a:rPr lang="en-US" dirty="0" err="1"/>
              <a:t>read.csv</a:t>
            </a:r>
            <a:r>
              <a:rPr lang="en-US" dirty="0"/>
              <a:t>().</a:t>
            </a:r>
          </a:p>
          <a:p>
            <a:r>
              <a:rPr lang="en-US" dirty="0"/>
              <a:t>Viewing the data, we see that the first column X represents customer number, and is not relevant for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84957-55E9-4204-A32B-DC44FED12A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45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checked to see if there were any NA values, it seems our dataset was prepared for us, with those already removed.</a:t>
            </a:r>
          </a:p>
          <a:p>
            <a:r>
              <a:rPr lang="en-US" dirty="0"/>
              <a:t>If there had been any missing values we could have used </a:t>
            </a:r>
            <a:r>
              <a:rPr lang="en-US" dirty="0" err="1"/>
              <a:t>na.omit</a:t>
            </a:r>
            <a:r>
              <a:rPr lang="en-US" dirty="0"/>
              <a:t>(dt) to remove those rows.</a:t>
            </a:r>
          </a:p>
          <a:p>
            <a:r>
              <a:rPr lang="en-US" dirty="0"/>
              <a:t>Or we could have filled them using the mean or median values, analyst preference. </a:t>
            </a:r>
          </a:p>
          <a:p>
            <a:r>
              <a:rPr lang="en-US" dirty="0"/>
              <a:t>With a data set this large, I would consider it safe to simply remove them.</a:t>
            </a:r>
          </a:p>
          <a:p>
            <a:r>
              <a:rPr lang="en-US" dirty="0"/>
              <a:t>The first column (seen in the last slide, represented Customer Number) was not relevant, using the %&gt;% select() function,</a:t>
            </a:r>
          </a:p>
          <a:p>
            <a:r>
              <a:rPr lang="en-US" dirty="0"/>
              <a:t>The “infix” operator (%&gt;%) passes the </a:t>
            </a:r>
            <a:r>
              <a:rPr lang="en-US" dirty="0" err="1"/>
              <a:t>telcoData</a:t>
            </a:r>
            <a:r>
              <a:rPr lang="en-US" dirty="0"/>
              <a:t> into the select() function. </a:t>
            </a:r>
          </a:p>
          <a:p>
            <a:r>
              <a:rPr lang="en-US" dirty="0"/>
              <a:t>I could have equivalently said: telcoData2 &lt;- select(</a:t>
            </a:r>
            <a:r>
              <a:rPr lang="en-US" dirty="0" err="1"/>
              <a:t>telcoData</a:t>
            </a:r>
            <a:r>
              <a:rPr lang="en-US" dirty="0"/>
              <a:t>, -1);</a:t>
            </a:r>
          </a:p>
          <a:p>
            <a:r>
              <a:rPr lang="en-US" dirty="0"/>
              <a:t>The select function is part of the </a:t>
            </a:r>
            <a:r>
              <a:rPr lang="en-US" dirty="0" err="1"/>
              <a:t>dplyr</a:t>
            </a:r>
            <a:r>
              <a:rPr lang="en-US" dirty="0"/>
              <a:t> package, and the infix operator is used heavily within it as well.</a:t>
            </a:r>
          </a:p>
          <a:p>
            <a:r>
              <a:rPr lang="en-US" dirty="0"/>
              <a:t>I removed and and created a new </a:t>
            </a:r>
            <a:r>
              <a:rPr lang="en-US" dirty="0" err="1"/>
              <a:t>dataframe</a:t>
            </a:r>
            <a:r>
              <a:rPr lang="en-US" dirty="0"/>
              <a:t> telcoData2.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84957-55E9-4204-A32B-DC44FED12A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51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Knowing this data set was already prepared for us, we trust but confirm.</a:t>
            </a:r>
          </a:p>
          <a:p>
            <a:r>
              <a:rPr lang="en-US" dirty="0"/>
              <a:t>Everything is already in a factor or numeric form.</a:t>
            </a:r>
          </a:p>
          <a:p>
            <a:r>
              <a:rPr lang="en-US" dirty="0"/>
              <a:t>Now lets look at a visualization of this on the next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84957-55E9-4204-A32B-DC44FED12A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72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DataExplorer</a:t>
            </a:r>
            <a:r>
              <a:rPr lang="en-US" dirty="0"/>
              <a:t> package offers an easy way to visualize the state of our data</a:t>
            </a:r>
          </a:p>
          <a:p>
            <a:r>
              <a:rPr lang="en-US" dirty="0"/>
              <a:t>We see that 90% of the data is in the form discrete values, and 10% is continuous.</a:t>
            </a:r>
          </a:p>
          <a:p>
            <a:r>
              <a:rPr lang="en-US" dirty="0"/>
              <a:t>We already validated all of this and in the R output on the previous slides, but visualization is a powerful tool</a:t>
            </a:r>
          </a:p>
          <a:p>
            <a:r>
              <a:rPr lang="en-US" dirty="0"/>
              <a:t>And one of the great benefits of R is plotting.</a:t>
            </a:r>
          </a:p>
          <a:p>
            <a:r>
              <a:rPr lang="en-US" dirty="0"/>
              <a:t>Again, this is just confirmation that we understand the data we are working with.</a:t>
            </a:r>
          </a:p>
          <a:p>
            <a:r>
              <a:rPr lang="en-US" dirty="0">
                <a:hlinkClick r:id="rId3"/>
              </a:rPr>
              <a:t>https://rdrr.io/cran/DataExplorer/man/plot_intro.html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84957-55E9-4204-A32B-DC44FED12A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39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Summary() output of the final dataset we are going to analyze.</a:t>
            </a:r>
          </a:p>
          <a:p>
            <a:r>
              <a:rPr lang="en-US" dirty="0"/>
              <a:t>Take a moment to look at the results, most of these are counts of the occurrences of discrete types as we would expect.</a:t>
            </a:r>
          </a:p>
          <a:p>
            <a:r>
              <a:rPr lang="en-US" dirty="0"/>
              <a:t>Although we do have the two continuous variables monthly charges and total charges.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84957-55E9-4204-A32B-DC44FED12A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1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the above R code we split the data into training and testing.</a:t>
            </a:r>
          </a:p>
          <a:p>
            <a:r>
              <a:rPr lang="en-US" dirty="0"/>
              <a:t>This is because we want to use a portion of the data to train our model with,</a:t>
            </a:r>
          </a:p>
          <a:p>
            <a:r>
              <a:rPr lang="en-US" dirty="0"/>
              <a:t>And the another portion of the data to test our model.</a:t>
            </a:r>
          </a:p>
          <a:p>
            <a:r>
              <a:rPr lang="en-US" dirty="0"/>
              <a:t>So, here we end up with 4924 observations in our training set, and 2108 in our testing set.</a:t>
            </a:r>
          </a:p>
          <a:p>
            <a:r>
              <a:rPr lang="en-US" dirty="0"/>
              <a:t>The proportion is obtained by specifying p=some value, here we used 0.7 or 70%.</a:t>
            </a:r>
          </a:p>
          <a:p>
            <a:r>
              <a:rPr lang="en-US" dirty="0"/>
              <a:t>Further, we specified that we wanted to partition is it as balanced as possible on the factor “telcoData2$Churn”.</a:t>
            </a:r>
          </a:p>
          <a:p>
            <a:r>
              <a:rPr lang="en-US" dirty="0"/>
              <a:t>Then we created two additional data frames, one containing the 70% random sampling for training (</a:t>
            </a:r>
            <a:r>
              <a:rPr lang="en-US" dirty="0" err="1"/>
              <a:t>trainingIndex</a:t>
            </a:r>
            <a:r>
              <a:rPr lang="en-US" dirty="0"/>
              <a:t>).</a:t>
            </a:r>
          </a:p>
          <a:p>
            <a:r>
              <a:rPr lang="en-US" dirty="0"/>
              <a:t>The second is the testing dataset, or the remaining 30% after we subtracted the </a:t>
            </a:r>
            <a:r>
              <a:rPr lang="en-US" dirty="0" err="1"/>
              <a:t>trainingIndex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84957-55E9-4204-A32B-DC44FED12A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70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code used to generated the logistic model is the function </a:t>
            </a:r>
            <a:r>
              <a:rPr lang="en-US" dirty="0" err="1"/>
              <a:t>glm</a:t>
            </a:r>
            <a:r>
              <a:rPr lang="en-US" dirty="0"/>
              <a:t>() with parameters (formula, family, data)</a:t>
            </a:r>
          </a:p>
          <a:p>
            <a:r>
              <a:rPr lang="en-US" dirty="0"/>
              <a:t>The formula here is Churn regressed on all variables, in R we also often say that ~ can be read as “explained by”</a:t>
            </a:r>
          </a:p>
          <a:p>
            <a:r>
              <a:rPr lang="en-US" dirty="0"/>
              <a:t>Family binomial, in the given code for this example we have a (link=logit). I looked up this parameter and logit is the default when used on binomial. This means 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estimates (coefficients of the predictors) are in units called logits. </a:t>
            </a:r>
            <a:endParaRPr lang="en-US" dirty="0"/>
          </a:p>
          <a:p>
            <a:r>
              <a:rPr lang="en-US" dirty="0"/>
              <a:t>The data set we are using is the training set, of course because we want to train our model with that part of the data,</a:t>
            </a:r>
          </a:p>
          <a:p>
            <a:r>
              <a:rPr lang="en-US" dirty="0"/>
              <a:t>So we can test it with the testing set.</a:t>
            </a:r>
          </a:p>
          <a:p>
            <a:r>
              <a:rPr lang="en-US" dirty="0"/>
              <a:t>This is continued on the next slide.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84957-55E9-4204-A32B-DC44FED12A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96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can see there is a lot of information here, but we are most </a:t>
            </a:r>
            <a:r>
              <a:rPr lang="en-US" dirty="0" err="1"/>
              <a:t>concered</a:t>
            </a:r>
            <a:r>
              <a:rPr lang="en-US" dirty="0"/>
              <a:t> with our coefficients and p values, as they relate to the significance codes.</a:t>
            </a:r>
          </a:p>
          <a:p>
            <a:r>
              <a:rPr lang="en-US" dirty="0"/>
              <a:t>The null deviance and residual deviance are also a measure of the fit.</a:t>
            </a:r>
          </a:p>
          <a:p>
            <a:r>
              <a:rPr lang="en-US" dirty="0"/>
              <a:t>The AIC is also used, when we have multiple models to compare them to one another, and help us select the best model.</a:t>
            </a:r>
          </a:p>
          <a:p>
            <a:r>
              <a:rPr lang="en-US" dirty="0"/>
              <a:t>I did run several different regressions, and found this one to have the lowest AIC.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84957-55E9-4204-A32B-DC44FED12A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87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83619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7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21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9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27523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6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0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19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1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10/27/19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670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10/27/19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198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812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.xml"/><Relationship Id="rId18" Type="http://schemas.openxmlformats.org/officeDocument/2006/relationships/image" Target="../media/image16.png"/><Relationship Id="rId26" Type="http://schemas.openxmlformats.org/officeDocument/2006/relationships/image" Target="../media/image20.png"/><Relationship Id="rId3" Type="http://schemas.openxmlformats.org/officeDocument/2006/relationships/notesSlide" Target="../notesSlides/notesSlide10.xml"/><Relationship Id="rId21" Type="http://schemas.openxmlformats.org/officeDocument/2006/relationships/customXml" Target="../ink/ink8.xml"/><Relationship Id="rId34" Type="http://schemas.openxmlformats.org/officeDocument/2006/relationships/image" Target="../media/image24.png"/><Relationship Id="rId7" Type="http://schemas.openxmlformats.org/officeDocument/2006/relationships/customXml" Target="../ink/ink1.xml"/><Relationship Id="rId12" Type="http://schemas.openxmlformats.org/officeDocument/2006/relationships/image" Target="../media/image13.png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33" Type="http://schemas.openxmlformats.org/officeDocument/2006/relationships/customXml" Target="../ink/ink14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29" Type="http://schemas.openxmlformats.org/officeDocument/2006/relationships/customXml" Target="../ink/ink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11" Type="http://schemas.openxmlformats.org/officeDocument/2006/relationships/customXml" Target="../ink/ink3.xml"/><Relationship Id="rId24" Type="http://schemas.openxmlformats.org/officeDocument/2006/relationships/image" Target="../media/image19.png"/><Relationship Id="rId32" Type="http://schemas.openxmlformats.org/officeDocument/2006/relationships/image" Target="../media/image23.png"/><Relationship Id="rId5" Type="http://schemas.openxmlformats.org/officeDocument/2006/relationships/image" Target="../media/image9.emf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28" Type="http://schemas.openxmlformats.org/officeDocument/2006/relationships/image" Target="../media/image21.png"/><Relationship Id="rId10" Type="http://schemas.openxmlformats.org/officeDocument/2006/relationships/image" Target="../media/image12.png"/><Relationship Id="rId19" Type="http://schemas.openxmlformats.org/officeDocument/2006/relationships/customXml" Target="../ink/ink7.xml"/><Relationship Id="rId31" Type="http://schemas.openxmlformats.org/officeDocument/2006/relationships/customXml" Target="../ink/ink13.xml"/><Relationship Id="rId4" Type="http://schemas.openxmlformats.org/officeDocument/2006/relationships/package" Target="../embeddings/Microsoft_Word_Document.docx"/><Relationship Id="rId9" Type="http://schemas.openxmlformats.org/officeDocument/2006/relationships/customXml" Target="../ink/ink2.xml"/><Relationship Id="rId14" Type="http://schemas.openxmlformats.org/officeDocument/2006/relationships/image" Target="../media/image14.png"/><Relationship Id="rId22" Type="http://schemas.openxmlformats.org/officeDocument/2006/relationships/image" Target="../media/image18.png"/><Relationship Id="rId27" Type="http://schemas.openxmlformats.org/officeDocument/2006/relationships/customXml" Target="../ink/ink11.xml"/><Relationship Id="rId30" Type="http://schemas.openxmlformats.org/officeDocument/2006/relationships/image" Target="../media/image22.png"/><Relationship Id="rId8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840" y="3348170"/>
            <a:ext cx="8361229" cy="2098226"/>
          </a:xfrm>
        </p:spPr>
        <p:txBody>
          <a:bodyPr/>
          <a:lstStyle/>
          <a:p>
            <a:r>
              <a:rPr lang="en-US" b="1" dirty="0"/>
              <a:t>Predicting BEHAVIOR with</a:t>
            </a:r>
            <a:br>
              <a:rPr lang="en-US" b="1" dirty="0"/>
            </a:br>
            <a:r>
              <a:rPr lang="en-US" b="1" dirty="0"/>
              <a:t>Logistic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664" y="5812649"/>
            <a:ext cx="3593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 470 Critical Thinking Module 5</a:t>
            </a:r>
          </a:p>
          <a:p>
            <a:pPr algn="ctr"/>
            <a:r>
              <a:rPr lang="en-US" dirty="0"/>
              <a:t>Cecil Kitch</a:t>
            </a:r>
          </a:p>
        </p:txBody>
      </p:sp>
    </p:spTree>
    <p:extLst>
      <p:ext uri="{BB962C8B-B14F-4D97-AF65-F5344CB8AC3E}">
        <p14:creationId xmlns:p14="http://schemas.microsoft.com/office/powerpoint/2010/main" val="157776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574BE-F780-464F-A698-043FC6A35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73428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Logistic Regression Model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F3F1CB-F573-294F-B9CA-2E717B707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563" y="1012878"/>
            <a:ext cx="7547273" cy="584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77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656C-12EA-0049-AEE3-C6254E6B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26847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Which factors are significant?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F4092ED-880E-7641-9ADB-94453FD386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572186"/>
              </p:ext>
            </p:extLst>
          </p:nvPr>
        </p:nvGraphicFramePr>
        <p:xfrm>
          <a:off x="1524000" y="3332163"/>
          <a:ext cx="9144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Document" r:id="rId4" imgW="9144000" imgH="190500" progId="Word.Document.12">
                  <p:embed/>
                </p:oleObj>
              </mc:Choice>
              <mc:Fallback>
                <p:oleObj name="Document" r:id="rId4" imgW="9144000" imgH="190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0" y="3332163"/>
                        <a:ext cx="91440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9CF20E7-738A-3B43-955F-B1D7A4EC59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8068" y="878541"/>
            <a:ext cx="6317472" cy="587188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CDAA10A-EDDE-A54D-9349-5D2FA4B5AF96}"/>
                  </a:ext>
                </a:extLst>
              </p14:cNvPr>
              <p14:cNvContentPartPr/>
              <p14:nvPr/>
            </p14:nvContentPartPr>
            <p14:xfrm>
              <a:off x="8279139" y="1768073"/>
              <a:ext cx="78408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CDAA10A-EDDE-A54D-9349-5D2FA4B5AF9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25139" y="1660073"/>
                <a:ext cx="891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E749E5C-A0A1-F94B-8790-05EFF3C61D11}"/>
                  </a:ext>
                </a:extLst>
              </p14:cNvPr>
              <p14:cNvContentPartPr/>
              <p14:nvPr/>
            </p14:nvContentPartPr>
            <p14:xfrm>
              <a:off x="8237019" y="2453513"/>
              <a:ext cx="857880" cy="403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E749E5C-A0A1-F94B-8790-05EFF3C61D1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83379" y="2345513"/>
                <a:ext cx="965520" cy="6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9CF04F1-F415-AB4B-A339-FA643792A19B}"/>
                  </a:ext>
                </a:extLst>
              </p14:cNvPr>
              <p14:cNvContentPartPr/>
              <p14:nvPr/>
            </p14:nvContentPartPr>
            <p14:xfrm>
              <a:off x="8206059" y="3784793"/>
              <a:ext cx="1106640" cy="730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9CF04F1-F415-AB4B-A339-FA643792A19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52059" y="3676793"/>
                <a:ext cx="1214280" cy="9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11F6F90-2D91-7049-B962-B5264105E28C}"/>
                  </a:ext>
                </a:extLst>
              </p14:cNvPr>
              <p14:cNvContentPartPr/>
              <p14:nvPr/>
            </p14:nvContentPartPr>
            <p14:xfrm>
              <a:off x="8237379" y="4875953"/>
              <a:ext cx="883440" cy="838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11F6F90-2D91-7049-B962-B5264105E28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83379" y="4768313"/>
                <a:ext cx="99108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79D6A9B-2725-7740-8515-F1C4E83BE836}"/>
                  </a:ext>
                </a:extLst>
              </p14:cNvPr>
              <p14:cNvContentPartPr/>
              <p14:nvPr/>
            </p14:nvContentPartPr>
            <p14:xfrm>
              <a:off x="8260059" y="5663273"/>
              <a:ext cx="915120" cy="1134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79D6A9B-2725-7740-8515-F1C4E83BE83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206059" y="5555633"/>
                <a:ext cx="102276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9045510-105D-D14C-9037-6F9B48EA5E0A}"/>
                  </a:ext>
                </a:extLst>
              </p14:cNvPr>
              <p14:cNvContentPartPr/>
              <p14:nvPr/>
            </p14:nvContentPartPr>
            <p14:xfrm>
              <a:off x="4174779" y="6494873"/>
              <a:ext cx="3841200" cy="264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9045510-105D-D14C-9037-6F9B48EA5E0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121139" y="6387233"/>
                <a:ext cx="394884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22D054B-155B-E442-8727-B81AB2C807CA}"/>
                  </a:ext>
                </a:extLst>
              </p14:cNvPr>
              <p14:cNvContentPartPr/>
              <p14:nvPr/>
            </p14:nvContentPartPr>
            <p14:xfrm>
              <a:off x="5953770" y="1714613"/>
              <a:ext cx="677160" cy="57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22D054B-155B-E442-8727-B81AB2C807C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00130" y="1606613"/>
                <a:ext cx="78480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E8556B2-508B-0944-B563-F22BD268FF2E}"/>
                  </a:ext>
                </a:extLst>
              </p14:cNvPr>
              <p14:cNvContentPartPr/>
              <p14:nvPr/>
            </p14:nvContentPartPr>
            <p14:xfrm>
              <a:off x="5969250" y="2493293"/>
              <a:ext cx="745560" cy="655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E8556B2-508B-0944-B563-F22BD268FF2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915610" y="2385653"/>
                <a:ext cx="85320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B1296DF-4455-BB4F-B2DF-B122E6143FD3}"/>
                  </a:ext>
                </a:extLst>
              </p14:cNvPr>
              <p14:cNvContentPartPr/>
              <p14:nvPr/>
            </p14:nvContentPartPr>
            <p14:xfrm>
              <a:off x="5946930" y="2644133"/>
              <a:ext cx="71460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B1296DF-4455-BB4F-B2DF-B122E6143FD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893290" y="2536133"/>
                <a:ext cx="822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68A2D44-847F-DA45-808F-5EF7BB92201D}"/>
                  </a:ext>
                </a:extLst>
              </p14:cNvPr>
              <p14:cNvContentPartPr/>
              <p14:nvPr/>
            </p14:nvContentPartPr>
            <p14:xfrm>
              <a:off x="5914530" y="3822773"/>
              <a:ext cx="759960" cy="192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68A2D44-847F-DA45-808F-5EF7BB92201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860530" y="3715133"/>
                <a:ext cx="86760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5E73A7B-2E53-DE4E-A815-F49CB031B799}"/>
                  </a:ext>
                </a:extLst>
              </p14:cNvPr>
              <p14:cNvContentPartPr/>
              <p14:nvPr/>
            </p14:nvContentPartPr>
            <p14:xfrm>
              <a:off x="5991930" y="4925093"/>
              <a:ext cx="754920" cy="190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5E73A7B-2E53-DE4E-A815-F49CB031B79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937930" y="4817453"/>
                <a:ext cx="8625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0A16F41-53B2-914C-B0C7-607EFD8DF1A6}"/>
                  </a:ext>
                </a:extLst>
              </p14:cNvPr>
              <p14:cNvContentPartPr/>
              <p14:nvPr/>
            </p14:nvContentPartPr>
            <p14:xfrm>
              <a:off x="5985450" y="5667053"/>
              <a:ext cx="74304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0A16F41-53B2-914C-B0C7-607EFD8DF1A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931810" y="5559053"/>
                <a:ext cx="850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9A25C63-65EC-0745-9F4A-90C420FD1030}"/>
                  </a:ext>
                </a:extLst>
              </p14:cNvPr>
              <p14:cNvContentPartPr/>
              <p14:nvPr/>
            </p14:nvContentPartPr>
            <p14:xfrm>
              <a:off x="5941890" y="4209053"/>
              <a:ext cx="805320" cy="1832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9A25C63-65EC-0745-9F4A-90C420FD103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887890" y="4101053"/>
                <a:ext cx="91296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9114D2A-AF23-3444-A302-453AF31CD47B}"/>
                  </a:ext>
                </a:extLst>
              </p14:cNvPr>
              <p14:cNvContentPartPr/>
              <p14:nvPr/>
            </p14:nvContentPartPr>
            <p14:xfrm>
              <a:off x="5990490" y="4514355"/>
              <a:ext cx="739080" cy="381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9114D2A-AF23-3444-A302-453AF31CD47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936490" y="4406715"/>
                <a:ext cx="846720" cy="25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0625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23B6-4723-7E49-8758-E1A68AF73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7238"/>
          </a:xfrm>
        </p:spPr>
        <p:txBody>
          <a:bodyPr/>
          <a:lstStyle/>
          <a:p>
            <a:pPr algn="ctr"/>
            <a:r>
              <a:rPr lang="en-US" dirty="0"/>
              <a:t>Accuracy: How good is the fit?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4A8160-634A-3041-8AED-455E95255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550" y="2152650"/>
            <a:ext cx="7454900" cy="25527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7799601-DB34-E646-AB8A-B3CDB292A80C}"/>
              </a:ext>
            </a:extLst>
          </p:cNvPr>
          <p:cNvSpPr txBox="1">
            <a:spLocks/>
          </p:cNvSpPr>
          <p:nvPr/>
        </p:nvSpPr>
        <p:spPr>
          <a:xfrm>
            <a:off x="2926556" y="5249585"/>
            <a:ext cx="6491288" cy="7572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The model successfully predicted churn in 80% of the test data.</a:t>
            </a:r>
          </a:p>
        </p:txBody>
      </p:sp>
    </p:spTree>
    <p:extLst>
      <p:ext uri="{BB962C8B-B14F-4D97-AF65-F5344CB8AC3E}">
        <p14:creationId xmlns:p14="http://schemas.microsoft.com/office/powerpoint/2010/main" val="4210594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84F0D-CDE6-6B4B-B703-7B2B963C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the R and the model to predict if a customer will churn?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A513A-94D6-AE41-8B50-428C3C5AB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50" y="2009765"/>
            <a:ext cx="6819900" cy="198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574534-52DB-5A40-91F2-D049F62AB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4098931"/>
            <a:ext cx="101346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19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07614"/>
            <a:ext cx="9601200" cy="4159786"/>
          </a:xfrm>
        </p:spPr>
        <p:txBody>
          <a:bodyPr>
            <a:normAutofit fontScale="92500" lnSpcReduction="20000"/>
          </a:bodyPr>
          <a:lstStyle/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Berrier, J., Nestler, S., Pardoe, I., Sturdivant, R., &amp; Watts, K. (2018).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ZyBook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Mis 470: Data Science Foundations.</a:t>
            </a: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/>
              <a:t>Lillis, D. (n.d.). Generalized Linear Models in R, Part 2: Understanding Model Fit in Logistic Regression Output - The Analysis Factor. Retrieved October 28, 2019, from https://</a:t>
            </a:r>
            <a:r>
              <a:rPr lang="en-US" dirty="0" err="1"/>
              <a:t>www.theanalysisfactor.com</a:t>
            </a:r>
            <a:r>
              <a:rPr lang="en-US" dirty="0"/>
              <a:t>/r-</a:t>
            </a:r>
            <a:r>
              <a:rPr lang="en-US" dirty="0" err="1"/>
              <a:t>glm</a:t>
            </a:r>
            <a:r>
              <a:rPr lang="en-US" dirty="0"/>
              <a:t>-model-fit/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Plot introduction. (2019, May 2). Retrieved October 27, 2019, from https://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rdrr.io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DataExplorer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/man/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plot_intro.html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8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66B80-0406-6D47-9A58-8A634C7C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52963-AAB0-C048-B1D3-C504EF369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and Validate Dataset using R </a:t>
            </a:r>
          </a:p>
          <a:p>
            <a:r>
              <a:rPr lang="en-US" dirty="0"/>
              <a:t>Using R separate the dataset into training and testing sets</a:t>
            </a:r>
          </a:p>
          <a:p>
            <a:r>
              <a:rPr lang="en-US" dirty="0"/>
              <a:t>Fit a logistic regression model to the training set</a:t>
            </a:r>
          </a:p>
          <a:p>
            <a:r>
              <a:rPr lang="en-US" dirty="0"/>
              <a:t>Examine the fitted model to determine significant factors.</a:t>
            </a:r>
          </a:p>
          <a:p>
            <a:r>
              <a:rPr lang="en-US" dirty="0"/>
              <a:t>Explain the significant factors	</a:t>
            </a:r>
          </a:p>
          <a:p>
            <a:r>
              <a:rPr lang="en-US" dirty="0"/>
              <a:t>Examine the fit / accuracy of the model</a:t>
            </a:r>
          </a:p>
          <a:p>
            <a:r>
              <a:rPr lang="en-US" dirty="0"/>
              <a:t>Predict behavior using logistic regression </a:t>
            </a:r>
          </a:p>
        </p:txBody>
      </p:sp>
    </p:spTree>
    <p:extLst>
      <p:ext uri="{BB962C8B-B14F-4D97-AF65-F5344CB8AC3E}">
        <p14:creationId xmlns:p14="http://schemas.microsoft.com/office/powerpoint/2010/main" val="336540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FFBD-B040-B44C-AF86-D425CC40D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Import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A6E45A-B7DF-DE46-B35D-D93DC417D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09635"/>
            <a:ext cx="9873173" cy="436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3AA18-F114-2A46-8030-3F2ABE6F7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7364"/>
          </a:xfrm>
        </p:spPr>
        <p:txBody>
          <a:bodyPr/>
          <a:lstStyle/>
          <a:p>
            <a:pPr algn="ctr"/>
            <a:r>
              <a:rPr lang="en-US" dirty="0"/>
              <a:t>Validate/Sanitize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CF30EC-1307-DB4B-A38F-801FB0E6C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668" y="1571336"/>
            <a:ext cx="9409063" cy="460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95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AF882-CFD9-6042-8467-B26AFCA5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6993"/>
          </a:xfrm>
        </p:spPr>
        <p:txBody>
          <a:bodyPr/>
          <a:lstStyle/>
          <a:p>
            <a:pPr algn="ctr"/>
            <a:r>
              <a:rPr lang="en-US" dirty="0"/>
              <a:t>Structure of the Object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D0AB61-FA22-F046-8597-6B0517832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285" y="1562793"/>
            <a:ext cx="8455429" cy="514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21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573E7-B4F8-4147-82FF-FC369136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767CB-F9FB-174C-8FB3-1D563C271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428750"/>
            <a:ext cx="10313324" cy="503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93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025E-F286-0C49-BD93-6AB6DAE3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45149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B3A980-7422-664E-A79C-5A488A736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55" y="1099472"/>
            <a:ext cx="10863785" cy="552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1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DD83-E9BB-8744-AEE6-842B73964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Partition (70/30)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922FE3-FFF0-8945-B46A-FBB7530B0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34" y="1792941"/>
            <a:ext cx="11438966" cy="325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1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42DB-BB64-B240-9B62-39F6C4F2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9994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Logistic Regression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056457-5C15-184E-A9DB-504A7B070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569" y="1016376"/>
            <a:ext cx="6168115" cy="529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697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{47D7E9AF-59FC-224F-8E04-9A0394AB12D0}tf10001072</Template>
  <TotalTime>1804</TotalTime>
  <Words>1439</Words>
  <Application>Microsoft Macintosh PowerPoint</Application>
  <PresentationFormat>Widescreen</PresentationFormat>
  <Paragraphs>104</Paragraphs>
  <Slides>14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Franklin Gothic Book</vt:lpstr>
      <vt:lpstr>Times New Roman</vt:lpstr>
      <vt:lpstr>Crop</vt:lpstr>
      <vt:lpstr>Microsoft Word Document</vt:lpstr>
      <vt:lpstr>Predicting BEHAVIOR with Logistic regression</vt:lpstr>
      <vt:lpstr>Objectives</vt:lpstr>
      <vt:lpstr>Import Data</vt:lpstr>
      <vt:lpstr>Validate/Sanitize</vt:lpstr>
      <vt:lpstr>Structure of the Object</vt:lpstr>
      <vt:lpstr>Visualization</vt:lpstr>
      <vt:lpstr>Summary</vt:lpstr>
      <vt:lpstr>Partition (70/30)</vt:lpstr>
      <vt:lpstr>Logistic Regression Model</vt:lpstr>
      <vt:lpstr>Logistic Regression Model (cont.)</vt:lpstr>
      <vt:lpstr>Which factors are significant?</vt:lpstr>
      <vt:lpstr>Accuracy: How good is the fit?</vt:lpstr>
      <vt:lpstr>How can we use the R and the model to predict if a customer will churn?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Lehman Brothers Crash</dc:title>
  <dc:creator>Courtney Bruch</dc:creator>
  <cp:lastModifiedBy>Cecil Kitch</cp:lastModifiedBy>
  <cp:revision>90</cp:revision>
  <dcterms:created xsi:type="dcterms:W3CDTF">2016-02-22T20:48:38Z</dcterms:created>
  <dcterms:modified xsi:type="dcterms:W3CDTF">2019-10-28T01:36:56Z</dcterms:modified>
</cp:coreProperties>
</file>