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96" r:id="rId2"/>
    <p:sldId id="257" r:id="rId3"/>
    <p:sldId id="258" r:id="rId4"/>
    <p:sldId id="259" r:id="rId5"/>
    <p:sldId id="261" r:id="rId6"/>
    <p:sldId id="30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89"/>
  </p:normalViewPr>
  <p:slideViewPr>
    <p:cSldViewPr snapToGrid="0" snapToObjects="1">
      <p:cViewPr varScale="1">
        <p:scale>
          <a:sx n="88" d="100"/>
          <a:sy n="88" d="100"/>
        </p:scale>
        <p:origin x="92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728BC-6D6D-2143-9473-ED8D3C0CF1AA}" type="datetimeFigureOut">
              <a:rPr lang="en-US" smtClean="0"/>
              <a:t>6/5/18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8D851-060A-2B44-AC08-A6E6401C0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70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59E7F-D194-5D4C-80FF-4E401CF79F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24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295A-E076-BD48-8DA9-13A05C975C69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9E1D-CC6E-A44B-89C9-0A32DCF6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25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295A-E076-BD48-8DA9-13A05C975C69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9E1D-CC6E-A44B-89C9-0A32DCF6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7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295A-E076-BD48-8DA9-13A05C975C69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9E1D-CC6E-A44B-89C9-0A32DCF6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8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295A-E076-BD48-8DA9-13A05C975C69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9E1D-CC6E-A44B-89C9-0A32DCF6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7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295A-E076-BD48-8DA9-13A05C975C69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9E1D-CC6E-A44B-89C9-0A32DCF6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15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295A-E076-BD48-8DA9-13A05C975C69}" type="datetimeFigureOut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9E1D-CC6E-A44B-89C9-0A32DCF6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5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295A-E076-BD48-8DA9-13A05C975C69}" type="datetimeFigureOut">
              <a:rPr lang="en-US" smtClean="0"/>
              <a:t>6/5/18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9E1D-CC6E-A44B-89C9-0A32DCF6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5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295A-E076-BD48-8DA9-13A05C975C69}" type="datetimeFigureOut">
              <a:rPr lang="en-US" smtClean="0"/>
              <a:t>6/5/18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9E1D-CC6E-A44B-89C9-0A32DCF6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6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295A-E076-BD48-8DA9-13A05C975C69}" type="datetimeFigureOut">
              <a:rPr lang="en-US" smtClean="0"/>
              <a:t>6/5/18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9E1D-CC6E-A44B-89C9-0A32DCF6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9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295A-E076-BD48-8DA9-13A05C975C69}" type="datetimeFigureOut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9E1D-CC6E-A44B-89C9-0A32DCF6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7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295A-E076-BD48-8DA9-13A05C975C69}" type="datetimeFigureOut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9E1D-CC6E-A44B-89C9-0A32DCF6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5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D295A-E076-BD48-8DA9-13A05C975C69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69E1D-CC6E-A44B-89C9-0A32DCF6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6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(null)"/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(null)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(null)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(null)"/><Relationship Id="rId2" Type="http://schemas.openxmlformats.org/officeDocument/2006/relationships/image" Target="../media/image5.(null)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(null)"/><Relationship Id="rId4" Type="http://schemas.openxmlformats.org/officeDocument/2006/relationships/image" Target="../media/image7.(null)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485" y="260939"/>
            <a:ext cx="8334829" cy="16984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Applications of the R Package SEERaBomb to Leukemia Risk Analyses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4658" y="2895599"/>
            <a:ext cx="7467600" cy="2514600"/>
          </a:xfrm>
        </p:spPr>
        <p:txBody>
          <a:bodyPr>
            <a:normAutofit lnSpcReduction="10000"/>
          </a:bodyPr>
          <a:lstStyle/>
          <a:p>
            <a:r>
              <a:rPr lang="en-US" sz="2900" dirty="0">
                <a:solidFill>
                  <a:prstClr val="black"/>
                </a:solidFill>
              </a:rPr>
              <a:t>Tom Radivoyevitch, PhD</a:t>
            </a:r>
          </a:p>
          <a:p>
            <a:r>
              <a:rPr lang="en-US" sz="2900" dirty="0">
                <a:solidFill>
                  <a:prstClr val="black"/>
                </a:solidFill>
              </a:rPr>
              <a:t>Quantitative Health Sciences</a:t>
            </a:r>
          </a:p>
          <a:p>
            <a:r>
              <a:rPr lang="en-US" sz="2900" dirty="0">
                <a:solidFill>
                  <a:prstClr val="black"/>
                </a:solidFill>
              </a:rPr>
              <a:t>Cleveland Clinic Foundation</a:t>
            </a:r>
          </a:p>
          <a:p>
            <a:endParaRPr lang="en-US" sz="2900" dirty="0">
              <a:solidFill>
                <a:prstClr val="black"/>
              </a:solidFill>
            </a:endParaRPr>
          </a:p>
          <a:p>
            <a:r>
              <a:rPr lang="en-US" sz="2900" dirty="0">
                <a:solidFill>
                  <a:prstClr val="black"/>
                </a:solidFill>
              </a:rPr>
              <a:t>Meetup 6/5/2018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17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E147D9-7334-E64C-BC65-1E3A40A85091}"/>
              </a:ext>
            </a:extLst>
          </p:cNvPr>
          <p:cNvSpPr txBox="1"/>
          <p:nvPr/>
        </p:nvSpPr>
        <p:spPr>
          <a:xfrm>
            <a:off x="265022" y="4042887"/>
            <a:ext cx="85913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SEER CML mortality.</a:t>
            </a:r>
            <a:r>
              <a:rPr lang="en-US" dirty="0"/>
              <a:t> </a:t>
            </a:r>
            <a:r>
              <a:rPr lang="en-US" b="1" dirty="0"/>
              <a:t>A)</a:t>
            </a:r>
            <a:r>
              <a:rPr lang="en-US" dirty="0"/>
              <a:t> A relative risk of mortality peak 4-6 years after diagnoses in 1973-1990 (blue) is clearly present. </a:t>
            </a:r>
            <a:r>
              <a:rPr lang="en-US" b="1" dirty="0"/>
              <a:t>B)</a:t>
            </a:r>
            <a:r>
              <a:rPr lang="en-US" dirty="0"/>
              <a:t> This signal is not seen in survival plots of the same data.</a:t>
            </a:r>
          </a:p>
          <a:p>
            <a:endParaRPr lang="en-US" dirty="0"/>
          </a:p>
          <a:p>
            <a:r>
              <a:rPr lang="en-US" dirty="0"/>
              <a:t>CML =  Chronic myeloid leukemia</a:t>
            </a:r>
          </a:p>
          <a:p>
            <a:r>
              <a:rPr lang="en-US" dirty="0"/>
              <a:t>SEER = </a:t>
            </a:r>
            <a:r>
              <a:rPr lang="en-US" dirty="0" err="1"/>
              <a:t>Serveillance</a:t>
            </a:r>
            <a:r>
              <a:rPr lang="en-US" dirty="0"/>
              <a:t>, Epidemiology and End Results (NCI database)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0BA446-79A6-834A-B989-79E7EAA1E1A4}"/>
              </a:ext>
            </a:extLst>
          </p:cNvPr>
          <p:cNvSpPr txBox="1"/>
          <p:nvPr/>
        </p:nvSpPr>
        <p:spPr>
          <a:xfrm>
            <a:off x="13855" y="159654"/>
            <a:ext cx="48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45FB85-212B-C349-8F62-4594FFB0478A}"/>
              </a:ext>
            </a:extLst>
          </p:cNvPr>
          <p:cNvSpPr txBox="1"/>
          <p:nvPr/>
        </p:nvSpPr>
        <p:spPr>
          <a:xfrm>
            <a:off x="4631378" y="159657"/>
            <a:ext cx="48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B)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052422F-CAED-CE4D-8D7C-C32E7A928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606" y="702415"/>
            <a:ext cx="4114800" cy="27432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3AAD526-A9D6-4B4B-B5F4-41D8DD506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17" y="741150"/>
            <a:ext cx="4114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813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FD8BBA-C0DD-E544-BBB1-C8931F7BEBB6}"/>
              </a:ext>
            </a:extLst>
          </p:cNvPr>
          <p:cNvSpPr txBox="1"/>
          <p:nvPr/>
        </p:nvSpPr>
        <p:spPr>
          <a:xfrm>
            <a:off x="1265725" y="5139813"/>
            <a:ext cx="7138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SEER CML incidence </a:t>
            </a:r>
            <a:r>
              <a:rPr lang="en-US" b="1" i="1" dirty="0"/>
              <a:t>vs</a:t>
            </a:r>
            <a:r>
              <a:rPr lang="en-US" b="1" dirty="0"/>
              <a:t>. age depends on sex and race (white vs. other)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4467A2-315A-6549-B85B-2AFEB875F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097" y="549378"/>
            <a:ext cx="6120581" cy="459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511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E8DE06A-DDC6-5C4F-BB1F-4FDD256C6B1F}"/>
              </a:ext>
            </a:extLst>
          </p:cNvPr>
          <p:cNvSpPr txBox="1"/>
          <p:nvPr/>
        </p:nvSpPr>
        <p:spPr>
          <a:xfrm>
            <a:off x="478971" y="5484426"/>
            <a:ext cx="8665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AML RR after breast 1</a:t>
            </a:r>
            <a:r>
              <a:rPr lang="en-US" sz="2400" baseline="30000" dirty="0"/>
              <a:t>st </a:t>
            </a:r>
            <a:r>
              <a:rPr lang="en-US" sz="2400" dirty="0"/>
              <a:t>cancers diagnosed by age 60 years peak highest in those treated with radiation and chemotherapy.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CFA008-A7DB-2541-9698-121A17B69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971" y="245755"/>
            <a:ext cx="5065487" cy="506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156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CF9485-7ABE-F94B-BE74-09620D4C140C}"/>
              </a:ext>
            </a:extLst>
          </p:cNvPr>
          <p:cNvSpPr txBox="1"/>
          <p:nvPr/>
        </p:nvSpPr>
        <p:spPr>
          <a:xfrm>
            <a:off x="37902" y="4762803"/>
            <a:ext cx="9077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A-bomb survivor leukemia risks.  A) </a:t>
            </a:r>
            <a:r>
              <a:rPr lang="en-US" dirty="0"/>
              <a:t>High dose AML risks paralleling controls (gray; &lt;0.02 </a:t>
            </a:r>
            <a:r>
              <a:rPr lang="en-US" dirty="0" err="1"/>
              <a:t>Sv</a:t>
            </a:r>
            <a:r>
              <a:rPr lang="en-US" dirty="0"/>
              <a:t>) =&gt; relative risks. High dose CML risk flatness =&gt;additive risks. </a:t>
            </a:r>
            <a:r>
              <a:rPr lang="en-US" b="1" dirty="0"/>
              <a:t>B)</a:t>
            </a:r>
            <a:r>
              <a:rPr lang="en-US" dirty="0"/>
              <a:t> CML low dose risks (0.02-1 </a:t>
            </a:r>
            <a:r>
              <a:rPr lang="en-US" dirty="0" err="1"/>
              <a:t>Sv</a:t>
            </a:r>
            <a:r>
              <a:rPr lang="en-US" dirty="0"/>
              <a:t>) are higher than control risks (gray). </a:t>
            </a:r>
            <a:r>
              <a:rPr lang="en-US" b="1" dirty="0"/>
              <a:t>C)</a:t>
            </a:r>
            <a:r>
              <a:rPr lang="en-US" dirty="0"/>
              <a:t> High dose risks remain high for AML and ALL, but not CML. </a:t>
            </a:r>
            <a:r>
              <a:rPr lang="en-US" b="1" dirty="0"/>
              <a:t>D)</a:t>
            </a:r>
            <a:r>
              <a:rPr lang="en-US" dirty="0"/>
              <a:t> low dose shapes appear quadratic for AML, linear-quadratic for ALL, and linear for CML.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3A1ACD-11E9-ED45-A0AC-F7C5292EBA16}"/>
              </a:ext>
            </a:extLst>
          </p:cNvPr>
          <p:cNvSpPr txBox="1"/>
          <p:nvPr/>
        </p:nvSpPr>
        <p:spPr>
          <a:xfrm>
            <a:off x="23388" y="-4563"/>
            <a:ext cx="40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A0B106-0C0A-7B43-9D36-671B1BD39449}"/>
              </a:ext>
            </a:extLst>
          </p:cNvPr>
          <p:cNvSpPr txBox="1"/>
          <p:nvPr/>
        </p:nvSpPr>
        <p:spPr>
          <a:xfrm>
            <a:off x="4429926" y="3470"/>
            <a:ext cx="40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DD0E05-11B3-B44A-AA9D-70AA19004846}"/>
              </a:ext>
            </a:extLst>
          </p:cNvPr>
          <p:cNvSpPr txBox="1"/>
          <p:nvPr/>
        </p:nvSpPr>
        <p:spPr>
          <a:xfrm>
            <a:off x="0" y="2499144"/>
            <a:ext cx="40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27C6B3-A3B7-7C43-8F82-E7CB2AC7CD30}"/>
              </a:ext>
            </a:extLst>
          </p:cNvPr>
          <p:cNvSpPr txBox="1"/>
          <p:nvPr/>
        </p:nvSpPr>
        <p:spPr>
          <a:xfrm>
            <a:off x="4429925" y="2507177"/>
            <a:ext cx="40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D)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78D8EC-8E67-794D-BDBB-A9310631F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19" y="2507177"/>
            <a:ext cx="3657600" cy="2286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CF50B81-8F5E-A541-BC26-25F7967C6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19" y="211297"/>
            <a:ext cx="3657600" cy="2286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0E6A2AE-588D-1E4F-9FF9-29BC5CABC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3037" y="119582"/>
            <a:ext cx="3657600" cy="2286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1044885-0AE4-A54A-9899-742C7949C9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3037" y="2507177"/>
            <a:ext cx="36576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186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3986" y="1423589"/>
            <a:ext cx="31830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03553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6368</TotalTime>
  <Words>218</Words>
  <Application>Microsoft Macintosh PowerPoint</Application>
  <PresentationFormat>On-screen Show (4:3)</PresentationFormat>
  <Paragraphs>21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Applications of the R Package SEERaBomb to Leukemia Risk Analyses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CCF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Radivoyevitch, Tomas</dc:creator>
  <cp:lastModifiedBy>Tomas Radivoyevitch</cp:lastModifiedBy>
  <cp:revision>63</cp:revision>
  <dcterms:created xsi:type="dcterms:W3CDTF">2015-06-08T19:57:10Z</dcterms:created>
  <dcterms:modified xsi:type="dcterms:W3CDTF">2018-06-05T19:33:05Z</dcterms:modified>
</cp:coreProperties>
</file>