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3"/>
    <p:sldId id="360" r:id="rId4"/>
    <p:sldId id="452" r:id="rId5"/>
    <p:sldId id="362" r:id="rId6"/>
    <p:sldId id="453" r:id="rId7"/>
    <p:sldId id="439" r:id="rId8"/>
    <p:sldId id="444" r:id="rId9"/>
    <p:sldId id="445" r:id="rId10"/>
    <p:sldId id="441" r:id="rId11"/>
    <p:sldId id="471" r:id="rId12"/>
    <p:sldId id="447" r:id="rId13"/>
    <p:sldId id="454" r:id="rId14"/>
    <p:sldId id="469" r:id="rId15"/>
    <p:sldId id="473" r:id="rId16"/>
    <p:sldId id="474" r:id="rId17"/>
    <p:sldId id="475" r:id="rId18"/>
    <p:sldId id="470" r:id="rId19"/>
    <p:sldId id="472" r:id="rId20"/>
    <p:sldId id="442" r:id="rId21"/>
    <p:sldId id="476" r:id="rId22"/>
    <p:sldId id="477" r:id="rId23"/>
    <p:sldId id="478" r:id="rId24"/>
    <p:sldId id="479" r:id="rId25"/>
    <p:sldId id="480" r:id="rId2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8684"/>
    <a:srgbClr val="E48583"/>
    <a:srgbClr val="EC6A41"/>
    <a:srgbClr val="6DA8CD"/>
    <a:srgbClr val="DE7F7E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322" y="53"/>
      </p:cViewPr>
      <p:guideLst>
        <p:guide orient="horz" pos="2112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4AA58-72FF-427F-B51D-D5ADB9A967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A9100-AF2E-4982-89FC-58E029D7E5E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4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8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9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17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18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0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19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1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20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2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87"/>
          <p:cNvPicPr>
            <a:picLocks noChangeAspect="1"/>
          </p:cNvPicPr>
          <p:nvPr/>
        </p:nvPicPr>
        <p:blipFill>
          <a:blip r:embed="rId1"/>
          <a:srcRect t="15126" r="18817" b="22544"/>
          <a:stretch>
            <a:fillRect/>
          </a:stretch>
        </p:blipFill>
        <p:spPr>
          <a:xfrm>
            <a:off x="217805" y="0"/>
            <a:ext cx="11974195" cy="706247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0119313" y="6382355"/>
            <a:ext cx="207264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cs typeface="+mn-ea"/>
                <a:sym typeface="+mn-lt"/>
              </a:rPr>
              <a:t>2020</a:t>
            </a:r>
            <a:r>
              <a:rPr lang="zh-CN" altLang="en-US" sz="2000" dirty="0">
                <a:cs typeface="+mn-ea"/>
                <a:sym typeface="+mn-lt"/>
              </a:rPr>
              <a:t>年</a:t>
            </a:r>
            <a:r>
              <a:rPr lang="en-US" altLang="zh-CN" sz="2000" dirty="0">
                <a:cs typeface="+mn-ea"/>
                <a:sym typeface="+mn-lt"/>
              </a:rPr>
              <a:t>12</a:t>
            </a:r>
            <a:r>
              <a:rPr lang="zh-CN" altLang="en-US" sz="2000" dirty="0">
                <a:cs typeface="+mn-ea"/>
                <a:sym typeface="+mn-lt"/>
              </a:rPr>
              <a:t>月</a:t>
            </a:r>
            <a:r>
              <a:rPr lang="en-US" altLang="zh-CN" sz="2000" dirty="0">
                <a:cs typeface="+mn-ea"/>
                <a:sym typeface="+mn-lt"/>
              </a:rPr>
              <a:t>23</a:t>
            </a:r>
            <a:r>
              <a:rPr lang="zh-CN" altLang="en-US" sz="2000" dirty="0">
                <a:cs typeface="+mn-ea"/>
                <a:sym typeface="+mn-lt"/>
              </a:rPr>
              <a:t>日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03675" y="2106930"/>
            <a:ext cx="46043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4800" b="1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图书馆座位预约</a:t>
            </a:r>
            <a:endParaRPr sz="4800" b="1" dirty="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5826" y="60126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197090" y="3043555"/>
            <a:ext cx="20288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——by</a:t>
            </a:r>
            <a:r>
              <a:rPr lang="zh-CN" altLang="en-US" sz="2400"/>
              <a:t>第五组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360170" y="95885"/>
            <a:ext cx="30384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项目测试：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908685" y="1183005"/>
          <a:ext cx="9871710" cy="4408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0570"/>
                <a:gridCol w="3290570"/>
                <a:gridCol w="3290570"/>
              </a:tblGrid>
              <a:tr h="734695"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测试类型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  <a:tc hMerge="1"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使用到的测试工具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734695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单元测试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前端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微信开发者工具、真机测试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734695">
                <a:tc vMerge="1"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后端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Postman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等线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7346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集成测试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前后端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微信开发者工具、真机测试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7346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性能测试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整体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LoadRunner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等线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7346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系统测试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整体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微信开发者工具、真机测试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1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360170" y="192405"/>
            <a:ext cx="5472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后端使用</a:t>
            </a: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postman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进行测试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719" y="1105548"/>
            <a:ext cx="10224052" cy="49198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436370" y="297180"/>
            <a:ext cx="65366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前端使用微信开发者工具真机测试：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7" y="1076352"/>
            <a:ext cx="2436056" cy="527812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5765" y="1029970"/>
            <a:ext cx="3006725" cy="51955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4260" y="984250"/>
            <a:ext cx="3103245" cy="52876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360170" y="95885"/>
            <a:ext cx="30384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集成测试计划：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578098" y="1716405"/>
          <a:ext cx="10946765" cy="36620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1090"/>
                <a:gridCol w="3491865"/>
                <a:gridCol w="6353810"/>
              </a:tblGrid>
              <a:tr h="421640">
                <a:tc>
                  <a:txBody>
                    <a:bodyPr/>
                    <a:p>
                      <a:pPr algn="ctr" fontAlgn="ctr"/>
                      <a:r>
                        <a:rPr lang="zh-CN" sz="1800" u="none" strike="noStrike">
                          <a:effectLst/>
                        </a:rPr>
                        <a:t>标识符</a:t>
                      </a:r>
                      <a:endParaRPr 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zh-CN" sz="1800" u="none" strike="noStrike">
                          <a:effectLst/>
                        </a:rPr>
                        <a:t>进度安排</a:t>
                      </a:r>
                      <a:endParaRPr 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zh-CN" sz="1800" u="none" strike="noStrike" dirty="0">
                          <a:effectLst/>
                        </a:rPr>
                        <a:t>测试的内容和目的</a:t>
                      </a:r>
                      <a:endParaRPr 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468630">
                <a:tc>
                  <a:txBody>
                    <a:bodyPr/>
                    <a:p>
                      <a:pPr algn="ctr" fontAlgn="ctr"/>
                      <a:r>
                        <a:rPr lang="zh-CN" sz="2000" u="none" strike="noStrike">
                          <a:effectLst/>
                        </a:rPr>
                        <a:t>T1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2020/12/13-2020/12/14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zh-CN" sz="2000" u="none" strike="noStrike">
                          <a:effectLst/>
                        </a:rPr>
                        <a:t>后端集成测试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923290">
                <a:tc>
                  <a:txBody>
                    <a:bodyPr/>
                    <a:p>
                      <a:pPr algn="ctr" fontAlgn="ctr"/>
                      <a:r>
                        <a:rPr lang="zh-CN" sz="2000" u="none" strike="noStrike">
                          <a:effectLst/>
                        </a:rPr>
                        <a:t>T2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zh-CN" sz="1800" u="none" strike="noStrike">
                          <a:effectLst/>
                        </a:rPr>
                        <a:t>2020/12/14-2020/12/15</a:t>
                      </a:r>
                      <a:endParaRPr 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zh-CN" sz="2000" u="none" strike="noStrike">
                          <a:effectLst/>
                        </a:rPr>
                        <a:t>前端查看收藏和收藏座位页面的集成测试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923925">
                <a:tc>
                  <a:txBody>
                    <a:bodyPr/>
                    <a:p>
                      <a:pPr algn="ctr" fontAlgn="ctr"/>
                      <a:r>
                        <a:rPr lang="zh-CN" sz="2000" u="none" strike="noStrike">
                          <a:effectLst/>
                        </a:rPr>
                        <a:t>T3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zh-CN" sz="1800" u="none" strike="noStrike">
                          <a:effectLst/>
                        </a:rPr>
                        <a:t>2020/12/15-2020/12/16</a:t>
                      </a:r>
                      <a:endParaRPr 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zh-CN" sz="2000" u="none" strike="noStrike">
                          <a:effectLst/>
                        </a:rPr>
                        <a:t>前端扫码入座和收藏座位页面的集成测试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924560">
                <a:tc>
                  <a:txBody>
                    <a:bodyPr/>
                    <a:p>
                      <a:pPr algn="ctr" fontAlgn="ctr"/>
                      <a:r>
                        <a:rPr lang="zh-CN" sz="2000" u="none" strike="noStrike">
                          <a:effectLst/>
                        </a:rPr>
                        <a:t>T4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zh-CN" sz="1800" u="none" strike="noStrike">
                          <a:effectLst/>
                        </a:rPr>
                        <a:t>2020/12/16-2020/12/17</a:t>
                      </a:r>
                      <a:endParaRPr 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zh-CN" sz="2000" u="none" strike="noStrike" dirty="0">
                          <a:effectLst/>
                        </a:rPr>
                        <a:t>前</a:t>
                      </a:r>
                      <a:r>
                        <a:rPr lang="zh-CN" altLang="en-US" sz="2000" u="none" strike="noStrike" dirty="0">
                          <a:effectLst/>
                        </a:rPr>
                        <a:t>后端</a:t>
                      </a:r>
                      <a:r>
                        <a:rPr lang="zh-CN" sz="2000" u="none" strike="noStrike" dirty="0">
                          <a:effectLst/>
                        </a:rPr>
                        <a:t>总体的集成测试</a:t>
                      </a:r>
                      <a:endParaRPr 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360170" y="95885"/>
            <a:ext cx="30384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性能测试：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469916" y="780932"/>
          <a:ext cx="11519535" cy="1784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7385"/>
                <a:gridCol w="762635"/>
                <a:gridCol w="1009015"/>
                <a:gridCol w="1908810"/>
                <a:gridCol w="1751330"/>
                <a:gridCol w="750570"/>
                <a:gridCol w="786130"/>
                <a:gridCol w="1483360"/>
                <a:gridCol w="1130300"/>
              </a:tblGrid>
              <a:tr h="434340">
                <a:tc>
                  <a:txBody>
                    <a:bodyPr/>
                    <a:p>
                      <a:pPr algn="ctr" fontAlgn="b"/>
                      <a:r>
                        <a:rPr lang="zh-CN" altLang="en-US" sz="1400" dirty="0">
                          <a:sym typeface="+mn-ea"/>
                        </a:rPr>
                        <a:t>查看收藏座位功能</a:t>
                      </a:r>
                      <a:endParaRPr lang="zh-CN" altLang="en-US" sz="1400" dirty="0"/>
                    </a:p>
                    <a:p>
                      <a:pPr algn="ctr" fontAlgn="b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ctr" fontAlgn="b"/>
                      <a:r>
                        <a:rPr lang="zh-CN" altLang="en-US" sz="1400" b="1" u="none" strike="noStrike">
                          <a:effectLst/>
                        </a:rPr>
                        <a:t>网络环境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</a:rPr>
                        <a:t>VUser</a:t>
                      </a:r>
                      <a:r>
                        <a:rPr lang="zh-CN" altLang="en-US" sz="1400" b="1" u="none" strike="noStrike" dirty="0">
                          <a:effectLst/>
                        </a:rPr>
                        <a:t>数量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VUser</a:t>
                      </a:r>
                      <a:r>
                        <a:rPr lang="zh-CN" altLang="en-US" sz="1400" b="1" u="none" strike="noStrike">
                          <a:effectLst/>
                        </a:rPr>
                        <a:t>平均请求次数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思考时间（请求间隔）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通过率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MAX Hit/s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最大响应时间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平均响应时间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269875">
                <a:tc>
                  <a:txBody>
                    <a:bodyPr/>
                    <a:p>
                      <a:pPr algn="ctr" fontAlgn="b"/>
                      <a:r>
                        <a:rPr lang="en-US" altLang="zh-CN" sz="1600" b="1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50-</a:t>
                      </a:r>
                      <a:r>
                        <a:rPr lang="zh-CN" altLang="en-US" sz="1600" b="1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间隔请求</a:t>
                      </a:r>
                      <a:r>
                        <a:rPr lang="en-US" altLang="zh-CN" sz="1600" b="1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-4</a:t>
                      </a:r>
                      <a:r>
                        <a:rPr lang="zh-CN" altLang="en-US" sz="1600" b="1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小时</a:t>
                      </a:r>
                      <a:endParaRPr lang="zh-CN" altLang="en-US" sz="1600" b="1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ctr" fontAlgn="b"/>
                      <a:r>
                        <a:rPr lang="zh-CN" altLang="en-US" sz="1400" b="1" u="none" strike="noStrike">
                          <a:effectLst/>
                        </a:rPr>
                        <a:t>宽带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31.52</a:t>
                      </a:r>
                      <a:endParaRPr lang="en-US" altLang="zh-CN" sz="1600" b="1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5.18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0.145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270510">
                <a:tc>
                  <a:txBody>
                    <a:bodyPr/>
                    <a:p>
                      <a:pPr algn="ctr" fontAlgn="t"/>
                      <a:r>
                        <a:rPr lang="en-US" altLang="zh-CN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50-</a:t>
                      </a:r>
                      <a:r>
                        <a:rPr lang="zh-CN" alt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单次请求</a:t>
                      </a:r>
                      <a:r>
                        <a:rPr lang="en-US" altLang="zh-CN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r>
                        <a:rPr lang="zh-CN" alt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同时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p>
                      <a:pPr algn="ctr" fontAlgn="b"/>
                      <a:r>
                        <a:rPr lang="zh-CN" altLang="en-US" sz="1400" b="1" u="none" strike="noStrike">
                          <a:effectLst/>
                        </a:rPr>
                        <a:t>宽带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en-US" altLang="zh-CN" sz="1600" b="1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</a:rPr>
                        <a:t>0.249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</a:rPr>
                        <a:t>0.17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269240">
                <a:tc>
                  <a:txBody>
                    <a:bodyPr/>
                    <a:p>
                      <a:pPr algn="ctr" fontAlgn="b"/>
                      <a:r>
                        <a:rPr lang="en-US" altLang="zh-CN" sz="1600" b="1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100-</a:t>
                      </a:r>
                      <a:r>
                        <a:rPr lang="zh-CN" altLang="en-US" sz="1600" b="1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单次请求</a:t>
                      </a:r>
                      <a:r>
                        <a:rPr lang="en-US" altLang="zh-CN" sz="1600" b="1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r>
                        <a:rPr lang="zh-CN" altLang="en-US" sz="1600" b="1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同时</a:t>
                      </a:r>
                      <a:endParaRPr lang="zh-CN" altLang="en-US" sz="1600" b="1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宽带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100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en-US" altLang="zh-CN" sz="1600" b="1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15.6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</a:rPr>
                        <a:t>0.872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</a:rPr>
                        <a:t>0.58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270510">
                <a:tc>
                  <a:txBody>
                    <a:bodyPr/>
                    <a:p>
                      <a:pPr algn="ctr" fontAlgn="b"/>
                      <a:r>
                        <a:rPr lang="en-US" altLang="zh-CN" sz="1600" b="1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200-</a:t>
                      </a:r>
                      <a:r>
                        <a:rPr lang="zh-CN" altLang="en-US" sz="1600" b="1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单次请求</a:t>
                      </a:r>
                      <a:r>
                        <a:rPr lang="en-US" altLang="zh-CN" sz="1600" b="1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r>
                        <a:rPr lang="zh-CN" altLang="en-US" sz="1600" b="1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同时</a:t>
                      </a:r>
                      <a:endParaRPr lang="zh-CN" altLang="en-US" sz="1600" b="1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宽带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200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en-US" altLang="zh-CN" sz="1600" b="1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2.502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2.2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269875">
                <a:tc>
                  <a:txBody>
                    <a:bodyPr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1000-</a:t>
                      </a:r>
                      <a:r>
                        <a:rPr lang="zh-CN" alt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单次请求</a:t>
                      </a:r>
                      <a:r>
                        <a:rPr lang="en-US" altLang="zh-CN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r>
                        <a:rPr lang="zh-CN" alt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同时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宽带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1000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en-US" altLang="zh-CN" sz="1600" b="1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0.76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17.2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4.307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2.77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546751" y="2819160"/>
          <a:ext cx="11213465" cy="1874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5955"/>
                <a:gridCol w="739140"/>
                <a:gridCol w="1236345"/>
                <a:gridCol w="1800860"/>
                <a:gridCol w="1694815"/>
                <a:gridCol w="721995"/>
                <a:gridCol w="913130"/>
                <a:gridCol w="1164590"/>
                <a:gridCol w="1016635"/>
              </a:tblGrid>
              <a:tr h="436245">
                <a:tc>
                  <a:txBody>
                    <a:bodyPr/>
                    <a:p>
                      <a:pPr algn="ctr" fontAlgn="b"/>
                      <a:r>
                        <a:rPr lang="zh-CN" altLang="en-US" sz="1400" dirty="0">
                          <a:sym typeface="+mn-ea"/>
                        </a:rPr>
                        <a:t>查看预约功能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ctr" fontAlgn="b"/>
                      <a:r>
                        <a:rPr lang="zh-CN" altLang="en-US" sz="1400" b="1" u="none" strike="noStrike">
                          <a:effectLst/>
                        </a:rPr>
                        <a:t>网络环境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VUser</a:t>
                      </a:r>
                      <a:r>
                        <a:rPr lang="zh-CN" altLang="en-US" sz="1400" b="1" u="none" strike="noStrike">
                          <a:effectLst/>
                        </a:rPr>
                        <a:t>数量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VUser</a:t>
                      </a:r>
                      <a:r>
                        <a:rPr lang="zh-CN" altLang="en-US" sz="1400" b="1" u="none" strike="noStrike">
                          <a:effectLst/>
                        </a:rPr>
                        <a:t>平均请求次数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思考时间（请求间隔）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通过率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MAX Hit/s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最大响应时间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平均响应时间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287655">
                <a:tc>
                  <a:txBody>
                    <a:bodyPr/>
                    <a:p>
                      <a:pPr algn="ctr" fontAlgn="b"/>
                      <a:r>
                        <a:rPr lang="en-US" altLang="zh-CN" sz="1600" b="1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50-</a:t>
                      </a:r>
                      <a:r>
                        <a:rPr lang="zh-CN" altLang="en-US" sz="1600" b="1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间隔请求</a:t>
                      </a:r>
                      <a:r>
                        <a:rPr lang="en-US" altLang="zh-CN" sz="1600" b="1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-2</a:t>
                      </a:r>
                      <a:r>
                        <a:rPr lang="zh-CN" altLang="en-US" sz="1600" b="1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小时</a:t>
                      </a:r>
                      <a:endParaRPr lang="zh-CN" altLang="en-US" sz="1600" b="1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ctr" fontAlgn="b"/>
                      <a:r>
                        <a:rPr lang="zh-CN" altLang="en-US" sz="1400" b="1" u="none" strike="noStrike">
                          <a:effectLst/>
                        </a:rPr>
                        <a:t>宽带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31.52</a:t>
                      </a:r>
                      <a:endParaRPr lang="en-US" altLang="zh-CN" sz="1600" b="1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4.09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0.20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0.15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288290">
                <a:tc>
                  <a:txBody>
                    <a:bodyPr/>
                    <a:p>
                      <a:pPr algn="ctr" fontAlgn="t"/>
                      <a:r>
                        <a:rPr lang="en-US" altLang="zh-CN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50-</a:t>
                      </a:r>
                      <a:r>
                        <a:rPr lang="zh-CN" alt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单次请求</a:t>
                      </a:r>
                      <a:r>
                        <a:rPr lang="en-US" altLang="zh-CN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r>
                        <a:rPr lang="zh-CN" alt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同时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p>
                      <a:pPr algn="ctr" fontAlgn="b"/>
                      <a:r>
                        <a:rPr lang="zh-CN" altLang="en-US" sz="1400" b="1" u="none" strike="noStrike">
                          <a:effectLst/>
                        </a:rPr>
                        <a:t>宽带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en-US" altLang="zh-CN" sz="1600" b="1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1.852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</a:rPr>
                        <a:t>0.243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</a:rPr>
                        <a:t>0.137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287020">
                <a:tc>
                  <a:txBody>
                    <a:bodyPr/>
                    <a:p>
                      <a:pPr algn="ctr" fontAlgn="b"/>
                      <a:r>
                        <a:rPr lang="en-US" altLang="zh-CN" sz="1600" b="1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100-</a:t>
                      </a:r>
                      <a:r>
                        <a:rPr lang="zh-CN" altLang="en-US" sz="1600" b="1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单次请求</a:t>
                      </a:r>
                      <a:r>
                        <a:rPr lang="en-US" altLang="zh-CN" sz="1600" b="1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r>
                        <a:rPr lang="zh-CN" altLang="en-US" sz="1600" b="1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同时</a:t>
                      </a:r>
                      <a:endParaRPr lang="zh-CN" altLang="en-US" sz="1600" b="1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宽带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100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en-US" altLang="zh-CN" sz="1600" b="1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11.111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</a:rPr>
                        <a:t>0.59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</a:rPr>
                        <a:t>0.25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287655">
                <a:tc>
                  <a:txBody>
                    <a:bodyPr/>
                    <a:p>
                      <a:pPr algn="ctr" fontAlgn="b"/>
                      <a:r>
                        <a:rPr lang="en-US" altLang="zh-CN" sz="1600" b="1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200-</a:t>
                      </a:r>
                      <a:r>
                        <a:rPr lang="zh-CN" altLang="en-US" sz="1600" b="1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单次请求</a:t>
                      </a:r>
                      <a:r>
                        <a:rPr lang="en-US" altLang="zh-CN" sz="1600" b="1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r>
                        <a:rPr lang="zh-CN" altLang="en-US" sz="1600" b="1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同时</a:t>
                      </a:r>
                      <a:endParaRPr lang="zh-CN" altLang="en-US" sz="1600" b="1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宽带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200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en-US" altLang="zh-CN" sz="1600" b="1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6.061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0.717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0.33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287655">
                <a:tc>
                  <a:txBody>
                    <a:bodyPr/>
                    <a:p>
                      <a:pPr algn="ctr" fontAlgn="b"/>
                      <a:r>
                        <a:rPr lang="en-US" altLang="zh-CN" sz="1600" b="1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800-</a:t>
                      </a:r>
                      <a:r>
                        <a:rPr lang="zh-CN" altLang="en-US" sz="1600" b="1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单次请求</a:t>
                      </a:r>
                      <a:r>
                        <a:rPr lang="en-US" altLang="zh-CN" sz="1600" b="1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r>
                        <a:rPr lang="zh-CN" altLang="en-US" sz="1600" b="1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同时</a:t>
                      </a:r>
                      <a:endParaRPr lang="zh-CN" altLang="en-US" sz="1600" b="1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宽带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800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en-US" altLang="zh-CN" sz="1600" b="1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0.72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13.2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2.253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1.525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311150" y="4868545"/>
          <a:ext cx="11433810" cy="16084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8530"/>
                <a:gridCol w="841375"/>
                <a:gridCol w="1202055"/>
                <a:gridCol w="1562735"/>
                <a:gridCol w="1727835"/>
                <a:gridCol w="735965"/>
                <a:gridCol w="931545"/>
                <a:gridCol w="1186815"/>
                <a:gridCol w="1036955"/>
              </a:tblGrid>
              <a:tr h="441960">
                <a:tc>
                  <a:txBody>
                    <a:bodyPr/>
                    <a:p>
                      <a:pPr algn="ctr" fontAlgn="b"/>
                      <a:r>
                        <a:rPr lang="zh-CN" altLang="en-US" sz="1400" dirty="0">
                          <a:sym typeface="+mn-ea"/>
                        </a:rPr>
                        <a:t>查看座位信息功能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ctr" fontAlgn="b"/>
                      <a:r>
                        <a:rPr lang="zh-CN" altLang="en-US" sz="1400" b="1" u="none" strike="noStrike">
                          <a:effectLst/>
                        </a:rPr>
                        <a:t>网络环境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VUser</a:t>
                      </a:r>
                      <a:r>
                        <a:rPr lang="zh-CN" altLang="en-US" sz="1400" b="1" u="none" strike="noStrike">
                          <a:effectLst/>
                        </a:rPr>
                        <a:t>数量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VUser</a:t>
                      </a:r>
                      <a:r>
                        <a:rPr lang="zh-CN" altLang="en-US" sz="1400" b="1" u="none" strike="noStrike">
                          <a:effectLst/>
                        </a:rPr>
                        <a:t>平均请求次数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思考时间（请求间隔）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通过率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MAX Hit/s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最大响应时间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平均响应时间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292100">
                <a:tc>
                  <a:txBody>
                    <a:bodyPr/>
                    <a:p>
                      <a:pPr algn="ctr" fontAlgn="t"/>
                      <a:r>
                        <a:rPr lang="en-US" altLang="zh-CN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50-</a:t>
                      </a:r>
                      <a:r>
                        <a:rPr lang="zh-CN" alt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单次请求</a:t>
                      </a:r>
                      <a:r>
                        <a:rPr lang="en-US" altLang="zh-CN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r>
                        <a:rPr lang="zh-CN" alt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同时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p>
                      <a:pPr algn="ctr" fontAlgn="b"/>
                      <a:r>
                        <a:rPr lang="zh-CN" altLang="en-US" sz="1400" b="1" u="none" strike="noStrike">
                          <a:effectLst/>
                        </a:rPr>
                        <a:t>宽带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en-US" altLang="zh-CN" sz="1600" b="1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8.2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</a:rPr>
                        <a:t>0.087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</a:rPr>
                        <a:t>0.021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291465">
                <a:tc>
                  <a:txBody>
                    <a:bodyPr/>
                    <a:p>
                      <a:pPr algn="ctr" fontAlgn="b"/>
                      <a:r>
                        <a:rPr lang="en-US" altLang="zh-CN" sz="1600" b="1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100-</a:t>
                      </a:r>
                      <a:r>
                        <a:rPr lang="zh-CN" altLang="en-US" sz="1600" b="1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单次请求</a:t>
                      </a:r>
                      <a:r>
                        <a:rPr lang="en-US" altLang="zh-CN" sz="1600" b="1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r>
                        <a:rPr lang="zh-CN" altLang="en-US" sz="1600" b="1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同时</a:t>
                      </a:r>
                      <a:endParaRPr lang="zh-CN" altLang="en-US" sz="1600" b="1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宽带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100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en-US" altLang="zh-CN" sz="1600" b="1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15.333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</a:rPr>
                        <a:t>0.192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</a:rPr>
                        <a:t>0.119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291465">
                <a:tc>
                  <a:txBody>
                    <a:bodyPr/>
                    <a:p>
                      <a:pPr algn="ctr" fontAlgn="b"/>
                      <a:r>
                        <a:rPr lang="en-US" altLang="zh-CN" sz="1600" b="1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200-</a:t>
                      </a:r>
                      <a:r>
                        <a:rPr lang="zh-CN" altLang="en-US" sz="1600" b="1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单次请求</a:t>
                      </a:r>
                      <a:r>
                        <a:rPr lang="en-US" altLang="zh-CN" sz="1600" b="1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r>
                        <a:rPr lang="zh-CN" altLang="en-US" sz="1600" b="1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同时</a:t>
                      </a:r>
                      <a:endParaRPr lang="zh-CN" altLang="en-US" sz="1600" b="1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宽带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200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en-US" altLang="zh-CN" sz="1600" b="1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11.8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0.502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0.215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291465">
                <a:tc>
                  <a:txBody>
                    <a:bodyPr/>
                    <a:p>
                      <a:pPr algn="ctr" fontAlgn="b"/>
                      <a:r>
                        <a:rPr lang="en-US" altLang="zh-CN" sz="1600" b="1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800-</a:t>
                      </a:r>
                      <a:r>
                        <a:rPr lang="zh-CN" altLang="en-US" sz="1600" b="1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单次请求</a:t>
                      </a:r>
                      <a:r>
                        <a:rPr lang="en-US" altLang="zh-CN" sz="1600" b="1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r>
                        <a:rPr lang="zh-CN" altLang="en-US" sz="1600" b="1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同时</a:t>
                      </a:r>
                      <a:endParaRPr lang="zh-CN" altLang="en-US" sz="1600" b="1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宽带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800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en-US" altLang="zh-CN" sz="1600" b="1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0.79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12.6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3.307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2.177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360170" y="95885"/>
            <a:ext cx="41116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analysis 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性能测试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：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2" descr="https://docimg9.docs.qq.com/image/v8v-ewVrmqkY_B_9uSaSZw?w=1651&amp;h=79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875" y="914319"/>
            <a:ext cx="4320000" cy="236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s://docimg3.docs.qq.com/image/C7hhR24k3mOl5rUumSPVdw?w=1662&amp;h=86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875" y="3431264"/>
            <a:ext cx="4320000" cy="22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0534" y="914177"/>
            <a:ext cx="4320000" cy="488772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60896" y="6003905"/>
            <a:ext cx="9110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/>
              <a:t>测试结论：所有</a:t>
            </a:r>
            <a:r>
              <a:rPr lang="zh-CN" altLang="en-US" sz="2400"/>
              <a:t>测试用例均达到了通过标准</a:t>
            </a:r>
            <a:r>
              <a:rPr lang="zh-CN" altLang="en-US" sz="2400" dirty="0"/>
              <a:t>，系统通过了性能测试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360170" y="95885"/>
            <a:ext cx="30384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系统测试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：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774313" y="1075234"/>
          <a:ext cx="10128885" cy="43148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76295"/>
                <a:gridCol w="3376295"/>
                <a:gridCol w="3376295"/>
              </a:tblGrid>
              <a:tr h="4794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被测功能</a:t>
                      </a:r>
                      <a:endParaRPr lang="zh-CN" sz="18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输入</a:t>
                      </a:r>
                      <a:endParaRPr lang="zh-CN" sz="18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输出</a:t>
                      </a:r>
                      <a:endParaRPr lang="zh-CN" sz="18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76200" marB="76200" anchor="ctr"/>
                </a:tc>
              </a:tr>
              <a:tr h="4794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自主选座</a:t>
                      </a:r>
                      <a:endParaRPr lang="zh-CN" sz="18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区域，座位类型，时间段</a:t>
                      </a:r>
                      <a:endParaRPr lang="zh-CN" sz="18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预约结果</a:t>
                      </a:r>
                      <a:endParaRPr lang="zh-CN" sz="18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76200" marB="76200" anchor="ctr"/>
                </a:tc>
              </a:tr>
              <a:tr h="4794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一键选座</a:t>
                      </a:r>
                      <a:endParaRPr lang="zh-CN" sz="18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点击一键选座</a:t>
                      </a:r>
                      <a:endParaRPr lang="zh-CN" sz="18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座位分配结果</a:t>
                      </a:r>
                      <a:endParaRPr lang="zh-CN" sz="18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76200" marB="76200" anchor="ctr"/>
                </a:tc>
              </a:tr>
              <a:tr h="4794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查看预约</a:t>
                      </a:r>
                      <a:endParaRPr lang="zh-CN" sz="18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点击“我的预约”</a:t>
                      </a:r>
                      <a:endParaRPr lang="zh-CN" sz="18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显示预约结果</a:t>
                      </a:r>
                      <a:endParaRPr lang="zh-CN" sz="18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76200" marB="76200" anchor="ctr"/>
                </a:tc>
              </a:tr>
              <a:tr h="4794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收藏座位</a:t>
                      </a:r>
                      <a:endParaRPr lang="zh-CN" sz="18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点击“我的收藏”</a:t>
                      </a:r>
                      <a:endParaRPr lang="zh-CN" sz="18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显示收藏结果</a:t>
                      </a:r>
                      <a:endParaRPr lang="zh-CN" sz="18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76200" marB="76200" anchor="ctr"/>
                </a:tc>
              </a:tr>
              <a:tr h="4794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扫码签到</a:t>
                      </a:r>
                      <a:endParaRPr lang="zh-CN" sz="18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扫描二维码</a:t>
                      </a:r>
                      <a:endParaRPr lang="zh-CN" sz="18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提示签到成功</a:t>
                      </a:r>
                      <a:endParaRPr lang="zh-CN" sz="18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76200" marB="76200" anchor="ctr"/>
                </a:tc>
              </a:tr>
              <a:tr h="4794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取消收藏</a:t>
                      </a:r>
                      <a:endParaRPr lang="zh-CN" sz="18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点击取消收藏</a:t>
                      </a:r>
                      <a:endParaRPr lang="zh-CN" sz="18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对应座位不存在收藏列表中</a:t>
                      </a:r>
                      <a:endParaRPr lang="zh-CN" sz="18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76200" marB="76200" anchor="ctr"/>
                </a:tc>
              </a:tr>
              <a:tr h="4794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查看使用说明</a:t>
                      </a:r>
                      <a:endParaRPr lang="zh-CN" sz="18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点击“查看使用说明”</a:t>
                      </a:r>
                      <a:endParaRPr lang="zh-CN" sz="18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页面显示《使用说明书》</a:t>
                      </a:r>
                      <a:endParaRPr lang="zh-CN" sz="18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76200" marB="76200" anchor="ctr"/>
                </a:tc>
              </a:tr>
              <a:tr h="4794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我要吐槽</a:t>
                      </a:r>
                      <a:endParaRPr lang="zh-CN" sz="18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输入反馈意见</a:t>
                      </a:r>
                      <a:endParaRPr lang="zh-CN" sz="18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提示反馈成功</a:t>
                      </a:r>
                      <a:endParaRPr lang="zh-CN" sz="18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76200" marB="76200" anchor="ctr"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187507" y="5696869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测试结论：全部通过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360170" y="95885"/>
            <a:ext cx="47834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测试发现的错误及改进：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90" y="1528445"/>
            <a:ext cx="11553825" cy="3800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360170" y="95885"/>
            <a:ext cx="30384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其他问题优化：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8315" y="1663700"/>
            <a:ext cx="10927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sym typeface="+mn-ea"/>
              </a:rPr>
              <a:t>集成测试过程中发现了图片加载慢、图标不美观、后端接口调用不成功等问题，现在均已修复且通过测试。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98500" y="3133725"/>
            <a:ext cx="708215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 smtClean="0">
                <a:sym typeface="+mn-ea"/>
              </a:rPr>
              <a:t>优化：使用逻辑等价变换减少了访问数据库的开销。</a:t>
            </a:r>
            <a:endParaRPr lang="en-US" altLang="zh-CN" dirty="0" smtClean="0"/>
          </a:p>
          <a:p>
            <a:r>
              <a:rPr lang="zh-CN" altLang="en-US" dirty="0" smtClean="0">
                <a:sym typeface="+mn-ea"/>
              </a:rPr>
              <a:t>对一些关系模式添加索引。</a:t>
            </a:r>
            <a:endParaRPr lang="en-US" altLang="zh-CN" dirty="0" smtClean="0"/>
          </a:p>
          <a:p>
            <a:r>
              <a:rPr lang="zh-CN" altLang="en-US" dirty="0" smtClean="0">
                <a:sym typeface="+mn-ea"/>
              </a:rPr>
              <a:t>在访问数据库前对异常访问进行阻止，减小数据库访问出现异常的开销。</a:t>
            </a:r>
            <a:endParaRPr lang="zh-CN" altLang="en-US" dirty="0" smtClean="0">
              <a:sym typeface="+mn-ea"/>
            </a:endParaRPr>
          </a:p>
          <a:p>
            <a:r>
              <a:rPr lang="zh-CN" altLang="en-US">
                <a:sym typeface="+mn-ea"/>
              </a:rPr>
              <a:t>前端代码集约化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289"/>
          <p:cNvPicPr>
            <a:picLocks noChangeAspect="1"/>
          </p:cNvPicPr>
          <p:nvPr/>
        </p:nvPicPr>
        <p:blipFill>
          <a:blip r:embed="rId1"/>
          <a:srcRect l="4611" t="60000" r="15009" b="6690"/>
          <a:stretch>
            <a:fillRect/>
          </a:stretch>
        </p:blipFill>
        <p:spPr>
          <a:xfrm>
            <a:off x="-29210" y="0"/>
            <a:ext cx="12231370" cy="405765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4635500" y="3208020"/>
            <a:ext cx="29019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EC6A41"/>
                </a:solidFill>
                <a:cs typeface="+mn-ea"/>
                <a:sym typeface="+mn-lt"/>
              </a:rPr>
              <a:t>04</a:t>
            </a:r>
            <a:endParaRPr lang="en-US" altLang="zh-CN" sz="5400" dirty="0">
              <a:solidFill>
                <a:srgbClr val="EC6A41"/>
              </a:solidFill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031615" y="4233545"/>
            <a:ext cx="4128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EC6A41"/>
                </a:solidFill>
                <a:cs typeface="+mn-ea"/>
                <a:sym typeface="+mn-lt"/>
              </a:rPr>
              <a:t>  </a:t>
            </a:r>
            <a:r>
              <a:rPr lang="zh-CN" altLang="en-US" sz="3600" b="1" dirty="0">
                <a:solidFill>
                  <a:srgbClr val="EC6A41"/>
                </a:solidFill>
                <a:cs typeface="+mn-ea"/>
                <a:sym typeface="+mn-lt"/>
              </a:rPr>
              <a:t>软件项目管理相关</a:t>
            </a:r>
            <a:endParaRPr lang="zh-CN" altLang="en-US" sz="3600" b="1" dirty="0">
              <a:solidFill>
                <a:srgbClr val="EC6A4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289"/>
          <p:cNvPicPr>
            <a:picLocks noChangeAspect="1"/>
          </p:cNvPicPr>
          <p:nvPr/>
        </p:nvPicPr>
        <p:blipFill>
          <a:blip r:embed="rId1"/>
          <a:srcRect l="4611" t="60000" r="15009" b="6690"/>
          <a:stretch>
            <a:fillRect/>
          </a:stretch>
        </p:blipFill>
        <p:spPr>
          <a:xfrm>
            <a:off x="-29210" y="0"/>
            <a:ext cx="12231370" cy="405765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4635500" y="3208020"/>
            <a:ext cx="29019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EC6A41"/>
                </a:solidFill>
                <a:cs typeface="+mn-ea"/>
                <a:sym typeface="+mn-lt"/>
              </a:rPr>
              <a:t>01</a:t>
            </a:r>
            <a:endParaRPr lang="en-US" altLang="zh-CN" sz="5400" dirty="0">
              <a:solidFill>
                <a:srgbClr val="EC6A41"/>
              </a:solidFill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578985" y="4243705"/>
            <a:ext cx="32092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EC6A41"/>
                </a:solidFill>
                <a:cs typeface="+mn-ea"/>
                <a:sym typeface="+mn-lt"/>
              </a:rPr>
              <a:t>  </a:t>
            </a:r>
            <a:r>
              <a:rPr lang="zh-CN" altLang="en-US" sz="3600" b="1" dirty="0">
                <a:solidFill>
                  <a:srgbClr val="EC6A41"/>
                </a:solidFill>
                <a:cs typeface="+mn-ea"/>
                <a:sym typeface="+mn-lt"/>
              </a:rPr>
              <a:t>最终结果展示</a:t>
            </a:r>
            <a:endParaRPr lang="zh-CN" altLang="en-US" sz="3600" b="1" dirty="0">
              <a:solidFill>
                <a:srgbClr val="EC6A4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360170" y="95885"/>
            <a:ext cx="30384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人力资源管理：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150" y="1204595"/>
            <a:ext cx="9791700" cy="44481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500245" y="5979795"/>
            <a:ext cx="3191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人力资源方面没有大的变更。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360170" y="95885"/>
            <a:ext cx="30384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项目范围管理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：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90345" y="1167765"/>
            <a:ext cx="815594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ym typeface="+mn-ea"/>
              </a:rPr>
              <a:t>制定范围管理计划。</a:t>
            </a:r>
            <a:endParaRPr lang="zh-CN" altLang="en-US" sz="2000" dirty="0" smtClean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ym typeface="+mn-ea"/>
              </a:rPr>
              <a:t>收集需求。</a:t>
            </a:r>
            <a:endParaRPr lang="zh-CN" altLang="en-US" sz="2000" dirty="0" smtClean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ym typeface="+mn-ea"/>
              </a:rPr>
              <a:t>定义范围</a:t>
            </a:r>
            <a:r>
              <a:rPr lang="zh-CN" altLang="en-US" sz="2000" dirty="0" smtClean="0">
                <a:sym typeface="+mn-ea"/>
              </a:rPr>
              <a:t>。</a:t>
            </a:r>
            <a:endParaRPr lang="zh-CN" altLang="en-US" sz="2000" dirty="0" smtClean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ym typeface="+mn-ea"/>
              </a:rPr>
              <a:t>创建工作分解结构</a:t>
            </a:r>
            <a:r>
              <a:rPr lang="en-US" altLang="zh-CN" sz="2000" dirty="0" smtClean="0">
                <a:sym typeface="+mn-ea"/>
              </a:rPr>
              <a:t>WBS</a:t>
            </a:r>
            <a:r>
              <a:rPr lang="zh-CN" altLang="en-US" sz="2000" dirty="0" smtClean="0">
                <a:sym typeface="+mn-ea"/>
              </a:rPr>
              <a:t>。</a:t>
            </a:r>
            <a:endParaRPr lang="zh-CN" altLang="en-US" sz="2000" dirty="0" smtClean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ym typeface="+mn-ea"/>
              </a:rPr>
              <a:t>范围</a:t>
            </a:r>
            <a:r>
              <a:rPr lang="zh-CN" altLang="en-US" sz="2000" dirty="0" smtClean="0">
                <a:sym typeface="+mn-ea"/>
              </a:rPr>
              <a:t>控制</a:t>
            </a:r>
            <a:r>
              <a:rPr lang="zh-CN" altLang="en-US" sz="2000" dirty="0" smtClean="0">
                <a:sym typeface="Wingdings" panose="05000000000000000000" pitchFamily="2" charset="2"/>
              </a:rPr>
              <a:t>：</a:t>
            </a:r>
            <a:endParaRPr lang="zh-CN" altLang="en-US" sz="2000" dirty="0" smtClean="0">
              <a:sym typeface="Wingdings" panose="05000000000000000000" pitchFamily="2" charset="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 smtClean="0">
                <a:sym typeface="Wingdings" panose="05000000000000000000" pitchFamily="2" charset="2"/>
              </a:rPr>
              <a:t>（</a:t>
            </a:r>
            <a:r>
              <a:rPr lang="en-US" altLang="zh-CN" sz="2000" dirty="0" smtClean="0">
                <a:sym typeface="Wingdings" panose="05000000000000000000" pitchFamily="2" charset="2"/>
              </a:rPr>
              <a:t>1</a:t>
            </a:r>
            <a:r>
              <a:rPr lang="zh-CN" altLang="en-US" sz="2000" dirty="0" smtClean="0">
                <a:sym typeface="Wingdings" panose="05000000000000000000" pitchFamily="2" charset="2"/>
              </a:rPr>
              <a:t>）让用户参与到项目团队</a:t>
            </a:r>
            <a:endParaRPr lang="zh-CN" altLang="en-US" sz="2000" dirty="0" smtClean="0">
              <a:sym typeface="Wingdings" panose="05000000000000000000" pitchFamily="2" charset="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 smtClean="0">
                <a:sym typeface="Wingdings" panose="05000000000000000000" pitchFamily="2" charset="2"/>
              </a:rPr>
              <a:t>（</a:t>
            </a:r>
            <a:r>
              <a:rPr lang="en-US" altLang="zh-CN" sz="2000" dirty="0" smtClean="0">
                <a:sym typeface="Wingdings" panose="05000000000000000000" pitchFamily="2" charset="2"/>
              </a:rPr>
              <a:t>2</a:t>
            </a:r>
            <a:r>
              <a:rPr lang="zh-CN" altLang="en-US" sz="2000" dirty="0" smtClean="0">
                <a:sym typeface="Wingdings" panose="05000000000000000000" pitchFamily="2" charset="2"/>
              </a:rPr>
              <a:t>）按照指定的日程召开例会</a:t>
            </a:r>
            <a:endParaRPr lang="zh-CN" altLang="en-US" sz="2000" dirty="0" smtClean="0">
              <a:sym typeface="Wingdings" panose="05000000000000000000" pitchFamily="2" charset="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 smtClean="0">
                <a:sym typeface="Wingdings" panose="05000000000000000000" pitchFamily="2" charset="2"/>
              </a:rPr>
              <a:t>（</a:t>
            </a:r>
            <a:r>
              <a:rPr lang="en-US" altLang="zh-CN" sz="2000" dirty="0" smtClean="0">
                <a:sym typeface="Wingdings" panose="05000000000000000000" pitchFamily="2" charset="2"/>
              </a:rPr>
              <a:t>3</a:t>
            </a:r>
            <a:r>
              <a:rPr lang="zh-CN" altLang="en-US" sz="2000" dirty="0" smtClean="0">
                <a:sym typeface="Wingdings" panose="05000000000000000000" pitchFamily="2" charset="2"/>
              </a:rPr>
              <a:t>）经常向用户提交能正常运行的软件</a:t>
            </a:r>
            <a:endParaRPr lang="zh-CN" altLang="en-US" sz="2000" dirty="0" smtClean="0">
              <a:sym typeface="Wingdings" panose="05000000000000000000" pitchFamily="2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360170" y="95885"/>
            <a:ext cx="30384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项目时间管理：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45" y="895985"/>
            <a:ext cx="11203940" cy="5407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360170" y="96520"/>
            <a:ext cx="30384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项目时间管理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：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65555" y="944880"/>
            <a:ext cx="91363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在第二次汇报展示之后，由于当时项目进度良好甚至超计划进度完成。所以懈怠休息了两周，导致项目的进度把控有所松懈，但是在之后及时开会指出不总，进行进度调整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1935" y="1768475"/>
            <a:ext cx="6271895" cy="46786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523605" y="3342005"/>
            <a:ext cx="1129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PDM</a:t>
            </a:r>
            <a:r>
              <a:rPr lang="zh-CN" altLang="en-US"/>
              <a:t>图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360170" y="95885"/>
            <a:ext cx="30384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项目沟通管理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：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19275" y="1931670"/>
            <a:ext cx="585025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项目经理在每周星期二准时召开线下会议，会议上项目成员共同讨论问题，前后端组长汇报各自完成的工作以及安排下一周的工作，及时总结不足；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项目成员之间互帮互助，对于开发过程中遇到共性问题进行交流，大大减少了解决相同问题的时间开销。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1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360170" y="95885"/>
            <a:ext cx="29514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使用流程：</a:t>
            </a:r>
            <a:endParaRPr lang="en-US" altLang="zh-CN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790" y="775970"/>
            <a:ext cx="4320000" cy="598412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61695" y="188468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选座流程：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337550" y="775970"/>
            <a:ext cx="1925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其他功能：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935595" y="1529715"/>
            <a:ext cx="406463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收藏功能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查看预约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使用说明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扫码</a:t>
            </a:r>
            <a:r>
              <a:rPr lang="zh-CN" altLang="en-US"/>
              <a:t>入座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5.</a:t>
            </a:r>
            <a:r>
              <a:rPr lang="zh-CN" altLang="en-US"/>
              <a:t>我要吐槽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360170" y="95885"/>
            <a:ext cx="30384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sponsor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：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2106930" y="1772920"/>
            <a:ext cx="7978140" cy="2393950"/>
          </a:xfrm>
        </p:spPr>
        <p:txBody>
          <a:bodyPr>
            <a:normAutofit fontScale="80000"/>
          </a:bodyPr>
          <a:p>
            <a:r>
              <a:rPr lang="zh-CN" altLang="en-US" dirty="0" smtClean="0"/>
              <a:t>初衷：作为本次项目的发起人，发起项目的初衷是为了合理分配</a:t>
            </a:r>
            <a:endParaRPr lang="zh-CN" altLang="en-US" dirty="0" smtClean="0"/>
          </a:p>
          <a:p>
            <a:r>
              <a:rPr lang="zh-CN" altLang="en-US" dirty="0" smtClean="0"/>
              <a:t>图书馆的座位资源，人性化的为各位读者提供服务。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评价：本次开发的系统达到了我的要求，满足座位预约系统的需求</a:t>
            </a:r>
            <a:endParaRPr lang="zh-CN" altLang="en-US" dirty="0" smtClean="0"/>
          </a:p>
          <a:p>
            <a:r>
              <a:rPr lang="zh-CN" altLang="en-US" dirty="0" smtClean="0"/>
              <a:t>，</a:t>
            </a:r>
            <a:r>
              <a:rPr lang="zh-CN" altLang="en-US" dirty="0" smtClean="0"/>
              <a:t>功能点比较完善。后期可以考虑将这个小程序推广运行，服务广大师生。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1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360170" y="95885"/>
            <a:ext cx="21177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用户反馈：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85" y="4041451"/>
            <a:ext cx="5443078" cy="24623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265" y="1251659"/>
            <a:ext cx="5466634" cy="272407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72" y="1251363"/>
            <a:ext cx="4868950" cy="246234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21497" y="944465"/>
            <a:ext cx="373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/>
              <a:t>学文科的同学，其学校无相关产品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843492" y="639538"/>
            <a:ext cx="498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/>
              <a:t>华工本校 理科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564595" y="4772506"/>
            <a:ext cx="353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/>
              <a:t>其学校有相关预约产品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289"/>
          <p:cNvPicPr>
            <a:picLocks noChangeAspect="1"/>
          </p:cNvPicPr>
          <p:nvPr/>
        </p:nvPicPr>
        <p:blipFill>
          <a:blip r:embed="rId1"/>
          <a:srcRect l="4611" t="60000" r="15009" b="6690"/>
          <a:stretch>
            <a:fillRect/>
          </a:stretch>
        </p:blipFill>
        <p:spPr>
          <a:xfrm>
            <a:off x="-29210" y="0"/>
            <a:ext cx="12231370" cy="405765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4635500" y="3208020"/>
            <a:ext cx="29019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EC6A41"/>
                </a:solidFill>
                <a:cs typeface="+mn-ea"/>
                <a:sym typeface="+mn-lt"/>
              </a:rPr>
              <a:t>02</a:t>
            </a:r>
            <a:endParaRPr lang="en-US" altLang="zh-CN" sz="5400" dirty="0">
              <a:solidFill>
                <a:srgbClr val="EC6A41"/>
              </a:solidFill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491355" y="4130040"/>
            <a:ext cx="32092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EC6A41"/>
                </a:solidFill>
                <a:cs typeface="+mn-ea"/>
                <a:sym typeface="+mn-lt"/>
              </a:rPr>
              <a:t>  </a:t>
            </a:r>
            <a:r>
              <a:rPr lang="zh-CN" altLang="en-US" sz="3600" b="1" dirty="0">
                <a:solidFill>
                  <a:srgbClr val="EC6A41"/>
                </a:solidFill>
                <a:cs typeface="+mn-ea"/>
                <a:sym typeface="+mn-lt"/>
              </a:rPr>
              <a:t>整体</a:t>
            </a:r>
            <a:r>
              <a:rPr lang="zh-CN" altLang="en-US" sz="3600" b="1" dirty="0">
                <a:solidFill>
                  <a:srgbClr val="EC6A41"/>
                </a:solidFill>
                <a:cs typeface="+mn-ea"/>
                <a:sym typeface="+mn-lt"/>
              </a:rPr>
              <a:t>开发汇报</a:t>
            </a:r>
            <a:endParaRPr lang="zh-CN" altLang="en-US" sz="3600" b="1" dirty="0">
              <a:solidFill>
                <a:srgbClr val="EC6A4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1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360170" y="95885"/>
            <a:ext cx="3440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微信小程序架构：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图片 -2147482593" descr="6c8adf81f1215c1863c336fbafc3fc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940" y="680720"/>
            <a:ext cx="9145905" cy="57181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1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360170" y="95885"/>
            <a:ext cx="28270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后端服务架构：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图片 3" descr="图书馆座位预约小程序后端架构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45" y="775970"/>
            <a:ext cx="10709910" cy="5521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289"/>
          <p:cNvPicPr>
            <a:picLocks noChangeAspect="1"/>
          </p:cNvPicPr>
          <p:nvPr/>
        </p:nvPicPr>
        <p:blipFill>
          <a:blip r:embed="rId1"/>
          <a:srcRect l="4611" t="60000" r="15009" b="6690"/>
          <a:stretch>
            <a:fillRect/>
          </a:stretch>
        </p:blipFill>
        <p:spPr>
          <a:xfrm>
            <a:off x="-29210" y="0"/>
            <a:ext cx="12231370" cy="405765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4635500" y="3208020"/>
            <a:ext cx="29019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EC6A41"/>
                </a:solidFill>
                <a:cs typeface="+mn-ea"/>
                <a:sym typeface="+mn-lt"/>
              </a:rPr>
              <a:t>03</a:t>
            </a:r>
            <a:endParaRPr lang="en-US" altLang="zh-CN" sz="5400" dirty="0">
              <a:solidFill>
                <a:srgbClr val="EC6A41"/>
              </a:solidFill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741545" y="4243705"/>
            <a:ext cx="32092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EC6A41"/>
                </a:solidFill>
                <a:cs typeface="+mn-ea"/>
                <a:sym typeface="+mn-lt"/>
              </a:rPr>
              <a:t>  </a:t>
            </a:r>
            <a:r>
              <a:rPr lang="zh-CN" altLang="en-US" sz="3600" b="1" dirty="0">
                <a:solidFill>
                  <a:srgbClr val="EC6A41"/>
                </a:solidFill>
                <a:cs typeface="+mn-ea"/>
                <a:sym typeface="+mn-lt"/>
              </a:rPr>
              <a:t>测试与改进</a:t>
            </a:r>
            <a:endParaRPr lang="zh-CN" altLang="en-US" sz="3600" b="1" dirty="0">
              <a:solidFill>
                <a:srgbClr val="EC6A4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fade/>
  </p:transition>
</p:sld>
</file>

<file path=ppt/tags/tag1.xml><?xml version="1.0" encoding="utf-8"?>
<p:tagLst xmlns:p="http://schemas.openxmlformats.org/presentationml/2006/main">
  <p:tag name="KSO_WM_TEMPLATE_TOPIC_ID" val="2869567"/>
  <p:tag name="KSO_WM_TEMPLATE_OUTLINE_ID" val="14"/>
  <p:tag name="KSO_WM_TEMPLATE_SCENE_ID" val="1"/>
  <p:tag name="KSO_WM_TEMPLATE_JOB_ID" val="14"/>
  <p:tag name="KSO_WM_TEMPLATE_TOPIC_DEFAULT" val="0"/>
</p:tagLst>
</file>

<file path=ppt/tags/tag10.xml><?xml version="1.0" encoding="utf-8"?>
<p:tagLst xmlns:p="http://schemas.openxmlformats.org/presentationml/2006/main">
  <p:tag name="KSO_WM_UNIT_TABLE_BEAUTIFY" val="smartTable{d5b153a4-cd20-43fe-b6ce-2e7a7d1637bf}"/>
  <p:tag name="TABLE_ENDDRAG_ORIGIN_RECT" val="882*147"/>
  <p:tag name="TABLE_ENDDRAG_RECT" val="65*223*882*147"/>
</p:tagLst>
</file>

<file path=ppt/tags/tag11.xml><?xml version="1.0" encoding="utf-8"?>
<p:tagLst xmlns:p="http://schemas.openxmlformats.org/presentationml/2006/main">
  <p:tag name="KSO_WM_UNIT_TABLE_BEAUTIFY" val="smartTable{62759666-d01c-4d1b-985e-4cc2fb3ec48a}"/>
  <p:tag name="TABLE_ENDDRAG_ORIGIN_RECT" val="900*126"/>
  <p:tag name="TABLE_ENDDRAG_RECT" val="98*405*900*126"/>
</p:tagLst>
</file>

<file path=ppt/tags/tag12.xml><?xml version="1.0" encoding="utf-8"?>
<p:tagLst xmlns:p="http://schemas.openxmlformats.org/presentationml/2006/main">
  <p:tag name="KSO_WM_UNIT_PLACING_PICTURE_USER_VIEWPORT" val="{&quot;height&quot;:2186,&quot;width&quot;:3182}"/>
</p:tagLst>
</file>

<file path=ppt/tags/tag13.xml><?xml version="1.0" encoding="utf-8"?>
<p:tagLst xmlns:p="http://schemas.openxmlformats.org/presentationml/2006/main">
  <p:tag name="KSO_WM_UNIT_PLACING_PICTURE_USER_VIEWPORT" val="{&quot;height&quot;:2186,&quot;width&quot;:3182}"/>
</p:tagLst>
</file>

<file path=ppt/tags/tag14.xml><?xml version="1.0" encoding="utf-8"?>
<p:tagLst xmlns:p="http://schemas.openxmlformats.org/presentationml/2006/main">
  <p:tag name="KSO_WM_UNIT_TABLE_BEAUTIFY" val="smartTable{616ce46b-b47d-4db8-acf4-b1115ee7d367}"/>
  <p:tag name="TABLE_ENDDRAG_ORIGIN_RECT" val="797*339"/>
  <p:tag name="TABLE_ENDDRAG_RECT" val="60*84*797*339"/>
</p:tagLst>
</file>

<file path=ppt/tags/tag15.xml><?xml version="1.0" encoding="utf-8"?>
<p:tagLst xmlns:p="http://schemas.openxmlformats.org/presentationml/2006/main">
  <p:tag name="KSO_WM_UNIT_PLACING_PICTURE_USER_VIEWPORT" val="{&quot;height&quot;:2186,&quot;width&quot;:3182}"/>
</p:tagLst>
</file>

<file path=ppt/tags/tag16.xml><?xml version="1.0" encoding="utf-8"?>
<p:tagLst xmlns:p="http://schemas.openxmlformats.org/presentationml/2006/main">
  <p:tag name="KSO_WM_UNIT_PLACING_PICTURE_USER_VIEWPORT" val="{&quot;height&quot;:2186,&quot;width&quot;:3182}"/>
</p:tagLst>
</file>

<file path=ppt/tags/tag17.xml><?xml version="1.0" encoding="utf-8"?>
<p:tagLst xmlns:p="http://schemas.openxmlformats.org/presentationml/2006/main">
  <p:tag name="KSO_WM_UNIT_PLACING_PICTURE_USER_VIEWPORT" val="{&quot;height&quot;:2186,&quot;width&quot;:3182}"/>
</p:tagLst>
</file>

<file path=ppt/tags/tag18.xml><?xml version="1.0" encoding="utf-8"?>
<p:tagLst xmlns:p="http://schemas.openxmlformats.org/presentationml/2006/main">
  <p:tag name="KSO_WM_UNIT_PLACING_PICTURE_USER_VIEWPORT" val="{&quot;height&quot;:2186,&quot;width&quot;:3182}"/>
</p:tagLst>
</file>

<file path=ppt/tags/tag19.xml><?xml version="1.0" encoding="utf-8"?>
<p:tagLst xmlns:p="http://schemas.openxmlformats.org/presentationml/2006/main">
  <p:tag name="KSO_WM_UNIT_PLACING_PICTURE_USER_VIEWPORT" val="{&quot;height&quot;:2186,&quot;width&quot;:3182}"/>
</p:tagLst>
</file>

<file path=ppt/tags/tag2.xml><?xml version="1.0" encoding="utf-8"?>
<p:tagLst xmlns:p="http://schemas.openxmlformats.org/presentationml/2006/main">
  <p:tag name="KSO_WM_UNIT_PLACING_PICTURE_USER_VIEWPORT" val="{&quot;height&quot;:2186,&quot;width&quot;:3182}"/>
</p:tagLst>
</file>

<file path=ppt/tags/tag20.xml><?xml version="1.0" encoding="utf-8"?>
<p:tagLst xmlns:p="http://schemas.openxmlformats.org/presentationml/2006/main">
  <p:tag name="KSO_WM_UNIT_PLACING_PICTURE_USER_VIEWPORT" val="{&quot;height&quot;:2186,&quot;width&quot;:3182}"/>
</p:tagLst>
</file>

<file path=ppt/tags/tag21.xml><?xml version="1.0" encoding="utf-8"?>
<p:tagLst xmlns:p="http://schemas.openxmlformats.org/presentationml/2006/main">
  <p:tag name="KSO_WM_UNIT_PLACING_PICTURE_USER_VIEWPORT" val="{&quot;height&quot;:2186,&quot;width&quot;:3182}"/>
</p:tagLst>
</file>

<file path=ppt/tags/tag3.xml><?xml version="1.0" encoding="utf-8"?>
<p:tagLst xmlns:p="http://schemas.openxmlformats.org/presentationml/2006/main">
  <p:tag name="KSO_WM_UNIT_PLACING_PICTURE_USER_VIEWPORT" val="{&quot;height&quot;:2186,&quot;width&quot;:3182}"/>
</p:tagLst>
</file>

<file path=ppt/tags/tag4.xml><?xml version="1.0" encoding="utf-8"?>
<p:tagLst xmlns:p="http://schemas.openxmlformats.org/presentationml/2006/main">
  <p:tag name="KSO_WM_UNIT_TABLE_BEAUTIFY" val="smartTable{af1f92fe-5b19-42a4-a46c-b422461f151f}"/>
  <p:tag name="TABLE_ENDDRAG_ORIGIN_RECT" val="777*346"/>
  <p:tag name="TABLE_ENDDRAG_RECT" val="107*114*777*346"/>
</p:tagLst>
</file>

<file path=ppt/tags/tag5.xml><?xml version="1.0" encoding="utf-8"?>
<p:tagLst xmlns:p="http://schemas.openxmlformats.org/presentationml/2006/main">
  <p:tag name="KSO_WM_UNIT_PLACING_PICTURE_USER_VIEWPORT" val="{&quot;height&quot;:2186,&quot;width&quot;:3182}"/>
</p:tagLst>
</file>

<file path=ppt/tags/tag6.xml><?xml version="1.0" encoding="utf-8"?>
<p:tagLst xmlns:p="http://schemas.openxmlformats.org/presentationml/2006/main">
  <p:tag name="KSO_WM_UNIT_PLACING_PICTURE_USER_VIEWPORT" val="{&quot;height&quot;:2186,&quot;width&quot;:3182}"/>
</p:tagLst>
</file>

<file path=ppt/tags/tag7.xml><?xml version="1.0" encoding="utf-8"?>
<p:tagLst xmlns:p="http://schemas.openxmlformats.org/presentationml/2006/main">
  <p:tag name="KSO_WM_UNIT_TABLE_BEAUTIFY" val="smartTable{62230c08-1524-4769-bb7a-30bcffc7390e}"/>
  <p:tag name="TABLE_ENDDRAG_ORIGIN_RECT" val="861*288"/>
  <p:tag name="TABLE_ENDDRAG_RECT" val="26*146*861*288"/>
</p:tagLst>
</file>

<file path=ppt/tags/tag8.xml><?xml version="1.0" encoding="utf-8"?>
<p:tagLst xmlns:p="http://schemas.openxmlformats.org/presentationml/2006/main">
  <p:tag name="KSO_WM_UNIT_PLACING_PICTURE_USER_VIEWPORT" val="{&quot;height&quot;:2186,&quot;width&quot;:3182}"/>
</p:tagLst>
</file>

<file path=ppt/tags/tag9.xml><?xml version="1.0" encoding="utf-8"?>
<p:tagLst xmlns:p="http://schemas.openxmlformats.org/presentationml/2006/main">
  <p:tag name="KSO_WM_UNIT_TABLE_BEAUTIFY" val="smartTable{78c8f3f4-78fc-4711-826d-cefdb9b2a296}"/>
  <p:tag name="TABLE_ENDDRAG_ORIGIN_RECT" val="907*138"/>
  <p:tag name="TABLE_ENDDRAG_RECT" val="37*63*907*13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1931</Words>
  <Application>WPS 演示</Application>
  <PresentationFormat>宽屏</PresentationFormat>
  <Paragraphs>551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Arial</vt:lpstr>
      <vt:lpstr>宋体</vt:lpstr>
      <vt:lpstr>Wingdings</vt:lpstr>
      <vt:lpstr>楷体</vt:lpstr>
      <vt:lpstr>华文楷体</vt:lpstr>
      <vt:lpstr>微软雅黑</vt:lpstr>
      <vt:lpstr>Arial Unicode MS</vt:lpstr>
      <vt:lpstr>Calibri</vt:lpstr>
      <vt:lpstr>等线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dc:description>http://www.ypppt.com/</dc:description>
  <cp:lastModifiedBy>Administrator</cp:lastModifiedBy>
  <cp:revision>54</cp:revision>
  <dcterms:created xsi:type="dcterms:W3CDTF">2017-06-21T03:03:00Z</dcterms:created>
  <dcterms:modified xsi:type="dcterms:W3CDTF">2020-12-23T07:32:45Z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  <property fmtid="{D5CDD505-2E9C-101B-9397-08002B2CF9AE}" pid="3" name="KSORubyTemplateID">
    <vt:lpwstr>2</vt:lpwstr>
  </property>
</Properties>
</file>