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12" r:id="rId2"/>
    <p:sldId id="262" r:id="rId3"/>
    <p:sldId id="307" r:id="rId4"/>
    <p:sldId id="357" r:id="rId5"/>
    <p:sldId id="359" r:id="rId6"/>
    <p:sldId id="360" r:id="rId7"/>
    <p:sldId id="358" r:id="rId8"/>
    <p:sldId id="369" r:id="rId9"/>
    <p:sldId id="370" r:id="rId10"/>
    <p:sldId id="317" r:id="rId11"/>
    <p:sldId id="356" r:id="rId12"/>
    <p:sldId id="361" r:id="rId13"/>
    <p:sldId id="362" r:id="rId14"/>
    <p:sldId id="363" r:id="rId15"/>
    <p:sldId id="364" r:id="rId16"/>
    <p:sldId id="365" r:id="rId17"/>
    <p:sldId id="367" r:id="rId18"/>
    <p:sldId id="366" r:id="rId19"/>
    <p:sldId id="368" r:id="rId20"/>
    <p:sldId id="371" r:id="rId21"/>
    <p:sldId id="261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00" userDrawn="1">
          <p15:clr>
            <a:srgbClr val="A4A3A4"/>
          </p15:clr>
        </p15:guide>
        <p15:guide id="3" orient="horz" pos="2137" userDrawn="1">
          <p15:clr>
            <a:srgbClr val="A4A3A4"/>
          </p15:clr>
        </p15:guide>
        <p15:guide id="4" orient="horz" pos="142" userDrawn="1">
          <p15:clr>
            <a:srgbClr val="A4A3A4"/>
          </p15:clr>
        </p15:guide>
        <p15:guide id="5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3FED"/>
    <a:srgbClr val="892B85"/>
    <a:srgbClr val="FFA729"/>
    <a:srgbClr val="75D3FF"/>
    <a:srgbClr val="A4E5FF"/>
    <a:srgbClr val="333333"/>
    <a:srgbClr val="0167ED"/>
    <a:srgbClr val="0163EA"/>
    <a:srgbClr val="00A4FB"/>
    <a:srgbClr val="00A4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383" autoAdjust="0"/>
  </p:normalViewPr>
  <p:slideViewPr>
    <p:cSldViewPr snapToGrid="0" showGuides="1">
      <p:cViewPr varScale="1">
        <p:scale>
          <a:sx n="68" d="100"/>
          <a:sy n="68" d="100"/>
        </p:scale>
        <p:origin x="-552" y="-60"/>
      </p:cViewPr>
      <p:guideLst>
        <p:guide orient="horz" pos="300"/>
        <p:guide orient="horz" pos="2137"/>
        <p:guide orient="horz" pos="14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FB14A-A762-41A3-8012-5EE6E29FE52D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2DB747-53A5-4EBB-AC49-8D2D880154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224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DB747-53A5-4EBB-AC49-8D2D880154D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234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DB747-53A5-4EBB-AC49-8D2D880154D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74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DB747-53A5-4EBB-AC49-8D2D880154D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5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DB747-53A5-4EBB-AC49-8D2D880154D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15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背景图案&#10;&#10;描述已自动生成">
            <a:extLst>
              <a:ext uri="{FF2B5EF4-FFF2-40B4-BE49-F238E27FC236}">
                <a16:creationId xmlns:a16="http://schemas.microsoft.com/office/drawing/2014/main" xmlns="" id="{BCBF7560-65F6-42AF-A4F5-6513E75A78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C0B7749-7FBF-4A8D-BF00-1586645C5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663" y="2332632"/>
            <a:ext cx="9417963" cy="923330"/>
          </a:xfrm>
        </p:spPr>
        <p:txBody>
          <a:bodyPr wrap="none" anchor="b">
            <a:spAutoFit/>
          </a:bodyPr>
          <a:lstStyle>
            <a:lvl1pPr algn="l">
              <a:defRPr sz="6000" b="1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66B2E15E-2C9E-495C-B68E-88AD3DAF10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2663" y="3255962"/>
            <a:ext cx="4185761" cy="424732"/>
          </a:xfrm>
        </p:spPr>
        <p:txBody>
          <a:bodyPr wrap="none">
            <a:sp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267F4D0-C14C-476A-A97C-BAD29ADE4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68464598-B97E-49B7-909D-A29CA4ACF8C4}" type="datetimeFigureOut">
              <a:rPr lang="zh-CN" altLang="en-US" smtClean="0"/>
              <a:pPr/>
              <a:t>2021/6/29</a:t>
            </a:fld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91F89D6-42A7-455B-B1D4-4FE6D9C45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B48699A-6D9C-4A88-86C4-49CD5EF37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64D6811E-E723-4A01-9EEE-9A335138E404}" type="slidenum">
              <a:rPr lang="zh-CN" altLang="en-US" smtClean="0"/>
              <a:pPr/>
              <a:t>‹#›</a:t>
            </a:fld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1476993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61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包含 背景图案&#10;&#10;描述已自动生成">
            <a:extLst>
              <a:ext uri="{FF2B5EF4-FFF2-40B4-BE49-F238E27FC236}">
                <a16:creationId xmlns:a16="http://schemas.microsoft.com/office/drawing/2014/main" xmlns="" id="{5CC52A27-45BB-420E-B145-8F2D29B911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7B2B0BA5-0647-488A-A196-8F0BA9E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64598-B97E-49B7-909D-A29CA4ACF8C4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26636E4D-50D7-451D-8EE7-CDF463847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7C7C3531-BA98-4C5E-B1EE-50D5C167E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6811E-E723-4A01-9EEE-9A335138E40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xmlns="" id="{A0E75E22-F828-4CBD-86EF-F0FCF1D3E5A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05500" y="1674812"/>
            <a:ext cx="4495800" cy="4179888"/>
          </a:xfrm>
        </p:spPr>
        <p:txBody>
          <a:bodyPr/>
          <a:lstStyle>
            <a:lvl1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 marL="800100" indent="-3429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2pPr>
            <a:lvl3pPr marL="1257300" indent="-3429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3pPr>
            <a:lvl4pPr marL="1657350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4pPr>
            <a:lvl5pPr marL="2114550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606052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背景图案&#10;&#10;描述已自动生成">
            <a:extLst>
              <a:ext uri="{FF2B5EF4-FFF2-40B4-BE49-F238E27FC236}">
                <a16:creationId xmlns:a16="http://schemas.microsoft.com/office/drawing/2014/main" xmlns="" id="{34BFDBD7-4D34-4560-9E25-AE01E9DCB53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标题 7">
            <a:extLst>
              <a:ext uri="{FF2B5EF4-FFF2-40B4-BE49-F238E27FC236}">
                <a16:creationId xmlns:a16="http://schemas.microsoft.com/office/drawing/2014/main" xmlns="" id="{FEEF0733-8C6A-4FB9-9177-422420930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5600" y="2692800"/>
            <a:ext cx="6299200" cy="2086725"/>
          </a:xfrm>
        </p:spPr>
        <p:txBody>
          <a:bodyPr>
            <a:spAutoFit/>
          </a:bodyPr>
          <a:lstStyle>
            <a:lvl1pPr>
              <a:defRPr sz="7200" b="1" spc="-3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4" name="内容占位符 13">
            <a:extLst>
              <a:ext uri="{FF2B5EF4-FFF2-40B4-BE49-F238E27FC236}">
                <a16:creationId xmlns:a16="http://schemas.microsoft.com/office/drawing/2014/main" xmlns="" id="{DF82BE89-7BA7-4170-ACFC-8252EEC27E3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104900" y="2324100"/>
            <a:ext cx="3568700" cy="1003300"/>
          </a:xfrm>
        </p:spPr>
        <p:txBody>
          <a:bodyPr>
            <a:normAutofit/>
          </a:bodyPr>
          <a:lstStyle>
            <a:lvl1pPr>
              <a:buNone/>
              <a:defRPr sz="6600" b="1">
                <a:solidFill>
                  <a:schemeClr val="bg1"/>
                </a:solidFill>
                <a:effectLst>
                  <a:reflection blurRad="6350" stA="60000" endA="900" endPos="60000" dist="60007" dir="5400000" sy="-100000" algn="bl" rotWithShape="0"/>
                </a:effectLst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/>
              <a:t>插入序号</a:t>
            </a:r>
          </a:p>
        </p:txBody>
      </p:sp>
    </p:spTree>
    <p:extLst>
      <p:ext uri="{BB962C8B-B14F-4D97-AF65-F5344CB8AC3E}">
        <p14:creationId xmlns:p14="http://schemas.microsoft.com/office/powerpoint/2010/main" val="864162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形用户界面, 应用程序&#10;&#10;描述已自动生成">
            <a:extLst>
              <a:ext uri="{FF2B5EF4-FFF2-40B4-BE49-F238E27FC236}">
                <a16:creationId xmlns:a16="http://schemas.microsoft.com/office/drawing/2014/main" xmlns="" id="{851E7078-1819-4E20-BD83-D8C140A050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标题 11">
            <a:extLst>
              <a:ext uri="{FF2B5EF4-FFF2-40B4-BE49-F238E27FC236}">
                <a16:creationId xmlns:a16="http://schemas.microsoft.com/office/drawing/2014/main" xmlns="" id="{1EA0C00A-5C42-4A7C-A7BD-81E8550B25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965641"/>
            <a:ext cx="10902950" cy="480131"/>
          </a:xfrm>
        </p:spPr>
        <p:txBody>
          <a:bodyPr wrap="square">
            <a:spAutoFit/>
          </a:bodyPr>
          <a:lstStyle>
            <a:lvl1pPr>
              <a:defRPr sz="2800">
                <a:solidFill>
                  <a:srgbClr val="006BD3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r>
              <a:rPr lang="zh-CN" altLang="en-US" dirty="0"/>
              <a:t>内容标题</a:t>
            </a:r>
          </a:p>
        </p:txBody>
      </p:sp>
      <p:sp>
        <p:nvSpPr>
          <p:cNvPr id="14" name="内容占位符 13">
            <a:extLst>
              <a:ext uri="{FF2B5EF4-FFF2-40B4-BE49-F238E27FC236}">
                <a16:creationId xmlns:a16="http://schemas.microsoft.com/office/drawing/2014/main" xmlns="" id="{B96BDCCA-D17E-4383-A172-1B0E79D7A8E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54050" y="1835149"/>
            <a:ext cx="10883900" cy="4632325"/>
          </a:xfrm>
        </p:spPr>
        <p:txBody>
          <a:bodyPr>
            <a:normAutofit/>
          </a:bodyPr>
          <a:lstStyle>
            <a:lvl1pPr marL="571500" indent="-571500">
              <a:buFont typeface="Wingdings" panose="05000000000000000000" pitchFamily="2" charset="2"/>
              <a:buChar char="l"/>
              <a:defRPr sz="4000">
                <a:solidFill>
                  <a:srgbClr val="333333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pPr lvl="0"/>
            <a:r>
              <a:rPr lang="zh-CN" altLang="en-US" dirty="0"/>
              <a:t>文案内容</a:t>
            </a:r>
          </a:p>
        </p:txBody>
      </p:sp>
      <p:sp>
        <p:nvSpPr>
          <p:cNvPr id="18" name="文本占位符 17">
            <a:extLst>
              <a:ext uri="{FF2B5EF4-FFF2-40B4-BE49-F238E27FC236}">
                <a16:creationId xmlns:a16="http://schemas.microsoft.com/office/drawing/2014/main" xmlns="" id="{C3D669F4-A296-4908-BBBA-63A1DBF3EE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5200" y="110935"/>
            <a:ext cx="1261884" cy="480131"/>
          </a:xfrm>
        </p:spPr>
        <p:txBody>
          <a:bodyPr wrap="none" anchor="ctr" anchorCtr="0">
            <a:spAutoFit/>
          </a:bodyPr>
          <a:lstStyle>
            <a:lvl1pPr>
              <a:buNone/>
              <a:defRPr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pPr lvl="0"/>
            <a:r>
              <a:rPr lang="zh-CN" altLang="en-US" dirty="0"/>
              <a:t>节标题</a:t>
            </a:r>
          </a:p>
        </p:txBody>
      </p:sp>
    </p:spTree>
    <p:extLst>
      <p:ext uri="{BB962C8B-B14F-4D97-AF65-F5344CB8AC3E}">
        <p14:creationId xmlns:p14="http://schemas.microsoft.com/office/powerpoint/2010/main" val="1330741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感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片包含 背景图案&#10;&#10;描述已自动生成">
            <a:extLst>
              <a:ext uri="{FF2B5EF4-FFF2-40B4-BE49-F238E27FC236}">
                <a16:creationId xmlns:a16="http://schemas.microsoft.com/office/drawing/2014/main" xmlns="" id="{E06951C7-A486-40D4-8E32-6B31588384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文本占位符 13">
            <a:extLst>
              <a:ext uri="{FF2B5EF4-FFF2-40B4-BE49-F238E27FC236}">
                <a16:creationId xmlns:a16="http://schemas.microsoft.com/office/drawing/2014/main" xmlns="" id="{10BCC44B-3BA3-4132-9940-F0809B864E6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3142528"/>
            <a:ext cx="4801314" cy="1338828"/>
          </a:xfrm>
        </p:spPr>
        <p:txBody>
          <a:bodyPr wrap="none" anchor="ctr">
            <a:spAutoFit/>
          </a:bodyPr>
          <a:lstStyle>
            <a:lvl1pPr>
              <a:buNone/>
              <a:defRPr sz="9000" b="1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pPr lvl="0"/>
            <a:r>
              <a:rPr lang="zh-CN" altLang="en-US" dirty="0"/>
              <a:t>感谢观看</a:t>
            </a:r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xmlns="" id="{E902EE30-E2DE-490A-AD19-71B7A6880F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56665" y="2393149"/>
            <a:ext cx="1159292" cy="535531"/>
          </a:xfrm>
        </p:spPr>
        <p:txBody>
          <a:bodyPr wrap="none">
            <a:spAutoFit/>
          </a:bodyPr>
          <a:lstStyle>
            <a:lvl1pPr>
              <a:buNone/>
              <a:defRPr sz="3200" spc="6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>
              <a:defRPr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2pPr>
            <a:lvl3pPr>
              <a:defRPr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3pPr>
            <a:lvl4pPr>
              <a:defRPr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4pPr>
            <a:lvl5pPr>
              <a:defRPr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5pPr>
          </a:lstStyle>
          <a:p>
            <a:pPr lvl="0"/>
            <a:r>
              <a:rPr lang="zh-CN" altLang="en-US" dirty="0"/>
              <a:t>作业</a:t>
            </a:r>
          </a:p>
        </p:txBody>
      </p:sp>
    </p:spTree>
    <p:extLst>
      <p:ext uri="{BB962C8B-B14F-4D97-AF65-F5344CB8AC3E}">
        <p14:creationId xmlns:p14="http://schemas.microsoft.com/office/powerpoint/2010/main" val="2603258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6C2E9040-7480-4B76-BBB9-1512CC864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BAF3E957-4B2E-48E1-8116-04795B328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606EA3B-CA1A-48A4-841F-3F64B98DFF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68464598-B97E-49B7-909D-A29CA4ACF8C4}" type="datetimeFigureOut">
              <a:rPr lang="zh-CN" altLang="en-US" smtClean="0"/>
              <a:pPr/>
              <a:t>2021/6/29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E07C85D-CB44-4B0C-AD29-5864A8BB52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D117AF48-CE96-426D-85FA-BB74C12059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64D6811E-E723-4A01-9EEE-9A335138E4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50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1" r:id="rId3"/>
    <p:sldLayoutId id="2147483650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xmlns="" id="{488F682E-6876-479D-80B3-441D339E657B}"/>
              </a:ext>
            </a:extLst>
          </p:cNvPr>
          <p:cNvSpPr txBox="1">
            <a:spLocks/>
          </p:cNvSpPr>
          <p:nvPr/>
        </p:nvSpPr>
        <p:spPr>
          <a:xfrm>
            <a:off x="1855994" y="2664289"/>
            <a:ext cx="8480012" cy="2387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6000" b="1" spc="300" dirty="0">
                <a:solidFill>
                  <a:schemeClr val="bg1"/>
                </a:solidFill>
                <a:latin typeface="+mj-ea"/>
                <a:cs typeface="+mn-ea"/>
              </a:rPr>
              <a:t>几何与显示模块介绍</a:t>
            </a:r>
          </a:p>
        </p:txBody>
      </p:sp>
    </p:spTree>
    <p:extLst>
      <p:ext uri="{BB962C8B-B14F-4D97-AF65-F5344CB8AC3E}">
        <p14:creationId xmlns:p14="http://schemas.microsoft.com/office/powerpoint/2010/main" val="3015400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F35ECBB-0CE0-40B5-82B9-E5D3C5548B8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sz="59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PART 02</a:t>
            </a:r>
            <a:endParaRPr lang="zh-CN" altLang="en-US" sz="59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12" name="标题 11">
            <a:extLst>
              <a:ext uri="{FF2B5EF4-FFF2-40B4-BE49-F238E27FC236}">
                <a16:creationId xmlns:a16="http://schemas.microsoft.com/office/drawing/2014/main" xmlns="" id="{743C7C99-9E99-416F-95E4-DC356F108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0680" y="2280985"/>
            <a:ext cx="4572000" cy="1089529"/>
          </a:xfrm>
        </p:spPr>
        <p:txBody>
          <a:bodyPr/>
          <a:lstStyle/>
          <a:p>
            <a:r>
              <a:rPr lang="zh-CN" altLang="en-US" sz="7200" kern="100" dirty="0">
                <a:latin typeface="+mn-ea"/>
                <a:cs typeface="Times New Roman" panose="02020603050405020304" pitchFamily="18" charset="0"/>
              </a:rPr>
              <a:t>显示模块</a:t>
            </a:r>
          </a:p>
        </p:txBody>
      </p:sp>
    </p:spTree>
    <p:extLst>
      <p:ext uri="{BB962C8B-B14F-4D97-AF65-F5344CB8AC3E}">
        <p14:creationId xmlns:p14="http://schemas.microsoft.com/office/powerpoint/2010/main" val="4129913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965C8608-812C-4CAA-9ACC-6EED7A0B8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重生成</a:t>
            </a:r>
            <a:r>
              <a:rPr lang="en-US" altLang="zh-CN" dirty="0"/>
              <a:t>/</a:t>
            </a:r>
            <a:r>
              <a:rPr lang="zh-CN" altLang="en-US" dirty="0"/>
              <a:t>重绘的流程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xmlns="" id="{ABD5C860-2ABB-4F23-8572-ACBCE4B044F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重生成：通过实体数据生成显示数据，存储到缓冲区里，相对耗时</a:t>
            </a:r>
            <a:endParaRPr lang="en-US" altLang="zh-CN" dirty="0"/>
          </a:p>
          <a:p>
            <a:r>
              <a:rPr lang="zh-CN" altLang="en-US" dirty="0"/>
              <a:t>重绘：把缓冲区里的显示数据复制到屏幕，速度快，能清除掉临时的显示对象</a:t>
            </a:r>
            <a:endParaRPr lang="en-US" altLang="zh-CN" dirty="0"/>
          </a:p>
          <a:p>
            <a:r>
              <a:rPr lang="en-US" altLang="zh-CN" dirty="0"/>
              <a:t>Regen</a:t>
            </a:r>
            <a:r>
              <a:rPr lang="zh-CN" altLang="en-US" dirty="0"/>
              <a:t>命令：重生成</a:t>
            </a:r>
            <a:r>
              <a:rPr lang="en-US" altLang="zh-CN" dirty="0"/>
              <a:t>+</a:t>
            </a:r>
            <a:r>
              <a:rPr lang="zh-CN" altLang="en-US" dirty="0"/>
              <a:t>重绘</a:t>
            </a:r>
            <a:endParaRPr lang="en-US" altLang="zh-CN" dirty="0"/>
          </a:p>
          <a:p>
            <a:r>
              <a:rPr lang="en-US" altLang="zh-CN" dirty="0"/>
              <a:t>Redraw</a:t>
            </a:r>
            <a:r>
              <a:rPr lang="zh-CN" altLang="en-US" dirty="0"/>
              <a:t>命令：重绘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xmlns="" id="{2EBED090-645C-4B67-9760-FFAED0452F8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1620957" cy="480131"/>
          </a:xfrm>
        </p:spPr>
        <p:txBody>
          <a:bodyPr/>
          <a:lstStyle/>
          <a:p>
            <a:r>
              <a:rPr lang="zh-CN" altLang="en-US" dirty="0"/>
              <a:t>显示模块</a:t>
            </a:r>
          </a:p>
        </p:txBody>
      </p:sp>
    </p:spTree>
    <p:extLst>
      <p:ext uri="{BB962C8B-B14F-4D97-AF65-F5344CB8AC3E}">
        <p14:creationId xmlns:p14="http://schemas.microsoft.com/office/powerpoint/2010/main" val="974979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965C8608-812C-4CAA-9ACC-6EED7A0B8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重生成</a:t>
            </a:r>
            <a:r>
              <a:rPr lang="en-US" altLang="zh-CN" dirty="0"/>
              <a:t>/</a:t>
            </a:r>
            <a:r>
              <a:rPr lang="zh-CN" altLang="en-US" dirty="0"/>
              <a:t>重绘的流程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xmlns="" id="{ABD5C860-2ABB-4F23-8572-ACBCE4B044F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只有派生自</a:t>
            </a:r>
            <a:r>
              <a:rPr lang="en-US" altLang="zh-CN" dirty="0" err="1"/>
              <a:t>AcGiDrawable</a:t>
            </a:r>
            <a:r>
              <a:rPr lang="zh-CN" altLang="en-US" dirty="0"/>
              <a:t>的对象可以显示</a:t>
            </a:r>
            <a:endParaRPr lang="en-US" altLang="zh-CN" dirty="0"/>
          </a:p>
          <a:p>
            <a:r>
              <a:rPr lang="en-US" altLang="zh-CN" sz="3500" dirty="0" err="1">
                <a:latin typeface="Consolas" panose="020B0609020204030204" pitchFamily="49" charset="0"/>
              </a:rPr>
              <a:t>AcGiDrawable</a:t>
            </a:r>
            <a:r>
              <a:rPr lang="en-US" altLang="zh-CN" sz="3500" dirty="0">
                <a:latin typeface="Consolas" panose="020B0609020204030204" pitchFamily="49" charset="0"/>
              </a:rPr>
              <a:t> *</a:t>
            </a:r>
            <a:r>
              <a:rPr lang="en-US" altLang="zh-CN" sz="3500" dirty="0" err="1">
                <a:latin typeface="Consolas" panose="020B0609020204030204" pitchFamily="49" charset="0"/>
              </a:rPr>
              <a:t>pDrawable</a:t>
            </a:r>
            <a:r>
              <a:rPr lang="en-US" altLang="zh-CN" sz="35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3500" dirty="0" err="1">
                <a:latin typeface="Consolas" panose="020B0609020204030204" pitchFamily="49" charset="0"/>
              </a:rPr>
              <a:t>pDrawable</a:t>
            </a:r>
            <a:r>
              <a:rPr lang="en-US" altLang="zh-CN" sz="3500" dirty="0">
                <a:latin typeface="Consolas" panose="020B0609020204030204" pitchFamily="49" charset="0"/>
              </a:rPr>
              <a:t>-&gt;</a:t>
            </a:r>
            <a:r>
              <a:rPr lang="en-US" altLang="zh-CN" sz="3500" dirty="0" err="1">
                <a:latin typeface="Consolas" panose="020B0609020204030204" pitchFamily="49" charset="0"/>
              </a:rPr>
              <a:t>setAttributes</a:t>
            </a:r>
            <a:r>
              <a:rPr lang="en-US" altLang="zh-CN" sz="3500" dirty="0">
                <a:latin typeface="Consolas" panose="020B0609020204030204" pitchFamily="49" charset="0"/>
              </a:rPr>
              <a:t>(</a:t>
            </a:r>
            <a:r>
              <a:rPr lang="en-US" altLang="zh-CN" sz="3500" dirty="0" err="1">
                <a:latin typeface="Consolas" panose="020B0609020204030204" pitchFamily="49" charset="0"/>
              </a:rPr>
              <a:t>pDt</a:t>
            </a:r>
            <a:r>
              <a:rPr lang="en-US" altLang="zh-CN" sz="35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3500" dirty="0">
                <a:latin typeface="Consolas" panose="020B0609020204030204" pitchFamily="49" charset="0"/>
              </a:rPr>
              <a:t>if (!</a:t>
            </a:r>
            <a:r>
              <a:rPr lang="en-US" altLang="zh-CN" sz="3500" dirty="0" err="1">
                <a:latin typeface="Consolas" panose="020B0609020204030204" pitchFamily="49" charset="0"/>
              </a:rPr>
              <a:t>pDrawable</a:t>
            </a:r>
            <a:r>
              <a:rPr lang="en-US" altLang="zh-CN" sz="3500" dirty="0">
                <a:latin typeface="Consolas" panose="020B0609020204030204" pitchFamily="49" charset="0"/>
              </a:rPr>
              <a:t>-&gt;</a:t>
            </a:r>
            <a:r>
              <a:rPr lang="en-US" altLang="zh-CN" sz="3500" dirty="0" err="1">
                <a:latin typeface="Consolas" panose="020B0609020204030204" pitchFamily="49" charset="0"/>
              </a:rPr>
              <a:t>worldDraw</a:t>
            </a:r>
            <a:r>
              <a:rPr lang="en-US" altLang="zh-CN" sz="3500" dirty="0">
                <a:latin typeface="Consolas" panose="020B0609020204030204" pitchFamily="49" charset="0"/>
              </a:rPr>
              <a:t>(</a:t>
            </a:r>
            <a:r>
              <a:rPr lang="en-US" altLang="zh-CN" sz="3500" dirty="0" err="1">
                <a:latin typeface="Consolas" panose="020B0609020204030204" pitchFamily="49" charset="0"/>
              </a:rPr>
              <a:t>pWd</a:t>
            </a:r>
            <a:r>
              <a:rPr lang="en-US" altLang="zh-CN" sz="3500" dirty="0">
                <a:latin typeface="Consolas" panose="020B0609020204030204" pitchFamily="49" charset="0"/>
              </a:rPr>
              <a:t>))</a:t>
            </a:r>
          </a:p>
          <a:p>
            <a:r>
              <a:rPr lang="en-US" altLang="zh-CN" sz="35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3500" dirty="0">
                <a:latin typeface="Consolas" panose="020B0609020204030204" pitchFamily="49" charset="0"/>
              </a:rPr>
              <a:t>    for each viewport</a:t>
            </a:r>
          </a:p>
          <a:p>
            <a:r>
              <a:rPr lang="en-US" altLang="zh-CN" sz="3500" dirty="0">
                <a:latin typeface="Consolas" panose="020B0609020204030204" pitchFamily="49" charset="0"/>
              </a:rPr>
              <a:t>        </a:t>
            </a:r>
            <a:r>
              <a:rPr lang="en-US" altLang="zh-CN" sz="3500" dirty="0" err="1">
                <a:latin typeface="Consolas" panose="020B0609020204030204" pitchFamily="49" charset="0"/>
              </a:rPr>
              <a:t>pDrawable</a:t>
            </a:r>
            <a:r>
              <a:rPr lang="en-US" altLang="zh-CN" sz="3500" dirty="0">
                <a:latin typeface="Consolas" panose="020B0609020204030204" pitchFamily="49" charset="0"/>
              </a:rPr>
              <a:t>-&gt;</a:t>
            </a:r>
            <a:r>
              <a:rPr lang="en-US" altLang="zh-CN" sz="3500" dirty="0" err="1">
                <a:latin typeface="Consolas" panose="020B0609020204030204" pitchFamily="49" charset="0"/>
              </a:rPr>
              <a:t>viewportDraw</a:t>
            </a:r>
            <a:r>
              <a:rPr lang="en-US" altLang="zh-CN" sz="3500" dirty="0">
                <a:latin typeface="Consolas" panose="020B0609020204030204" pitchFamily="49" charset="0"/>
              </a:rPr>
              <a:t>(</a:t>
            </a:r>
            <a:r>
              <a:rPr lang="en-US" altLang="zh-CN" sz="3500" dirty="0" err="1">
                <a:latin typeface="Consolas" panose="020B0609020204030204" pitchFamily="49" charset="0"/>
              </a:rPr>
              <a:t>pVd</a:t>
            </a:r>
            <a:r>
              <a:rPr lang="en-US" altLang="zh-CN" sz="35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3500" dirty="0">
                <a:latin typeface="Consolas" panose="020B0609020204030204" pitchFamily="49" charset="0"/>
              </a:rPr>
              <a:t>}</a:t>
            </a:r>
          </a:p>
          <a:p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xmlns="" id="{2EBED090-645C-4B67-9760-FFAED0452F8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1620957" cy="480131"/>
          </a:xfrm>
        </p:spPr>
        <p:txBody>
          <a:bodyPr/>
          <a:lstStyle/>
          <a:p>
            <a:r>
              <a:rPr lang="zh-CN" altLang="en-US" dirty="0"/>
              <a:t>显示模块</a:t>
            </a:r>
          </a:p>
        </p:txBody>
      </p:sp>
    </p:spTree>
    <p:extLst>
      <p:ext uri="{BB962C8B-B14F-4D97-AF65-F5344CB8AC3E}">
        <p14:creationId xmlns:p14="http://schemas.microsoft.com/office/powerpoint/2010/main" val="837215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965C8608-812C-4CAA-9ACC-6EED7A0B8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重生成</a:t>
            </a:r>
            <a:r>
              <a:rPr lang="en-US" altLang="zh-CN" dirty="0"/>
              <a:t>/</a:t>
            </a:r>
            <a:r>
              <a:rPr lang="zh-CN" altLang="en-US" dirty="0"/>
              <a:t>重绘的流程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xmlns="" id="{2EBED090-645C-4B67-9760-FFAED0452F8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1620957" cy="480131"/>
          </a:xfrm>
        </p:spPr>
        <p:txBody>
          <a:bodyPr/>
          <a:lstStyle/>
          <a:p>
            <a:r>
              <a:rPr lang="zh-CN" altLang="en-US" dirty="0"/>
              <a:t>显示模块</a:t>
            </a:r>
          </a:p>
        </p:txBody>
      </p:sp>
      <p:pic>
        <p:nvPicPr>
          <p:cNvPr id="10" name="内容占位符 9" descr="图片包含 图示&#10;&#10;描述已自动生成">
            <a:extLst>
              <a:ext uri="{FF2B5EF4-FFF2-40B4-BE49-F238E27FC236}">
                <a16:creationId xmlns:a16="http://schemas.microsoft.com/office/drawing/2014/main" xmlns="" id="{7791996C-EBBE-4AD1-A1C4-96020E30F654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863" y="1820347"/>
            <a:ext cx="9148274" cy="4697411"/>
          </a:xfrm>
        </p:spPr>
      </p:pic>
    </p:spTree>
    <p:extLst>
      <p:ext uri="{BB962C8B-B14F-4D97-AF65-F5344CB8AC3E}">
        <p14:creationId xmlns:p14="http://schemas.microsoft.com/office/powerpoint/2010/main" val="3281782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965C8608-812C-4CAA-9ACC-6EED7A0B8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重生成</a:t>
            </a:r>
            <a:r>
              <a:rPr lang="en-US" altLang="zh-CN" dirty="0"/>
              <a:t>/</a:t>
            </a:r>
            <a:r>
              <a:rPr lang="zh-CN" altLang="en-US" dirty="0"/>
              <a:t>重绘的流程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xmlns="" id="{ABD5C860-2ABB-4F23-8572-ACBCE4B044F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显示子实体时，用于显示的实体的生存期不应小于当前显示过程</a:t>
            </a:r>
            <a:endParaRPr lang="en-US" altLang="zh-CN" dirty="0"/>
          </a:p>
          <a:p>
            <a:r>
              <a:rPr lang="zh-CN" altLang="en-US" dirty="0"/>
              <a:t>错误：</a:t>
            </a:r>
            <a:endParaRPr lang="en-US" altLang="zh-CN" dirty="0"/>
          </a:p>
          <a:p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SampleCustEnt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dirty="0" err="1">
                <a:solidFill>
                  <a:srgbClr val="880000"/>
                </a:solidFill>
                <a:latin typeface="Consolas" panose="020B0609020204030204" pitchFamily="49" charset="0"/>
              </a:rPr>
              <a:t>subWorldDraw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AcGiWorldDraw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altLang="zh-CN" sz="1800" dirty="0">
                <a:solidFill>
                  <a:srgbClr val="880000"/>
                </a:solidFill>
                <a:latin typeface="Consolas" panose="020B0609020204030204" pitchFamily="49" charset="0"/>
              </a:rPr>
              <a:t>draw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</a:rPr>
              <a:t>//circle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在函数结束时就析构了，但是</a:t>
            </a:r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</a:rPr>
              <a:t>draw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函数可能会在</a:t>
            </a:r>
            <a:r>
              <a:rPr lang="en-US" altLang="zh-CN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subWorldDraw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函数结束后再调用</a:t>
            </a:r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</a:rPr>
              <a:t>circle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进行绘制，导致发生错误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A000A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AcDbCircle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000080"/>
                </a:solidFill>
                <a:latin typeface="Consolas" panose="020B0609020204030204" pitchFamily="49" charset="0"/>
              </a:rPr>
              <a:t>circle;</a:t>
            </a:r>
            <a:endParaRPr lang="zh-CN" alt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880000"/>
                </a:solidFill>
                <a:latin typeface="Consolas" panose="020B0609020204030204" pitchFamily="49" charset="0"/>
              </a:rPr>
              <a:t>  draw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800" dirty="0">
                <a:solidFill>
                  <a:srgbClr val="880000"/>
                </a:solidFill>
                <a:latin typeface="Consolas" panose="020B0609020204030204" pitchFamily="49" charset="0"/>
              </a:rPr>
              <a:t>geometry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zh-CN" sz="1800" dirty="0">
                <a:solidFill>
                  <a:srgbClr val="880000"/>
                </a:solidFill>
                <a:latin typeface="Consolas" panose="020B0609020204030204" pitchFamily="49" charset="0"/>
              </a:rPr>
              <a:t>draw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altLang="zh-CN" sz="1800" dirty="0">
                <a:solidFill>
                  <a:srgbClr val="000080"/>
                </a:solidFill>
                <a:latin typeface="Consolas" panose="020B0609020204030204" pitchFamily="49" charset="0"/>
              </a:rPr>
              <a:t>circle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xmlns="" id="{2EBED090-645C-4B67-9760-FFAED0452F8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1620957" cy="480131"/>
          </a:xfrm>
        </p:spPr>
        <p:txBody>
          <a:bodyPr/>
          <a:lstStyle/>
          <a:p>
            <a:r>
              <a:rPr lang="zh-CN" altLang="en-US" dirty="0"/>
              <a:t>显示模块</a:t>
            </a:r>
          </a:p>
        </p:txBody>
      </p:sp>
    </p:spTree>
    <p:extLst>
      <p:ext uri="{BB962C8B-B14F-4D97-AF65-F5344CB8AC3E}">
        <p14:creationId xmlns:p14="http://schemas.microsoft.com/office/powerpoint/2010/main" val="1683671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965C8608-812C-4CAA-9ACC-6EED7A0B8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重生成</a:t>
            </a:r>
            <a:r>
              <a:rPr lang="en-US" altLang="zh-CN" dirty="0"/>
              <a:t>/</a:t>
            </a:r>
            <a:r>
              <a:rPr lang="zh-CN" altLang="en-US" dirty="0"/>
              <a:t>重绘的流程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xmlns="" id="{ABD5C860-2ABB-4F23-8572-ACBCE4B044F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4050" y="1696926"/>
            <a:ext cx="10883900" cy="4911916"/>
          </a:xfrm>
        </p:spPr>
        <p:txBody>
          <a:bodyPr>
            <a:normAutofit/>
          </a:bodyPr>
          <a:lstStyle/>
          <a:p>
            <a:r>
              <a:rPr lang="zh-CN" altLang="en-US" dirty="0"/>
              <a:t>正确：</a:t>
            </a:r>
            <a:endParaRPr lang="en-US" altLang="zh-CN" dirty="0"/>
          </a:p>
          <a:p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SampleCustEnt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dirty="0" err="1">
                <a:solidFill>
                  <a:srgbClr val="880000"/>
                </a:solidFill>
                <a:latin typeface="Consolas" panose="020B0609020204030204" pitchFamily="49" charset="0"/>
              </a:rPr>
              <a:t>subWorldDraw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AcGiWorldDraw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altLang="zh-CN" sz="1800" dirty="0">
                <a:solidFill>
                  <a:srgbClr val="880000"/>
                </a:solidFill>
                <a:latin typeface="Consolas" panose="020B0609020204030204" pitchFamily="49" charset="0"/>
              </a:rPr>
              <a:t>draw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调用</a:t>
            </a:r>
            <a:r>
              <a:rPr lang="en-US" altLang="zh-CN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worldDraw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函数会完成一次完整的显示流程，之后</a:t>
            </a:r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</a:rPr>
              <a:t>circle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可以安全地析构</a:t>
            </a:r>
            <a:endParaRPr lang="zh-CN" alt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AcDbCircle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000080"/>
                </a:solidFill>
                <a:latin typeface="Consolas" panose="020B0609020204030204" pitchFamily="49" charset="0"/>
              </a:rPr>
              <a:t>circle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circle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880000"/>
                </a:solidFill>
                <a:latin typeface="Consolas" panose="020B0609020204030204" pitchFamily="49" charset="0"/>
              </a:rPr>
              <a:t>worldDraw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880000"/>
                </a:solidFill>
                <a:latin typeface="Consolas" panose="020B0609020204030204" pitchFamily="49" charset="0"/>
              </a:rPr>
              <a:t>draw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dirty="0"/>
          </a:p>
          <a:p>
            <a:r>
              <a:rPr lang="zh-CN" altLang="en-US" dirty="0"/>
              <a:t>或</a:t>
            </a:r>
            <a:endParaRPr lang="en-US" altLang="zh-CN" dirty="0"/>
          </a:p>
          <a:p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SampleCustEnt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dirty="0" err="1">
                <a:solidFill>
                  <a:srgbClr val="880000"/>
                </a:solidFill>
                <a:latin typeface="Consolas" panose="020B0609020204030204" pitchFamily="49" charset="0"/>
              </a:rPr>
              <a:t>subWorldDraw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AcGiWorldDraw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altLang="zh-CN" sz="1800" dirty="0">
                <a:solidFill>
                  <a:srgbClr val="880000"/>
                </a:solidFill>
                <a:latin typeface="Consolas" panose="020B0609020204030204" pitchFamily="49" charset="0"/>
              </a:rPr>
              <a:t>draw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altLang="zh-CN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m_circle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是</a:t>
            </a:r>
            <a:r>
              <a:rPr lang="en-US" altLang="zh-CN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SampleCustEnt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的成员变量</a:t>
            </a:r>
            <a:endParaRPr lang="zh-CN" alt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880000"/>
                </a:solidFill>
                <a:latin typeface="Consolas" panose="020B0609020204030204" pitchFamily="49" charset="0"/>
              </a:rPr>
              <a:t>draw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800" dirty="0">
                <a:solidFill>
                  <a:srgbClr val="880000"/>
                </a:solidFill>
                <a:latin typeface="Consolas" panose="020B0609020204030204" pitchFamily="49" charset="0"/>
              </a:rPr>
              <a:t>geometry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zh-CN" sz="1800" dirty="0">
                <a:solidFill>
                  <a:srgbClr val="880000"/>
                </a:solidFill>
                <a:latin typeface="Consolas" panose="020B0609020204030204" pitchFamily="49" charset="0"/>
              </a:rPr>
              <a:t>draw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m_circle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xmlns="" id="{2EBED090-645C-4B67-9760-FFAED0452F8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1620957" cy="480131"/>
          </a:xfrm>
        </p:spPr>
        <p:txBody>
          <a:bodyPr/>
          <a:lstStyle/>
          <a:p>
            <a:r>
              <a:rPr lang="zh-CN" altLang="en-US" dirty="0"/>
              <a:t>显示模块</a:t>
            </a:r>
          </a:p>
        </p:txBody>
      </p:sp>
    </p:spTree>
    <p:extLst>
      <p:ext uri="{BB962C8B-B14F-4D97-AF65-F5344CB8AC3E}">
        <p14:creationId xmlns:p14="http://schemas.microsoft.com/office/powerpoint/2010/main" val="1524172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596E85E-1B41-4194-AD06-A52305D6E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裁剪边界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68FF7FB-8F5D-4E60-B75A-E64ED339EAF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8A287C54-C11E-4D42-A6C9-C1C343C875E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1620957" cy="480131"/>
          </a:xfrm>
        </p:spPr>
        <p:txBody>
          <a:bodyPr/>
          <a:lstStyle/>
          <a:p>
            <a:r>
              <a:rPr lang="zh-CN" altLang="en-US" dirty="0"/>
              <a:t>显示模块</a:t>
            </a:r>
          </a:p>
        </p:txBody>
      </p:sp>
      <p:pic>
        <p:nvPicPr>
          <p:cNvPr id="6" name="图片 5" descr="形状&#10;&#10;描述已自动生成">
            <a:extLst>
              <a:ext uri="{FF2B5EF4-FFF2-40B4-BE49-F238E27FC236}">
                <a16:creationId xmlns:a16="http://schemas.microsoft.com/office/drawing/2014/main" xmlns="" id="{4876EFE6-763F-436C-BE2A-0A945DA75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620" y="1750009"/>
            <a:ext cx="7934760" cy="387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030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596E85E-1B41-4194-AD06-A52305D6E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裁剪边界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68FF7FB-8F5D-4E60-B75A-E64ED339EAF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可以对块、外部参照和类似的自定义实体进行裁剪（只显示一部份区域）</a:t>
            </a:r>
            <a:endParaRPr lang="en-US" altLang="zh-CN" dirty="0"/>
          </a:p>
          <a:p>
            <a:r>
              <a:rPr lang="zh-CN" altLang="en-US" dirty="0"/>
              <a:t>裁剪边界不能自交，可以嵌套</a:t>
            </a:r>
            <a:endParaRPr lang="en-US" altLang="zh-CN" dirty="0"/>
          </a:p>
          <a:p>
            <a:r>
              <a:rPr lang="zh-CN" altLang="en-US" dirty="0"/>
              <a:t>裁剪边界有自己的坐标系，大部分情况下跟图块的模型坐标系是一致的（受视图方向和旋转角度影响）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8A287C54-C11E-4D42-A6C9-C1C343C875E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1620957" cy="480131"/>
          </a:xfrm>
        </p:spPr>
        <p:txBody>
          <a:bodyPr/>
          <a:lstStyle/>
          <a:p>
            <a:r>
              <a:rPr lang="zh-CN" altLang="en-US" dirty="0"/>
              <a:t>显示模块</a:t>
            </a:r>
          </a:p>
        </p:txBody>
      </p:sp>
    </p:spTree>
    <p:extLst>
      <p:ext uri="{BB962C8B-B14F-4D97-AF65-F5344CB8AC3E}">
        <p14:creationId xmlns:p14="http://schemas.microsoft.com/office/powerpoint/2010/main" val="171478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596E85E-1B41-4194-AD06-A52305D6E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裁剪边界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68FF7FB-8F5D-4E60-B75A-E64ED339EAF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4050" y="1537398"/>
            <a:ext cx="10883900" cy="5320601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AcGiWorldGeometry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pGeom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&amp;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pDraw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800" dirty="0">
                <a:solidFill>
                  <a:srgbClr val="880000"/>
                </a:solidFill>
                <a:latin typeface="Consolas" panose="020B0609020204030204" pitchFamily="49" charset="0"/>
              </a:rPr>
              <a:t>geometry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altLang="zh-CN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myTransform</a:t>
            </a:r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</a:rPr>
              <a:t>()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是从块定义的坐标系</a:t>
            </a:r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模型坐标系</a:t>
            </a:r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到块引用的转换矩阵</a:t>
            </a:r>
            <a:endParaRPr lang="zh-CN" alt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pGeom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800" dirty="0" err="1">
                <a:solidFill>
                  <a:srgbClr val="880000"/>
                </a:solidFill>
                <a:latin typeface="Consolas" panose="020B0609020204030204" pitchFamily="49" charset="0"/>
              </a:rPr>
              <a:t>pushModelTransform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myTransform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AcGiClipBoundary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cb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cb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m_bDrawBoundary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cb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m_vNormal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A000A0"/>
                </a:solidFill>
                <a:latin typeface="Consolas" panose="020B0609020204030204" pitchFamily="49" charset="0"/>
              </a:rPr>
              <a:t>AcGeVector3d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kZAxis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cb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m_ptPoint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A000A0"/>
                </a:solidFill>
                <a:latin typeface="Consolas" panose="020B0609020204030204" pitchFamily="49" charset="0"/>
              </a:rPr>
              <a:t>AcGePoint3d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kOrigin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</a:rPr>
              <a:t>//append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两个点代表矩形，三个点代表三角形</a:t>
            </a:r>
            <a:endParaRPr lang="zh-CN" alt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cb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m_aptPoints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880000"/>
                </a:solidFill>
                <a:latin typeface="Consolas" panose="020B0609020204030204" pitchFamily="49" charset="0"/>
              </a:rPr>
              <a:t>append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A000A0"/>
                </a:solidFill>
                <a:latin typeface="Consolas" panose="020B0609020204030204" pitchFamily="49" charset="0"/>
              </a:rPr>
              <a:t>AcGePoint2d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(0, 0));</a:t>
            </a:r>
          </a:p>
          <a:p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cb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m_aptPoints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880000"/>
                </a:solidFill>
                <a:latin typeface="Consolas" panose="020B0609020204030204" pitchFamily="49" charset="0"/>
              </a:rPr>
              <a:t>append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A000A0"/>
                </a:solidFill>
                <a:latin typeface="Consolas" panose="020B0609020204030204" pitchFamily="49" charset="0"/>
              </a:rPr>
              <a:t>AcGePoint2d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(5, 5));</a:t>
            </a:r>
          </a:p>
          <a:p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在这个例子里裁剪坐标系与模型坐标系一致</a:t>
            </a:r>
            <a:endParaRPr lang="zh-CN" alt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cb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m_xToClipSpace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880000"/>
                </a:solidFill>
                <a:latin typeface="Consolas" panose="020B0609020204030204" pitchFamily="49" charset="0"/>
              </a:rPr>
              <a:t>setToIdentity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800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cb</a:t>
            </a:r>
            <a:r>
              <a:rPr lang="en-US" altLang="zh-CN" sz="1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m_xInverseBlockRefXForm</a:t>
            </a:r>
            <a:r>
              <a:rPr lang="en-US" altLang="zh-CN" sz="1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 smtClean="0">
                <a:solidFill>
                  <a:srgbClr val="880000"/>
                </a:solidFill>
                <a:latin typeface="Consolas" panose="020B0609020204030204" pitchFamily="49" charset="0"/>
              </a:rPr>
              <a:t>setToIdentity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这个例子没有做前裁剪和后裁剪</a:t>
            </a:r>
            <a:endParaRPr lang="zh-CN" alt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cb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m_bClippingBack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cb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m_bClippingFront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cb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m_dFrontClipZ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cb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m_dBackClipZ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0.;</a:t>
            </a:r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8A287C54-C11E-4D42-A6C9-C1C343C875E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1620957" cy="480131"/>
          </a:xfrm>
        </p:spPr>
        <p:txBody>
          <a:bodyPr/>
          <a:lstStyle/>
          <a:p>
            <a:r>
              <a:rPr lang="zh-CN" altLang="en-US" dirty="0"/>
              <a:t>显示模块</a:t>
            </a:r>
          </a:p>
        </p:txBody>
      </p:sp>
    </p:spTree>
    <p:extLst>
      <p:ext uri="{BB962C8B-B14F-4D97-AF65-F5344CB8AC3E}">
        <p14:creationId xmlns:p14="http://schemas.microsoft.com/office/powerpoint/2010/main" val="3328644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596E85E-1B41-4194-AD06-A52305D6E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裁剪边界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68FF7FB-8F5D-4E60-B75A-E64ED339EAF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4050" y="1820347"/>
            <a:ext cx="10883900" cy="4319196"/>
          </a:xfrm>
        </p:spPr>
        <p:txBody>
          <a:bodyPr>
            <a:normAutofit lnSpcReduction="10000"/>
          </a:bodyPr>
          <a:lstStyle/>
          <a:p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裁剪边界可以嵌套，以栈的形式保存，所以有进栈和出栈操作</a:t>
            </a:r>
            <a:endParaRPr lang="zh-CN" alt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Adesk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Boolean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bPopClipBoundary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pGeom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800" dirty="0" err="1">
                <a:solidFill>
                  <a:srgbClr val="880000"/>
                </a:solidFill>
                <a:latin typeface="Consolas" panose="020B0609020204030204" pitchFamily="49" charset="0"/>
              </a:rPr>
              <a:t>pushClipBoundary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cb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进行绘制</a:t>
            </a:r>
            <a:endParaRPr lang="en-US" altLang="zh-CN" sz="18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zh-CN" alt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pGeom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800" dirty="0" err="1">
                <a:solidFill>
                  <a:srgbClr val="880000"/>
                </a:solidFill>
                <a:latin typeface="Consolas" panose="020B0609020204030204" pitchFamily="49" charset="0"/>
              </a:rPr>
              <a:t>popModelTransform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不是所有情况都支持裁剪边界的，不支持的情况下</a:t>
            </a:r>
            <a:r>
              <a:rPr lang="en-US" altLang="zh-CN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pushClipBoundary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会返回</a:t>
            </a:r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</a:rPr>
              <a:t>false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此时不需要</a:t>
            </a:r>
            <a:r>
              <a:rPr lang="en-US" altLang="zh-CN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popClipBoundary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bPopClipBoundary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altLang="zh-CN" sz="1800" dirty="0">
                <a:solidFill>
                  <a:srgbClr val="00008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pGeom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800" dirty="0" err="1">
                <a:solidFill>
                  <a:srgbClr val="880000"/>
                </a:solidFill>
                <a:latin typeface="Consolas" panose="020B0609020204030204" pitchFamily="49" charset="0"/>
              </a:rPr>
              <a:t>popClipBoundary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8A287C54-C11E-4D42-A6C9-C1C343C875E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1620957" cy="480131"/>
          </a:xfrm>
        </p:spPr>
        <p:txBody>
          <a:bodyPr/>
          <a:lstStyle/>
          <a:p>
            <a:r>
              <a:rPr lang="zh-CN" altLang="en-US" dirty="0"/>
              <a:t>显示模块</a:t>
            </a:r>
          </a:p>
        </p:txBody>
      </p:sp>
    </p:spTree>
    <p:extLst>
      <p:ext uri="{BB962C8B-B14F-4D97-AF65-F5344CB8AC3E}">
        <p14:creationId xmlns:p14="http://schemas.microsoft.com/office/powerpoint/2010/main" val="1364270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18CB5DF9-D76E-4A33-897C-E73680BE3D7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0" y="1674152"/>
            <a:ext cx="4748323" cy="204724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kern="100" dirty="0">
                <a:latin typeface="+mn-ea"/>
              </a:rPr>
              <a:t>几何模块</a:t>
            </a:r>
            <a:endParaRPr lang="en-US" altLang="zh-CN" sz="2800" kern="100" dirty="0">
              <a:latin typeface="+mn-ea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显示模块</a:t>
            </a:r>
            <a:endParaRPr lang="en-US" altLang="zh-CN" sz="2800" kern="1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114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A122D21-1315-422B-B98A-D74C854A0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示例：在</a:t>
            </a:r>
            <a:r>
              <a:rPr lang="en-US" altLang="zh-CN" dirty="0" err="1"/>
              <a:t>subWorlddraw</a:t>
            </a:r>
            <a:r>
              <a:rPr lang="zh-CN" altLang="en-US" dirty="0"/>
              <a:t>中通过</a:t>
            </a:r>
            <a:r>
              <a:rPr lang="en-US" altLang="zh-CN" dirty="0"/>
              <a:t>id</a:t>
            </a:r>
            <a:r>
              <a:rPr lang="zh-CN" altLang="en-US" dirty="0"/>
              <a:t>显示其它对象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E30E6D8-7801-45DA-9AA2-33451EB2E3D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4050" y="1683834"/>
            <a:ext cx="10883900" cy="5063231"/>
          </a:xfrm>
        </p:spPr>
        <p:txBody>
          <a:bodyPr>
            <a:normAutofit/>
          </a:bodyPr>
          <a:lstStyle/>
          <a:p>
            <a:r>
              <a:rPr lang="en-US" altLang="zh-CN" sz="1800" dirty="0">
                <a:solidFill>
                  <a:srgbClr val="000080"/>
                </a:solidFill>
                <a:latin typeface="Consolas" panose="020B0609020204030204" pitchFamily="49" charset="0"/>
              </a:rPr>
              <a:t>mode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800" dirty="0">
                <a:solidFill>
                  <a:srgbClr val="880000"/>
                </a:solidFill>
                <a:latin typeface="Consolas" panose="020B0609020204030204" pitchFamily="49" charset="0"/>
              </a:rPr>
              <a:t>geometry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zh-CN" sz="1800" dirty="0" err="1">
                <a:solidFill>
                  <a:srgbClr val="880000"/>
                </a:solidFill>
                <a:latin typeface="Consolas" panose="020B0609020204030204" pitchFamily="49" charset="0"/>
              </a:rPr>
              <a:t>pushModelTransform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A000A0"/>
                </a:solidFill>
                <a:latin typeface="Consolas" panose="020B0609020204030204" pitchFamily="49" charset="0"/>
              </a:rPr>
              <a:t>AcGeMatrix3d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dirty="0">
                <a:solidFill>
                  <a:srgbClr val="880000"/>
                </a:solidFill>
                <a:latin typeface="Consolas" panose="020B0609020204030204" pitchFamily="49" charset="0"/>
              </a:rPr>
              <a:t>translation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m_center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Consolas" panose="020B0609020204030204" pitchFamily="49" charset="0"/>
              </a:rPr>
              <a:t>-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oriCtr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m_idsForDisp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880000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800" dirty="0">
                <a:solidFill>
                  <a:srgbClr val="A000A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AcDbEntity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pEnt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800" dirty="0">
                <a:solidFill>
                  <a:srgbClr val="A000A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acdbOpenAcDbEntity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pEnt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m_idsForDisp</a:t>
            </a:r>
            <a:r>
              <a:rPr lang="en-US" altLang="zh-CN" sz="18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AcDb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kForRead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  if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pEnt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altLang="zh-CN" sz="1800" dirty="0">
                <a:solidFill>
                  <a:srgbClr val="000080"/>
                </a:solidFill>
                <a:latin typeface="Consolas" panose="020B0609020204030204" pitchFamily="49" charset="0"/>
              </a:rPr>
              <a:t>    mode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800" dirty="0">
                <a:solidFill>
                  <a:srgbClr val="880000"/>
                </a:solidFill>
                <a:latin typeface="Consolas" panose="020B0609020204030204" pitchFamily="49" charset="0"/>
              </a:rPr>
              <a:t>geometry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zh-CN" sz="1800" dirty="0">
                <a:solidFill>
                  <a:srgbClr val="880000"/>
                </a:solidFill>
                <a:latin typeface="Consolas" panose="020B0609020204030204" pitchFamily="49" charset="0"/>
              </a:rPr>
              <a:t>draw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pEnt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800" dirty="0">
                <a:solidFill>
                  <a:srgbClr val="000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pEnt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800" dirty="0">
                <a:solidFill>
                  <a:srgbClr val="880000"/>
                </a:solidFill>
                <a:latin typeface="Consolas" panose="020B0609020204030204" pitchFamily="49" charset="0"/>
              </a:rPr>
              <a:t>close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800" dirty="0">
                <a:solidFill>
                  <a:srgbClr val="000080"/>
                </a:solidFill>
                <a:latin typeface="Consolas" panose="020B0609020204030204" pitchFamily="49" charset="0"/>
              </a:rPr>
              <a:t>mode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800" dirty="0">
                <a:solidFill>
                  <a:srgbClr val="880000"/>
                </a:solidFill>
                <a:latin typeface="Consolas" panose="020B0609020204030204" pitchFamily="49" charset="0"/>
              </a:rPr>
              <a:t>geometry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zh-CN" sz="1800" dirty="0" err="1">
                <a:solidFill>
                  <a:srgbClr val="880000"/>
                </a:solidFill>
                <a:latin typeface="Consolas" panose="020B0609020204030204" pitchFamily="49" charset="0"/>
              </a:rPr>
              <a:t>popModelTransform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2C4F2FB9-9C32-483D-8E60-C6F22E5B18E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1620957" cy="480131"/>
          </a:xfrm>
        </p:spPr>
        <p:txBody>
          <a:bodyPr/>
          <a:lstStyle/>
          <a:p>
            <a:r>
              <a:rPr lang="zh-CN" altLang="en-US" dirty="0"/>
              <a:t>显示模块</a:t>
            </a:r>
          </a:p>
        </p:txBody>
      </p:sp>
    </p:spTree>
    <p:extLst>
      <p:ext uri="{BB962C8B-B14F-4D97-AF65-F5344CB8AC3E}">
        <p14:creationId xmlns:p14="http://schemas.microsoft.com/office/powerpoint/2010/main" val="3108820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xmlns="" id="{BCD8AFC9-6D51-49B3-B42C-BC7F3C9C6D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5960" y="4705765"/>
            <a:ext cx="2133918" cy="1144929"/>
          </a:xfrm>
        </p:spPr>
        <p:txBody>
          <a:bodyPr/>
          <a:lstStyle/>
          <a:p>
            <a:r>
              <a:rPr lang="zh-CN" altLang="en-US" sz="7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谢谢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889371D0-D0FB-4F22-9BE6-8653B33DA5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51638" y="1579770"/>
            <a:ext cx="10905550" cy="2821285"/>
          </a:xfrm>
        </p:spPr>
        <p:txBody>
          <a:bodyPr/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课程设计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-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放大镜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:</a:t>
            </a:r>
          </a:p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指定一个区域，把区域里的实体放大一定的倍数并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" panose="020B0500000000000000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显示到另一个区域里。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" panose="020B0500000000000000" pitchFamily="34" charset="-122"/>
            </a:endParaRPr>
          </a:p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具体的功能和实现方式自定，可以以小组的形式来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" panose="020B0500000000000000" pitchFamily="34" charset="-122"/>
            </a:endParaRPr>
          </a:p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完成，每个小组不超过三人</a:t>
            </a:r>
          </a:p>
        </p:txBody>
      </p:sp>
      <p:pic>
        <p:nvPicPr>
          <p:cNvPr id="7" name="图片 6" descr="图表, 雷达图&#10;&#10;描述已自动生成">
            <a:extLst>
              <a:ext uri="{FF2B5EF4-FFF2-40B4-BE49-F238E27FC236}">
                <a16:creationId xmlns:a16="http://schemas.microsoft.com/office/drawing/2014/main" xmlns="" id="{7DA388B3-B16A-4B56-B91F-CAB8E2D4AA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035" y="3956009"/>
            <a:ext cx="3396909" cy="225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892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F35ECBB-0CE0-40B5-82B9-E5D3C5548B8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sz="59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PART 01</a:t>
            </a:r>
            <a:endParaRPr lang="zh-CN" altLang="en-US" sz="59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12" name="标题 11">
            <a:extLst>
              <a:ext uri="{FF2B5EF4-FFF2-40B4-BE49-F238E27FC236}">
                <a16:creationId xmlns:a16="http://schemas.microsoft.com/office/drawing/2014/main" xmlns="" id="{743C7C99-9E99-416F-95E4-DC356F108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7389" y="2248504"/>
            <a:ext cx="5263875" cy="1089529"/>
          </a:xfrm>
        </p:spPr>
        <p:txBody>
          <a:bodyPr/>
          <a:lstStyle/>
          <a:p>
            <a:r>
              <a:rPr lang="zh-CN" altLang="en-US" sz="7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几何模块</a:t>
            </a:r>
          </a:p>
        </p:txBody>
      </p:sp>
    </p:spTree>
    <p:extLst>
      <p:ext uri="{BB962C8B-B14F-4D97-AF65-F5344CB8AC3E}">
        <p14:creationId xmlns:p14="http://schemas.microsoft.com/office/powerpoint/2010/main" val="2811132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025BCA3-7A2A-4D4D-BD24-88166B7D6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AcGe</a:t>
            </a:r>
            <a:r>
              <a:rPr lang="zh-CN" altLang="en-US" dirty="0"/>
              <a:t>模块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DD6740C-0879-4572-AFC9-324E6757E1D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提供几何计算相关功能</a:t>
            </a:r>
            <a:endParaRPr lang="en-US" altLang="zh-CN" dirty="0"/>
          </a:p>
          <a:p>
            <a:r>
              <a:rPr lang="zh-CN" altLang="en-US" dirty="0"/>
              <a:t>常用的类：</a:t>
            </a:r>
            <a:endParaRPr lang="en-US" altLang="zh-CN" dirty="0"/>
          </a:p>
          <a:p>
            <a:r>
              <a:rPr lang="en-US" altLang="zh-CN" dirty="0"/>
              <a:t>AcGeMatrix3d</a:t>
            </a:r>
          </a:p>
          <a:p>
            <a:r>
              <a:rPr lang="en-US" altLang="zh-CN" dirty="0"/>
              <a:t>AcGeVector3d</a:t>
            </a:r>
          </a:p>
          <a:p>
            <a:r>
              <a:rPr lang="en-US" altLang="zh-CN" dirty="0"/>
              <a:t>AcGePoint3d</a:t>
            </a:r>
          </a:p>
          <a:p>
            <a:r>
              <a:rPr lang="en-US" altLang="zh-CN" dirty="0"/>
              <a:t>AcGeCurve3d/…</a:t>
            </a:r>
          </a:p>
          <a:p>
            <a:r>
              <a:rPr lang="en-US" altLang="zh-CN" dirty="0" err="1"/>
              <a:t>AcGePlane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267767D1-2280-4E38-B2D7-A6F7427728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1620957" cy="480131"/>
          </a:xfrm>
        </p:spPr>
        <p:txBody>
          <a:bodyPr/>
          <a:lstStyle/>
          <a:p>
            <a:r>
              <a:rPr lang="zh-CN" altLang="en-US" dirty="0"/>
              <a:t>几何模块</a:t>
            </a:r>
          </a:p>
        </p:txBody>
      </p:sp>
    </p:spTree>
    <p:extLst>
      <p:ext uri="{BB962C8B-B14F-4D97-AF65-F5344CB8AC3E}">
        <p14:creationId xmlns:p14="http://schemas.microsoft.com/office/powerpoint/2010/main" val="1846597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025BCA3-7A2A-4D4D-BD24-88166B7D6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AcGeMatrix3d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DD6740C-0879-4572-AFC9-324E6757E1D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一般用于</a:t>
            </a:r>
            <a:r>
              <a:rPr lang="en-US" altLang="zh-CN" dirty="0" err="1"/>
              <a:t>transformBy</a:t>
            </a:r>
            <a:r>
              <a:rPr lang="zh-CN" altLang="en-US" dirty="0"/>
              <a:t>，也会用于坐标转换</a:t>
            </a:r>
            <a:endParaRPr lang="en-US" altLang="zh-CN" dirty="0"/>
          </a:p>
          <a:p>
            <a:r>
              <a:rPr lang="zh-CN" altLang="en-US" dirty="0"/>
              <a:t>常用的变换矩阵</a:t>
            </a:r>
            <a:r>
              <a:rPr lang="en-US" altLang="zh-CN" dirty="0"/>
              <a:t>(</a:t>
            </a:r>
            <a:r>
              <a:rPr lang="zh-CN" altLang="en-US" dirty="0"/>
              <a:t>静态函数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rotation</a:t>
            </a:r>
            <a:r>
              <a:rPr lang="zh-CN" altLang="en-US" dirty="0"/>
              <a:t>：创建旋转矩阵</a:t>
            </a:r>
            <a:endParaRPr lang="en-US" altLang="zh-CN" dirty="0"/>
          </a:p>
          <a:p>
            <a:r>
              <a:rPr lang="en-US" altLang="zh-CN" dirty="0">
                <a:effectLst/>
              </a:rPr>
              <a:t>scaling</a:t>
            </a:r>
            <a:r>
              <a:rPr lang="zh-CN" altLang="en-US" dirty="0">
                <a:effectLst/>
              </a:rPr>
              <a:t>：创建缩放矩阵</a:t>
            </a:r>
            <a:endParaRPr lang="en-US" altLang="zh-CN" dirty="0">
              <a:effectLst/>
            </a:endParaRPr>
          </a:p>
          <a:p>
            <a:r>
              <a:rPr lang="en-US" altLang="zh-CN" dirty="0"/>
              <a:t>translation</a:t>
            </a:r>
            <a:r>
              <a:rPr lang="zh-CN" altLang="en-US" dirty="0"/>
              <a:t>：创建平移矩阵</a:t>
            </a:r>
            <a:endParaRPr lang="en-US" altLang="zh-CN" dirty="0"/>
          </a:p>
          <a:p>
            <a:r>
              <a:rPr lang="en-US" altLang="zh-CN" dirty="0"/>
              <a:t>mirroring/projection/…</a:t>
            </a:r>
          </a:p>
          <a:p>
            <a:r>
              <a:rPr lang="zh-CN" altLang="en-US" dirty="0"/>
              <a:t>注意左乘和右乘的区别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267767D1-2280-4E38-B2D7-A6F7427728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1620957" cy="480131"/>
          </a:xfrm>
        </p:spPr>
        <p:txBody>
          <a:bodyPr/>
          <a:lstStyle/>
          <a:p>
            <a:r>
              <a:rPr lang="zh-CN" altLang="en-US" dirty="0"/>
              <a:t>几何模块</a:t>
            </a:r>
          </a:p>
        </p:txBody>
      </p:sp>
    </p:spTree>
    <p:extLst>
      <p:ext uri="{BB962C8B-B14F-4D97-AF65-F5344CB8AC3E}">
        <p14:creationId xmlns:p14="http://schemas.microsoft.com/office/powerpoint/2010/main" val="2790562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025BCA3-7A2A-4D4D-BD24-88166B7D6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AcGeVector3d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DD6740C-0879-4572-AFC9-324E6757E1D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4050" y="1637159"/>
            <a:ext cx="10883900" cy="500819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zh-CN" altLang="en-US" dirty="0"/>
              <a:t>常用的矢量运算方法：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en-US" altLang="zh-CN" dirty="0" err="1"/>
              <a:t>crossProduct</a:t>
            </a:r>
            <a:r>
              <a:rPr lang="en-US" altLang="zh-CN" dirty="0"/>
              <a:t>/</a:t>
            </a:r>
            <a:r>
              <a:rPr lang="en-US" altLang="zh-CN" dirty="0" err="1"/>
              <a:t>dotProduct</a:t>
            </a:r>
            <a:r>
              <a:rPr lang="zh-CN" altLang="en-US" dirty="0"/>
              <a:t>：叉乘</a:t>
            </a:r>
            <a:r>
              <a:rPr lang="en-US" altLang="zh-CN" dirty="0"/>
              <a:t>/</a:t>
            </a:r>
            <a:r>
              <a:rPr lang="zh-CN" altLang="en-US" dirty="0"/>
              <a:t>点乘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en-US" altLang="zh-CN" dirty="0" err="1"/>
              <a:t>isCodirectionalTo</a:t>
            </a:r>
            <a:r>
              <a:rPr lang="en-US" altLang="zh-CN" dirty="0"/>
              <a:t>/</a:t>
            </a:r>
            <a:r>
              <a:rPr lang="en-US" altLang="zh-CN" dirty="0" err="1"/>
              <a:t>isParallelTo</a:t>
            </a:r>
            <a:r>
              <a:rPr lang="en-US" altLang="zh-CN" dirty="0"/>
              <a:t>/</a:t>
            </a:r>
            <a:r>
              <a:rPr lang="en-US" altLang="zh-CN" dirty="0" err="1"/>
              <a:t>isPerpendicularTo</a:t>
            </a:r>
            <a:r>
              <a:rPr lang="zh-CN" altLang="en-US" dirty="0"/>
              <a:t>：判断通向</a:t>
            </a:r>
            <a:r>
              <a:rPr lang="en-US" altLang="zh-CN" dirty="0"/>
              <a:t>/</a:t>
            </a:r>
            <a:r>
              <a:rPr lang="zh-CN" altLang="en-US" dirty="0"/>
              <a:t>平行</a:t>
            </a:r>
            <a:r>
              <a:rPr lang="en-US" altLang="zh-CN" dirty="0"/>
              <a:t>/</a:t>
            </a:r>
            <a:r>
              <a:rPr lang="zh-CN" altLang="en-US" dirty="0"/>
              <a:t>垂直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en-US" altLang="zh-CN" dirty="0"/>
              <a:t>normalize</a:t>
            </a:r>
            <a:r>
              <a:rPr lang="zh-CN" altLang="en-US" dirty="0"/>
              <a:t>：单位化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en-US" altLang="zh-CN" dirty="0" err="1"/>
              <a:t>angleTo</a:t>
            </a:r>
            <a:r>
              <a:rPr lang="zh-CN" altLang="en-US" dirty="0"/>
              <a:t>：向量的夹角，范围只能是</a:t>
            </a:r>
            <a:r>
              <a:rPr lang="en-US" altLang="zh-CN" dirty="0"/>
              <a:t>[0,Pi]</a:t>
            </a:r>
            <a:r>
              <a:rPr lang="zh-CN" altLang="en-US" dirty="0"/>
              <a:t>或</a:t>
            </a:r>
            <a:r>
              <a:rPr lang="en-US" altLang="zh-CN" dirty="0"/>
              <a:t>[P1,2Pi]</a:t>
            </a:r>
          </a:p>
          <a:p>
            <a:pPr>
              <a:lnSpc>
                <a:spcPct val="110000"/>
              </a:lnSpc>
            </a:pPr>
            <a:r>
              <a:rPr lang="en-US" altLang="zh-CN" dirty="0" err="1">
                <a:effectLst/>
              </a:rPr>
              <a:t>angleOnPlane</a:t>
            </a:r>
            <a:r>
              <a:rPr lang="zh-CN" altLang="en-US" dirty="0">
                <a:effectLst/>
              </a:rPr>
              <a:t>：向量投影到平面上与平面</a:t>
            </a:r>
            <a:r>
              <a:rPr lang="en-US" altLang="zh-CN" dirty="0">
                <a:effectLst/>
              </a:rPr>
              <a:t>u</a:t>
            </a:r>
            <a:r>
              <a:rPr lang="zh-CN" altLang="en-US" dirty="0">
                <a:effectLst/>
              </a:rPr>
              <a:t>轴正方向的夹角，比如对于</a:t>
            </a:r>
            <a:r>
              <a:rPr lang="en-US" altLang="zh-CN" dirty="0">
                <a:effectLst/>
              </a:rPr>
              <a:t>XY</a:t>
            </a:r>
            <a:r>
              <a:rPr lang="zh-CN" altLang="en-US" dirty="0">
                <a:effectLst/>
              </a:rPr>
              <a:t>平面</a:t>
            </a:r>
            <a:r>
              <a:rPr lang="en-US" altLang="zh-CN" dirty="0">
                <a:effectLst/>
              </a:rPr>
              <a:t>(</a:t>
            </a:r>
            <a:r>
              <a:rPr lang="en-US" altLang="zh-CN" dirty="0" err="1">
                <a:effectLst/>
              </a:rPr>
              <a:t>AcGePlane</a:t>
            </a:r>
            <a:r>
              <a:rPr lang="en-US" altLang="zh-CN" dirty="0">
                <a:effectLst/>
              </a:rPr>
              <a:t>::</a:t>
            </a:r>
            <a:r>
              <a:rPr lang="en-US" altLang="zh-CN" dirty="0" err="1">
                <a:effectLst/>
              </a:rPr>
              <a:t>kXYPlane</a:t>
            </a:r>
            <a:r>
              <a:rPr lang="en-US" altLang="zh-CN" dirty="0">
                <a:effectLst/>
              </a:rPr>
              <a:t>)</a:t>
            </a:r>
            <a:r>
              <a:rPr lang="zh-CN" altLang="en-US" dirty="0">
                <a:effectLst/>
              </a:rPr>
              <a:t>就是与</a:t>
            </a:r>
            <a:r>
              <a:rPr lang="en-US" altLang="zh-CN" dirty="0">
                <a:effectLst/>
              </a:rPr>
              <a:t>X</a:t>
            </a:r>
            <a:r>
              <a:rPr lang="zh-CN" altLang="en-US" dirty="0">
                <a:effectLst/>
              </a:rPr>
              <a:t>轴正方向的夹角</a:t>
            </a:r>
            <a:endParaRPr lang="en-US" altLang="zh-CN" dirty="0">
              <a:effectLst/>
            </a:endParaRPr>
          </a:p>
          <a:p>
            <a:pPr>
              <a:lnSpc>
                <a:spcPct val="110000"/>
              </a:lnSpc>
            </a:pPr>
            <a:endParaRPr lang="en-US" altLang="zh-CN" dirty="0">
              <a:effectLst/>
            </a:endParaRPr>
          </a:p>
          <a:p>
            <a:pPr>
              <a:lnSpc>
                <a:spcPct val="110000"/>
              </a:lnSpc>
            </a:pPr>
            <a:r>
              <a:rPr lang="zh-CN" altLang="en-US" dirty="0"/>
              <a:t>如何求向量的角度</a:t>
            </a:r>
            <a:r>
              <a:rPr lang="en-US" altLang="zh-CN" dirty="0"/>
              <a:t>([0,2Pi])</a:t>
            </a:r>
            <a:r>
              <a:rPr lang="zh-CN" altLang="en-US" dirty="0"/>
              <a:t>：用</a:t>
            </a:r>
            <a:r>
              <a:rPr lang="en-US" altLang="zh-CN" dirty="0"/>
              <a:t>AcGeVector2d::angle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267767D1-2280-4E38-B2D7-A6F7427728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1620957" cy="480131"/>
          </a:xfrm>
        </p:spPr>
        <p:txBody>
          <a:bodyPr/>
          <a:lstStyle/>
          <a:p>
            <a:r>
              <a:rPr lang="zh-CN" altLang="en-US" dirty="0"/>
              <a:t>几何模块</a:t>
            </a:r>
          </a:p>
        </p:txBody>
      </p:sp>
    </p:spTree>
    <p:extLst>
      <p:ext uri="{BB962C8B-B14F-4D97-AF65-F5344CB8AC3E}">
        <p14:creationId xmlns:p14="http://schemas.microsoft.com/office/powerpoint/2010/main" val="1293813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025BCA3-7A2A-4D4D-BD24-88166B7D6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AcGeCurve3d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DD6740C-0879-4572-AFC9-324E6757E1D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与</a:t>
            </a:r>
            <a:r>
              <a:rPr lang="en-US" altLang="zh-CN" dirty="0" err="1"/>
              <a:t>AcDbCurve</a:t>
            </a:r>
            <a:r>
              <a:rPr lang="zh-CN" altLang="en-US" dirty="0"/>
              <a:t>的关系：</a:t>
            </a:r>
            <a:endParaRPr lang="en-US" altLang="zh-CN" dirty="0"/>
          </a:p>
          <a:p>
            <a:r>
              <a:rPr lang="en-US" altLang="zh-CN" dirty="0" err="1"/>
              <a:t>AcDbCurve</a:t>
            </a:r>
            <a:r>
              <a:rPr lang="zh-CN" altLang="en-US" dirty="0"/>
              <a:t>内部包含了一个</a:t>
            </a:r>
            <a:r>
              <a:rPr lang="en-US" altLang="zh-CN" dirty="0"/>
              <a:t>AcGeCurve3d</a:t>
            </a:r>
            <a:r>
              <a:rPr lang="zh-CN" altLang="en-US" dirty="0"/>
              <a:t>对象</a:t>
            </a:r>
            <a:endParaRPr lang="en-US" altLang="zh-CN" dirty="0"/>
          </a:p>
          <a:p>
            <a:r>
              <a:rPr lang="en-US" altLang="zh-CN" dirty="0" err="1"/>
              <a:t>AcDbCurve</a:t>
            </a:r>
            <a:r>
              <a:rPr lang="zh-CN" altLang="en-US" dirty="0"/>
              <a:t>提供了</a:t>
            </a:r>
            <a:r>
              <a:rPr lang="en-US" altLang="zh-CN" dirty="0"/>
              <a:t>AcGeCurve3d</a:t>
            </a:r>
            <a:r>
              <a:rPr lang="zh-CN" altLang="en-US" dirty="0"/>
              <a:t>的常用接口</a:t>
            </a:r>
            <a:endParaRPr lang="en-US" altLang="zh-CN" dirty="0"/>
          </a:p>
          <a:p>
            <a:r>
              <a:rPr lang="zh-CN" altLang="en-US" dirty="0"/>
              <a:t>相互转换：</a:t>
            </a:r>
            <a:r>
              <a:rPr lang="en-US" altLang="zh-CN" dirty="0" err="1"/>
              <a:t>AcDbCurve</a:t>
            </a:r>
            <a:r>
              <a:rPr lang="en-US" altLang="zh-CN" dirty="0"/>
              <a:t>::</a:t>
            </a:r>
            <a:r>
              <a:rPr lang="en-US" altLang="zh-CN" dirty="0" err="1"/>
              <a:t>createFromAcGeCurve</a:t>
            </a:r>
            <a:r>
              <a:rPr lang="en-US" altLang="zh-CN" dirty="0"/>
              <a:t> </a:t>
            </a:r>
            <a:r>
              <a:rPr lang="en-US" altLang="zh-CN" dirty="0" err="1"/>
              <a:t>AcDbCurve</a:t>
            </a:r>
            <a:r>
              <a:rPr lang="en-US" altLang="zh-CN" dirty="0"/>
              <a:t>::</a:t>
            </a:r>
            <a:r>
              <a:rPr lang="en-US" altLang="zh-CN" dirty="0" err="1"/>
              <a:t>getAcGeCurve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267767D1-2280-4E38-B2D7-A6F7427728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1620957" cy="480131"/>
          </a:xfrm>
        </p:spPr>
        <p:txBody>
          <a:bodyPr/>
          <a:lstStyle/>
          <a:p>
            <a:r>
              <a:rPr lang="zh-CN" altLang="en-US" dirty="0"/>
              <a:t>几何模块</a:t>
            </a:r>
          </a:p>
        </p:txBody>
      </p:sp>
    </p:spTree>
    <p:extLst>
      <p:ext uri="{BB962C8B-B14F-4D97-AF65-F5344CB8AC3E}">
        <p14:creationId xmlns:p14="http://schemas.microsoft.com/office/powerpoint/2010/main" val="4287977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7069878-52CF-43F1-A4CE-F7C88B10C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示例：曲线转换成线段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D9D2506-94E7-4029-BDAF-84425590F03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AcDbCurve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pCrv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800" dirty="0">
                <a:solidFill>
                  <a:srgbClr val="A000A0"/>
                </a:solidFill>
                <a:latin typeface="Consolas" panose="020B0609020204030204" pitchFamily="49" charset="0"/>
              </a:rPr>
              <a:t>AcGeCurve3d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pGeCrv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acdbOpenAcDbEntity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AcDbEntity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*&amp;)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pCrv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m_srcId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AcDb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kForRead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pCrv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800" dirty="0">
                <a:solidFill>
                  <a:srgbClr val="00008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pCrv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getAcGeCurve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pGeCrv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从</a:t>
            </a:r>
            <a:r>
              <a:rPr lang="en-US" altLang="zh-CN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AcDbCurve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获取</a:t>
            </a:r>
            <a:r>
              <a:rPr lang="en-US" altLang="zh-CN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AcGeCurve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8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pCrv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800" dirty="0">
                <a:solidFill>
                  <a:srgbClr val="880000"/>
                </a:solidFill>
                <a:latin typeface="Consolas" panose="020B0609020204030204" pitchFamily="49" charset="0"/>
              </a:rPr>
              <a:t>close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800" dirty="0">
                <a:solidFill>
                  <a:srgbClr val="A000A0"/>
                </a:solidFill>
                <a:latin typeface="Consolas" panose="020B0609020204030204" pitchFamily="49" charset="0"/>
              </a:rPr>
              <a:t>AcGePoint3dArray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000080"/>
                </a:solidFill>
                <a:latin typeface="Consolas" panose="020B0609020204030204" pitchFamily="49" charset="0"/>
              </a:rPr>
              <a:t>pts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pGeCrv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800" dirty="0" err="1">
                <a:solidFill>
                  <a:srgbClr val="880000"/>
                </a:solidFill>
                <a:latin typeface="Consolas" panose="020B0609020204030204" pitchFamily="49" charset="0"/>
              </a:rPr>
              <a:t>getSamplePoints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(50, </a:t>
            </a:r>
            <a:r>
              <a:rPr lang="en-US" altLang="zh-CN" sz="1800" dirty="0">
                <a:solidFill>
                  <a:srgbClr val="000080"/>
                </a:solidFill>
                <a:latin typeface="Consolas" panose="020B0609020204030204" pitchFamily="49" charset="0"/>
              </a:rPr>
              <a:t>pts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对曲线取样</a:t>
            </a:r>
            <a:endParaRPr lang="zh-CN" alt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pGeCrv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用完要</a:t>
            </a:r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</a:rPr>
              <a:t>delete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掉</a:t>
            </a:r>
            <a:endParaRPr lang="zh-CN" alt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pGeCrv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F2C77A0C-3192-4C5D-AC65-83394C751B0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1620957" cy="480131"/>
          </a:xfrm>
        </p:spPr>
        <p:txBody>
          <a:bodyPr/>
          <a:lstStyle/>
          <a:p>
            <a:r>
              <a:rPr lang="zh-CN" altLang="en-US" dirty="0"/>
              <a:t>几何模块</a:t>
            </a:r>
          </a:p>
        </p:txBody>
      </p:sp>
    </p:spTree>
    <p:extLst>
      <p:ext uri="{BB962C8B-B14F-4D97-AF65-F5344CB8AC3E}">
        <p14:creationId xmlns:p14="http://schemas.microsoft.com/office/powerpoint/2010/main" val="2581064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F2CB0DC-CB4F-4084-A9FE-B9BD5A9FD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示例：选择实体包络框范围内的实体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81720A4-7664-4ACA-8210-24921721F4F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4050" y="1672683"/>
            <a:ext cx="10883900" cy="5074382"/>
          </a:xfrm>
        </p:spPr>
        <p:txBody>
          <a:bodyPr>
            <a:normAutofit lnSpcReduction="10000"/>
          </a:bodyPr>
          <a:lstStyle/>
          <a:p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AcDbExtents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ext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pEnt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800" dirty="0" err="1">
                <a:solidFill>
                  <a:srgbClr val="880000"/>
                </a:solidFill>
                <a:latin typeface="Consolas" panose="020B0609020204030204" pitchFamily="49" charset="0"/>
              </a:rPr>
              <a:t>getGeomExtents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ext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ads_name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000080"/>
                </a:solidFill>
                <a:latin typeface="Consolas" panose="020B0609020204030204" pitchFamily="49" charset="0"/>
              </a:rPr>
              <a:t>ss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acedSSGet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1" dirty="0">
                <a:solidFill>
                  <a:srgbClr val="A000A0"/>
                </a:solidFill>
                <a:latin typeface="Consolas" panose="020B0609020204030204" pitchFamily="49" charset="0"/>
              </a:rPr>
              <a:t>_T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0" dirty="0">
                <a:solidFill>
                  <a:srgbClr val="A31515"/>
                </a:solidFill>
                <a:latin typeface="Consolas" panose="020B0609020204030204" pitchFamily="49" charset="0"/>
              </a:rPr>
              <a:t>"C"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altLang="zh-CN" sz="1800" i="0" dirty="0" err="1">
                <a:solidFill>
                  <a:srgbClr val="880000"/>
                </a:solidFill>
                <a:latin typeface="Consolas" panose="020B0609020204030204" pitchFamily="49" charset="0"/>
              </a:rPr>
              <a:t>asDblArray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ext</a:t>
            </a:r>
            <a:r>
              <a:rPr lang="en-US" altLang="zh-CN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i="0" dirty="0" err="1">
                <a:solidFill>
                  <a:srgbClr val="880000"/>
                </a:solidFill>
                <a:latin typeface="Consolas" panose="020B0609020204030204" pitchFamily="49" charset="0"/>
              </a:rPr>
              <a:t>minPoint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()), </a:t>
            </a:r>
            <a:r>
              <a:rPr lang="en-US" altLang="zh-CN" sz="1800" i="0" dirty="0" err="1">
                <a:solidFill>
                  <a:srgbClr val="880000"/>
                </a:solidFill>
                <a:latin typeface="Consolas" panose="020B0609020204030204" pitchFamily="49" charset="0"/>
              </a:rPr>
              <a:t>asDblArray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ext</a:t>
            </a:r>
            <a:r>
              <a:rPr lang="en-US" altLang="zh-CN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i="0" dirty="0" err="1">
                <a:solidFill>
                  <a:srgbClr val="880000"/>
                </a:solidFill>
                <a:latin typeface="Consolas" panose="020B0609020204030204" pitchFamily="49" charset="0"/>
              </a:rPr>
              <a:t>maxPoint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()), </a:t>
            </a:r>
            <a:r>
              <a:rPr lang="en-US" altLang="zh-CN" sz="1800" i="0" dirty="0">
                <a:solidFill>
                  <a:srgbClr val="A000A0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ss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800" i="0" dirty="0" err="1">
                <a:solidFill>
                  <a:srgbClr val="A000A0"/>
                </a:solidFill>
                <a:latin typeface="Consolas" panose="020B0609020204030204" pitchFamily="49" charset="0"/>
              </a:rPr>
              <a:t>Adesk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Int32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len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altLang="zh-CN" sz="1800" i="0" dirty="0" err="1">
                <a:solidFill>
                  <a:srgbClr val="A000A0"/>
                </a:solidFill>
                <a:latin typeface="Consolas" panose="020B0609020204030204" pitchFamily="49" charset="0"/>
              </a:rPr>
              <a:t>acedSSLength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ss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altLang="zh-CN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len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n-NO" altLang="zh-CN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altLang="zh-CN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nn-NO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zh-CN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altLang="zh-CN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altLang="zh-CN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len</a:t>
            </a:r>
            <a:r>
              <a:rPr lang="nn-NO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altLang="zh-CN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++) 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800" i="0" dirty="0">
                <a:solidFill>
                  <a:srgbClr val="A000A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i="0" dirty="0" err="1">
                <a:solidFill>
                  <a:srgbClr val="A000A0"/>
                </a:solidFill>
                <a:latin typeface="Consolas" panose="020B0609020204030204" pitchFamily="49" charset="0"/>
              </a:rPr>
              <a:t>ads_name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en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800" i="0" dirty="0">
                <a:solidFill>
                  <a:srgbClr val="A000A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i="0" dirty="0" err="1">
                <a:solidFill>
                  <a:srgbClr val="A000A0"/>
                </a:solidFill>
                <a:latin typeface="Consolas" panose="020B0609020204030204" pitchFamily="49" charset="0"/>
              </a:rPr>
              <a:t>acedSSName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ss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en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800" i="0" dirty="0">
                <a:solidFill>
                  <a:srgbClr val="A000A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i="0" dirty="0" err="1">
                <a:solidFill>
                  <a:srgbClr val="A000A0"/>
                </a:solidFill>
                <a:latin typeface="Consolas" panose="020B0609020204030204" pitchFamily="49" charset="0"/>
              </a:rPr>
              <a:t>AcDbObjectId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objId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800" i="0" dirty="0">
                <a:solidFill>
                  <a:srgbClr val="A000A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i="0" dirty="0" err="1">
                <a:solidFill>
                  <a:srgbClr val="A000A0"/>
                </a:solidFill>
                <a:latin typeface="Consolas" panose="020B0609020204030204" pitchFamily="49" charset="0"/>
              </a:rPr>
              <a:t>acdbGetObjectId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objId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en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  …</a:t>
            </a:r>
            <a:endParaRPr lang="en-US" altLang="zh-CN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800" i="0" dirty="0" err="1">
                <a:solidFill>
                  <a:srgbClr val="A000A0"/>
                </a:solidFill>
                <a:latin typeface="Consolas" panose="020B0609020204030204" pitchFamily="49" charset="0"/>
              </a:rPr>
              <a:t>acedSSFree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ss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5B6A9423-84DD-4CEF-AFC5-0227801738A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1620957" cy="480131"/>
          </a:xfrm>
        </p:spPr>
        <p:txBody>
          <a:bodyPr/>
          <a:lstStyle/>
          <a:p>
            <a:r>
              <a:rPr lang="zh-CN" altLang="en-US" dirty="0"/>
              <a:t>几何模块</a:t>
            </a:r>
          </a:p>
        </p:txBody>
      </p:sp>
    </p:spTree>
    <p:extLst>
      <p:ext uri="{BB962C8B-B14F-4D97-AF65-F5344CB8AC3E}">
        <p14:creationId xmlns:p14="http://schemas.microsoft.com/office/powerpoint/2010/main" val="3990434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">
      <a:majorFont>
        <a:latin typeface="Trebuchet MS"/>
        <a:ea typeface="微软雅黑"/>
        <a:cs typeface=""/>
      </a:majorFont>
      <a:minorFont>
        <a:latin typeface="Trebuchet M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中望PPT</Template>
  <TotalTime>12914</TotalTime>
  <Words>997</Words>
  <Application>Microsoft Office PowerPoint</Application>
  <PresentationFormat>自定义</PresentationFormat>
  <Paragraphs>174</Paragraphs>
  <Slides>21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主题​​</vt:lpstr>
      <vt:lpstr>PowerPoint 演示文稿</vt:lpstr>
      <vt:lpstr>PowerPoint 演示文稿</vt:lpstr>
      <vt:lpstr>几何模块</vt:lpstr>
      <vt:lpstr>AcGe模块</vt:lpstr>
      <vt:lpstr>AcGeMatrix3d</vt:lpstr>
      <vt:lpstr>AcGeVector3d</vt:lpstr>
      <vt:lpstr>AcGeCurve3d</vt:lpstr>
      <vt:lpstr>示例：曲线转换成线段</vt:lpstr>
      <vt:lpstr>示例：选择实体包络框范围内的实体</vt:lpstr>
      <vt:lpstr>显示模块</vt:lpstr>
      <vt:lpstr>重生成/重绘的流程</vt:lpstr>
      <vt:lpstr>重生成/重绘的流程</vt:lpstr>
      <vt:lpstr>重生成/重绘的流程</vt:lpstr>
      <vt:lpstr>重生成/重绘的流程</vt:lpstr>
      <vt:lpstr>重生成/重绘的流程</vt:lpstr>
      <vt:lpstr>裁剪边界</vt:lpstr>
      <vt:lpstr>裁剪边界</vt:lpstr>
      <vt:lpstr>裁剪边界</vt:lpstr>
      <vt:lpstr>裁剪边界</vt:lpstr>
      <vt:lpstr>示例：在subWorlddraw中通过id显示其它对象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Steven Tung</dc:creator>
  <cp:lastModifiedBy>ArphonePei@outlook.com</cp:lastModifiedBy>
  <cp:revision>1119</cp:revision>
  <dcterms:created xsi:type="dcterms:W3CDTF">2020-11-10T06:02:07Z</dcterms:created>
  <dcterms:modified xsi:type="dcterms:W3CDTF">2021-06-29T02:19:53Z</dcterms:modified>
</cp:coreProperties>
</file>