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62" r:id="rId3"/>
    <p:sldId id="307" r:id="rId4"/>
    <p:sldId id="313" r:id="rId5"/>
    <p:sldId id="333" r:id="rId6"/>
    <p:sldId id="336" r:id="rId7"/>
    <p:sldId id="334" r:id="rId8"/>
    <p:sldId id="317" r:id="rId9"/>
    <p:sldId id="337" r:id="rId10"/>
    <p:sldId id="330" r:id="rId11"/>
    <p:sldId id="338" r:id="rId12"/>
    <p:sldId id="339" r:id="rId13"/>
    <p:sldId id="335" r:id="rId14"/>
    <p:sldId id="340" r:id="rId15"/>
    <p:sldId id="341" r:id="rId16"/>
    <p:sldId id="342" r:id="rId17"/>
    <p:sldId id="331" r:id="rId18"/>
    <p:sldId id="332" r:id="rId19"/>
    <p:sldId id="343" r:id="rId20"/>
    <p:sldId id="344" r:id="rId21"/>
    <p:sldId id="345" r:id="rId22"/>
    <p:sldId id="2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70" autoAdjust="0"/>
  </p:normalViewPr>
  <p:slideViewPr>
    <p:cSldViewPr snapToGrid="0" showGuides="1">
      <p:cViewPr varScale="1">
        <p:scale>
          <a:sx n="72" d="100"/>
          <a:sy n="72" d="100"/>
        </p:scale>
        <p:origin x="1056" y="67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6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1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2021/4/30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177555" y="2639237"/>
            <a:ext cx="983688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DWG</a:t>
            </a:r>
            <a:r>
              <a:rPr lang="zh-CN" altLang="zh-CN" sz="6000" b="1" spc="300" dirty="0">
                <a:solidFill>
                  <a:schemeClr val="bg1"/>
                </a:solidFill>
                <a:latin typeface="+mj-ea"/>
                <a:cs typeface="+mn-ea"/>
              </a:rPr>
              <a:t>数据库详解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（二）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选实体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acedEntSel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“\n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选择一个实体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选择嵌套的实体（例如块中的实体）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选择到的实体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pickflag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r>
              <a:rPr lang="zh-CN" alt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1800" i="0" dirty="0" err="1">
                <a:solidFill>
                  <a:srgbClr val="008000"/>
                </a:solidFill>
                <a:latin typeface="Consolas" panose="020B0609020204030204" pitchFamily="49" charset="0"/>
              </a:rPr>
              <a:t>pickflag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，则这个参数表示用户选到的点，如果为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，参数传入的点表示从该点选择实体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LPCWSTR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prompt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“\n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选择一个嵌套的实体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ads_matrix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xformres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把嵌套的实体从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ECS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转换成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WCS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的矩阵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保存返回的结果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acedNEntSelP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prompt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pickflag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xformres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返回的结果要释放掉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acutRelRb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13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选择集</a:t>
            </a:r>
            <a:endParaRPr lang="en-US" altLang="zh-CN" dirty="0"/>
          </a:p>
          <a:p>
            <a:r>
              <a:rPr lang="zh-CN" altLang="en-US" dirty="0"/>
              <a:t>非常复杂，请仔细看文档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手动选择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选择所有实体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pt1, pt2,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框选实体（完全包含）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pt1, pt2,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框选实体（包括部分包含）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246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6896" y="1835149"/>
            <a:ext cx="11171582" cy="47147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选择集的过滤器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acutBuildList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RTDXF0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"CIRCLE"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实体类型为圆 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"&lt;OR"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"&lt;AND"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40, 50.0, 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半径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&gt;50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40, 100.0, 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半径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&lt;100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"AND&gt;"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62, 1,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颜色为红色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-4,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"OR&gt;"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RTNONE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acedSSGet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pFilter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只会选到半径大于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50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且小于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，或者颜色为红色的圆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acutRelRb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pFilter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pFilter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  <a:p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31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输入字符串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AcString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acedGetString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输入字符串：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/>
              <a:t>输入数字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输入整数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ads_real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也可以用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，不太严谨但更方便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acedGetReal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输入实数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14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输入角度：受</a:t>
            </a:r>
            <a:r>
              <a:rPr lang="en-US" altLang="zh-CN" dirty="0"/>
              <a:t>ANGBASE</a:t>
            </a:r>
            <a:r>
              <a:rPr lang="zh-CN" altLang="en-US" dirty="0"/>
              <a:t>和</a:t>
            </a:r>
            <a:r>
              <a:rPr lang="en-US" altLang="zh-CN" dirty="0"/>
              <a:t>ANGDIR</a:t>
            </a:r>
            <a:r>
              <a:rPr lang="zh-CN" altLang="en-US" dirty="0"/>
              <a:t>影响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ads_real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ang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输入角度：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ang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选择基点：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ads_real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ang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acedGetAngle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输入角度：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&amp;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ang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输入长度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acedGetDist</a:t>
            </a:r>
            <a:r>
              <a:rPr lang="zh-CN" alt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（与角度类似）</a:t>
            </a:r>
            <a:endParaRPr lang="zh-CN" altLang="en-US" dirty="0"/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2017C360-1EC5-453D-9E8D-2BEE9BE48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2" y="2809892"/>
            <a:ext cx="2968814" cy="21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acedInitGet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RSG_NONULL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"Ja NEIN,N _ YES,Y No"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/>
              <a:t>快捷键由空格分隔</a:t>
            </a:r>
            <a:endParaRPr lang="en-US" altLang="zh-CN" dirty="0"/>
          </a:p>
          <a:p>
            <a:r>
              <a:rPr lang="zh-CN" altLang="en-US" dirty="0"/>
              <a:t>大写的字母是快捷键</a:t>
            </a:r>
            <a:endParaRPr lang="en-US" altLang="zh-CN" dirty="0"/>
          </a:p>
          <a:p>
            <a:r>
              <a:rPr lang="zh-CN" altLang="en-US" dirty="0"/>
              <a:t>逗号后也是快捷键</a:t>
            </a:r>
            <a:endParaRPr lang="en-US" altLang="zh-CN" dirty="0"/>
          </a:p>
          <a:p>
            <a:r>
              <a:rPr lang="zh-CN" altLang="en-US" dirty="0"/>
              <a:t>如有下划线，前面是</a:t>
            </a:r>
            <a:r>
              <a:rPr lang="en-US" altLang="zh-CN" dirty="0"/>
              <a:t>local</a:t>
            </a:r>
            <a:r>
              <a:rPr lang="zh-CN" altLang="en-US" dirty="0"/>
              <a:t>名称，后面是</a:t>
            </a:r>
            <a:r>
              <a:rPr lang="en-US" altLang="zh-CN" dirty="0"/>
              <a:t>global</a:t>
            </a:r>
            <a:r>
              <a:rPr lang="zh-CN" altLang="en-US" dirty="0"/>
              <a:t>名称，数量不同时从左往右匹配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 descr="屏幕上有字&#10;&#10;描述已自动生成">
            <a:extLst>
              <a:ext uri="{FF2B5EF4-FFF2-40B4-BE49-F238E27FC236}">
                <a16:creationId xmlns:a16="http://schemas.microsoft.com/office/drawing/2014/main" id="{93E2D3FB-5E40-4925-9E1E-6AA948BE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54" y="1556432"/>
            <a:ext cx="4976291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acedInitGet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RSG_NONULL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"3P,3 2P,2 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Ttr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acedGetPoint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"Specify the center point of circle or [3P/2P/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Ttr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 (tangency </a:t>
            </a:r>
            <a:r>
              <a:rPr lang="en-US" altLang="zh-CN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tangency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 radius)]: 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RTNORM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输入了点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rc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RTKWORD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输入了关键字</a:t>
            </a:r>
            <a:endParaRPr lang="zh-CN" alt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AcString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kword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acedGetInput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kword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acutPrintf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kword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25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03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790" y="2237871"/>
            <a:ext cx="5567783" cy="1089529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坐标系概述</a:t>
            </a:r>
          </a:p>
        </p:txBody>
      </p:sp>
    </p:spTree>
    <p:extLst>
      <p:ext uri="{BB962C8B-B14F-4D97-AF65-F5344CB8AC3E}">
        <p14:creationId xmlns:p14="http://schemas.microsoft.com/office/powerpoint/2010/main" val="87757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CE26D8-CA0C-4A28-B6AA-42051D4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什么是坐标系</a:t>
            </a:r>
          </a:p>
        </p:txBody>
      </p:sp>
      <p:pic>
        <p:nvPicPr>
          <p:cNvPr id="3" name="内容占位符 2" descr="图形用户界面, 应用程序&#10;&#10;描述已自动生成">
            <a:extLst>
              <a:ext uri="{FF2B5EF4-FFF2-40B4-BE49-F238E27FC236}">
                <a16:creationId xmlns:a16="http://schemas.microsoft.com/office/drawing/2014/main" id="{A1DA7FED-17FE-412F-B017-74E3655BC2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52" y="4384793"/>
            <a:ext cx="1531753" cy="2057578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B7DF3A9-6E10-4BDC-95E2-1E71F0D5D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坐标系概述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D25E44FF-194F-4B4D-868B-6047775AE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0" y="1619770"/>
            <a:ext cx="3566469" cy="2591025"/>
          </a:xfrm>
          <a:prstGeom prst="rect">
            <a:avLst/>
          </a:prstGeom>
        </p:spPr>
      </p:pic>
      <p:pic>
        <p:nvPicPr>
          <p:cNvPr id="10" name="图片 9" descr="电脑萤幕画面&#10;&#10;中度可信度描述已自动生成">
            <a:extLst>
              <a:ext uri="{FF2B5EF4-FFF2-40B4-BE49-F238E27FC236}">
                <a16:creationId xmlns:a16="http://schemas.microsoft.com/office/drawing/2014/main" id="{B349FB1E-19C0-4293-A1BC-95ECCDBD2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35" y="4463456"/>
            <a:ext cx="1432684" cy="1897544"/>
          </a:xfrm>
          <a:prstGeom prst="rect">
            <a:avLst/>
          </a:prstGeom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9EADEAF0-50BE-44AF-957C-27E03257D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11" y="1482599"/>
            <a:ext cx="3589331" cy="2728196"/>
          </a:xfrm>
          <a:prstGeom prst="rect">
            <a:avLst/>
          </a:prstGeom>
        </p:spPr>
      </p:pic>
      <p:sp>
        <p:nvSpPr>
          <p:cNvPr id="15" name="图形 13" descr="右箭头 纯色填充">
            <a:extLst>
              <a:ext uri="{FF2B5EF4-FFF2-40B4-BE49-F238E27FC236}">
                <a16:creationId xmlns:a16="http://schemas.microsoft.com/office/drawing/2014/main" id="{C63643D7-7809-4238-B9DF-0C8FD47FB8DC}"/>
              </a:ext>
            </a:extLst>
          </p:cNvPr>
          <p:cNvSpPr/>
          <p:nvPr/>
        </p:nvSpPr>
        <p:spPr>
          <a:xfrm>
            <a:off x="4850295" y="2594113"/>
            <a:ext cx="1977887" cy="996733"/>
          </a:xfrm>
          <a:custGeom>
            <a:avLst/>
            <a:gdLst>
              <a:gd name="connsiteX0" fmla="*/ 28575 w 837762"/>
              <a:gd name="connsiteY0" fmla="*/ 190395 h 323410"/>
              <a:gd name="connsiteX1" fmla="*/ 740655 w 837762"/>
              <a:gd name="connsiteY1" fmla="*/ 190395 h 323410"/>
              <a:gd name="connsiteX2" fmla="*/ 655930 w 837762"/>
              <a:gd name="connsiteY2" fmla="*/ 275120 h 323410"/>
              <a:gd name="connsiteX3" fmla="*/ 655930 w 837762"/>
              <a:gd name="connsiteY3" fmla="*/ 315125 h 323410"/>
              <a:gd name="connsiteX4" fmla="*/ 695935 w 837762"/>
              <a:gd name="connsiteY4" fmla="*/ 315125 h 323410"/>
              <a:gd name="connsiteX5" fmla="*/ 829189 w 837762"/>
              <a:gd name="connsiteY5" fmla="*/ 181832 h 323410"/>
              <a:gd name="connsiteX6" fmla="*/ 830142 w 837762"/>
              <a:gd name="connsiteY6" fmla="*/ 142780 h 323410"/>
              <a:gd name="connsiteX7" fmla="*/ 829189 w 837762"/>
              <a:gd name="connsiteY7" fmla="*/ 141827 h 323410"/>
              <a:gd name="connsiteX8" fmla="*/ 695906 w 837762"/>
              <a:gd name="connsiteY8" fmla="*/ 8573 h 323410"/>
              <a:gd name="connsiteX9" fmla="*/ 656854 w 837762"/>
              <a:gd name="connsiteY9" fmla="*/ 7620 h 323410"/>
              <a:gd name="connsiteX10" fmla="*/ 655901 w 837762"/>
              <a:gd name="connsiteY10" fmla="*/ 8573 h 323410"/>
              <a:gd name="connsiteX11" fmla="*/ 654949 w 837762"/>
              <a:gd name="connsiteY11" fmla="*/ 47625 h 323410"/>
              <a:gd name="connsiteX12" fmla="*/ 655901 w 837762"/>
              <a:gd name="connsiteY12" fmla="*/ 48578 h 323410"/>
              <a:gd name="connsiteX13" fmla="*/ 740626 w 837762"/>
              <a:gd name="connsiteY13" fmla="*/ 133350 h 323410"/>
              <a:gd name="connsiteX14" fmla="*/ 28575 w 837762"/>
              <a:gd name="connsiteY14" fmla="*/ 133350 h 323410"/>
              <a:gd name="connsiteX15" fmla="*/ 0 w 837762"/>
              <a:gd name="connsiteY15" fmla="*/ 161925 h 323410"/>
              <a:gd name="connsiteX16" fmla="*/ 28575 w 837762"/>
              <a:gd name="connsiteY16" fmla="*/ 190500 h 3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7762" h="323410">
                <a:moveTo>
                  <a:pt x="28575" y="190395"/>
                </a:moveTo>
                <a:lnTo>
                  <a:pt x="740655" y="190395"/>
                </a:lnTo>
                <a:lnTo>
                  <a:pt x="655930" y="275120"/>
                </a:lnTo>
                <a:cubicBezTo>
                  <a:pt x="644883" y="286167"/>
                  <a:pt x="644883" y="304078"/>
                  <a:pt x="655930" y="315125"/>
                </a:cubicBezTo>
                <a:cubicBezTo>
                  <a:pt x="666977" y="326172"/>
                  <a:pt x="684888" y="326172"/>
                  <a:pt x="695935" y="315125"/>
                </a:cubicBezTo>
                <a:lnTo>
                  <a:pt x="829189" y="181832"/>
                </a:lnTo>
                <a:cubicBezTo>
                  <a:pt x="840236" y="171311"/>
                  <a:pt x="840663" y="153827"/>
                  <a:pt x="830142" y="142780"/>
                </a:cubicBezTo>
                <a:cubicBezTo>
                  <a:pt x="829832" y="142455"/>
                  <a:pt x="829514" y="142137"/>
                  <a:pt x="829189" y="141827"/>
                </a:cubicBezTo>
                <a:lnTo>
                  <a:pt x="695906" y="8573"/>
                </a:lnTo>
                <a:cubicBezTo>
                  <a:pt x="685385" y="-2474"/>
                  <a:pt x="667901" y="-2901"/>
                  <a:pt x="656854" y="7620"/>
                </a:cubicBezTo>
                <a:cubicBezTo>
                  <a:pt x="656529" y="7930"/>
                  <a:pt x="656211" y="8248"/>
                  <a:pt x="655901" y="8573"/>
                </a:cubicBezTo>
                <a:cubicBezTo>
                  <a:pt x="644854" y="19094"/>
                  <a:pt x="644427" y="36578"/>
                  <a:pt x="654949" y="47625"/>
                </a:cubicBezTo>
                <a:cubicBezTo>
                  <a:pt x="655258" y="47950"/>
                  <a:pt x="655576" y="48268"/>
                  <a:pt x="655901" y="48578"/>
                </a:cubicBezTo>
                <a:lnTo>
                  <a:pt x="740626" y="133350"/>
                </a:lnTo>
                <a:lnTo>
                  <a:pt x="28575" y="133350"/>
                </a:lnTo>
                <a:cubicBezTo>
                  <a:pt x="12794" y="133350"/>
                  <a:pt x="0" y="146143"/>
                  <a:pt x="0" y="161925"/>
                </a:cubicBezTo>
                <a:cubicBezTo>
                  <a:pt x="0" y="177707"/>
                  <a:pt x="12794" y="190500"/>
                  <a:pt x="28575" y="1905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轴转</a:t>
            </a:r>
            <a:r>
              <a:rPr lang="en-US" altLang="zh-CN" dirty="0">
                <a:solidFill>
                  <a:srgbClr val="C00000"/>
                </a:solidFill>
              </a:rPr>
              <a:t>45</a:t>
            </a:r>
            <a:r>
              <a:rPr lang="zh-CN" altLang="en-US" dirty="0">
                <a:solidFill>
                  <a:srgbClr val="C00000"/>
                </a:solidFill>
              </a:rPr>
              <a:t>度且原点移到</a:t>
            </a:r>
            <a:r>
              <a:rPr lang="en-US" altLang="zh-CN" dirty="0">
                <a:solidFill>
                  <a:srgbClr val="C00000"/>
                </a:solidFill>
              </a:rPr>
              <a:t>100,100,0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9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5F1BA-15E8-4938-AC5C-122AE8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坐标系的种类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3B27A-2595-4E01-9DEA-4A3865B277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W(</a:t>
            </a:r>
            <a:r>
              <a:rPr lang="en-US" altLang="zh-CN" dirty="0" err="1"/>
              <a:t>orld</a:t>
            </a:r>
            <a:r>
              <a:rPr lang="en-US" altLang="zh-CN" dirty="0"/>
              <a:t>)CS</a:t>
            </a:r>
            <a:r>
              <a:rPr lang="zh-CN" altLang="en-US" dirty="0"/>
              <a:t>：世界坐标系，绝对坐标</a:t>
            </a:r>
            <a:endParaRPr lang="en-US" altLang="zh-CN" dirty="0"/>
          </a:p>
          <a:p>
            <a:r>
              <a:rPr lang="en-US" altLang="zh-CN" dirty="0"/>
              <a:t>U(ser)CS</a:t>
            </a:r>
            <a:r>
              <a:rPr lang="zh-CN" altLang="en-US" dirty="0"/>
              <a:t>：用户坐标系，用户所使用的坐标系</a:t>
            </a:r>
            <a:endParaRPr lang="en-US" altLang="zh-CN" dirty="0"/>
          </a:p>
          <a:p>
            <a:r>
              <a:rPr lang="en-US" altLang="zh-CN" dirty="0"/>
              <a:t>D(</a:t>
            </a:r>
            <a:r>
              <a:rPr lang="en-US" altLang="zh-CN" dirty="0" err="1"/>
              <a:t>isplay</a:t>
            </a:r>
            <a:r>
              <a:rPr lang="en-US" altLang="zh-CN" dirty="0"/>
              <a:t>)CS</a:t>
            </a:r>
            <a:r>
              <a:rPr lang="zh-CN" altLang="en-US" dirty="0"/>
              <a:t>：显示坐标系，由当前相机的位置、目标位置、</a:t>
            </a:r>
            <a:r>
              <a:rPr lang="en-US" altLang="zh-CN" dirty="0"/>
              <a:t>up</a:t>
            </a:r>
            <a:r>
              <a:rPr lang="zh-CN" altLang="en-US" dirty="0"/>
              <a:t>方向决定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dirty="0" err="1"/>
              <a:t>bject</a:t>
            </a:r>
            <a:r>
              <a:rPr lang="en-US" altLang="zh-CN" dirty="0"/>
              <a:t>)CS</a:t>
            </a:r>
            <a:r>
              <a:rPr lang="zh-CN" altLang="en-US" dirty="0"/>
              <a:t>：对象坐标系，二维多段线，节省存储空间（三维点</a:t>
            </a:r>
            <a:r>
              <a:rPr lang="en-US" altLang="zh-CN" dirty="0"/>
              <a:t>-&gt;</a:t>
            </a:r>
            <a:r>
              <a:rPr lang="zh-CN" altLang="en-US" dirty="0"/>
              <a:t>二维点</a:t>
            </a:r>
            <a:r>
              <a:rPr lang="en-US" altLang="zh-CN" dirty="0"/>
              <a:t>+</a:t>
            </a:r>
            <a:r>
              <a:rPr lang="zh-CN" altLang="en-US" dirty="0"/>
              <a:t>标高</a:t>
            </a:r>
            <a:r>
              <a:rPr lang="en-US" altLang="zh-CN" dirty="0"/>
              <a:t>+</a:t>
            </a:r>
            <a:r>
              <a:rPr lang="zh-CN" altLang="en-US" dirty="0"/>
              <a:t>法向量）</a:t>
            </a:r>
            <a:endParaRPr lang="en-US" altLang="zh-CN" dirty="0"/>
          </a:p>
          <a:p>
            <a:r>
              <a:rPr lang="en-US" altLang="zh-CN" dirty="0"/>
              <a:t>M(</a:t>
            </a:r>
            <a:r>
              <a:rPr lang="en-US" altLang="zh-CN" dirty="0" err="1"/>
              <a:t>odel</a:t>
            </a:r>
            <a:r>
              <a:rPr lang="en-US" altLang="zh-CN" dirty="0"/>
              <a:t>)CS</a:t>
            </a:r>
            <a:r>
              <a:rPr lang="zh-CN" altLang="en-US" dirty="0"/>
              <a:t>：模型坐标系，块，大部分情况下跟</a:t>
            </a:r>
            <a:r>
              <a:rPr lang="en-US" altLang="zh-CN" dirty="0"/>
              <a:t>WCS</a:t>
            </a:r>
            <a:r>
              <a:rPr lang="zh-CN" altLang="en-US" dirty="0"/>
              <a:t>一样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BCE2E-8D7C-4454-9039-662494212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坐标系概述</a:t>
            </a:r>
          </a:p>
        </p:txBody>
      </p:sp>
    </p:spTree>
    <p:extLst>
      <p:ext uri="{BB962C8B-B14F-4D97-AF65-F5344CB8AC3E}">
        <p14:creationId xmlns:p14="http://schemas.microsoft.com/office/powerpoint/2010/main" val="93109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5620" y="1247429"/>
            <a:ext cx="4748323" cy="32799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从</a:t>
            </a:r>
            <a:r>
              <a:rPr lang="en-US" altLang="zh-CN" sz="2800" kern="100" dirty="0">
                <a:latin typeface="+mn-ea"/>
              </a:rPr>
              <a:t>ZRX</a:t>
            </a:r>
            <a:r>
              <a:rPr lang="zh-CN" altLang="en-US" sz="2800" kern="100" dirty="0">
                <a:latin typeface="+mn-ea"/>
              </a:rPr>
              <a:t>程序向</a:t>
            </a:r>
            <a:r>
              <a:rPr lang="en-US" altLang="zh-CN" sz="2800" kern="100" dirty="0">
                <a:latin typeface="+mn-ea"/>
              </a:rPr>
              <a:t>CAD</a:t>
            </a:r>
            <a:r>
              <a:rPr lang="zh-CN" altLang="en-US" sz="2800" kern="100" dirty="0">
                <a:latin typeface="+mn-ea"/>
              </a:rPr>
              <a:t>发送命令创建数据库对象</a:t>
            </a:r>
            <a:endParaRPr lang="en-US" altLang="zh-CN" sz="2800" kern="100" dirty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如何进行用户交互</a:t>
            </a:r>
            <a:endParaRPr lang="en-US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坐标系概述</a:t>
            </a: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6863-CEE4-477A-B94F-4D52DA41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9487-EE6A-4768-B174-849389E84D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所有获取用户输入的接口，如无特殊说明，得到的都是</a:t>
            </a:r>
            <a:r>
              <a:rPr lang="en-US" altLang="zh-CN" dirty="0"/>
              <a:t>UCS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zh-CN" altLang="en-US" dirty="0"/>
              <a:t>与用户输入无关的接口，如无特殊说明，输入输出都是</a:t>
            </a:r>
            <a:r>
              <a:rPr lang="en-US" altLang="zh-CN" dirty="0"/>
              <a:t>WCS</a:t>
            </a:r>
            <a:r>
              <a:rPr lang="zh-CN" altLang="en-US" dirty="0"/>
              <a:t>坐标</a:t>
            </a:r>
            <a:endParaRPr lang="en-US" altLang="zh-CN" dirty="0"/>
          </a:p>
          <a:p>
            <a:r>
              <a:rPr lang="zh-CN" altLang="en-US" dirty="0"/>
              <a:t>（接口输入输出的角度都是弧度制单位，用户输入的角度一般是角度制，需要转换）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DDE7D-B44F-44D5-AC40-F0ACD405FF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坐标系概述</a:t>
            </a:r>
          </a:p>
        </p:txBody>
      </p:sp>
    </p:spTree>
    <p:extLst>
      <p:ext uri="{BB962C8B-B14F-4D97-AF65-F5344CB8AC3E}">
        <p14:creationId xmlns:p14="http://schemas.microsoft.com/office/powerpoint/2010/main" val="343807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6863-CEE4-477A-B94F-4D52DA41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9487-EE6A-4768-B174-849389E84D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WCS</a:t>
            </a:r>
            <a:r>
              <a:rPr lang="zh-CN" altLang="en-US" dirty="0"/>
              <a:t>转</a:t>
            </a:r>
            <a:r>
              <a:rPr lang="en-US" altLang="zh-CN" dirty="0"/>
              <a:t>UCS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wcs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RTSHORT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wcs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resval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ucs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restype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RTSHORT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ucs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resval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acedTrans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/>
              <a:t>UCS</a:t>
            </a:r>
            <a:r>
              <a:rPr lang="zh-CN" altLang="en-US" dirty="0"/>
              <a:t>转</a:t>
            </a:r>
            <a:r>
              <a:rPr lang="en-US" altLang="zh-CN" dirty="0"/>
              <a:t>WCS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acedTrans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ucs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ptWcs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DDE7D-B44F-44D5-AC40-F0ACD405FF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1980029" cy="480131"/>
          </a:xfrm>
        </p:spPr>
        <p:txBody>
          <a:bodyPr/>
          <a:lstStyle/>
          <a:p>
            <a:r>
              <a:rPr lang="zh-CN" altLang="en-US" dirty="0"/>
              <a:t>坐标系概述</a:t>
            </a:r>
          </a:p>
        </p:txBody>
      </p:sp>
    </p:spTree>
    <p:extLst>
      <p:ext uri="{BB962C8B-B14F-4D97-AF65-F5344CB8AC3E}">
        <p14:creationId xmlns:p14="http://schemas.microsoft.com/office/powerpoint/2010/main" val="206452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378613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861" y="1948234"/>
            <a:ext cx="11574002" cy="167840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尽量实现类似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Trim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命令的点选、框选和栏选剪切功能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说出已知的缺陷和改进方向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966" y="1286841"/>
            <a:ext cx="6471782" cy="4081117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程序向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CAD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发送命令创建数据库对象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为什么要通过发送命令来操作</a:t>
            </a:r>
            <a:r>
              <a:rPr lang="en-US" altLang="zh-CN" dirty="0"/>
              <a:t>CAD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zh-CN" altLang="en-US" dirty="0"/>
              <a:t>简单：快速实现功能</a:t>
            </a:r>
            <a:endParaRPr lang="en-US" altLang="zh-CN" dirty="0"/>
          </a:p>
          <a:p>
            <a:r>
              <a:rPr lang="zh-CN" altLang="en-US" dirty="0"/>
              <a:t>稳定可靠：兼顾各种复杂情况，可靠性高</a:t>
            </a:r>
            <a:endParaRPr lang="en-US" altLang="zh-CN" dirty="0"/>
          </a:p>
          <a:p>
            <a:r>
              <a:rPr lang="zh-CN" altLang="en-US" dirty="0"/>
              <a:t>不要觉得</a:t>
            </a:r>
            <a:r>
              <a:rPr lang="en-US" altLang="zh-CN" dirty="0"/>
              <a:t>low</a:t>
            </a:r>
            <a:r>
              <a:rPr lang="zh-CN" altLang="en-US" dirty="0"/>
              <a:t>：在适当的场景使用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7026282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发送命令创建数据库对象</a:t>
            </a:r>
          </a:p>
        </p:txBody>
      </p:sp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en-US" altLang="zh-CN" dirty="0" err="1"/>
              <a:t>acedCommand</a:t>
            </a:r>
            <a:r>
              <a:rPr lang="zh-CN" altLang="en-US" dirty="0"/>
              <a:t>与</a:t>
            </a:r>
            <a:r>
              <a:rPr lang="en-US" altLang="zh-CN" dirty="0" err="1"/>
              <a:t>resbuf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en-US" altLang="zh-CN" dirty="0"/>
              <a:t>ads_ -&gt; aced/</a:t>
            </a:r>
            <a:r>
              <a:rPr lang="en-US" altLang="zh-CN" dirty="0" err="1"/>
              <a:t>acdb</a:t>
            </a:r>
            <a:r>
              <a:rPr lang="en-US" altLang="zh-CN" dirty="0"/>
              <a:t>/…</a:t>
            </a:r>
          </a:p>
          <a:p>
            <a:r>
              <a:rPr lang="zh-CN" altLang="en-US" dirty="0"/>
              <a:t>数据结构沿用：</a:t>
            </a:r>
            <a:r>
              <a:rPr lang="en-US" altLang="zh-CN" dirty="0" err="1"/>
              <a:t>resbuf</a:t>
            </a:r>
            <a:r>
              <a:rPr lang="en-US" altLang="zh-CN" dirty="0"/>
              <a:t>/</a:t>
            </a:r>
            <a:r>
              <a:rPr lang="en-US" altLang="zh-CN" dirty="0" err="1"/>
              <a:t>ads_point</a:t>
            </a:r>
            <a:r>
              <a:rPr lang="en-US" altLang="zh-CN" dirty="0"/>
              <a:t>/</a:t>
            </a:r>
            <a:r>
              <a:rPr lang="en-US" altLang="zh-CN" dirty="0" err="1"/>
              <a:t>ads_ename</a:t>
            </a:r>
            <a:r>
              <a:rPr lang="en-US" altLang="zh-CN" dirty="0"/>
              <a:t>/…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-&gt;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asDblArray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 -&gt;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asPnt3d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apt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ads_point</a:t>
            </a:r>
            <a:endParaRPr lang="en-US" altLang="zh-CN" sz="180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-&gt;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acdbGetObjectId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-&gt;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endParaRPr lang="en-US" altLang="zh-CN" sz="180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AcDbObjectId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-&gt;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acdbGetAdsName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-&gt;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ads_name</a:t>
            </a:r>
            <a:endParaRPr lang="en-US" altLang="zh-CN" sz="180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7026282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发送命令创建数据库对象</a:t>
            </a:r>
          </a:p>
        </p:txBody>
      </p:sp>
    </p:spTree>
    <p:extLst>
      <p:ext uri="{BB962C8B-B14F-4D97-AF65-F5344CB8AC3E}">
        <p14:creationId xmlns:p14="http://schemas.microsoft.com/office/powerpoint/2010/main" val="29220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en-US" altLang="zh-CN" dirty="0" err="1"/>
              <a:t>acedCommand</a:t>
            </a:r>
            <a:r>
              <a:rPr lang="zh-CN" altLang="en-US" dirty="0"/>
              <a:t>与</a:t>
            </a:r>
            <a:r>
              <a:rPr lang="en-US" altLang="zh-CN" dirty="0" err="1"/>
              <a:t>resbuf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resbuf</a:t>
            </a:r>
            <a:r>
              <a:rPr lang="en-US" altLang="zh-CN" dirty="0"/>
              <a:t>: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acutBuildList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acutNewRb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acutRelRb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/>
              <a:t>不要自己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</a:p>
          <a:p>
            <a:r>
              <a:rPr lang="zh-CN" altLang="en-US" dirty="0"/>
              <a:t>遍历：与普通的链表一样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resbuf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pRb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pTmp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rbnext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7026282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发送命令创建数据库对象</a:t>
            </a:r>
          </a:p>
        </p:txBody>
      </p:sp>
    </p:spTree>
    <p:extLst>
      <p:ext uri="{BB962C8B-B14F-4D97-AF65-F5344CB8AC3E}">
        <p14:creationId xmlns:p14="http://schemas.microsoft.com/office/powerpoint/2010/main" val="23202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en-US" altLang="zh-CN" dirty="0" err="1"/>
              <a:t>acedCommand</a:t>
            </a:r>
            <a:r>
              <a:rPr lang="zh-CN" altLang="en-US" dirty="0"/>
              <a:t>与</a:t>
            </a:r>
            <a:r>
              <a:rPr lang="en-US" altLang="zh-CN" dirty="0" err="1"/>
              <a:t>resbuf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3AD99-68D4-4CB8-96D4-355DC7EB77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100" y="1643763"/>
            <a:ext cx="10883900" cy="49119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acedCommand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acedCommand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RTSTR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"_.Copy"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RTENAME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"_Mode"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"_Single"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RT3DPOINT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apt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RTSTR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"100,100,0"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RTNONE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/>
              <a:t>_ </a:t>
            </a:r>
            <a:r>
              <a:rPr lang="zh-CN" altLang="en-US" dirty="0"/>
              <a:t>：调用</a:t>
            </a:r>
            <a:r>
              <a:rPr lang="en-US" altLang="zh-CN" dirty="0"/>
              <a:t>global</a:t>
            </a:r>
            <a:r>
              <a:rPr lang="zh-CN" altLang="en-US" dirty="0"/>
              <a:t>名称</a:t>
            </a:r>
            <a:endParaRPr lang="en-US" altLang="zh-CN" dirty="0"/>
          </a:p>
          <a:p>
            <a:r>
              <a:rPr lang="en-US" altLang="zh-CN" dirty="0"/>
              <a:t>. :</a:t>
            </a:r>
            <a:r>
              <a:rPr lang="zh-CN" altLang="en-US" dirty="0"/>
              <a:t>无视</a:t>
            </a:r>
            <a:r>
              <a:rPr lang="en-US" altLang="zh-CN" dirty="0"/>
              <a:t>Undefine</a:t>
            </a:r>
            <a:r>
              <a:rPr lang="zh-CN" altLang="en-US" dirty="0"/>
              <a:t>调用原本的命令名称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7026282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ZRX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发送命令创建数据库对象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A625BD5-7065-41F6-8BF7-8AAE3257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54" y="4251408"/>
            <a:ext cx="2736042" cy="22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113" y="2029125"/>
            <a:ext cx="6299200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如何进行用户交互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9ED66A-BBD8-4455-B974-FEDAC604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用户交互有哪些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5C3D645-10D7-40FD-A31A-327A79188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3057247" cy="480131"/>
          </a:xfrm>
        </p:spPr>
        <p:txBody>
          <a:bodyPr/>
          <a:lstStyle/>
          <a:p>
            <a:r>
              <a:rPr lang="zh-CN" altLang="en-US" dirty="0"/>
              <a:t>如何进行用户交互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B28E3B7-AF55-4A31-9A98-5ACD5B3FA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选点</a:t>
            </a:r>
            <a:endParaRPr lang="en-US" altLang="zh-CN" dirty="0"/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输入起点：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pt1);</a:t>
            </a:r>
          </a:p>
          <a:p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acedGetPoint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(pt1,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输入终点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pt2)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acedGetCorner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(pt1,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“\n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输入</a:t>
            </a:r>
            <a:r>
              <a:rPr lang="zh-CN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对角点</a:t>
            </a:r>
            <a:r>
              <a:rPr lang="zh-CN" alt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pt2));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9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8187</TotalTime>
  <Words>1330</Words>
  <Application>Microsoft Office PowerPoint</Application>
  <PresentationFormat>宽屏</PresentationFormat>
  <Paragraphs>177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思源黑体</vt:lpstr>
      <vt:lpstr>微软雅黑</vt:lpstr>
      <vt:lpstr>Arial</vt:lpstr>
      <vt:lpstr>Consolas</vt:lpstr>
      <vt:lpstr>Trebuchet MS</vt:lpstr>
      <vt:lpstr>Wingdings</vt:lpstr>
      <vt:lpstr>Office 主题​​</vt:lpstr>
      <vt:lpstr>PowerPoint 演示文稿</vt:lpstr>
      <vt:lpstr>PowerPoint 演示文稿</vt:lpstr>
      <vt:lpstr>从ZRX程序向CAD发送命令创建数据库对象</vt:lpstr>
      <vt:lpstr>为什么要通过发送命令来操作CAD</vt:lpstr>
      <vt:lpstr>acedCommand与resbuf</vt:lpstr>
      <vt:lpstr>acedCommand与resbuf</vt:lpstr>
      <vt:lpstr>acedCommand与resbuf</vt:lpstr>
      <vt:lpstr>如何进行用户交互</vt:lpstr>
      <vt:lpstr>用户交互有哪些</vt:lpstr>
      <vt:lpstr>用户交互有哪些</vt:lpstr>
      <vt:lpstr>用户交互有哪些</vt:lpstr>
      <vt:lpstr>用户交互有哪些</vt:lpstr>
      <vt:lpstr>用户交互有哪些</vt:lpstr>
      <vt:lpstr>用户交互有哪些</vt:lpstr>
      <vt:lpstr>用户交互有哪些</vt:lpstr>
      <vt:lpstr>用户交互有哪些</vt:lpstr>
      <vt:lpstr>坐标系概述</vt:lpstr>
      <vt:lpstr>什么是坐标系</vt:lpstr>
      <vt:lpstr>坐标系的种类</vt:lpstr>
      <vt:lpstr>坐标系转换</vt:lpstr>
      <vt:lpstr>坐标系转换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Pei Arphone</cp:lastModifiedBy>
  <cp:revision>891</cp:revision>
  <dcterms:created xsi:type="dcterms:W3CDTF">2020-11-10T06:02:07Z</dcterms:created>
  <dcterms:modified xsi:type="dcterms:W3CDTF">2021-04-30T07:28:50Z</dcterms:modified>
</cp:coreProperties>
</file>