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2" r:id="rId2"/>
    <p:sldId id="262" r:id="rId3"/>
    <p:sldId id="307" r:id="rId4"/>
    <p:sldId id="313" r:id="rId5"/>
    <p:sldId id="349" r:id="rId6"/>
    <p:sldId id="351" r:id="rId7"/>
    <p:sldId id="350" r:id="rId8"/>
    <p:sldId id="317" r:id="rId9"/>
    <p:sldId id="348" r:id="rId10"/>
    <p:sldId id="352" r:id="rId11"/>
    <p:sldId id="353" r:id="rId12"/>
    <p:sldId id="354" r:id="rId13"/>
    <p:sldId id="357" r:id="rId14"/>
    <p:sldId id="355" r:id="rId15"/>
    <p:sldId id="356" r:id="rId16"/>
    <p:sldId id="331" r:id="rId17"/>
    <p:sldId id="332" r:id="rId18"/>
    <p:sldId id="358" r:id="rId19"/>
    <p:sldId id="359" r:id="rId20"/>
    <p:sldId id="360" r:id="rId21"/>
    <p:sldId id="361" r:id="rId22"/>
    <p:sldId id="362" r:id="rId23"/>
    <p:sldId id="363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FED"/>
    <a:srgbClr val="892B85"/>
    <a:srgbClr val="FFA729"/>
    <a:srgbClr val="75D3FF"/>
    <a:srgbClr val="A4E5FF"/>
    <a:srgbClr val="333333"/>
    <a:srgbClr val="0167ED"/>
    <a:srgbClr val="0163EA"/>
    <a:srgbClr val="00A4FB"/>
    <a:srgbClr val="00A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0" autoAdjust="0"/>
  </p:normalViewPr>
  <p:slideViewPr>
    <p:cSldViewPr snapToGrid="0" showGuides="1">
      <p:cViewPr varScale="1">
        <p:scale>
          <a:sx n="72" d="100"/>
          <a:sy n="72" d="100"/>
        </p:scale>
        <p:origin x="1056" y="67"/>
      </p:cViewPr>
      <p:guideLst>
        <p:guide orient="horz" pos="300"/>
        <p:guide orient="horz" pos="2137"/>
        <p:guide orient="horz" pos="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B14A-A762-41A3-8012-5EE6E29FE52D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B747-53A5-4EBB-AC49-8D2D880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2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3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6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1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3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1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BCBF7560-65F6-42AF-A4F5-6513E75A78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0B7749-7FBF-4A8D-BF00-1586645C5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332632"/>
            <a:ext cx="9417963" cy="923330"/>
          </a:xfrm>
        </p:spPr>
        <p:txBody>
          <a:bodyPr wrap="none" anchor="b">
            <a:spAutoFit/>
          </a:bodyPr>
          <a:lstStyle>
            <a:lvl1pPr algn="l">
              <a:defRPr sz="6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2E15E-2C9E-495C-B68E-88AD3DAF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3255962"/>
            <a:ext cx="4185761" cy="424732"/>
          </a:xfrm>
        </p:spPr>
        <p:txBody>
          <a:bodyPr wrap="non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7F4D0-C14C-476A-A97C-BAD29ADE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2021/5/8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F89D6-42A7-455B-B1D4-4FE6D9C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8699A-6D9C-4A88-86C4-49CD5EF3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47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描述已自动生成">
            <a:extLst>
              <a:ext uri="{FF2B5EF4-FFF2-40B4-BE49-F238E27FC236}">
                <a16:creationId xmlns:a16="http://schemas.microsoft.com/office/drawing/2014/main" id="{5CC52A27-45BB-420E-B145-8F2D29B91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B0BA5-0647-488A-A196-8F0BA9E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598-B97E-49B7-909D-A29CA4ACF8C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636E4D-50D7-451D-8EE7-CDF46384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C3531-BA98-4C5E-B1EE-50D5C167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11E-E723-4A01-9EEE-9A335138E4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0E75E22-F828-4CBD-86EF-F0FCF1D3E5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00" y="1674812"/>
            <a:ext cx="4495800" cy="4179888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60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>
            <a:extLst>
              <a:ext uri="{FF2B5EF4-FFF2-40B4-BE49-F238E27FC236}">
                <a16:creationId xmlns:a16="http://schemas.microsoft.com/office/drawing/2014/main" id="{34BFDBD7-4D34-4560-9E25-AE01E9DCB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FEEF0733-8C6A-4FB9-9177-42242093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600" y="2692800"/>
            <a:ext cx="6299200" cy="2086725"/>
          </a:xfrm>
        </p:spPr>
        <p:txBody>
          <a:bodyPr>
            <a:spAutoFit/>
          </a:bodyPr>
          <a:lstStyle>
            <a:lvl1pPr>
              <a:defRPr sz="7200" b="1" spc="-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F82BE89-7BA7-4170-ACFC-8252EEC27E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04900" y="2324100"/>
            <a:ext cx="3568700" cy="1003300"/>
          </a:xfrm>
        </p:spPr>
        <p:txBody>
          <a:bodyPr>
            <a:normAutofit/>
          </a:bodyPr>
          <a:lstStyle>
            <a:lvl1pPr>
              <a:buNone/>
              <a:defRPr sz="6600" b="1">
                <a:solidFill>
                  <a:schemeClr val="bg1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插入序号</a:t>
            </a:r>
          </a:p>
        </p:txBody>
      </p:sp>
    </p:spTree>
    <p:extLst>
      <p:ext uri="{BB962C8B-B14F-4D97-AF65-F5344CB8AC3E}">
        <p14:creationId xmlns:p14="http://schemas.microsoft.com/office/powerpoint/2010/main" val="864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851E7078-1819-4E20-BD83-D8C140A05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1EA0C00A-5C42-4A7C-A7BD-81E8550B2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965641"/>
            <a:ext cx="10902950" cy="480131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6BD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96BDCCA-D17E-4383-A172-1B0E79D7A8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4050" y="1835149"/>
            <a:ext cx="10883900" cy="4632325"/>
          </a:xfrm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l"/>
              <a:defRPr sz="40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文案内容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C3D669F4-A296-4908-BBBA-63A1DBF3EE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200" y="110935"/>
            <a:ext cx="1261884" cy="480131"/>
          </a:xfrm>
        </p:spPr>
        <p:txBody>
          <a:bodyPr wrap="none" anchor="ctr" anchorCtr="0">
            <a:spAutoFit/>
          </a:bodyPr>
          <a:lstStyle>
            <a:lvl1pPr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13307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背景图案&#10;&#10;描述已自动生成">
            <a:extLst>
              <a:ext uri="{FF2B5EF4-FFF2-40B4-BE49-F238E27FC236}">
                <a16:creationId xmlns:a16="http://schemas.microsoft.com/office/drawing/2014/main" id="{E06951C7-A486-40D4-8E32-6B3158838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10BCC44B-3BA3-4132-9940-F0809B864E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142528"/>
            <a:ext cx="4801314" cy="1338828"/>
          </a:xfrm>
        </p:spPr>
        <p:txBody>
          <a:bodyPr wrap="none" anchor="ctr">
            <a:spAutoFit/>
          </a:bodyPr>
          <a:lstStyle>
            <a:lvl1pPr>
              <a:buNone/>
              <a:defRPr sz="9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感谢观看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902EE30-E2DE-490A-AD19-71B7A6880F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6665" y="2393149"/>
            <a:ext cx="1159292" cy="535531"/>
          </a:xfrm>
        </p:spPr>
        <p:txBody>
          <a:bodyPr wrap="none">
            <a:spAutoFit/>
          </a:bodyPr>
          <a:lstStyle>
            <a:lvl1pPr>
              <a:buNone/>
              <a:defRPr sz="3200" spc="6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6032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E9040-7480-4B76-BBB9-1512CC86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3E957-4B2E-48E1-8116-04795B32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6EA3B-CA1A-48A4-841F-3F64B98D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C85D-CB44-4B0C-AD29-5864A8BB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7AF48-CE96-426D-85FA-BB74C120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488F682E-6876-479D-80B3-441D339E657B}"/>
              </a:ext>
            </a:extLst>
          </p:cNvPr>
          <p:cNvSpPr txBox="1">
            <a:spLocks/>
          </p:cNvSpPr>
          <p:nvPr/>
        </p:nvSpPr>
        <p:spPr>
          <a:xfrm>
            <a:off x="1177555" y="2639237"/>
            <a:ext cx="9836889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+mj-ea"/>
                <a:cs typeface="+mn-ea"/>
              </a:rPr>
              <a:t>反应器</a:t>
            </a:r>
          </a:p>
        </p:txBody>
      </p:sp>
    </p:spTree>
    <p:extLst>
      <p:ext uri="{BB962C8B-B14F-4D97-AF65-F5344CB8AC3E}">
        <p14:creationId xmlns:p14="http://schemas.microsoft.com/office/powerpoint/2010/main" val="30154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有哪些反应器</a:t>
            </a:r>
          </a:p>
        </p:txBody>
      </p:sp>
      <p:pic>
        <p:nvPicPr>
          <p:cNvPr id="6" name="内容占位符 5" descr="图形用户界面&#10;&#10;描述已自动生成">
            <a:extLst>
              <a:ext uri="{FF2B5EF4-FFF2-40B4-BE49-F238E27FC236}">
                <a16:creationId xmlns:a16="http://schemas.microsoft.com/office/drawing/2014/main" id="{DD2813F5-678B-41B8-9BD1-3D2F162FE8D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5" y="1868194"/>
            <a:ext cx="6700021" cy="4632325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980029" cy="480131"/>
          </a:xfrm>
        </p:spPr>
        <p:txBody>
          <a:bodyPr/>
          <a:lstStyle/>
          <a:p>
            <a:r>
              <a:rPr lang="zh-CN" altLang="en-US" dirty="0"/>
              <a:t>反应器介绍</a:t>
            </a:r>
          </a:p>
        </p:txBody>
      </p: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B94348BF-43F2-4B7D-8429-9799D9367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07" y="1820347"/>
            <a:ext cx="6119390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3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常用的反应器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980029" cy="480131"/>
          </a:xfrm>
        </p:spPr>
        <p:txBody>
          <a:bodyPr/>
          <a:lstStyle/>
          <a:p>
            <a:r>
              <a:rPr lang="zh-CN" altLang="en-US" dirty="0"/>
              <a:t>反应器介绍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857EAD-E45D-4023-B41E-D3C6CEE1E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AcEditorReactor</a:t>
            </a:r>
            <a:r>
              <a:rPr lang="en-US" altLang="zh-CN" dirty="0"/>
              <a:t>/2/3</a:t>
            </a:r>
            <a:r>
              <a:rPr lang="zh-CN" altLang="en-US" dirty="0"/>
              <a:t>：编辑器反应器</a:t>
            </a:r>
            <a:endParaRPr lang="en-US" altLang="zh-CN" dirty="0"/>
          </a:p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文件的新建</a:t>
            </a:r>
            <a:r>
              <a:rPr lang="en-US" altLang="zh-CN" dirty="0"/>
              <a:t>/</a:t>
            </a:r>
            <a:r>
              <a:rPr lang="zh-CN" altLang="en-US" dirty="0"/>
              <a:t>打开</a:t>
            </a:r>
            <a:r>
              <a:rPr lang="en-US" altLang="zh-CN" dirty="0"/>
              <a:t>/</a:t>
            </a:r>
            <a:r>
              <a:rPr lang="zh-CN" altLang="en-US" dirty="0"/>
              <a:t>关闭</a:t>
            </a:r>
            <a:r>
              <a:rPr lang="en-US" altLang="zh-CN" dirty="0"/>
              <a:t>/</a:t>
            </a:r>
            <a:r>
              <a:rPr lang="zh-CN" altLang="en-US" dirty="0"/>
              <a:t>切换</a:t>
            </a:r>
            <a:r>
              <a:rPr lang="en-US" altLang="zh-CN" dirty="0"/>
              <a:t>/</a:t>
            </a:r>
            <a:r>
              <a:rPr lang="zh-CN" altLang="en-US" dirty="0"/>
              <a:t>保存</a:t>
            </a:r>
            <a:r>
              <a:rPr lang="en-US" altLang="zh-CN" dirty="0"/>
              <a:t>/</a:t>
            </a:r>
            <a:r>
              <a:rPr lang="zh-CN" altLang="en-US" dirty="0"/>
              <a:t>导入</a:t>
            </a:r>
            <a:r>
              <a:rPr lang="en-US" altLang="zh-CN" dirty="0"/>
              <a:t>/</a:t>
            </a:r>
            <a:r>
              <a:rPr lang="zh-CN" altLang="en-US" dirty="0"/>
              <a:t>导出、命令的开始</a:t>
            </a:r>
            <a:r>
              <a:rPr lang="en-US" altLang="zh-CN" dirty="0"/>
              <a:t>/</a:t>
            </a:r>
            <a:r>
              <a:rPr lang="zh-CN" altLang="en-US" dirty="0"/>
              <a:t>结束</a:t>
            </a:r>
            <a:r>
              <a:rPr lang="en-US" altLang="zh-CN" dirty="0"/>
              <a:t>/</a:t>
            </a:r>
            <a:r>
              <a:rPr lang="zh-CN" altLang="en-US" dirty="0"/>
              <a:t>中止、图块的插入</a:t>
            </a:r>
            <a:r>
              <a:rPr lang="en-US" altLang="zh-CN" dirty="0"/>
              <a:t>/</a:t>
            </a:r>
            <a:r>
              <a:rPr lang="zh-CN" altLang="en-US" dirty="0"/>
              <a:t>导入</a:t>
            </a:r>
            <a:r>
              <a:rPr lang="en-US" altLang="zh-CN" dirty="0"/>
              <a:t>/</a:t>
            </a:r>
            <a:r>
              <a:rPr lang="zh-CN" altLang="en-US" dirty="0"/>
              <a:t>导出、鼠标点击、软件关闭、视图变化、非数据库系统变量变化、</a:t>
            </a:r>
            <a:r>
              <a:rPr lang="en-US" altLang="zh-CN" dirty="0"/>
              <a:t>…</a:t>
            </a:r>
          </a:p>
          <a:p>
            <a:r>
              <a:rPr lang="en-US" altLang="zh-CN" dirty="0" err="1"/>
              <a:t>acedEditor</a:t>
            </a:r>
            <a:r>
              <a:rPr lang="en-US" altLang="zh-CN" dirty="0"/>
              <a:t>-&gt;</a:t>
            </a:r>
            <a:r>
              <a:rPr lang="en-US" altLang="zh-CN" dirty="0" err="1"/>
              <a:t>addReactor</a:t>
            </a:r>
            <a:endParaRPr lang="en-US" altLang="zh-CN" dirty="0"/>
          </a:p>
          <a:p>
            <a:r>
              <a:rPr lang="en-US" altLang="zh-CN" dirty="0" err="1"/>
              <a:t>acedEditor</a:t>
            </a:r>
            <a:r>
              <a:rPr lang="en-US" altLang="zh-CN" dirty="0"/>
              <a:t>-&gt;</a:t>
            </a:r>
            <a:r>
              <a:rPr lang="en-US" altLang="zh-CN" dirty="0" err="1"/>
              <a:t>removeReactor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10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常用的反应器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980029" cy="480131"/>
          </a:xfrm>
        </p:spPr>
        <p:txBody>
          <a:bodyPr/>
          <a:lstStyle/>
          <a:p>
            <a:r>
              <a:rPr lang="zh-CN" altLang="en-US" dirty="0"/>
              <a:t>反应器介绍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857EAD-E45D-4023-B41E-D3C6CEE1E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AcDbDatabaseReactor</a:t>
            </a:r>
            <a:r>
              <a:rPr lang="zh-CN" altLang="en-US" dirty="0"/>
              <a:t>：数据库反应器</a:t>
            </a:r>
            <a:endParaRPr lang="en-US" altLang="zh-CN" dirty="0"/>
          </a:p>
          <a:p>
            <a:r>
              <a:rPr lang="zh-CN" altLang="en-US" dirty="0"/>
              <a:t>对象的添加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拆离、数据库系统变量变化、数据库删除、</a:t>
            </a:r>
            <a:r>
              <a:rPr lang="en-US" altLang="zh-CN" dirty="0"/>
              <a:t>…</a:t>
            </a:r>
          </a:p>
          <a:p>
            <a:r>
              <a:rPr lang="en-US" altLang="zh-CN" dirty="0" err="1"/>
              <a:t>pDb</a:t>
            </a:r>
            <a:r>
              <a:rPr lang="en-US" altLang="zh-CN" dirty="0"/>
              <a:t>-&gt;</a:t>
            </a:r>
            <a:r>
              <a:rPr lang="en-US" altLang="zh-CN" dirty="0" err="1"/>
              <a:t>addReactor</a:t>
            </a:r>
            <a:endParaRPr lang="en-US" altLang="zh-CN" dirty="0"/>
          </a:p>
          <a:p>
            <a:r>
              <a:rPr lang="en-US" altLang="zh-CN" dirty="0" err="1"/>
              <a:t>mpDatabase</a:t>
            </a:r>
            <a:r>
              <a:rPr lang="en-US" altLang="zh-CN" dirty="0"/>
              <a:t>-&gt;</a:t>
            </a:r>
            <a:r>
              <a:rPr lang="en-US" altLang="zh-CN" dirty="0" err="1"/>
              <a:t>removeReactor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011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常用的反应器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980029" cy="480131"/>
          </a:xfrm>
        </p:spPr>
        <p:txBody>
          <a:bodyPr/>
          <a:lstStyle/>
          <a:p>
            <a:r>
              <a:rPr lang="zh-CN" altLang="en-US" dirty="0"/>
              <a:t>反应器介绍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857EAD-E45D-4023-B41E-D3C6CEE1E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AcEdInputPointMonitor</a:t>
            </a:r>
            <a:r>
              <a:rPr lang="en-US" altLang="zh-CN" dirty="0"/>
              <a:t>/</a:t>
            </a:r>
            <a:r>
              <a:rPr lang="en-US" altLang="zh-CN" dirty="0" err="1"/>
              <a:t>AcEdInputPointFilter</a:t>
            </a:r>
            <a:r>
              <a:rPr lang="zh-CN" altLang="en-US" dirty="0"/>
              <a:t>：输入点反应器，</a:t>
            </a:r>
            <a:r>
              <a:rPr lang="en-US" altLang="zh-CN" dirty="0"/>
              <a:t>monitor</a:t>
            </a:r>
            <a:r>
              <a:rPr lang="zh-CN" altLang="en-US" dirty="0"/>
              <a:t>只能监视，</a:t>
            </a:r>
            <a:r>
              <a:rPr lang="en-US" altLang="zh-CN" dirty="0"/>
              <a:t>filter</a:t>
            </a:r>
            <a:r>
              <a:rPr lang="zh-CN" altLang="en-US" dirty="0"/>
              <a:t>还可以修改</a:t>
            </a:r>
            <a:endParaRPr lang="en-US" altLang="zh-CN" dirty="0"/>
          </a:p>
          <a:p>
            <a:r>
              <a:rPr lang="zh-CN" altLang="en-US" dirty="0"/>
              <a:t>监视</a:t>
            </a:r>
            <a:r>
              <a:rPr lang="en-US" altLang="zh-CN" dirty="0"/>
              <a:t>/</a:t>
            </a:r>
            <a:r>
              <a:rPr lang="zh-CN" altLang="en-US" dirty="0"/>
              <a:t>修改输入点的操作，包括鼠标移动、点击、选择、捕捉、激活夹点等等，还可以显示</a:t>
            </a:r>
            <a:r>
              <a:rPr lang="en-US" altLang="zh-CN" dirty="0"/>
              <a:t>tooltip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pDoc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inputPointManager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addPointMonitor</a:t>
            </a:r>
            <a:endParaRPr lang="en-US" altLang="zh-CN" sz="1800" dirty="0">
              <a:solidFill>
                <a:srgbClr val="88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mpDocument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inputPointManager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()-&gt;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removePointMonitor</a:t>
            </a:r>
            <a:endParaRPr lang="en-US" altLang="zh-CN" sz="1800" dirty="0">
              <a:solidFill>
                <a:srgbClr val="880000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pic>
        <p:nvPicPr>
          <p:cNvPr id="10" name="图片 9" descr="形状, 圆圈&#10;&#10;描述已自动生成">
            <a:extLst>
              <a:ext uri="{FF2B5EF4-FFF2-40B4-BE49-F238E27FC236}">
                <a16:creationId xmlns:a16="http://schemas.microsoft.com/office/drawing/2014/main" id="{BBB30DC9-7144-409A-885A-F3EEFB18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75" y="4702802"/>
            <a:ext cx="3114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4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常用的反应器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980029" cy="480131"/>
          </a:xfrm>
        </p:spPr>
        <p:txBody>
          <a:bodyPr/>
          <a:lstStyle/>
          <a:p>
            <a:r>
              <a:rPr lang="zh-CN" altLang="en-US" dirty="0"/>
              <a:t>反应器介绍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857EAD-E45D-4023-B41E-D3C6CEE1E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AcDbObjectReactor</a:t>
            </a:r>
            <a:r>
              <a:rPr lang="en-US" altLang="zh-CN" dirty="0"/>
              <a:t>/</a:t>
            </a:r>
            <a:r>
              <a:rPr lang="en-US" altLang="zh-CN" dirty="0" err="1"/>
              <a:t>AcDbEntityReactor</a:t>
            </a:r>
            <a:r>
              <a:rPr lang="zh-CN" altLang="en-US" dirty="0"/>
              <a:t>：对象</a:t>
            </a:r>
            <a:r>
              <a:rPr lang="en-US" altLang="zh-CN" dirty="0"/>
              <a:t>/</a:t>
            </a:r>
            <a:r>
              <a:rPr lang="zh-CN" altLang="en-US" dirty="0"/>
              <a:t>实体反应器</a:t>
            </a:r>
            <a:endParaRPr lang="en-US" altLang="zh-CN" dirty="0"/>
          </a:p>
          <a:p>
            <a:r>
              <a:rPr lang="zh-CN" altLang="en-US" dirty="0"/>
              <a:t>对象的复制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关闭</a:t>
            </a:r>
            <a:r>
              <a:rPr lang="en-US" altLang="zh-CN" dirty="0"/>
              <a:t>/undo/redo</a:t>
            </a:r>
            <a:r>
              <a:rPr lang="zh-CN" altLang="en-US" dirty="0"/>
              <a:t>、实体的图形改变、</a:t>
            </a:r>
            <a:r>
              <a:rPr lang="en-US" altLang="zh-CN" dirty="0"/>
              <a:t>…</a:t>
            </a:r>
          </a:p>
          <a:p>
            <a:r>
              <a:rPr lang="en-US" altLang="zh-CN" dirty="0" err="1"/>
              <a:t>pObj</a:t>
            </a:r>
            <a:r>
              <a:rPr lang="en-US" altLang="zh-CN" dirty="0"/>
              <a:t>-&gt;</a:t>
            </a:r>
            <a:r>
              <a:rPr lang="en-US" altLang="zh-CN" dirty="0" err="1"/>
              <a:t>addReactor</a:t>
            </a:r>
            <a:endParaRPr lang="en-US" altLang="zh-CN" dirty="0"/>
          </a:p>
          <a:p>
            <a:r>
              <a:rPr lang="en-US" altLang="zh-CN" dirty="0" err="1"/>
              <a:t>pObj</a:t>
            </a:r>
            <a:r>
              <a:rPr lang="en-US" altLang="zh-CN" dirty="0"/>
              <a:t>-&gt;</a:t>
            </a:r>
            <a:r>
              <a:rPr lang="en-US" altLang="zh-CN" dirty="0" err="1"/>
              <a:t>removeReactor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821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980029" cy="480131"/>
          </a:xfrm>
        </p:spPr>
        <p:txBody>
          <a:bodyPr/>
          <a:lstStyle/>
          <a:p>
            <a:r>
              <a:rPr lang="zh-CN" altLang="en-US" dirty="0"/>
              <a:t>反应器介绍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857EAD-E45D-4023-B41E-D3C6CEE1E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不要依赖除了类似</a:t>
            </a:r>
            <a:r>
              <a:rPr lang="en-US" altLang="zh-CN" dirty="0"/>
              <a:t>begin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以外的事件的触发顺序，比如不能假定数据库反应器和对象反应器的对象删除事件谁先触发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事件的触发只代表事件本身发生了，不要依赖事件之间的关系，比如一个操作里面对象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erased</a:t>
            </a:r>
            <a:r>
              <a:rPr lang="zh-CN" altLang="en-US" dirty="0"/>
              <a:t>事件触发，然后对象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erased</a:t>
            </a:r>
            <a:r>
              <a:rPr lang="zh-CN" altLang="en-US" dirty="0"/>
              <a:t>事件触发，只能表示对象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都被删除了，不代表每次执行这个操作都是先触发对象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erased</a:t>
            </a:r>
            <a:r>
              <a:rPr lang="zh-CN" altLang="en-US" dirty="0"/>
              <a:t>事件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不要在回调函数里调用用户交互函数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acedGetPoint</a:t>
            </a:r>
            <a:r>
              <a:rPr lang="en-US" altLang="zh-CN" dirty="0"/>
              <a:t>)</a:t>
            </a:r>
            <a:r>
              <a:rPr lang="zh-CN" altLang="en-US" dirty="0"/>
              <a:t>和发送命令（如</a:t>
            </a:r>
            <a:r>
              <a:rPr lang="en-US" altLang="zh-CN" dirty="0" err="1"/>
              <a:t>acedCommand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985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03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960335"/>
            <a:ext cx="5227674" cy="2086725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永久反应器介绍</a:t>
            </a:r>
            <a:endParaRPr lang="zh-CN" altLang="en-US" sz="7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7574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CE26D8-CA0C-4A28-B6AA-42051D4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永久和非永久反应器的区别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B7DF3A9-6E10-4BDC-95E2-1E71F0D5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永久反应器介绍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A5075EB-6231-41CC-AA9C-BA94674DCE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4525" y="1445772"/>
            <a:ext cx="10883900" cy="5093251"/>
          </a:xfrm>
        </p:spPr>
        <p:txBody>
          <a:bodyPr/>
          <a:lstStyle/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非永久反应器：直接从</a:t>
            </a:r>
            <a:r>
              <a:rPr lang="en-US" altLang="zh-CN" dirty="0" err="1"/>
              <a:t>AcRxObject</a:t>
            </a:r>
            <a:r>
              <a:rPr lang="zh-CN" altLang="en-US" dirty="0"/>
              <a:t>派生，无法保存到图纸</a:t>
            </a:r>
            <a:endParaRPr lang="en-US" altLang="zh-CN" dirty="0"/>
          </a:p>
          <a:p>
            <a:r>
              <a:rPr lang="zh-CN" altLang="en-US" dirty="0"/>
              <a:t>永久反应器：一般从</a:t>
            </a:r>
            <a:r>
              <a:rPr lang="en-US" altLang="zh-CN" dirty="0" err="1"/>
              <a:t>AcDbObject</a:t>
            </a:r>
            <a:r>
              <a:rPr lang="zh-CN" altLang="en-US" dirty="0"/>
              <a:t>派生，可以保存到图纸，一般保存到词典，同时需要注册到对象里</a:t>
            </a:r>
          </a:p>
        </p:txBody>
      </p:sp>
    </p:spTree>
    <p:extLst>
      <p:ext uri="{BB962C8B-B14F-4D97-AF65-F5344CB8AC3E}">
        <p14:creationId xmlns:p14="http://schemas.microsoft.com/office/powerpoint/2010/main" val="287789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CE26D8-CA0C-4A28-B6AA-42051D4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为什么要用永久反应器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B7DF3A9-6E10-4BDC-95E2-1E71F0D5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永久反应器介绍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A5075EB-6231-41CC-AA9C-BA94674DCE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4525" y="1445772"/>
            <a:ext cx="10883900" cy="5093251"/>
          </a:xfrm>
        </p:spPr>
        <p:txBody>
          <a:bodyPr/>
          <a:lstStyle/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不希望每次加载都要重新给大量对象添加反应器</a:t>
            </a:r>
            <a:endParaRPr lang="en-US" altLang="zh-CN" dirty="0"/>
          </a:p>
          <a:p>
            <a:r>
              <a:rPr lang="zh-CN" altLang="en-US" dirty="0"/>
              <a:t>希望把反应器里的数据保存到图纸</a:t>
            </a:r>
            <a:endParaRPr lang="en-US" altLang="zh-CN" dirty="0"/>
          </a:p>
          <a:p>
            <a:r>
              <a:rPr lang="zh-CN" altLang="en-US" dirty="0"/>
              <a:t>希望反应器随实体一起复制</a:t>
            </a:r>
          </a:p>
        </p:txBody>
      </p:sp>
    </p:spTree>
    <p:extLst>
      <p:ext uri="{BB962C8B-B14F-4D97-AF65-F5344CB8AC3E}">
        <p14:creationId xmlns:p14="http://schemas.microsoft.com/office/powerpoint/2010/main" val="247947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CE26D8-CA0C-4A28-B6AA-42051D4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定义永久反应器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B7DF3A9-6E10-4BDC-95E2-1E71F0D5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永久反应器介绍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A5075EB-6231-41CC-AA9C-BA94674DCE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4525" y="1445772"/>
            <a:ext cx="10883900" cy="5093251"/>
          </a:xfrm>
        </p:spPr>
        <p:txBody>
          <a:bodyPr>
            <a:normAutofit/>
          </a:bodyPr>
          <a:lstStyle/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AsdkObjectToNotify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ACRX_DECLARE_MEMBERS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AsdkObjectToNotify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AsdkObjectToNotify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() {};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eLinkage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AcDbObjectId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=1.0) {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mFactor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;};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modified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dwgInFields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AcDbDwgFiler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dwgOutFields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AcDbDwgFiler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*)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关联的直线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mFactor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移动的倍数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B5DF9-D76E-4A33-897C-E73680BE3D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455977"/>
            <a:ext cx="4748323" cy="32799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</a:rPr>
              <a:t>自定义对象介绍</a:t>
            </a:r>
            <a:endParaRPr lang="en-US" altLang="zh-CN" sz="2800" kern="1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反应器介绍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永久反应器介绍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1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A5075EB-6231-41CC-AA9C-BA94674DCE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999460"/>
            <a:ext cx="10883900" cy="574760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AsdkObjectToNotify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modified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pObj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AcDbLine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AcDbLine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cast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pObj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反应器很容易附着到错误的实体上，要注意检查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AcDbLine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pLine2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acdbOpenObject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*&amp;)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pLine2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kForWrite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==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eOk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  AcGePoint3d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startPoint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  AcGePoint3d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pLine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endPoint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  AcGeVector3d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p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pLine2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startPoint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q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pLine2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endPoint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v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v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mFactor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normal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pLine2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setEndPoint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pLine2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B7DF3A9-6E10-4BDC-95E2-1E71F0D5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永久反应器介绍</a:t>
            </a:r>
          </a:p>
        </p:txBody>
      </p:sp>
    </p:spTree>
    <p:extLst>
      <p:ext uri="{BB962C8B-B14F-4D97-AF65-F5344CB8AC3E}">
        <p14:creationId xmlns:p14="http://schemas.microsoft.com/office/powerpoint/2010/main" val="76622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A0CC8-A928-47F3-BBDB-ABC5747406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183358"/>
            <a:ext cx="10883900" cy="5563707"/>
          </a:xfrm>
        </p:spPr>
        <p:txBody>
          <a:bodyPr/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AsdkObjectToNotify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dwgInFields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AcDbDwgFiler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assertWriteEnabled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dwgInFields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readItem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(&amp;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mFactor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readItem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AcDbSoftPointerId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*) &amp;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filerStatus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AsdkObjectToNotify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dwgOutFields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AcDbDwgFiler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assertReadEnabled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dwgOutFields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writeItem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mFactor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writeItem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AcDbSoftPointerId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&amp;)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filerStatus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49729-572F-491A-A788-21EE34FF0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永久反应器介绍</a:t>
            </a:r>
          </a:p>
        </p:txBody>
      </p:sp>
    </p:spTree>
    <p:extLst>
      <p:ext uri="{BB962C8B-B14F-4D97-AF65-F5344CB8AC3E}">
        <p14:creationId xmlns:p14="http://schemas.microsoft.com/office/powerpoint/2010/main" val="381595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A0CC8-A928-47F3-BBDB-ABC5747406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183358"/>
            <a:ext cx="10883900" cy="5563707"/>
          </a:xfrm>
        </p:spPr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给直线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添加反应器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AsdkObjectToNotify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pObj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AsdkObjectToNotify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pObj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eLinkage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bId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把直线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记录到反应器里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AcDbObjectId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objId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((</a:t>
            </a:r>
            <a:r>
              <a:rPr lang="en-US" altLang="zh-CN" sz="1800" dirty="0" err="1">
                <a:solidFill>
                  <a:prstClr val="black"/>
                </a:solidFill>
                <a:latin typeface="Consolas" panose="020B0609020204030204" pitchFamily="49" charset="0"/>
              </a:rPr>
              <a:t>pNameList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getAt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object_to_notify_A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objId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)) ==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eKeyNotFound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把反应器存储到词典里，否则无法保存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pNameList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setAt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object_to_notify_A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pObj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objId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pObj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delete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pObj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注册直线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的永久反应器，注意直线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要以写的方式打开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pLineA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addPersistentReactor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objId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49729-572F-491A-A788-21EE34FF0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永久反应器介绍</a:t>
            </a:r>
          </a:p>
        </p:txBody>
      </p:sp>
    </p:spTree>
    <p:extLst>
      <p:ext uri="{BB962C8B-B14F-4D97-AF65-F5344CB8AC3E}">
        <p14:creationId xmlns:p14="http://schemas.microsoft.com/office/powerpoint/2010/main" val="353808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D6E4-BB7E-4035-AFB0-59BF3DEA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3C899-F6B7-4DAA-ADF0-97E41B067B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给直线</a:t>
            </a:r>
            <a:r>
              <a:rPr lang="en-US" altLang="zh-CN" dirty="0"/>
              <a:t>A</a:t>
            </a:r>
            <a:r>
              <a:rPr lang="zh-CN" altLang="en-US" dirty="0"/>
              <a:t>和直线</a:t>
            </a:r>
            <a:r>
              <a:rPr lang="en-US" altLang="zh-CN" dirty="0"/>
              <a:t>B</a:t>
            </a:r>
            <a:r>
              <a:rPr lang="zh-CN" altLang="en-US" dirty="0"/>
              <a:t>分别注册反应器互相关联以后，移动直线</a:t>
            </a:r>
            <a:r>
              <a:rPr lang="en-US" altLang="zh-CN" dirty="0"/>
              <a:t>A</a:t>
            </a:r>
            <a:r>
              <a:rPr lang="zh-CN" altLang="en-US" dirty="0"/>
              <a:t>也会修改直线</a:t>
            </a:r>
            <a:r>
              <a:rPr lang="en-US" altLang="zh-CN" dirty="0"/>
              <a:t>B</a:t>
            </a:r>
            <a:r>
              <a:rPr lang="zh-CN" altLang="en-US" dirty="0"/>
              <a:t>，此时会触发直线</a:t>
            </a:r>
            <a:r>
              <a:rPr lang="en-US" altLang="zh-CN" dirty="0"/>
              <a:t>B</a:t>
            </a:r>
            <a:r>
              <a:rPr lang="zh-CN" altLang="en-US" dirty="0"/>
              <a:t>的反应器吗？为什么不会进入死循环？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71B1AF-5849-45F0-AD17-A29332253C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永久反应器介绍</a:t>
            </a:r>
          </a:p>
        </p:txBody>
      </p:sp>
    </p:spTree>
    <p:extLst>
      <p:ext uri="{BB962C8B-B14F-4D97-AF65-F5344CB8AC3E}">
        <p14:creationId xmlns:p14="http://schemas.microsoft.com/office/powerpoint/2010/main" val="406160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D8AFC9-6D51-49B3-B42C-BC7F3C9C6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9711" y="3828660"/>
            <a:ext cx="2133918" cy="1144929"/>
          </a:xfrm>
        </p:spPr>
        <p:txBody>
          <a:bodyPr/>
          <a:lstStyle/>
          <a:p>
            <a:r>
              <a:rPr lang="zh-CN" altLang="en-US" sz="7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71D0-D0FB-4F22-9BE6-8653B33DA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88453"/>
            <a:ext cx="10418237" cy="167840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作业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给之前作业的自定义实体与圆建立永久反应器，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当圆删除时自定义实体也要删除。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8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01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050" y="2237871"/>
            <a:ext cx="6471782" cy="1089529"/>
          </a:xfrm>
        </p:spPr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自定义对象介绍</a:t>
            </a:r>
          </a:p>
        </p:txBody>
      </p:sp>
    </p:spTree>
    <p:extLst>
      <p:ext uri="{BB962C8B-B14F-4D97-AF65-F5344CB8AC3E}">
        <p14:creationId xmlns:p14="http://schemas.microsoft.com/office/powerpoint/2010/main" val="28111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什么是自定义对象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4911916"/>
          </a:xfrm>
        </p:spPr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en-US" altLang="zh-CN" dirty="0" err="1"/>
              <a:t>AcDbObject</a:t>
            </a:r>
            <a:r>
              <a:rPr lang="en-US" altLang="zh-CN" dirty="0"/>
              <a:t>/</a:t>
            </a:r>
            <a:r>
              <a:rPr lang="en-US" altLang="zh-CN" dirty="0" err="1"/>
              <a:t>AcRxObject</a:t>
            </a:r>
            <a:r>
              <a:rPr lang="zh-CN" altLang="en-US" dirty="0"/>
              <a:t>派生</a:t>
            </a:r>
            <a:endParaRPr lang="en-US" altLang="zh-CN" dirty="0"/>
          </a:p>
          <a:p>
            <a:r>
              <a:rPr lang="zh-CN" altLang="en-US" dirty="0"/>
              <a:t>一般会从某个具体的子类派生，最常见的就是某个</a:t>
            </a:r>
            <a:r>
              <a:rPr lang="en-US" altLang="zh-CN" dirty="0"/>
              <a:t>reactor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直接从</a:t>
            </a:r>
            <a:r>
              <a:rPr lang="en-US" altLang="zh-CN" dirty="0" err="1"/>
              <a:t>AcDbObject</a:t>
            </a:r>
            <a:r>
              <a:rPr lang="zh-CN" altLang="en-US" dirty="0"/>
              <a:t>派生的一种场景是要保存某种复杂数据到词典里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04782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创建自定义对象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491191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DLLIMPEXP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SampleObject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ACRX_DECLARE_MEMBERS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SampleObject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static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UInt32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kCurrentVersionNumber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SampleObject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~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SampleObject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dwgOutFields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AcDbDwgFiler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virtual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dwgInFields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AcDbDwgFiler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 ;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8131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创建自定义对象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510330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注册运行时类型识别函数，注意与自定义实体不一样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#ifdef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ARXPROJECT1_MODULE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ACDB_REGISTER_OBJECT_ENTRY_AUTO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SampleObject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</a:p>
          <a:p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运行时类型识别函数的实现，注意第二个参数是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AcDbObject</a:t>
            </a:r>
            <a:endParaRPr lang="zh-CN" alt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ACRX_DXF_DEFINE_MEMBERS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SampleObject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kDHL_CURRENT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kMReleaseCurrent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AcDbProxyEntity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kNoOperation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SAMPLEOBJECT,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ARXPROJECT1APP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|Product </a:t>
            </a:r>
            <a:r>
              <a:rPr lang="en-US" altLang="zh-CN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     </a:t>
            </a:r>
            <a:r>
              <a:rPr lang="en-US" altLang="zh-CN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your 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object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|Company:          Your company </a:t>
            </a:r>
            <a:r>
              <a:rPr lang="en-US" altLang="zh-CN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name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|WEB </a:t>
            </a:r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      Your company WEB site </a:t>
            </a:r>
            <a:r>
              <a:rPr lang="en-US" altLang="zh-CN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address</a:t>
            </a:r>
            <a:endParaRPr lang="en-US" altLang="zh-CN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0164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创建自定义对象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5103302"/>
          </a:xfrm>
        </p:spPr>
        <p:txBody>
          <a:bodyPr>
            <a:normAutofit/>
          </a:bodyPr>
          <a:lstStyle/>
          <a:p>
            <a:r>
              <a:rPr lang="zh-CN" altLang="en-US" sz="4700" dirty="0"/>
              <a:t>注册与注销，还有接口访问控制与自定义实体一样</a:t>
            </a:r>
            <a:endParaRPr lang="en-US" altLang="zh-CN" sz="4700" dirty="0"/>
          </a:p>
          <a:p>
            <a:r>
              <a:rPr lang="zh-CN" altLang="en-US" sz="4700" dirty="0"/>
              <a:t>如果直接从</a:t>
            </a:r>
            <a:r>
              <a:rPr lang="en-US" altLang="zh-CN" sz="4700" dirty="0" err="1"/>
              <a:t>AcDbObject</a:t>
            </a:r>
            <a:r>
              <a:rPr lang="zh-CN" altLang="en-US" sz="4700" dirty="0"/>
              <a:t>派生，想要得到一个</a:t>
            </a:r>
            <a:r>
              <a:rPr lang="en-US" altLang="zh-CN" sz="4700" dirty="0"/>
              <a:t>object id</a:t>
            </a:r>
            <a:r>
              <a:rPr lang="zh-CN" altLang="en-US" sz="4700" dirty="0"/>
              <a:t>（即加入数据库），通常要调用</a:t>
            </a:r>
            <a:r>
              <a:rPr lang="en-US" altLang="zh-CN" sz="4700" dirty="0" err="1"/>
              <a:t>AcDbDictionary</a:t>
            </a:r>
            <a:r>
              <a:rPr lang="en-US" altLang="zh-CN" sz="4700" dirty="0"/>
              <a:t>::</a:t>
            </a:r>
            <a:r>
              <a:rPr lang="en-US" altLang="zh-CN" sz="4700" dirty="0" err="1"/>
              <a:t>setAt</a:t>
            </a:r>
            <a:r>
              <a:rPr lang="en-US" altLang="zh-CN" sz="4700" dirty="0"/>
              <a:t>()</a:t>
            </a:r>
            <a:endParaRPr lang="zh-CN" altLang="en-US" sz="4700" dirty="0"/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698175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75776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02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946" y="2237871"/>
            <a:ext cx="6299200" cy="1089529"/>
          </a:xfrm>
        </p:spPr>
        <p:txBody>
          <a:bodyPr/>
          <a:lstStyle/>
          <a:p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反应器介绍</a:t>
            </a:r>
          </a:p>
        </p:txBody>
      </p:sp>
    </p:spTree>
    <p:extLst>
      <p:ext uri="{BB962C8B-B14F-4D97-AF65-F5344CB8AC3E}">
        <p14:creationId xmlns:p14="http://schemas.microsoft.com/office/powerpoint/2010/main" val="412991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反应器是什么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C8C7F-CAD7-427F-8676-CE0200F164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一组回调函数</a:t>
            </a:r>
            <a:endParaRPr lang="en-US" altLang="zh-CN" dirty="0"/>
          </a:p>
          <a:p>
            <a:r>
              <a:rPr lang="zh-CN" altLang="en-US" dirty="0"/>
              <a:t>针对特定类型的事件</a:t>
            </a:r>
            <a:endParaRPr lang="en-US" altLang="zh-CN" dirty="0"/>
          </a:p>
          <a:p>
            <a:r>
              <a:rPr lang="zh-CN" altLang="en-US" dirty="0"/>
              <a:t>有很多种不同的反应器，从</a:t>
            </a:r>
            <a:r>
              <a:rPr lang="en-US" altLang="zh-CN" dirty="0" err="1"/>
              <a:t>AcRxObject</a:t>
            </a:r>
            <a:r>
              <a:rPr lang="zh-CN" altLang="en-US" dirty="0"/>
              <a:t>派生</a:t>
            </a:r>
            <a:endParaRPr lang="en-US" altLang="zh-CN" dirty="0"/>
          </a:p>
          <a:p>
            <a:r>
              <a:rPr lang="zh-CN" altLang="en-US" dirty="0"/>
              <a:t>需要注册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  <a:endParaRPr lang="en-US" altLang="zh-CN" dirty="0"/>
          </a:p>
          <a:p>
            <a:r>
              <a:rPr lang="zh-CN" altLang="en-US" dirty="0"/>
              <a:t>可以注册多个同一种类、同一事件的反应器：注意别意外重复添加</a:t>
            </a:r>
            <a:endParaRPr lang="en-US" altLang="zh-CN" dirty="0"/>
          </a:p>
          <a:p>
            <a:r>
              <a:rPr lang="zh-CN" altLang="en-US" dirty="0"/>
              <a:t>实现时从具体的</a:t>
            </a:r>
            <a:r>
              <a:rPr lang="en-US" altLang="zh-CN" dirty="0"/>
              <a:t>reactor</a:t>
            </a:r>
            <a:r>
              <a:rPr lang="zh-CN" altLang="en-US" dirty="0"/>
              <a:t>类派生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980029" cy="480131"/>
          </a:xfrm>
        </p:spPr>
        <p:txBody>
          <a:bodyPr/>
          <a:lstStyle/>
          <a:p>
            <a:r>
              <a:rPr lang="zh-CN" altLang="en-US" dirty="0"/>
              <a:t>反应器介绍</a:t>
            </a:r>
          </a:p>
        </p:txBody>
      </p:sp>
    </p:spTree>
    <p:extLst>
      <p:ext uri="{BB962C8B-B14F-4D97-AF65-F5344CB8AC3E}">
        <p14:creationId xmlns:p14="http://schemas.microsoft.com/office/powerpoint/2010/main" val="96914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中望PPT</Template>
  <TotalTime>8821</TotalTime>
  <Words>1292</Words>
  <Application>Microsoft Office PowerPoint</Application>
  <PresentationFormat>宽屏</PresentationFormat>
  <Paragraphs>179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思源黑体</vt:lpstr>
      <vt:lpstr>微软雅黑</vt:lpstr>
      <vt:lpstr>Arial</vt:lpstr>
      <vt:lpstr>Consolas</vt:lpstr>
      <vt:lpstr>Trebuchet MS</vt:lpstr>
      <vt:lpstr>Wingdings</vt:lpstr>
      <vt:lpstr>Office 主题​​</vt:lpstr>
      <vt:lpstr>PowerPoint 演示文稿</vt:lpstr>
      <vt:lpstr>PowerPoint 演示文稿</vt:lpstr>
      <vt:lpstr>自定义对象介绍</vt:lpstr>
      <vt:lpstr>什么是自定义对象</vt:lpstr>
      <vt:lpstr>创建自定义对象</vt:lpstr>
      <vt:lpstr>创建自定义对象</vt:lpstr>
      <vt:lpstr>创建自定义对象</vt:lpstr>
      <vt:lpstr>反应器介绍</vt:lpstr>
      <vt:lpstr>反应器是什么</vt:lpstr>
      <vt:lpstr>有哪些反应器</vt:lpstr>
      <vt:lpstr>常用的反应器</vt:lpstr>
      <vt:lpstr>常用的反应器</vt:lpstr>
      <vt:lpstr>常用的反应器</vt:lpstr>
      <vt:lpstr>常用的反应器</vt:lpstr>
      <vt:lpstr>注意事项</vt:lpstr>
      <vt:lpstr>永久反应器介绍</vt:lpstr>
      <vt:lpstr>永久和非永久反应器的区别</vt:lpstr>
      <vt:lpstr>为什么要用永久反应器</vt:lpstr>
      <vt:lpstr>定义永久反应器</vt:lpstr>
      <vt:lpstr>PowerPoint 演示文稿</vt:lpstr>
      <vt:lpstr>PowerPoint 演示文稿</vt:lpstr>
      <vt:lpstr>PowerPoint 演示文稿</vt:lpstr>
      <vt:lpstr>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Tung</dc:creator>
  <cp:lastModifiedBy>Pei Arphone</cp:lastModifiedBy>
  <cp:revision>962</cp:revision>
  <dcterms:created xsi:type="dcterms:W3CDTF">2020-11-10T06:02:07Z</dcterms:created>
  <dcterms:modified xsi:type="dcterms:W3CDTF">2021-05-08T09:55:31Z</dcterms:modified>
</cp:coreProperties>
</file>