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2" r:id="rId2"/>
    <p:sldId id="262" r:id="rId3"/>
    <p:sldId id="307" r:id="rId4"/>
    <p:sldId id="313" r:id="rId5"/>
    <p:sldId id="351" r:id="rId6"/>
    <p:sldId id="352" r:id="rId7"/>
    <p:sldId id="353" r:id="rId8"/>
    <p:sldId id="354" r:id="rId9"/>
    <p:sldId id="317" r:id="rId10"/>
    <p:sldId id="356" r:id="rId11"/>
    <p:sldId id="355" r:id="rId12"/>
    <p:sldId id="357" r:id="rId13"/>
    <p:sldId id="358" r:id="rId14"/>
    <p:sldId id="359" r:id="rId15"/>
    <p:sldId id="360" r:id="rId16"/>
    <p:sldId id="348" r:id="rId17"/>
    <p:sldId id="361" r:id="rId18"/>
    <p:sldId id="362" r:id="rId19"/>
    <p:sldId id="363" r:id="rId20"/>
    <p:sldId id="350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26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FED"/>
    <a:srgbClr val="892B85"/>
    <a:srgbClr val="FFA729"/>
    <a:srgbClr val="75D3FF"/>
    <a:srgbClr val="A4E5FF"/>
    <a:srgbClr val="333333"/>
    <a:srgbClr val="0167ED"/>
    <a:srgbClr val="0163EA"/>
    <a:srgbClr val="00A4FB"/>
    <a:srgbClr val="00A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670" autoAdjust="0"/>
  </p:normalViewPr>
  <p:slideViewPr>
    <p:cSldViewPr snapToGrid="0" showGuides="1">
      <p:cViewPr varScale="1">
        <p:scale>
          <a:sx n="72" d="100"/>
          <a:sy n="72" d="100"/>
        </p:scale>
        <p:origin x="1056" y="67"/>
      </p:cViewPr>
      <p:guideLst>
        <p:guide orient="horz" pos="300"/>
        <p:guide orient="horz" pos="2137"/>
        <p:guide orient="horz" pos="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B14A-A762-41A3-8012-5EE6E29FE52D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B747-53A5-4EBB-AC49-8D2D880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2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3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BCBF7560-65F6-42AF-A4F5-6513E75A78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0B7749-7FBF-4A8D-BF00-1586645C5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332632"/>
            <a:ext cx="9417963" cy="923330"/>
          </a:xfrm>
        </p:spPr>
        <p:txBody>
          <a:bodyPr wrap="none" anchor="b">
            <a:spAutoFit/>
          </a:bodyPr>
          <a:lstStyle>
            <a:lvl1pPr algn="l">
              <a:defRPr sz="6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2E15E-2C9E-495C-B68E-88AD3DAF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3255962"/>
            <a:ext cx="4185761" cy="424732"/>
          </a:xfrm>
        </p:spPr>
        <p:txBody>
          <a:bodyPr wrap="none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7F4D0-C14C-476A-A97C-BAD29ADE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2021/5/13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F89D6-42A7-455B-B1D4-4FE6D9C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8699A-6D9C-4A88-86C4-49CD5EF3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47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描述已自动生成">
            <a:extLst>
              <a:ext uri="{FF2B5EF4-FFF2-40B4-BE49-F238E27FC236}">
                <a16:creationId xmlns:a16="http://schemas.microsoft.com/office/drawing/2014/main" id="{5CC52A27-45BB-420E-B145-8F2D29B91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B0BA5-0647-488A-A196-8F0BA9E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4598-B97E-49B7-909D-A29CA4ACF8C4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636E4D-50D7-451D-8EE7-CDF46384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7C3531-BA98-4C5E-B1EE-50D5C167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11E-E723-4A01-9EEE-9A335138E4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0E75E22-F828-4CBD-86EF-F0FCF1D3E5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5500" y="1674812"/>
            <a:ext cx="4495800" cy="4179888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060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>
            <a:extLst>
              <a:ext uri="{FF2B5EF4-FFF2-40B4-BE49-F238E27FC236}">
                <a16:creationId xmlns:a16="http://schemas.microsoft.com/office/drawing/2014/main" id="{34BFDBD7-4D34-4560-9E25-AE01E9DCB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FEEF0733-8C6A-4FB9-9177-42242093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600" y="2692800"/>
            <a:ext cx="6299200" cy="2086725"/>
          </a:xfrm>
        </p:spPr>
        <p:txBody>
          <a:bodyPr>
            <a:spAutoFit/>
          </a:bodyPr>
          <a:lstStyle>
            <a:lvl1pPr>
              <a:defRPr sz="7200" b="1" spc="-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F82BE89-7BA7-4170-ACFC-8252EEC27E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04900" y="2324100"/>
            <a:ext cx="3568700" cy="1003300"/>
          </a:xfrm>
        </p:spPr>
        <p:txBody>
          <a:bodyPr>
            <a:normAutofit/>
          </a:bodyPr>
          <a:lstStyle>
            <a:lvl1pPr>
              <a:buNone/>
              <a:defRPr sz="6600" b="1">
                <a:solidFill>
                  <a:schemeClr val="bg1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插入序号</a:t>
            </a:r>
          </a:p>
        </p:txBody>
      </p:sp>
    </p:spTree>
    <p:extLst>
      <p:ext uri="{BB962C8B-B14F-4D97-AF65-F5344CB8AC3E}">
        <p14:creationId xmlns:p14="http://schemas.microsoft.com/office/powerpoint/2010/main" val="8641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851E7078-1819-4E20-BD83-D8C140A05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1EA0C00A-5C42-4A7C-A7BD-81E8550B25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965641"/>
            <a:ext cx="10902950" cy="480131"/>
          </a:xfrm>
        </p:spPr>
        <p:txBody>
          <a:bodyPr wrap="square">
            <a:spAutoFit/>
          </a:bodyPr>
          <a:lstStyle>
            <a:lvl1pPr>
              <a:defRPr sz="2800">
                <a:solidFill>
                  <a:srgbClr val="006BD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96BDCCA-D17E-4383-A172-1B0E79D7A8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4050" y="1835149"/>
            <a:ext cx="10883900" cy="4632325"/>
          </a:xfrm>
        </p:spPr>
        <p:txBody>
          <a:bodyPr>
            <a:normAutofit/>
          </a:bodyPr>
          <a:lstStyle>
            <a:lvl1pPr marL="571500" indent="-571500">
              <a:buFont typeface="Wingdings" panose="05000000000000000000" pitchFamily="2" charset="2"/>
              <a:buChar char="l"/>
              <a:defRPr sz="40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文案内容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C3D669F4-A296-4908-BBBA-63A1DBF3EE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200" y="110935"/>
            <a:ext cx="1261884" cy="480131"/>
          </a:xfrm>
        </p:spPr>
        <p:txBody>
          <a:bodyPr wrap="none" anchor="ctr" anchorCtr="0">
            <a:spAutoFit/>
          </a:bodyPr>
          <a:lstStyle>
            <a:lvl1pPr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13307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背景图案&#10;&#10;描述已自动生成">
            <a:extLst>
              <a:ext uri="{FF2B5EF4-FFF2-40B4-BE49-F238E27FC236}">
                <a16:creationId xmlns:a16="http://schemas.microsoft.com/office/drawing/2014/main" id="{E06951C7-A486-40D4-8E32-6B31588384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10BCC44B-3BA3-4132-9940-F0809B864E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142528"/>
            <a:ext cx="4801314" cy="1338828"/>
          </a:xfrm>
        </p:spPr>
        <p:txBody>
          <a:bodyPr wrap="none" anchor="ctr">
            <a:spAutoFit/>
          </a:bodyPr>
          <a:lstStyle>
            <a:lvl1pPr>
              <a:buNone/>
              <a:defRPr sz="9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感谢观看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902EE30-E2DE-490A-AD19-71B7A6880F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6665" y="2393149"/>
            <a:ext cx="1159292" cy="535531"/>
          </a:xfrm>
        </p:spPr>
        <p:txBody>
          <a:bodyPr wrap="none">
            <a:spAutoFit/>
          </a:bodyPr>
          <a:lstStyle>
            <a:lvl1pPr>
              <a:buNone/>
              <a:defRPr sz="3200" spc="6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6032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E9040-7480-4B76-BBB9-1512CC86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3E957-4B2E-48E1-8116-04795B32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6EA3B-CA1A-48A4-841F-3F64B98D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C85D-CB44-4B0C-AD29-5864A8BB5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7AF48-CE96-426D-85FA-BB74C120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488F682E-6876-479D-80B3-441D339E657B}"/>
              </a:ext>
            </a:extLst>
          </p:cNvPr>
          <p:cNvSpPr txBox="1">
            <a:spLocks/>
          </p:cNvSpPr>
          <p:nvPr/>
        </p:nvSpPr>
        <p:spPr>
          <a:xfrm>
            <a:off x="1855994" y="2664289"/>
            <a:ext cx="8480012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spc="300" dirty="0">
                <a:solidFill>
                  <a:schemeClr val="bg1"/>
                </a:solidFill>
                <a:latin typeface="+mj-ea"/>
                <a:cs typeface="+mn-ea"/>
              </a:rPr>
              <a:t>文档操作和自定义实体的复制</a:t>
            </a:r>
          </a:p>
        </p:txBody>
      </p:sp>
    </p:spTree>
    <p:extLst>
      <p:ext uri="{BB962C8B-B14F-4D97-AF65-F5344CB8AC3E}">
        <p14:creationId xmlns:p14="http://schemas.microsoft.com/office/powerpoint/2010/main" val="30154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5C8608-812C-4CAA-9ACC-6EED7A0B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当我们说复制的时候，我们在说什么？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BD5C860-2ABB-4F23-8572-ACBCE4B044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复制一条直线</a:t>
            </a:r>
            <a:endParaRPr lang="en-US" altLang="zh-CN" dirty="0"/>
          </a:p>
          <a:p>
            <a:r>
              <a:rPr lang="zh-CN" altLang="en-US" dirty="0"/>
              <a:t>图层线型？必须有，会复制</a:t>
            </a:r>
            <a:endParaRPr lang="en-US" altLang="zh-CN" dirty="0"/>
          </a:p>
          <a:p>
            <a:r>
              <a:rPr lang="zh-CN" altLang="en-US" dirty="0"/>
              <a:t>关联标注？可有可无，不复制</a:t>
            </a:r>
            <a:endParaRPr lang="en-US" altLang="zh-CN" dirty="0"/>
          </a:p>
          <a:p>
            <a:r>
              <a:rPr lang="zh-CN" altLang="en-US" dirty="0"/>
              <a:t>扩展词典？可有可无，会复制</a:t>
            </a:r>
            <a:endParaRPr lang="en-US" altLang="zh-CN" dirty="0"/>
          </a:p>
          <a:p>
            <a:r>
              <a:rPr lang="zh-CN" altLang="en-US" dirty="0"/>
              <a:t>判断标准是什么？</a:t>
            </a:r>
            <a:endParaRPr lang="en-US" altLang="zh-CN" dirty="0"/>
          </a:p>
          <a:p>
            <a:r>
              <a:rPr lang="zh-CN" altLang="en-US" dirty="0"/>
              <a:t>复制的除了对象本身，还有引用关系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EBED090-645C-4B67-9760-FFAED0452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</p:spTree>
    <p:extLst>
      <p:ext uri="{BB962C8B-B14F-4D97-AF65-F5344CB8AC3E}">
        <p14:creationId xmlns:p14="http://schemas.microsoft.com/office/powerpoint/2010/main" val="97497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F63AEE-EDE1-4AAF-82E2-70A8C501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对象引用关系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02BE86-8ECB-4267-9474-30502D6AAB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686297"/>
            <a:ext cx="10883900" cy="5060768"/>
          </a:xfrm>
        </p:spPr>
        <p:txBody>
          <a:bodyPr>
            <a:normAutofit/>
          </a:bodyPr>
          <a:lstStyle/>
          <a:p>
            <a:r>
              <a:rPr lang="zh-CN" altLang="en-US" dirty="0"/>
              <a:t>所有关系：所有者包含被所有者</a:t>
            </a:r>
            <a:endParaRPr lang="en-US" altLang="zh-CN" dirty="0"/>
          </a:p>
          <a:p>
            <a:r>
              <a:rPr lang="zh-CN" altLang="en-US" dirty="0"/>
              <a:t>一个对象只能有一个所有者</a:t>
            </a:r>
            <a:endParaRPr lang="en-US" altLang="zh-CN" dirty="0"/>
          </a:p>
          <a:p>
            <a:r>
              <a:rPr lang="zh-CN" altLang="en-US" dirty="0"/>
              <a:t>被所有者如派生于</a:t>
            </a:r>
            <a:r>
              <a:rPr lang="en-US" altLang="zh-CN" dirty="0" err="1"/>
              <a:t>AcDbEntity</a:t>
            </a:r>
            <a:r>
              <a:rPr lang="zh-CN" altLang="en-US" dirty="0"/>
              <a:t>则只能加到块表</a:t>
            </a:r>
            <a:endParaRPr lang="en-US" altLang="zh-CN" dirty="0"/>
          </a:p>
          <a:p>
            <a:r>
              <a:rPr lang="zh-CN" altLang="en-US" dirty="0"/>
              <a:t>指针关系：双方是平等的</a:t>
            </a:r>
            <a:endParaRPr lang="en-US" altLang="zh-CN" dirty="0"/>
          </a:p>
          <a:p>
            <a:r>
              <a:rPr lang="zh-CN" altLang="en-US" dirty="0"/>
              <a:t>如果两个实体都派生于</a:t>
            </a:r>
            <a:r>
              <a:rPr lang="en-US" altLang="zh-CN" dirty="0" err="1"/>
              <a:t>AcDbEntity</a:t>
            </a:r>
            <a:r>
              <a:rPr lang="zh-CN" altLang="en-US" dirty="0"/>
              <a:t>，想让它们之间具有一定的关系，则必须是指针关系而不能是所有关系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CD34B2-F177-41E7-A963-E2B5051445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913D5CF6-B02A-47D4-8D92-DD24E0916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93" y="71864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02BE86-8ECB-4267-9474-30502D6AAB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294411"/>
            <a:ext cx="10883900" cy="5173064"/>
          </a:xfrm>
        </p:spPr>
        <p:txBody>
          <a:bodyPr/>
          <a:lstStyle/>
          <a:p>
            <a:r>
              <a:rPr lang="zh-CN" altLang="en-US" dirty="0"/>
              <a:t>硬所有关系：</a:t>
            </a:r>
            <a:endParaRPr lang="en-US" altLang="zh-CN" dirty="0"/>
          </a:p>
          <a:p>
            <a:r>
              <a:rPr lang="zh-CN" altLang="en-US" dirty="0"/>
              <a:t>所有者的存在依赖于被所有者，并且被所有者的存在也依赖于所有者</a:t>
            </a:r>
            <a:endParaRPr lang="en-US" altLang="zh-CN" dirty="0"/>
          </a:p>
          <a:p>
            <a:r>
              <a:rPr lang="zh-CN" altLang="en-US" dirty="0"/>
              <a:t>一个对象被其他对象硬所有了，它就不能被直接删除，除非这种硬所有关系解除</a:t>
            </a:r>
            <a:endParaRPr lang="en-US" altLang="zh-CN" dirty="0"/>
          </a:p>
          <a:p>
            <a:r>
              <a:rPr lang="zh-CN" altLang="en-US" dirty="0"/>
              <a:t>例如：数据库硬所有块表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CD34B2-F177-41E7-A963-E2B5051445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</p:spTree>
    <p:extLst>
      <p:ext uri="{BB962C8B-B14F-4D97-AF65-F5344CB8AC3E}">
        <p14:creationId xmlns:p14="http://schemas.microsoft.com/office/powerpoint/2010/main" val="270648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02BE86-8ECB-4267-9474-30502D6AAB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294411"/>
            <a:ext cx="10883900" cy="5173064"/>
          </a:xfrm>
        </p:spPr>
        <p:txBody>
          <a:bodyPr/>
          <a:lstStyle/>
          <a:p>
            <a:r>
              <a:rPr lang="zh-CN" altLang="en-US" dirty="0"/>
              <a:t>软所有关系：</a:t>
            </a:r>
            <a:endParaRPr lang="en-US" altLang="zh-CN" dirty="0"/>
          </a:p>
          <a:p>
            <a:r>
              <a:rPr lang="zh-CN" altLang="en-US" dirty="0"/>
              <a:t>所有者的存在并不依赖于被所有者，但是被所有的存在依赖于所有者</a:t>
            </a:r>
            <a:endParaRPr lang="en-US" altLang="zh-CN" dirty="0"/>
          </a:p>
          <a:p>
            <a:r>
              <a:rPr lang="zh-CN" altLang="en-US" dirty="0"/>
              <a:t>一个对象被另外一个对象软所有之后，这个对象还可以被直接删除</a:t>
            </a:r>
            <a:endParaRPr lang="en-US" altLang="zh-CN" dirty="0"/>
          </a:p>
          <a:p>
            <a:r>
              <a:rPr lang="zh-CN" altLang="en-US" dirty="0"/>
              <a:t>例如：普通词典对其条目（扩展词典对其条目是硬所有）</a:t>
            </a:r>
            <a:endParaRPr lang="en-US" alt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CD34B2-F177-41E7-A963-E2B5051445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</p:spTree>
    <p:extLst>
      <p:ext uri="{BB962C8B-B14F-4D97-AF65-F5344CB8AC3E}">
        <p14:creationId xmlns:p14="http://schemas.microsoft.com/office/powerpoint/2010/main" val="99177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02BE86-8ECB-4267-9474-30502D6AAB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294411"/>
            <a:ext cx="10883900" cy="5173064"/>
          </a:xfrm>
        </p:spPr>
        <p:txBody>
          <a:bodyPr/>
          <a:lstStyle/>
          <a:p>
            <a:r>
              <a:rPr lang="zh-CN" altLang="en-US" dirty="0"/>
              <a:t>硬指针关系：</a:t>
            </a:r>
            <a:endParaRPr lang="en-US" altLang="zh-CN" dirty="0"/>
          </a:p>
          <a:p>
            <a:r>
              <a:rPr lang="zh-CN" altLang="en-US" dirty="0"/>
              <a:t>实体的存在依赖于被指向的实体，它保护被指向的实体不能被直接删除</a:t>
            </a:r>
            <a:endParaRPr lang="en-US" altLang="zh-CN" dirty="0"/>
          </a:p>
          <a:p>
            <a:r>
              <a:rPr lang="zh-CN" altLang="en-US" dirty="0"/>
              <a:t>被指向的实体可以不依赖别的任何实体而独立存在</a:t>
            </a:r>
            <a:endParaRPr lang="en-US" altLang="zh-CN" dirty="0"/>
          </a:p>
          <a:p>
            <a:r>
              <a:rPr lang="zh-CN" altLang="en-US" dirty="0"/>
              <a:t>例如：文字实体硬指向其字体样式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CD34B2-F177-41E7-A963-E2B5051445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</p:spTree>
    <p:extLst>
      <p:ext uri="{BB962C8B-B14F-4D97-AF65-F5344CB8AC3E}">
        <p14:creationId xmlns:p14="http://schemas.microsoft.com/office/powerpoint/2010/main" val="1994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02BE86-8ECB-4267-9474-30502D6AAB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294411"/>
            <a:ext cx="10883900" cy="5173064"/>
          </a:xfrm>
        </p:spPr>
        <p:txBody>
          <a:bodyPr/>
          <a:lstStyle/>
          <a:p>
            <a:r>
              <a:rPr lang="zh-CN" altLang="en-US" dirty="0"/>
              <a:t>软指针关系：</a:t>
            </a:r>
            <a:endParaRPr lang="en-US" altLang="zh-CN" dirty="0"/>
          </a:p>
          <a:p>
            <a:r>
              <a:rPr lang="zh-CN" altLang="en-US" dirty="0"/>
              <a:t>实体的存在不依赖于被指向的实体，可以被自由删除，彼此间相互独立</a:t>
            </a:r>
            <a:endParaRPr lang="en-US" altLang="zh-CN" dirty="0"/>
          </a:p>
          <a:p>
            <a:r>
              <a:rPr lang="zh-CN" altLang="en-US" dirty="0"/>
              <a:t>被指向的实体可以不依赖别的任何实体而独立存在</a:t>
            </a:r>
            <a:endParaRPr lang="en-US" altLang="zh-CN" dirty="0"/>
          </a:p>
          <a:p>
            <a:r>
              <a:rPr lang="zh-CN" altLang="en-US" dirty="0"/>
              <a:t>例如：直线和关联标注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CD34B2-F177-41E7-A963-E2B5051445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</p:spTree>
    <p:extLst>
      <p:ext uri="{BB962C8B-B14F-4D97-AF65-F5344CB8AC3E}">
        <p14:creationId xmlns:p14="http://schemas.microsoft.com/office/powerpoint/2010/main" val="284104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8C7F-CAD7-427F-8676-CE0200F164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deepclone</a:t>
            </a:r>
            <a:r>
              <a:rPr lang="zh-CN" altLang="en-US" dirty="0"/>
              <a:t>：数据库内复制</a:t>
            </a:r>
            <a:endParaRPr lang="en-US" altLang="zh-CN" dirty="0"/>
          </a:p>
          <a:p>
            <a:r>
              <a:rPr lang="zh-CN" altLang="en-US" dirty="0"/>
              <a:t>自动处理硬所有和软所有关系</a:t>
            </a:r>
            <a:endParaRPr lang="en-US" altLang="zh-CN" dirty="0"/>
          </a:p>
          <a:p>
            <a:r>
              <a:rPr lang="en-US" altLang="zh-CN" dirty="0"/>
              <a:t>Copy Array Mirror(</a:t>
            </a:r>
            <a:r>
              <a:rPr lang="zh-CN" altLang="en-US" dirty="0"/>
              <a:t>保留原对象时</a:t>
            </a:r>
            <a:r>
              <a:rPr lang="en-US" altLang="zh-CN" dirty="0"/>
              <a:t>) Block </a:t>
            </a:r>
          </a:p>
          <a:p>
            <a:pPr marL="0" indent="0">
              <a:buNone/>
            </a:pPr>
            <a:r>
              <a:rPr lang="en-US" altLang="zh-CN" dirty="0"/>
              <a:t>Insert Explode(</a:t>
            </a:r>
            <a:r>
              <a:rPr lang="zh-CN" altLang="en-US" dirty="0"/>
              <a:t>炸开块引用时</a:t>
            </a:r>
            <a:r>
              <a:rPr lang="en-US" altLang="zh-CN" dirty="0"/>
              <a:t>) …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</p:spTree>
    <p:extLst>
      <p:ext uri="{BB962C8B-B14F-4D97-AF65-F5344CB8AC3E}">
        <p14:creationId xmlns:p14="http://schemas.microsoft.com/office/powerpoint/2010/main" val="96914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8C7F-CAD7-427F-8676-CE0200F164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wblockclone</a:t>
            </a:r>
            <a:r>
              <a:rPr lang="zh-CN" altLang="en-US" dirty="0"/>
              <a:t>：数据库间复制</a:t>
            </a:r>
            <a:endParaRPr lang="en-US" altLang="zh-CN" dirty="0"/>
          </a:p>
          <a:p>
            <a:r>
              <a:rPr lang="zh-CN" altLang="en-US" dirty="0"/>
              <a:t>自动处理硬所有和硬指针关系</a:t>
            </a:r>
            <a:endParaRPr lang="en-US" altLang="zh-CN" dirty="0"/>
          </a:p>
          <a:p>
            <a:r>
              <a:rPr lang="en-US" altLang="zh-CN" dirty="0"/>
              <a:t>Wblock Insert Xbind </a:t>
            </a:r>
            <a:r>
              <a:rPr lang="en-US" altLang="zh-CN" dirty="0" err="1"/>
              <a:t>Copyclip</a:t>
            </a:r>
            <a:r>
              <a:rPr lang="en-US" altLang="zh-CN" dirty="0"/>
              <a:t>(</a:t>
            </a:r>
            <a:r>
              <a:rPr lang="en-US" altLang="zh-CN" dirty="0" err="1"/>
              <a:t>ctrl+c</a:t>
            </a:r>
            <a:r>
              <a:rPr lang="en-US" altLang="zh-CN" dirty="0"/>
              <a:t>) </a:t>
            </a:r>
            <a:r>
              <a:rPr lang="en-US" altLang="zh-CN" dirty="0" err="1"/>
              <a:t>Cutclip</a:t>
            </a:r>
            <a:r>
              <a:rPr lang="en-US" altLang="zh-CN" dirty="0"/>
              <a:t>(</a:t>
            </a:r>
            <a:r>
              <a:rPr lang="en-US" altLang="zh-CN" dirty="0" err="1"/>
              <a:t>ctrl+x</a:t>
            </a:r>
            <a:r>
              <a:rPr lang="en-US" altLang="zh-CN" dirty="0"/>
              <a:t>) </a:t>
            </a:r>
            <a:r>
              <a:rPr lang="en-US" altLang="zh-CN" dirty="0" err="1"/>
              <a:t>Pasteclip</a:t>
            </a:r>
            <a:r>
              <a:rPr lang="en-US" altLang="zh-CN" dirty="0"/>
              <a:t>(</a:t>
            </a:r>
            <a:r>
              <a:rPr lang="en-US" altLang="zh-CN" dirty="0" err="1"/>
              <a:t>ctrl+v</a:t>
            </a:r>
            <a:r>
              <a:rPr lang="en-US" altLang="zh-CN" dirty="0"/>
              <a:t>) …</a:t>
            </a:r>
          </a:p>
          <a:p>
            <a:r>
              <a:rPr lang="zh-CN" altLang="en-US" dirty="0"/>
              <a:t>注意：复制非扩展词典的时候不会复制其内容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</p:spTree>
    <p:extLst>
      <p:ext uri="{BB962C8B-B14F-4D97-AF65-F5344CB8AC3E}">
        <p14:creationId xmlns:p14="http://schemas.microsoft.com/office/powerpoint/2010/main" val="74002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实现自定义实体的复制</a:t>
            </a:r>
          </a:p>
        </p:txBody>
      </p:sp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87851C48-03FE-4255-ABB4-72A8E722AC9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369" y="1820347"/>
            <a:ext cx="4586211" cy="1709071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50FE3FF7-C445-4C41-B98E-D764890C5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19" y="4397459"/>
            <a:ext cx="9182961" cy="14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3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实现自定义实体的复制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  <p:pic>
        <p:nvPicPr>
          <p:cNvPr id="9" name="内容占位符 8" descr="文本&#10;&#10;描述已自动生成">
            <a:extLst>
              <a:ext uri="{FF2B5EF4-FFF2-40B4-BE49-F238E27FC236}">
                <a16:creationId xmlns:a16="http://schemas.microsoft.com/office/drawing/2014/main" id="{1AF209DB-2FE4-4B79-B59E-B29DDDB452D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6" y="1553024"/>
            <a:ext cx="6075000" cy="2270297"/>
          </a:xfr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FF01FF9F-AFDE-4B9F-A292-5FFB791B9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6" y="4102051"/>
            <a:ext cx="5501180" cy="24058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ABAEF3-4A32-4793-9093-8C26C0995490}"/>
              </a:ext>
            </a:extLst>
          </p:cNvPr>
          <p:cNvSpPr txBox="1"/>
          <p:nvPr/>
        </p:nvSpPr>
        <p:spPr>
          <a:xfrm>
            <a:off x="6815434" y="2915380"/>
            <a:ext cx="5209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思考：如果自定义实体的</a:t>
            </a:r>
            <a:r>
              <a:rPr lang="en-US" altLang="zh-CN" sz="2800" dirty="0" err="1"/>
              <a:t>subTransformBy</a:t>
            </a:r>
            <a:r>
              <a:rPr lang="zh-CN" altLang="en-US" sz="2800" dirty="0"/>
              <a:t>没实现，这时把自定义实体复制到另一个文档，会发生什么现象？</a:t>
            </a:r>
          </a:p>
        </p:txBody>
      </p:sp>
    </p:spTree>
    <p:extLst>
      <p:ext uri="{BB962C8B-B14F-4D97-AF65-F5344CB8AC3E}">
        <p14:creationId xmlns:p14="http://schemas.microsoft.com/office/powerpoint/2010/main" val="42898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B5DF9-D76E-4A33-897C-E73680BE3D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610356"/>
            <a:ext cx="4748323" cy="204724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</a:rPr>
              <a:t>文档操作</a:t>
            </a:r>
            <a:endParaRPr lang="en-US" altLang="zh-CN" sz="2800" kern="1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自定义实体的复制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1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B9C6D-4616-4876-AE5E-E251491D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复制的基本步骤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96AAE-F6FE-4BA8-9825-0E618AB85B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200" y="1835149"/>
            <a:ext cx="10883900" cy="46323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复制</a:t>
            </a:r>
            <a:r>
              <a:rPr lang="en-US" altLang="zh-CN" dirty="0"/>
              <a:t>(</a:t>
            </a:r>
            <a:r>
              <a:rPr lang="zh-CN" altLang="en-US" dirty="0"/>
              <a:t>同时复制引用</a:t>
            </a:r>
            <a:r>
              <a:rPr lang="en-US" altLang="zh-CN" dirty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转译（</a:t>
            </a:r>
            <a:r>
              <a:rPr lang="en-US" altLang="zh-CN" dirty="0"/>
              <a:t>Id Map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99749-6CD9-4BC2-832B-CD58F57ACC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503EC505-9441-43BD-84A2-17C18B6C3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97" y="759912"/>
            <a:ext cx="4595258" cy="1371719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2AA744C2-CCCA-40B9-BFF8-151185BD9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85" y="2215636"/>
            <a:ext cx="4276848" cy="2200567"/>
          </a:xfrm>
          <a:prstGeom prst="rect">
            <a:avLst/>
          </a:prstGeom>
        </p:spPr>
      </p:pic>
      <p:pic>
        <p:nvPicPr>
          <p:cNvPr id="10" name="图片 9" descr="黑板上的字&#10;&#10;描述已自动生成">
            <a:extLst>
              <a:ext uri="{FF2B5EF4-FFF2-40B4-BE49-F238E27FC236}">
                <a16:creationId xmlns:a16="http://schemas.microsoft.com/office/drawing/2014/main" id="{B3CA780E-C0B8-4B4B-941A-6AF0C62DC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67" y="4500208"/>
            <a:ext cx="4276848" cy="2286974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618E61BD-9CC3-42F5-96D1-1359B0C2F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7" y="3429000"/>
            <a:ext cx="5607293" cy="28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8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478C8-8208-4607-A76E-03E54795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deepclone</a:t>
            </a:r>
            <a:r>
              <a:rPr lang="zh-CN" altLang="en-US" dirty="0"/>
              <a:t>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BA0AF-F4F6-4CE0-B9D7-2238060320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创建一个与源对象同一类的对象</a:t>
            </a:r>
            <a:endParaRPr lang="en-US" altLang="zh-CN" dirty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把步骤一中创建的对象添加到同一个</a:t>
            </a:r>
            <a:r>
              <a:rPr lang="en-US" altLang="zh-CN" dirty="0"/>
              <a:t>owner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调用源对象的</a:t>
            </a:r>
            <a:r>
              <a:rPr lang="en-US" altLang="zh-CN" dirty="0" err="1"/>
              <a:t>dwgOut</a:t>
            </a:r>
            <a:r>
              <a:rPr lang="en-US" altLang="zh-CN" dirty="0"/>
              <a:t>()</a:t>
            </a:r>
            <a:r>
              <a:rPr lang="zh-CN" altLang="en-US" dirty="0"/>
              <a:t>方法，传入一个</a:t>
            </a:r>
            <a:r>
              <a:rPr lang="en-US" altLang="zh-CN" dirty="0" err="1"/>
              <a:t>AcDbDeepCloneFiler</a:t>
            </a:r>
            <a:r>
              <a:rPr lang="zh-CN" altLang="en-US" dirty="0"/>
              <a:t>获取数据</a:t>
            </a:r>
            <a:endParaRPr lang="en-US" altLang="zh-CN" dirty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调用复制对象的</a:t>
            </a:r>
            <a:r>
              <a:rPr lang="en-US" altLang="zh-CN" dirty="0" err="1"/>
              <a:t>dwgIn</a:t>
            </a:r>
            <a:r>
              <a:rPr lang="en-US" altLang="zh-CN" dirty="0"/>
              <a:t>()</a:t>
            </a:r>
            <a:r>
              <a:rPr lang="zh-CN" altLang="en-US" dirty="0"/>
              <a:t>方法把步骤</a:t>
            </a:r>
            <a:r>
              <a:rPr lang="en-US" altLang="zh-CN" dirty="0"/>
              <a:t>3</a:t>
            </a:r>
            <a:r>
              <a:rPr lang="zh-CN" altLang="en-US" dirty="0"/>
              <a:t>获得的数据传进去</a:t>
            </a:r>
            <a:endParaRPr lang="en-US" altLang="zh-CN" dirty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调用复制对象的</a:t>
            </a:r>
            <a:r>
              <a:rPr lang="en-US" altLang="zh-CN" dirty="0" err="1"/>
              <a:t>setObjectIdsInFlux</a:t>
            </a:r>
            <a:r>
              <a:rPr lang="en-US" altLang="zh-CN" dirty="0"/>
              <a:t>()</a:t>
            </a:r>
            <a:r>
              <a:rPr lang="zh-CN" altLang="en-US" dirty="0"/>
              <a:t>方法，标记其为正在参与</a:t>
            </a:r>
            <a:r>
              <a:rPr lang="en-US" altLang="zh-CN" dirty="0" err="1"/>
              <a:t>deepclone</a:t>
            </a:r>
            <a:endParaRPr lang="en-US" altLang="zh-CN" dirty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把源对象和复制对象添加到</a:t>
            </a:r>
            <a:r>
              <a:rPr lang="en-US" altLang="zh-CN" dirty="0"/>
              <a:t>Id Map</a:t>
            </a:r>
            <a:r>
              <a:rPr lang="zh-CN" altLang="en-US" dirty="0"/>
              <a:t>里</a:t>
            </a:r>
            <a:endParaRPr lang="en-US" altLang="zh-CN" dirty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复制源对象的硬所有和软所有关系的对象，递归执行此步骤</a:t>
            </a:r>
            <a:endParaRPr lang="en-US" altLang="zh-CN" dirty="0"/>
          </a:p>
          <a:p>
            <a:pPr marL="742950" indent="-7429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37DED-EC37-41A8-A3F9-59FB4B504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</p:spTree>
    <p:extLst>
      <p:ext uri="{BB962C8B-B14F-4D97-AF65-F5344CB8AC3E}">
        <p14:creationId xmlns:p14="http://schemas.microsoft.com/office/powerpoint/2010/main" val="2892995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478C8-8208-4607-A76E-03E54795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deepclone</a:t>
            </a:r>
            <a:r>
              <a:rPr lang="zh-CN" altLang="en-US" dirty="0"/>
              <a:t>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BA0AF-F4F6-4CE0-B9D7-2238060320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代码示例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37DED-EC37-41A8-A3F9-59FB4B504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D24E383-C56F-4C4B-BEC1-FCC71C2E17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817046"/>
              </p:ext>
            </p:extLst>
          </p:nvPr>
        </p:nvGraphicFramePr>
        <p:xfrm>
          <a:off x="963946" y="2782887"/>
          <a:ext cx="16827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682640" imgH="645480" progId="Package">
                  <p:embed/>
                </p:oleObj>
              </mc:Choice>
              <mc:Fallback>
                <p:oleObj name="包装程序外壳对象" showAsIcon="1" r:id="rId2" imgW="1682640" imgH="645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946" y="2782887"/>
                        <a:ext cx="1682750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161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478C8-8208-4607-A76E-03E54795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wblockclone</a:t>
            </a:r>
            <a:r>
              <a:rPr lang="zh-CN" altLang="en-US" dirty="0"/>
              <a:t>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BA0AF-F4F6-4CE0-B9D7-2238060320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思路和</a:t>
            </a:r>
            <a:r>
              <a:rPr lang="en-US" altLang="zh-CN" dirty="0" err="1"/>
              <a:t>deepclone</a:t>
            </a:r>
            <a:r>
              <a:rPr lang="zh-CN" altLang="en-US" dirty="0"/>
              <a:t>差不多</a:t>
            </a:r>
            <a:endParaRPr lang="en-US" altLang="zh-CN" dirty="0"/>
          </a:p>
          <a:p>
            <a:r>
              <a:rPr lang="zh-CN" altLang="en-US" dirty="0"/>
              <a:t>由于是数据库之间的复制，</a:t>
            </a:r>
            <a:r>
              <a:rPr lang="en-US" altLang="zh-CN" dirty="0"/>
              <a:t>owner</a:t>
            </a:r>
            <a:r>
              <a:rPr lang="zh-CN" altLang="en-US" dirty="0"/>
              <a:t>的设置变得很关键</a:t>
            </a:r>
            <a:endParaRPr lang="en-US" altLang="zh-CN" dirty="0"/>
          </a:p>
          <a:p>
            <a:r>
              <a:rPr lang="zh-CN" altLang="en-US" dirty="0"/>
              <a:t>需要注意区分</a:t>
            </a:r>
            <a:r>
              <a:rPr lang="en-US" altLang="zh-CN" dirty="0" err="1"/>
              <a:t>copyclip</a:t>
            </a:r>
            <a:r>
              <a:rPr lang="zh-CN" altLang="en-US" dirty="0"/>
              <a:t>和</a:t>
            </a:r>
            <a:r>
              <a:rPr lang="en-US" altLang="zh-CN" dirty="0" err="1"/>
              <a:t>xbind</a:t>
            </a:r>
            <a:r>
              <a:rPr lang="en-US" altLang="zh-CN" dirty="0"/>
              <a:t>(</a:t>
            </a:r>
            <a:r>
              <a:rPr lang="zh-CN" altLang="en-US" dirty="0"/>
              <a:t>有引用关系的两个对象数据库可能不一样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37DED-EC37-41A8-A3F9-59FB4B504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C43BEC9B-9962-47B0-B3C4-2E0B179E4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31" y="4856959"/>
            <a:ext cx="7394309" cy="196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8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478C8-8208-4607-A76E-03E54795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wblockclone</a:t>
            </a:r>
            <a:r>
              <a:rPr lang="zh-CN" altLang="en-US" dirty="0"/>
              <a:t>的步骤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37DED-EC37-41A8-A3F9-59FB4B504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  <p:pic>
        <p:nvPicPr>
          <p:cNvPr id="10" name="图片 9" descr="图片包含 信件&#10;&#10;描述已自动生成">
            <a:extLst>
              <a:ext uri="{FF2B5EF4-FFF2-40B4-BE49-F238E27FC236}">
                <a16:creationId xmlns:a16="http://schemas.microsoft.com/office/drawing/2014/main" id="{3CB41D4F-A6EB-4DE1-A175-CD519B4B7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447" y="1445772"/>
            <a:ext cx="4656223" cy="2171888"/>
          </a:xfrm>
          <a:prstGeom prst="rect">
            <a:avLst/>
          </a:prstGeom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6F6A5FB2-63D8-47F4-9915-4BDB0069E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31" y="3972188"/>
            <a:ext cx="5730737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11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478C8-8208-4607-A76E-03E54795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wblockclone</a:t>
            </a:r>
            <a:r>
              <a:rPr lang="zh-CN" altLang="en-US" dirty="0"/>
              <a:t>的步骤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37DED-EC37-41A8-A3F9-59FB4B504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AEDAA225-0B00-4F6A-9347-96E1D46B7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17" y="2198263"/>
            <a:ext cx="5723116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9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478C8-8208-4607-A76E-03E54795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wblockclone</a:t>
            </a:r>
            <a:r>
              <a:rPr lang="zh-CN" altLang="en-US" dirty="0"/>
              <a:t>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233FC-AEBB-42E9-9FEB-7529D58030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4522573"/>
            <a:ext cx="10883900" cy="1944901"/>
          </a:xfrm>
        </p:spPr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：图层表的</a:t>
            </a:r>
            <a:r>
              <a:rPr lang="en-US" altLang="zh-CN" dirty="0"/>
              <a:t>owner</a:t>
            </a:r>
            <a:r>
              <a:rPr lang="zh-CN" altLang="en-US" dirty="0"/>
              <a:t>是数据库，不需要转译</a:t>
            </a:r>
            <a:endParaRPr lang="en-US" altLang="zh-CN" dirty="0"/>
          </a:p>
          <a:p>
            <a:r>
              <a:rPr lang="en-US" altLang="zh-CN" dirty="0"/>
              <a:t>**</a:t>
            </a:r>
            <a:r>
              <a:rPr lang="zh-CN" altLang="en-US" dirty="0"/>
              <a:t>：这个</a:t>
            </a:r>
            <a:r>
              <a:rPr lang="en-US" altLang="zh-CN" dirty="0"/>
              <a:t>False</a:t>
            </a:r>
            <a:r>
              <a:rPr lang="zh-CN" altLang="en-US" dirty="0"/>
              <a:t>表示它的</a:t>
            </a:r>
            <a:r>
              <a:rPr lang="en-US" altLang="zh-CN" dirty="0"/>
              <a:t>owner</a:t>
            </a:r>
            <a:r>
              <a:rPr lang="zh-CN" altLang="en-US" dirty="0"/>
              <a:t>会从</a:t>
            </a:r>
            <a:r>
              <a:rPr lang="en-US" altLang="zh-CN" dirty="0"/>
              <a:t>LT1</a:t>
            </a:r>
            <a:r>
              <a:rPr lang="zh-CN" altLang="en-US" dirty="0"/>
              <a:t>转译</a:t>
            </a:r>
            <a:r>
              <a:rPr lang="en-US" altLang="zh-CN" dirty="0"/>
              <a:t>(</a:t>
            </a:r>
            <a:r>
              <a:rPr lang="zh-CN" altLang="en-US" dirty="0"/>
              <a:t>为</a:t>
            </a:r>
            <a:r>
              <a:rPr lang="en-US" altLang="zh-CN" dirty="0"/>
              <a:t>LT2)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37DED-EC37-41A8-A3F9-59FB4B504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  <p:pic>
        <p:nvPicPr>
          <p:cNvPr id="9" name="图片 8" descr="截图里有图片&#10;&#10;描述已自动生成">
            <a:extLst>
              <a:ext uri="{FF2B5EF4-FFF2-40B4-BE49-F238E27FC236}">
                <a16:creationId xmlns:a16="http://schemas.microsoft.com/office/drawing/2014/main" id="{161EF494-837D-4FC5-9C3D-F5FD449DB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31" y="1787729"/>
            <a:ext cx="8977138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08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478C8-8208-4607-A76E-03E54795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wblockclone</a:t>
            </a:r>
            <a:r>
              <a:rPr lang="zh-CN" altLang="en-US" dirty="0"/>
              <a:t>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233FC-AEBB-42E9-9FEB-7529D58030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927655"/>
            <a:ext cx="10883900" cy="45398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代码示例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37DED-EC37-41A8-A3F9-59FB4B504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自定义实体的复制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250313A-A26E-4B19-AAF9-34B0E4742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566763"/>
              </p:ext>
            </p:extLst>
          </p:nvPr>
        </p:nvGraphicFramePr>
        <p:xfrm>
          <a:off x="1075709" y="3105943"/>
          <a:ext cx="16827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682640" imgH="645480" progId="Package">
                  <p:embed/>
                </p:oleObj>
              </mc:Choice>
              <mc:Fallback>
                <p:oleObj name="包装程序外壳对象" showAsIcon="1" r:id="rId2" imgW="1682640" imgH="645480" progId="Package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D24E383-C56F-4C4B-BEC1-FCC71C2E17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5709" y="3105943"/>
                        <a:ext cx="1682750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782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D8AFC9-6D51-49B3-B42C-BC7F3C9C6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9711" y="4555170"/>
            <a:ext cx="2133918" cy="1144929"/>
          </a:xfrm>
        </p:spPr>
        <p:txBody>
          <a:bodyPr/>
          <a:lstStyle/>
          <a:p>
            <a:r>
              <a:rPr lang="zh-CN" altLang="en-US" sz="7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371D0-D0FB-4F22-9BE6-8653B33DA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138" y="1591339"/>
            <a:ext cx="11392862" cy="2821285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作业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:</a:t>
            </a: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给之前作业的自定义实体添加与指示放大范围的圆的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引用关系，并通过代码把它复制到另一个文档里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选做：实现自定义实体的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deepclone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wblockclone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方法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8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01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32" y="2237871"/>
            <a:ext cx="4030498" cy="1089529"/>
          </a:xfrm>
        </p:spPr>
        <p:txBody>
          <a:bodyPr/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文档操作</a:t>
            </a:r>
          </a:p>
        </p:txBody>
      </p:sp>
    </p:spTree>
    <p:extLst>
      <p:ext uri="{BB962C8B-B14F-4D97-AF65-F5344CB8AC3E}">
        <p14:creationId xmlns:p14="http://schemas.microsoft.com/office/powerpoint/2010/main" val="281113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zh-CN" altLang="en-US" dirty="0"/>
              <a:t>命令上下文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D99-68D4-4CB8-96D4-355DC7EB7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643763"/>
            <a:ext cx="10883900" cy="4911916"/>
          </a:xfrm>
        </p:spPr>
        <p:txBody>
          <a:bodyPr>
            <a:normAutofit/>
          </a:bodyPr>
          <a:lstStyle/>
          <a:p>
            <a:r>
              <a:rPr lang="zh-CN" altLang="en-US" dirty="0"/>
              <a:t>定义了</a:t>
            </a:r>
            <a:r>
              <a:rPr lang="en-US" altLang="zh-CN" dirty="0"/>
              <a:t>ACRX_CMD_SESSION</a:t>
            </a:r>
            <a:r>
              <a:rPr lang="zh-CN" altLang="en-US" dirty="0"/>
              <a:t>标记的命令是应用程序上下文的命令，否则就是文档上下文的命令</a:t>
            </a:r>
            <a:endParaRPr lang="en-US" altLang="zh-CN" dirty="0"/>
          </a:p>
          <a:p>
            <a:r>
              <a:rPr lang="zh-CN" altLang="en-US" dirty="0"/>
              <a:t>应用程序上下文的命令可以跨文档执行，文档上下文的命令只能在同一个文档里执行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文档操作</a:t>
            </a:r>
          </a:p>
        </p:txBody>
      </p:sp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EDA7F423-092D-4239-A2CF-287F8821C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75" y="4820832"/>
            <a:ext cx="7155800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2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2B52D-275C-40E3-86E2-290004BF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C9D09-6C71-490B-B26C-C9F87EBBCB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应用程序上下文的命令需要在操作（一般是修改）数据库的时候锁住对应的文档，修改结束后要解锁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acDocManager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lockDocument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curDoc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锁文档，这里是锁当前文档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acDocManager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unlockDocument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curDoc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解锁文档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除了应用程序上下文的命令外，在非模态对话框和自定义面板执行数据库操作也要锁文档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8F79C1-32D5-401E-94A8-55B244C374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文档操作</a:t>
            </a:r>
          </a:p>
        </p:txBody>
      </p:sp>
    </p:spTree>
    <p:extLst>
      <p:ext uri="{BB962C8B-B14F-4D97-AF65-F5344CB8AC3E}">
        <p14:creationId xmlns:p14="http://schemas.microsoft.com/office/powerpoint/2010/main" val="206500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D1D5-AA52-4369-B030-6DD4A959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1CB3A-4594-4B1C-810D-43C41434D1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AcApDocManager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pDocManager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acDocManager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AcApDocumentIterator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acDocManager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newAcApDocumentIterator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AcApDocument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tmpDoc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(; !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done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用迭代器来遍历文档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tmpDoc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tmpDoc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delete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迭代器用完要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delete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30038-FA72-4AB6-A6B0-A7E68817EC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文档操作</a:t>
            </a:r>
          </a:p>
        </p:txBody>
      </p:sp>
    </p:spTree>
    <p:extLst>
      <p:ext uri="{BB962C8B-B14F-4D97-AF65-F5344CB8AC3E}">
        <p14:creationId xmlns:p14="http://schemas.microsoft.com/office/powerpoint/2010/main" val="199443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F667B-C886-45F7-859A-5FB39B7B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随文档保存数据</a:t>
            </a:r>
          </a:p>
        </p:txBody>
      </p:sp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813B10EF-30CE-4339-95AA-3FE1FB375D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76" y="1537437"/>
            <a:ext cx="6989047" cy="5238012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44D011-2454-46A2-BE08-A68CCAA3EA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文档操作</a:t>
            </a:r>
          </a:p>
        </p:txBody>
      </p:sp>
    </p:spTree>
    <p:extLst>
      <p:ext uri="{BB962C8B-B14F-4D97-AF65-F5344CB8AC3E}">
        <p14:creationId xmlns:p14="http://schemas.microsoft.com/office/powerpoint/2010/main" val="257971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C89AD-D16B-4A2C-BAD3-BF33306E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随文档保存数据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AA6F1-F4B1-4020-89D3-583EC4502B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CDocData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CDocData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CDocData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CDocData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CDocData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;</a:t>
            </a:r>
          </a:p>
          <a:p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AcApDataManager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CDocData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DocVars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74002-A556-4055-9D0C-80B6E43E04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文档操作</a:t>
            </a:r>
          </a:p>
        </p:txBody>
      </p:sp>
    </p:spTree>
    <p:extLst>
      <p:ext uri="{BB962C8B-B14F-4D97-AF65-F5344CB8AC3E}">
        <p14:creationId xmlns:p14="http://schemas.microsoft.com/office/powerpoint/2010/main" val="353963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02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581" y="1782387"/>
            <a:ext cx="6251565" cy="2086725"/>
          </a:xfrm>
        </p:spPr>
        <p:txBody>
          <a:bodyPr/>
          <a:lstStyle/>
          <a:p>
            <a:r>
              <a:rPr lang="zh-CN" altLang="en-US" sz="7200" kern="100" dirty="0">
                <a:latin typeface="+mn-ea"/>
                <a:cs typeface="Times New Roman" panose="02020603050405020304" pitchFamily="18" charset="0"/>
              </a:rPr>
              <a:t>自定义实体的复制</a:t>
            </a:r>
          </a:p>
        </p:txBody>
      </p:sp>
    </p:spTree>
    <p:extLst>
      <p:ext uri="{BB962C8B-B14F-4D97-AF65-F5344CB8AC3E}">
        <p14:creationId xmlns:p14="http://schemas.microsoft.com/office/powerpoint/2010/main" val="412991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中望PPT</Template>
  <TotalTime>9714</TotalTime>
  <Words>1025</Words>
  <Application>Microsoft Office PowerPoint</Application>
  <PresentationFormat>宽屏</PresentationFormat>
  <Paragraphs>141</Paragraphs>
  <Slides>28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思源黑体</vt:lpstr>
      <vt:lpstr>微软雅黑</vt:lpstr>
      <vt:lpstr>Arial</vt:lpstr>
      <vt:lpstr>Consolas</vt:lpstr>
      <vt:lpstr>Trebuchet MS</vt:lpstr>
      <vt:lpstr>Wingdings</vt:lpstr>
      <vt:lpstr>Office 主题​​</vt:lpstr>
      <vt:lpstr>程序包</vt:lpstr>
      <vt:lpstr>PowerPoint 演示文稿</vt:lpstr>
      <vt:lpstr>PowerPoint 演示文稿</vt:lpstr>
      <vt:lpstr>文档操作</vt:lpstr>
      <vt:lpstr>命令上下文</vt:lpstr>
      <vt:lpstr>锁文档</vt:lpstr>
      <vt:lpstr>遍历文档</vt:lpstr>
      <vt:lpstr>随文档保存数据</vt:lpstr>
      <vt:lpstr>随文档保存数据</vt:lpstr>
      <vt:lpstr>自定义实体的复制</vt:lpstr>
      <vt:lpstr>当我们说复制的时候，我们在说什么？</vt:lpstr>
      <vt:lpstr>对象引用关系</vt:lpstr>
      <vt:lpstr>PowerPoint 演示文稿</vt:lpstr>
      <vt:lpstr>PowerPoint 演示文稿</vt:lpstr>
      <vt:lpstr>PowerPoint 演示文稿</vt:lpstr>
      <vt:lpstr>PowerPoint 演示文稿</vt:lpstr>
      <vt:lpstr>复制的类型</vt:lpstr>
      <vt:lpstr>复制的类型</vt:lpstr>
      <vt:lpstr>实现自定义实体的复制</vt:lpstr>
      <vt:lpstr>实现自定义实体的复制</vt:lpstr>
      <vt:lpstr>复制的基本步骤</vt:lpstr>
      <vt:lpstr>deepclone的步骤</vt:lpstr>
      <vt:lpstr>deepclone的步骤</vt:lpstr>
      <vt:lpstr>wblockclone的步骤</vt:lpstr>
      <vt:lpstr>wblockclone的步骤</vt:lpstr>
      <vt:lpstr>wblockclone的步骤</vt:lpstr>
      <vt:lpstr>wblockclone的步骤</vt:lpstr>
      <vt:lpstr>wblockclone的步骤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Tung</dc:creator>
  <cp:lastModifiedBy>Pei Arphone</cp:lastModifiedBy>
  <cp:revision>1021</cp:revision>
  <dcterms:created xsi:type="dcterms:W3CDTF">2020-11-10T06:02:07Z</dcterms:created>
  <dcterms:modified xsi:type="dcterms:W3CDTF">2021-05-13T09:01:09Z</dcterms:modified>
</cp:coreProperties>
</file>