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12" r:id="rId2"/>
    <p:sldId id="262" r:id="rId3"/>
    <p:sldId id="307" r:id="rId4"/>
    <p:sldId id="357" r:id="rId5"/>
    <p:sldId id="358" r:id="rId6"/>
    <p:sldId id="313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17" r:id="rId15"/>
    <p:sldId id="356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261" r:id="rId26"/>
    <p:sldId id="37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  <p15:guide id="4" orient="horz" pos="142" userDrawn="1">
          <p15:clr>
            <a:srgbClr val="A4A3A4"/>
          </p15:clr>
        </p15:guide>
        <p15:guide id="5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3FED"/>
    <a:srgbClr val="892B85"/>
    <a:srgbClr val="FFA729"/>
    <a:srgbClr val="75D3FF"/>
    <a:srgbClr val="A4E5FF"/>
    <a:srgbClr val="333333"/>
    <a:srgbClr val="0167ED"/>
    <a:srgbClr val="0163EA"/>
    <a:srgbClr val="00A4FB"/>
    <a:srgbClr val="00A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383" autoAdjust="0"/>
  </p:normalViewPr>
  <p:slideViewPr>
    <p:cSldViewPr snapToGrid="0" showGuides="1">
      <p:cViewPr varScale="1">
        <p:scale>
          <a:sx n="54" d="100"/>
          <a:sy n="54" d="100"/>
        </p:scale>
        <p:origin x="708" y="40"/>
      </p:cViewPr>
      <p:guideLst>
        <p:guide orient="horz" pos="300"/>
        <p:guide orient="horz" pos="2137"/>
        <p:guide orient="horz" pos="14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FB14A-A762-41A3-8012-5EE6E29FE52D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DB747-53A5-4EBB-AC49-8D2D88015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224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23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74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61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背景图案&#10;&#10;描述已自动生成">
            <a:extLst>
              <a:ext uri="{FF2B5EF4-FFF2-40B4-BE49-F238E27FC236}">
                <a16:creationId xmlns:a16="http://schemas.microsoft.com/office/drawing/2014/main" id="{BCBF7560-65F6-42AF-A4F5-6513E75A78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C0B7749-7FBF-4A8D-BF00-1586645C5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63" y="2332632"/>
            <a:ext cx="9417963" cy="923330"/>
          </a:xfrm>
        </p:spPr>
        <p:txBody>
          <a:bodyPr wrap="none" anchor="b">
            <a:spAutoFit/>
          </a:bodyPr>
          <a:lstStyle>
            <a:lvl1pPr algn="l">
              <a:defRPr sz="6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B2E15E-2C9E-495C-B68E-88AD3DAF1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63" y="3255962"/>
            <a:ext cx="4185761" cy="424732"/>
          </a:xfrm>
        </p:spPr>
        <p:txBody>
          <a:bodyPr wrap="none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67F4D0-C14C-476A-A97C-BAD29ADE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68464598-B97E-49B7-909D-A29CA4ACF8C4}" type="datetimeFigureOut">
              <a:rPr lang="zh-CN" altLang="en-US" smtClean="0"/>
              <a:pPr/>
              <a:t>2021/6/28</a:t>
            </a:fld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1F89D6-42A7-455B-B1D4-4FE6D9C4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48699A-6D9C-4A88-86C4-49CD5EF3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64D6811E-E723-4A01-9EEE-9A335138E404}" type="slidenum">
              <a:rPr lang="zh-CN" altLang="en-US" smtClean="0"/>
              <a:pPr/>
              <a:t>‹#›</a:t>
            </a:fld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476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背景图案&#10;&#10;描述已自动生成">
            <a:extLst>
              <a:ext uri="{FF2B5EF4-FFF2-40B4-BE49-F238E27FC236}">
                <a16:creationId xmlns:a16="http://schemas.microsoft.com/office/drawing/2014/main" id="{5CC52A27-45BB-420E-B145-8F2D29B911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2B0BA5-0647-488A-A196-8F0BA9E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4598-B97E-49B7-909D-A29CA4ACF8C4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636E4D-50D7-451D-8EE7-CDF46384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7C3531-BA98-4C5E-B1EE-50D5C167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811E-E723-4A01-9EEE-9A335138E4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0E75E22-F828-4CBD-86EF-F0FCF1D3E5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05500" y="1674812"/>
            <a:ext cx="4495800" cy="4179888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800100" indent="-3429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 marL="1257300" indent="-3429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 marL="16573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 marL="21145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0605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背景图案&#10;&#10;描述已自动生成">
            <a:extLst>
              <a:ext uri="{FF2B5EF4-FFF2-40B4-BE49-F238E27FC236}">
                <a16:creationId xmlns:a16="http://schemas.microsoft.com/office/drawing/2014/main" id="{34BFDBD7-4D34-4560-9E25-AE01E9DCB5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FEEF0733-8C6A-4FB9-9177-42242093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5600" y="2692800"/>
            <a:ext cx="6299200" cy="2086725"/>
          </a:xfrm>
        </p:spPr>
        <p:txBody>
          <a:bodyPr>
            <a:spAutoFit/>
          </a:bodyPr>
          <a:lstStyle>
            <a:lvl1pPr>
              <a:defRPr sz="7200" b="1" spc="-3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DF82BE89-7BA7-4170-ACFC-8252EEC27E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104900" y="2324100"/>
            <a:ext cx="3568700" cy="1003300"/>
          </a:xfrm>
        </p:spPr>
        <p:txBody>
          <a:bodyPr>
            <a:normAutofit/>
          </a:bodyPr>
          <a:lstStyle>
            <a:lvl1pPr>
              <a:buNone/>
              <a:defRPr sz="6600" b="1">
                <a:solidFill>
                  <a:schemeClr val="bg1"/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插入序号</a:t>
            </a:r>
          </a:p>
        </p:txBody>
      </p:sp>
    </p:spTree>
    <p:extLst>
      <p:ext uri="{BB962C8B-B14F-4D97-AF65-F5344CB8AC3E}">
        <p14:creationId xmlns:p14="http://schemas.microsoft.com/office/powerpoint/2010/main" val="86416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应用程序&#10;&#10;描述已自动生成">
            <a:extLst>
              <a:ext uri="{FF2B5EF4-FFF2-40B4-BE49-F238E27FC236}">
                <a16:creationId xmlns:a16="http://schemas.microsoft.com/office/drawing/2014/main" id="{851E7078-1819-4E20-BD83-D8C140A050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标题 11">
            <a:extLst>
              <a:ext uri="{FF2B5EF4-FFF2-40B4-BE49-F238E27FC236}">
                <a16:creationId xmlns:a16="http://schemas.microsoft.com/office/drawing/2014/main" id="{1EA0C00A-5C42-4A7C-A7BD-81E8550B25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965641"/>
            <a:ext cx="10902950" cy="480131"/>
          </a:xfrm>
        </p:spPr>
        <p:txBody>
          <a:bodyPr wrap="square">
            <a:spAutoFit/>
          </a:bodyPr>
          <a:lstStyle>
            <a:lvl1pPr>
              <a:defRPr sz="2800">
                <a:solidFill>
                  <a:srgbClr val="006BD3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内容标题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B96BDCCA-D17E-4383-A172-1B0E79D7A8E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54050" y="1835149"/>
            <a:ext cx="10883900" cy="4632325"/>
          </a:xfrm>
        </p:spPr>
        <p:txBody>
          <a:bodyPr>
            <a:normAutofit/>
          </a:bodyPr>
          <a:lstStyle>
            <a:lvl1pPr marL="571500" indent="-571500">
              <a:buFont typeface="Wingdings" panose="05000000000000000000" pitchFamily="2" charset="2"/>
              <a:buChar char="l"/>
              <a:defRPr sz="4000">
                <a:solidFill>
                  <a:srgbClr val="333333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zh-CN" altLang="en-US" dirty="0"/>
              <a:t>文案内容</a:t>
            </a:r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C3D669F4-A296-4908-BBBA-63A1DBF3EE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5200" y="110935"/>
            <a:ext cx="1261884" cy="480131"/>
          </a:xfrm>
        </p:spPr>
        <p:txBody>
          <a:bodyPr wrap="none" anchor="ctr" anchorCtr="0">
            <a:spAutoFit/>
          </a:bodyPr>
          <a:lstStyle>
            <a:lvl1pPr>
              <a:buNone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zh-CN" altLang="en-US" dirty="0"/>
              <a:t>节标题</a:t>
            </a:r>
          </a:p>
        </p:txBody>
      </p:sp>
    </p:spTree>
    <p:extLst>
      <p:ext uri="{BB962C8B-B14F-4D97-AF65-F5344CB8AC3E}">
        <p14:creationId xmlns:p14="http://schemas.microsoft.com/office/powerpoint/2010/main" val="133074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背景图案&#10;&#10;描述已自动生成">
            <a:extLst>
              <a:ext uri="{FF2B5EF4-FFF2-40B4-BE49-F238E27FC236}">
                <a16:creationId xmlns:a16="http://schemas.microsoft.com/office/drawing/2014/main" id="{E06951C7-A486-40D4-8E32-6B31588384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10BCC44B-3BA3-4132-9940-F0809B864E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3142528"/>
            <a:ext cx="4801314" cy="1338828"/>
          </a:xfrm>
        </p:spPr>
        <p:txBody>
          <a:bodyPr wrap="none" anchor="ctr">
            <a:spAutoFit/>
          </a:bodyPr>
          <a:lstStyle>
            <a:lvl1pPr>
              <a:buNone/>
              <a:defRPr sz="9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zh-CN" altLang="en-US" dirty="0"/>
              <a:t>感谢观看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E902EE30-E2DE-490A-AD19-71B7A6880F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6665" y="2393149"/>
            <a:ext cx="1159292" cy="535531"/>
          </a:xfrm>
        </p:spPr>
        <p:txBody>
          <a:bodyPr wrap="none">
            <a:spAutoFit/>
          </a:bodyPr>
          <a:lstStyle>
            <a:lvl1pPr>
              <a:buNone/>
              <a:defRPr sz="3200" spc="6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260325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2E9040-7480-4B76-BBB9-1512CC864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3E957-4B2E-48E1-8116-04795B328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06EA3B-CA1A-48A4-841F-3F64B98DF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68464598-B97E-49B7-909D-A29CA4ACF8C4}" type="datetimeFigureOut">
              <a:rPr lang="zh-CN" altLang="en-US" smtClean="0"/>
              <a:pPr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7C85D-CB44-4B0C-AD29-5864A8BB5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7AF48-CE96-426D-85FA-BB74C120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64D6811E-E723-4A01-9EEE-9A335138E4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50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488F682E-6876-479D-80B3-441D339E657B}"/>
              </a:ext>
            </a:extLst>
          </p:cNvPr>
          <p:cNvSpPr txBox="1">
            <a:spLocks/>
          </p:cNvSpPr>
          <p:nvPr/>
        </p:nvSpPr>
        <p:spPr>
          <a:xfrm>
            <a:off x="1855994" y="2664289"/>
            <a:ext cx="8480012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b="1" spc="300" dirty="0">
                <a:solidFill>
                  <a:schemeClr val="bg1"/>
                </a:solidFill>
                <a:latin typeface="+mj-ea"/>
                <a:cs typeface="+mn-ea"/>
              </a:rPr>
              <a:t>动态属性与协议扩展</a:t>
            </a:r>
          </a:p>
        </p:txBody>
      </p:sp>
    </p:spTree>
    <p:extLst>
      <p:ext uri="{BB962C8B-B14F-4D97-AF65-F5344CB8AC3E}">
        <p14:creationId xmlns:p14="http://schemas.microsoft.com/office/powerpoint/2010/main" val="301540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0BE50-557D-4FAB-9615-EE677744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定义动态属性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E41BA7-E4A3-4C96-A352-6FFAB48C6C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620957" cy="480131"/>
          </a:xfrm>
        </p:spPr>
        <p:txBody>
          <a:bodyPr/>
          <a:lstStyle/>
          <a:p>
            <a:r>
              <a:rPr lang="zh-CN" altLang="en-US" dirty="0"/>
              <a:t>动态属性</a:t>
            </a:r>
          </a:p>
        </p:txBody>
      </p:sp>
      <p:pic>
        <p:nvPicPr>
          <p:cNvPr id="6" name="内容占位符 5" descr="文本&#10;&#10;描述已自动生成">
            <a:extLst>
              <a:ext uri="{FF2B5EF4-FFF2-40B4-BE49-F238E27FC236}">
                <a16:creationId xmlns:a16="http://schemas.microsoft.com/office/drawing/2014/main" id="{95560CEB-B7EA-454E-AF8D-855EFCD809D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04" y="1985820"/>
            <a:ext cx="9280542" cy="2886359"/>
          </a:xfrm>
        </p:spPr>
      </p:pic>
    </p:spTree>
    <p:extLst>
      <p:ext uri="{BB962C8B-B14F-4D97-AF65-F5344CB8AC3E}">
        <p14:creationId xmlns:p14="http://schemas.microsoft.com/office/powerpoint/2010/main" val="1963115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0BE50-557D-4FAB-9615-EE677744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定义动态属性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E41BA7-E4A3-4C96-A352-6FFAB48C6C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620957" cy="480131"/>
          </a:xfrm>
        </p:spPr>
        <p:txBody>
          <a:bodyPr/>
          <a:lstStyle/>
          <a:p>
            <a:r>
              <a:rPr lang="zh-CN" altLang="en-US" dirty="0"/>
              <a:t>动态属性</a:t>
            </a:r>
          </a:p>
        </p:txBody>
      </p:sp>
      <p:pic>
        <p:nvPicPr>
          <p:cNvPr id="8" name="内容占位符 7" descr="文本&#10;&#10;描述已自动生成">
            <a:extLst>
              <a:ext uri="{FF2B5EF4-FFF2-40B4-BE49-F238E27FC236}">
                <a16:creationId xmlns:a16="http://schemas.microsoft.com/office/drawing/2014/main" id="{A3276C83-FCD4-43E2-8D3C-71AE9E8177A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59" y="2300478"/>
            <a:ext cx="11754881" cy="2965409"/>
          </a:xfrm>
        </p:spPr>
      </p:pic>
    </p:spTree>
    <p:extLst>
      <p:ext uri="{BB962C8B-B14F-4D97-AF65-F5344CB8AC3E}">
        <p14:creationId xmlns:p14="http://schemas.microsoft.com/office/powerpoint/2010/main" val="1617104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0BE50-557D-4FAB-9615-EE677744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定义动态属性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E41BA7-E4A3-4C96-A352-6FFAB48C6C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620957" cy="480131"/>
          </a:xfrm>
        </p:spPr>
        <p:txBody>
          <a:bodyPr/>
          <a:lstStyle/>
          <a:p>
            <a:r>
              <a:rPr lang="zh-CN" altLang="en-US" dirty="0"/>
              <a:t>动态属性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089B04A-7586-4781-B7A7-7E06625C2C8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4050" y="1835148"/>
            <a:ext cx="10883900" cy="480315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从</a:t>
            </a:r>
            <a:r>
              <a:rPr lang="en-US" altLang="zh-CN" dirty="0" err="1"/>
              <a:t>Iunknown</a:t>
            </a:r>
            <a:r>
              <a:rPr lang="zh-CN" altLang="en-US" dirty="0"/>
              <a:t>获取</a:t>
            </a:r>
            <a:r>
              <a:rPr lang="en-US" altLang="zh-CN" dirty="0"/>
              <a:t>Object Id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sz="24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IAcadBaseObject</a:t>
            </a:r>
            <a:r>
              <a:rPr lang="en-US" altLang="zh-CN" sz="2400" i="0" dirty="0">
                <a:solidFill>
                  <a:prstClr val="black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24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pBase</a:t>
            </a:r>
            <a:r>
              <a:rPr lang="en-US" altLang="zh-CN" sz="2400" i="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i="1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2400" i="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400" i="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2400" i="1" dirty="0">
                <a:solidFill>
                  <a:srgbClr val="A000A0"/>
                </a:solidFill>
                <a:latin typeface="Consolas" panose="020B0609020204030204" pitchFamily="49" charset="0"/>
              </a:rPr>
              <a:t>FAILED</a:t>
            </a:r>
            <a:r>
              <a:rPr lang="en-US" altLang="zh-CN" sz="2400" i="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pUnk</a:t>
            </a:r>
            <a:r>
              <a:rPr lang="en-US" altLang="zh-CN" sz="2400" i="0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24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QueryInterface</a:t>
            </a:r>
            <a:r>
              <a:rPr lang="en-US" altLang="zh-CN" sz="2400" i="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IID_IAcadBaseObject</a:t>
            </a:r>
            <a:r>
              <a:rPr lang="en-US" altLang="zh-CN" sz="2400" i="0" dirty="0">
                <a:solidFill>
                  <a:prstClr val="black"/>
                </a:solidFill>
                <a:latin typeface="Consolas" panose="020B0609020204030204" pitchFamily="49" charset="0"/>
              </a:rPr>
              <a:t>,     </a:t>
            </a:r>
            <a:r>
              <a:rPr lang="en-US" altLang="zh-CN" sz="24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CN" sz="2400" i="0" dirty="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LPVOID</a:t>
            </a:r>
            <a:r>
              <a:rPr lang="en-US" altLang="zh-CN" sz="2400" i="0" dirty="0">
                <a:solidFill>
                  <a:prstClr val="black"/>
                </a:solidFill>
                <a:latin typeface="Consolas" panose="020B0609020204030204" pitchFamily="49" charset="0"/>
              </a:rPr>
              <a:t>*&gt;(&amp;</a:t>
            </a:r>
            <a:r>
              <a:rPr lang="en-US" altLang="zh-CN" sz="24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pBase</a:t>
            </a:r>
            <a:r>
              <a:rPr lang="en-US" altLang="zh-CN" sz="2400" i="0" dirty="0">
                <a:solidFill>
                  <a:prstClr val="black"/>
                </a:solidFill>
                <a:latin typeface="Consolas" panose="020B0609020204030204" pitchFamily="49" charset="0"/>
              </a:rPr>
              <a:t>)))) {</a:t>
            </a:r>
          </a:p>
          <a:p>
            <a:r>
              <a:rPr lang="en-US" altLang="zh-CN" sz="2400" i="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altLang="zh-CN" sz="24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i="1" dirty="0">
                <a:solidFill>
                  <a:srgbClr val="A000A0"/>
                </a:solidFill>
                <a:latin typeface="Consolas" panose="020B0609020204030204" pitchFamily="49" charset="0"/>
              </a:rPr>
              <a:t>E_FAIL</a:t>
            </a:r>
            <a:r>
              <a:rPr lang="en-US" altLang="zh-CN" sz="2400" i="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i="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AcDbObjectId</a:t>
            </a:r>
            <a:r>
              <a:rPr lang="en-US" altLang="zh-CN" sz="24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objectID</a:t>
            </a:r>
            <a:r>
              <a:rPr lang="en-US" altLang="zh-CN" sz="2400" i="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i="1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2400" i="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400" i="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2400" i="1" dirty="0">
                <a:solidFill>
                  <a:srgbClr val="A000A0"/>
                </a:solidFill>
                <a:latin typeface="Consolas" panose="020B0609020204030204" pitchFamily="49" charset="0"/>
              </a:rPr>
              <a:t>FAILED</a:t>
            </a:r>
            <a:r>
              <a:rPr lang="en-US" altLang="zh-CN" sz="2400" i="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pBase</a:t>
            </a:r>
            <a:r>
              <a:rPr lang="en-US" altLang="zh-CN" sz="2400" i="0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GetObjectId</a:t>
            </a:r>
            <a:r>
              <a:rPr lang="en-US" altLang="zh-CN" sz="2400" i="0" dirty="0">
                <a:solidFill>
                  <a:prstClr val="black"/>
                </a:solidFill>
                <a:latin typeface="Consolas" panose="020B0609020204030204" pitchFamily="49" charset="0"/>
              </a:rPr>
              <a:t>(&amp;</a:t>
            </a:r>
            <a:r>
              <a:rPr lang="en-US" altLang="zh-CN" sz="24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objectID</a:t>
            </a:r>
            <a:r>
              <a:rPr lang="en-US" altLang="zh-CN" sz="2400" i="0" dirty="0">
                <a:solidFill>
                  <a:prstClr val="black"/>
                </a:solidFill>
                <a:latin typeface="Consolas" panose="020B0609020204030204" pitchFamily="49" charset="0"/>
              </a:rPr>
              <a:t>))) {</a:t>
            </a:r>
          </a:p>
          <a:p>
            <a:r>
              <a:rPr lang="en-US" altLang="zh-CN" sz="2400" i="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pBase</a:t>
            </a:r>
            <a:r>
              <a:rPr lang="en-US" altLang="zh-CN" sz="2400" i="0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2400" i="1" dirty="0">
                <a:solidFill>
                  <a:srgbClr val="880000"/>
                </a:solidFill>
                <a:latin typeface="Consolas" panose="020B0609020204030204" pitchFamily="49" charset="0"/>
              </a:rPr>
              <a:t>Release</a:t>
            </a:r>
            <a:r>
              <a:rPr lang="en-US" altLang="zh-CN" sz="2400" i="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400" i="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altLang="zh-CN" sz="24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i="1" dirty="0">
                <a:solidFill>
                  <a:srgbClr val="A000A0"/>
                </a:solidFill>
                <a:latin typeface="Consolas" panose="020B0609020204030204" pitchFamily="49" charset="0"/>
              </a:rPr>
              <a:t>E_FAIL</a:t>
            </a:r>
            <a:r>
              <a:rPr lang="en-US" altLang="zh-CN" sz="2400" i="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i="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2374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0BE50-557D-4FAB-9615-EE677744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定义动态属性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E41BA7-E4A3-4C96-A352-6FFAB48C6C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620957" cy="480131"/>
          </a:xfrm>
        </p:spPr>
        <p:txBody>
          <a:bodyPr/>
          <a:lstStyle/>
          <a:p>
            <a:r>
              <a:rPr lang="zh-CN" altLang="en-US" dirty="0"/>
              <a:t>动态属性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089B04A-7586-4781-B7A7-7E06625C2C8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4050" y="1835148"/>
            <a:ext cx="10883900" cy="4803157"/>
          </a:xfrm>
        </p:spPr>
        <p:txBody>
          <a:bodyPr>
            <a:normAutofit/>
          </a:bodyPr>
          <a:lstStyle/>
          <a:p>
            <a:r>
              <a:rPr lang="zh-CN" altLang="en-US" dirty="0"/>
              <a:t>注册动态属性：</a:t>
            </a:r>
            <a:endParaRPr lang="en-US" altLang="zh-CN" dirty="0"/>
          </a:p>
          <a:p>
            <a:endParaRPr lang="zh-CN" altLang="en-US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AA7956-5C30-4E90-9F02-B1704480A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62" y="3098307"/>
            <a:ext cx="10863710" cy="107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18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5ECBB-0CE0-40B5-82B9-E5D3C5548B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5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PART 02</a:t>
            </a:r>
            <a:endParaRPr lang="zh-CN" altLang="en-US" sz="5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743C7C99-9E99-416F-95E4-DC356F10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680" y="2280985"/>
            <a:ext cx="4572000" cy="1089529"/>
          </a:xfrm>
        </p:spPr>
        <p:txBody>
          <a:bodyPr/>
          <a:lstStyle/>
          <a:p>
            <a:r>
              <a:rPr lang="zh-CN" altLang="en-US" sz="7200" kern="100" dirty="0">
                <a:latin typeface="+mn-ea"/>
                <a:cs typeface="Times New Roman" panose="02020603050405020304" pitchFamily="18" charset="0"/>
              </a:rPr>
              <a:t>协议扩展</a:t>
            </a:r>
          </a:p>
        </p:txBody>
      </p:sp>
    </p:spTree>
    <p:extLst>
      <p:ext uri="{BB962C8B-B14F-4D97-AF65-F5344CB8AC3E}">
        <p14:creationId xmlns:p14="http://schemas.microsoft.com/office/powerpoint/2010/main" val="4129913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65C8608-812C-4CAA-9ACC-6EED7A0B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什么是协议扩展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BD5C860-2ABB-4F23-8572-ACBCE4B044F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Protocol Extension</a:t>
            </a:r>
          </a:p>
          <a:p>
            <a:r>
              <a:rPr lang="zh-CN" altLang="en-US" dirty="0"/>
              <a:t>可以通过协议扩展向已有的对象添加功能</a:t>
            </a:r>
            <a:endParaRPr lang="en-US" altLang="zh-CN" dirty="0"/>
          </a:p>
          <a:p>
            <a:r>
              <a:rPr lang="zh-CN" altLang="en-US" dirty="0"/>
              <a:t>可以让</a:t>
            </a:r>
            <a:r>
              <a:rPr lang="en-US" altLang="zh-CN" dirty="0"/>
              <a:t>CAD</a:t>
            </a:r>
            <a:r>
              <a:rPr lang="zh-CN" altLang="en-US" dirty="0"/>
              <a:t>的某些命令兼容自定义实体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MATCHPROP)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EBED090-645C-4B67-9760-FFAED0452F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620957" cy="480131"/>
          </a:xfrm>
        </p:spPr>
        <p:txBody>
          <a:bodyPr/>
          <a:lstStyle/>
          <a:p>
            <a:r>
              <a:rPr lang="zh-CN" altLang="en-US" dirty="0"/>
              <a:t>协议扩展</a:t>
            </a:r>
          </a:p>
        </p:txBody>
      </p:sp>
    </p:spTree>
    <p:extLst>
      <p:ext uri="{BB962C8B-B14F-4D97-AF65-F5344CB8AC3E}">
        <p14:creationId xmlns:p14="http://schemas.microsoft.com/office/powerpoint/2010/main" val="974979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21DBF-D7A8-4884-B9A8-2603B402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定义协议扩展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35A3BA-7117-4CBB-8518-D4875DC2D44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 err="1"/>
              <a:t>AcRxObject</a:t>
            </a:r>
            <a:r>
              <a:rPr lang="zh-CN" altLang="en-US" dirty="0"/>
              <a:t>派生</a:t>
            </a:r>
            <a:endParaRPr lang="en-US" altLang="zh-CN" dirty="0"/>
          </a:p>
          <a:p>
            <a:r>
              <a:rPr lang="zh-CN" altLang="en-US" dirty="0"/>
              <a:t>需要调用</a:t>
            </a:r>
            <a:r>
              <a:rPr lang="en-US" altLang="zh-CN" dirty="0" err="1"/>
              <a:t>rxInit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acrxBuildClassHierarchy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注册和注销使用特定</a:t>
            </a:r>
            <a:r>
              <a:rPr lang="en-US" altLang="zh-CN" dirty="0" err="1"/>
              <a:t>AcRxClass</a:t>
            </a:r>
            <a:r>
              <a:rPr lang="zh-CN" altLang="en-US" dirty="0"/>
              <a:t>的</a:t>
            </a:r>
            <a:r>
              <a:rPr lang="en-US" altLang="zh-CN" dirty="0" err="1"/>
              <a:t>addX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delX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在实际使用时，如果当前的类没有注册协议扩展，会自动搜索基类是否有注册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D04F2-5005-45FE-8E35-5785B4A46F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620957" cy="480131"/>
          </a:xfrm>
        </p:spPr>
        <p:txBody>
          <a:bodyPr/>
          <a:lstStyle/>
          <a:p>
            <a:r>
              <a:rPr lang="zh-CN" altLang="en-US" dirty="0"/>
              <a:t>协议扩展</a:t>
            </a:r>
          </a:p>
        </p:txBody>
      </p:sp>
    </p:spTree>
    <p:extLst>
      <p:ext uri="{BB962C8B-B14F-4D97-AF65-F5344CB8AC3E}">
        <p14:creationId xmlns:p14="http://schemas.microsoft.com/office/powerpoint/2010/main" val="1648195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21DBF-D7A8-4884-B9A8-2603B402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定义协议扩展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35A3BA-7117-4CBB-8518-D4875DC2D44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定义抽象基类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AsdkEntTemperature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AcRxObject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  ACRX_DECLARE_MEMBERS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AsdkEntTemperature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virtual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reflectedEnergy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AcDbEntity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*)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ACRX_NO_CONS_DEFINE_MEMBERS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AsdkEntTemperature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AcRxObject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D04F2-5005-45FE-8E35-5785B4A46F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620957" cy="480131"/>
          </a:xfrm>
        </p:spPr>
        <p:txBody>
          <a:bodyPr/>
          <a:lstStyle/>
          <a:p>
            <a:r>
              <a:rPr lang="zh-CN" altLang="en-US" dirty="0"/>
              <a:t>协议扩展</a:t>
            </a:r>
          </a:p>
        </p:txBody>
      </p:sp>
    </p:spTree>
    <p:extLst>
      <p:ext uri="{BB962C8B-B14F-4D97-AF65-F5344CB8AC3E}">
        <p14:creationId xmlns:p14="http://schemas.microsoft.com/office/powerpoint/2010/main" val="545504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21DBF-D7A8-4884-B9A8-2603B402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定义协议扩展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35A3BA-7117-4CBB-8518-D4875DC2D44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定义默认的协议扩展，会注册到</a:t>
            </a:r>
            <a:r>
              <a:rPr lang="en-US" altLang="zh-C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AcDbEntity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AsdkDefaultTemperature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AsdkEntTemperature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virtual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reflectedEnergy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AcDbEntity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pEnt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定义针对</a:t>
            </a:r>
            <a:r>
              <a:rPr lang="en-US" altLang="zh-C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AcDbRegion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的协议扩展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AsdkRegionTemperature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AsdkEntTemperature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virtual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reflectedEnergy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AcDbEntity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pEnt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D04F2-5005-45FE-8E35-5785B4A46F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620957" cy="480131"/>
          </a:xfrm>
        </p:spPr>
        <p:txBody>
          <a:bodyPr/>
          <a:lstStyle/>
          <a:p>
            <a:r>
              <a:rPr lang="zh-CN" altLang="en-US" dirty="0"/>
              <a:t>协议扩展</a:t>
            </a:r>
          </a:p>
        </p:txBody>
      </p:sp>
    </p:spTree>
    <p:extLst>
      <p:ext uri="{BB962C8B-B14F-4D97-AF65-F5344CB8AC3E}">
        <p14:creationId xmlns:p14="http://schemas.microsoft.com/office/powerpoint/2010/main" val="2314884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21DBF-D7A8-4884-B9A8-2603B402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定义协议扩展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35A3BA-7117-4CBB-8518-D4875DC2D44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定义针对</a:t>
            </a:r>
            <a:r>
              <a:rPr lang="en-US" altLang="zh-C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AcDbCircle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的协议扩展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AsdkCircleTemperature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AsdkEntTemperature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virtual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reflectedEnergy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AcDbEntity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pEnt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思考：为什么只有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AsdkEntTemperature</a:t>
            </a:r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有调用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ACRX_DECLARE_MEMBERS</a:t>
            </a:r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ACRX_NO_CONS_DEFINE_MEMBERS</a:t>
            </a:r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？</a:t>
            </a:r>
            <a:endParaRPr lang="zh-CN" altLang="en-US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D04F2-5005-45FE-8E35-5785B4A46F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620957" cy="480131"/>
          </a:xfrm>
        </p:spPr>
        <p:txBody>
          <a:bodyPr/>
          <a:lstStyle/>
          <a:p>
            <a:r>
              <a:rPr lang="zh-CN" altLang="en-US" dirty="0"/>
              <a:t>协议扩展</a:t>
            </a:r>
          </a:p>
        </p:txBody>
      </p:sp>
    </p:spTree>
    <p:extLst>
      <p:ext uri="{BB962C8B-B14F-4D97-AF65-F5344CB8AC3E}">
        <p14:creationId xmlns:p14="http://schemas.microsoft.com/office/powerpoint/2010/main" val="239674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CB5DF9-D76E-4A33-897C-E73680BE3D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0" y="1674152"/>
            <a:ext cx="4748323" cy="204724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kern="100" dirty="0">
                <a:latin typeface="+mn-ea"/>
              </a:rPr>
              <a:t>动态属性</a:t>
            </a:r>
            <a:endParaRPr lang="en-US" altLang="zh-CN" sz="2800" kern="100" dirty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协议扩展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114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21DBF-D7A8-4884-B9A8-2603B402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定义协议扩展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35A3BA-7117-4CBB-8518-D4875DC2D44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初始化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AsdkEntTemperature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rxInit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acrxBuildClassHierarchy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注册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pDefaultTemp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AsdkDefaultTemperature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pRegionTemp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AsdkRegionTemperature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pCircleTemp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AsdkCircleTemperature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AcDbEntity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desc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addX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AsdkEntTemperature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desc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pDefaultTemp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AcDbRegion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desc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addX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AsdkEntTemperature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desc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pRegionTemp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AcDbCircle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desc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addX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AsdkEntTemperature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desc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pCircleTemp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zh-CN" altLang="en-US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D04F2-5005-45FE-8E35-5785B4A46F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620957" cy="480131"/>
          </a:xfrm>
        </p:spPr>
        <p:txBody>
          <a:bodyPr/>
          <a:lstStyle/>
          <a:p>
            <a:r>
              <a:rPr lang="zh-CN" altLang="en-US" dirty="0"/>
              <a:t>协议扩展</a:t>
            </a:r>
          </a:p>
        </p:txBody>
      </p:sp>
    </p:spTree>
    <p:extLst>
      <p:ext uri="{BB962C8B-B14F-4D97-AF65-F5344CB8AC3E}">
        <p14:creationId xmlns:p14="http://schemas.microsoft.com/office/powerpoint/2010/main" val="2229954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21DBF-D7A8-4884-B9A8-2603B402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定义协议扩展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35A3BA-7117-4CBB-8518-D4875DC2D44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注销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AcDbEntity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desc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delX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AsdkEntTemperature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desc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pDefaultTemp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AcDbRegion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desc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delX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AsdkEntTemperature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desc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pRegionTemp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AcDbCircle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desc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delX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AsdkEntTemperature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desc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pCircleTemp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移除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deleteAcRxClass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AsdkEntTemperature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desc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altLang="zh-CN" sz="2800" dirty="0"/>
          </a:p>
          <a:p>
            <a:r>
              <a:rPr lang="zh-CN" altLang="en-US" sz="2800" dirty="0"/>
              <a:t>注意先后顺序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D04F2-5005-45FE-8E35-5785B4A46F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620957" cy="480131"/>
          </a:xfrm>
        </p:spPr>
        <p:txBody>
          <a:bodyPr/>
          <a:lstStyle/>
          <a:p>
            <a:r>
              <a:rPr lang="zh-CN" altLang="en-US" dirty="0"/>
              <a:t>协议扩展</a:t>
            </a:r>
          </a:p>
        </p:txBody>
      </p:sp>
    </p:spTree>
    <p:extLst>
      <p:ext uri="{BB962C8B-B14F-4D97-AF65-F5344CB8AC3E}">
        <p14:creationId xmlns:p14="http://schemas.microsoft.com/office/powerpoint/2010/main" val="1412683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6C701-1D44-4D58-96E7-144CCD5F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65641"/>
            <a:ext cx="10902950" cy="480131"/>
          </a:xfrm>
        </p:spPr>
        <p:txBody>
          <a:bodyPr/>
          <a:lstStyle/>
          <a:p>
            <a:r>
              <a:rPr lang="zh-CN" altLang="en-US" dirty="0"/>
              <a:t>使用协议扩展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2BD728-C7AD-4171-B451-29DE0829FF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dirty="0" err="1">
                <a:solidFill>
                  <a:srgbClr val="000080"/>
                </a:solidFill>
                <a:latin typeface="Consolas" panose="020B0609020204030204" pitchFamily="49" charset="0"/>
              </a:rPr>
              <a:t>eTemp</a:t>
            </a:r>
            <a:r>
              <a:rPr lang="en-US" altLang="zh-CN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3200" dirty="0">
                <a:solidFill>
                  <a:srgbClr val="A000A0"/>
                </a:solidFill>
                <a:latin typeface="Consolas" panose="020B0609020204030204" pitchFamily="49" charset="0"/>
              </a:rPr>
              <a:t>ACRX_X_CALL</a:t>
            </a:r>
            <a:r>
              <a:rPr lang="en-US" altLang="zh-CN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3200" dirty="0" err="1">
                <a:solidFill>
                  <a:srgbClr val="000080"/>
                </a:solidFill>
                <a:latin typeface="Consolas" panose="020B0609020204030204" pitchFamily="49" charset="0"/>
              </a:rPr>
              <a:t>pEnt</a:t>
            </a:r>
            <a:r>
              <a:rPr lang="en-US" altLang="zh-CN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AsdkEntTemperature</a:t>
            </a:r>
            <a:r>
              <a:rPr lang="en-US" altLang="zh-CN" sz="3200" dirty="0">
                <a:solidFill>
                  <a:srgbClr val="000000"/>
                </a:solidFill>
                <a:latin typeface="Consolas" panose="020B0609020204030204" pitchFamily="49" charset="0"/>
              </a:rPr>
              <a:t>)-&gt;</a:t>
            </a:r>
            <a:r>
              <a:rPr lang="en-US" altLang="zh-CN" sz="3200" dirty="0" err="1">
                <a:solidFill>
                  <a:srgbClr val="880000"/>
                </a:solidFill>
                <a:latin typeface="Consolas" panose="020B0609020204030204" pitchFamily="49" charset="0"/>
              </a:rPr>
              <a:t>reflectedEnergy</a:t>
            </a:r>
            <a:r>
              <a:rPr lang="en-US" altLang="zh-CN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3200" dirty="0" err="1">
                <a:solidFill>
                  <a:srgbClr val="000080"/>
                </a:solidFill>
                <a:latin typeface="Consolas" panose="020B0609020204030204" pitchFamily="49" charset="0"/>
              </a:rPr>
              <a:t>pEnt</a:t>
            </a:r>
            <a:r>
              <a:rPr lang="en-US" altLang="zh-CN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DC6F2C-2D18-45C7-B1B1-52618AFFC6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620957" cy="480131"/>
          </a:xfrm>
        </p:spPr>
        <p:txBody>
          <a:bodyPr/>
          <a:lstStyle/>
          <a:p>
            <a:r>
              <a:rPr lang="zh-CN" altLang="en-US" dirty="0"/>
              <a:t>协议扩展</a:t>
            </a:r>
          </a:p>
        </p:txBody>
      </p:sp>
    </p:spTree>
    <p:extLst>
      <p:ext uri="{BB962C8B-B14F-4D97-AF65-F5344CB8AC3E}">
        <p14:creationId xmlns:p14="http://schemas.microsoft.com/office/powerpoint/2010/main" val="82235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5C996-B11A-4A0C-9172-68A627A2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应用协议扩展到自定义实体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A115A-974C-4EAB-99DE-8AA5EB8A9C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MyMatchProp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AcDbMatchProperties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MyMatchProp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{}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~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MyMatchProp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{}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virtual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copyProperties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AcDbEntity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pSrcEntity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AcDbEntity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pTrgEntity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unsigned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flag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)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11A2A2-778D-4250-B73D-FD9C711661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620957" cy="480131"/>
          </a:xfrm>
        </p:spPr>
        <p:txBody>
          <a:bodyPr/>
          <a:lstStyle/>
          <a:p>
            <a:r>
              <a:rPr lang="zh-CN" altLang="en-US" dirty="0"/>
              <a:t>协议扩展</a:t>
            </a:r>
          </a:p>
        </p:txBody>
      </p:sp>
    </p:spTree>
    <p:extLst>
      <p:ext uri="{BB962C8B-B14F-4D97-AF65-F5344CB8AC3E}">
        <p14:creationId xmlns:p14="http://schemas.microsoft.com/office/powerpoint/2010/main" val="3863075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5C996-B11A-4A0C-9172-68A627A2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应用协议扩展到自定义实体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A115A-974C-4EAB-99DE-8AA5EB8A9C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pMatchProp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MyMatchProp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SampleCustEnt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2400" dirty="0">
                <a:solidFill>
                  <a:srgbClr val="880000"/>
                </a:solidFill>
                <a:latin typeface="Consolas" panose="020B0609020204030204" pitchFamily="49" charset="0"/>
              </a:rPr>
              <a:t>desc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 altLang="zh-CN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addX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AcDbMatchProperties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2400" dirty="0">
                <a:solidFill>
                  <a:srgbClr val="880000"/>
                </a:solidFill>
                <a:latin typeface="Consolas" panose="020B0609020204030204" pitchFamily="49" charset="0"/>
              </a:rPr>
              <a:t>desc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pMatchProp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sz="4800" dirty="0"/>
          </a:p>
          <a:p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SampleCustEnt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2400" dirty="0">
                <a:solidFill>
                  <a:srgbClr val="880000"/>
                </a:solidFill>
                <a:latin typeface="Consolas" panose="020B0609020204030204" pitchFamily="49" charset="0"/>
              </a:rPr>
              <a:t>desc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 altLang="zh-CN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delX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MyMatchProp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2400" dirty="0">
                <a:solidFill>
                  <a:srgbClr val="880000"/>
                </a:solidFill>
                <a:latin typeface="Consolas" panose="020B0609020204030204" pitchFamily="49" charset="0"/>
              </a:rPr>
              <a:t>desc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pMatchProp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11A2A2-778D-4250-B73D-FD9C711661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620957" cy="480131"/>
          </a:xfrm>
        </p:spPr>
        <p:txBody>
          <a:bodyPr/>
          <a:lstStyle/>
          <a:p>
            <a:r>
              <a:rPr lang="zh-CN" altLang="en-US" dirty="0"/>
              <a:t>协议扩展</a:t>
            </a:r>
          </a:p>
        </p:txBody>
      </p:sp>
    </p:spTree>
    <p:extLst>
      <p:ext uri="{BB962C8B-B14F-4D97-AF65-F5344CB8AC3E}">
        <p14:creationId xmlns:p14="http://schemas.microsoft.com/office/powerpoint/2010/main" val="4058529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9371D0-D0FB-4F22-9BE6-8653B33DA5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7892" y="2304076"/>
            <a:ext cx="9930924" cy="2249847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作业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:</a:t>
            </a: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给圆和多段线添加协议扩展，获取其几何中心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选做：通过动态属性显示出来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思考：为什么不把代码都写在动态属性里？</a:t>
            </a:r>
          </a:p>
        </p:txBody>
      </p:sp>
    </p:spTree>
    <p:extLst>
      <p:ext uri="{BB962C8B-B14F-4D97-AF65-F5344CB8AC3E}">
        <p14:creationId xmlns:p14="http://schemas.microsoft.com/office/powerpoint/2010/main" val="991892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CD8AFC9-6D51-49B3-B42C-BC7F3C9C6D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5960" y="4705765"/>
            <a:ext cx="2133918" cy="1144929"/>
          </a:xfrm>
        </p:spPr>
        <p:txBody>
          <a:bodyPr/>
          <a:lstStyle/>
          <a:p>
            <a:r>
              <a:rPr lang="zh-CN" altLang="en-US" sz="7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谢谢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9371D0-D0FB-4F22-9BE6-8653B33DA5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1638" y="1579770"/>
            <a:ext cx="10905550" cy="2821285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课程设计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-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放大镜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:</a:t>
            </a: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指定一个区域，把区域里的实体放大一定的倍数并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显示到另一个区域里。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具体的功能和实现方式自定，可以以小组的形式来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完成，每个小组不超过三人</a:t>
            </a:r>
          </a:p>
        </p:txBody>
      </p:sp>
      <p:pic>
        <p:nvPicPr>
          <p:cNvPr id="7" name="图片 6" descr="图表, 雷达图&#10;&#10;描述已自动生成">
            <a:extLst>
              <a:ext uri="{FF2B5EF4-FFF2-40B4-BE49-F238E27FC236}">
                <a16:creationId xmlns:a16="http://schemas.microsoft.com/office/drawing/2014/main" id="{7DA388B3-B16A-4B56-B91F-CAB8E2D4A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035" y="3956009"/>
            <a:ext cx="3396909" cy="225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9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5ECBB-0CE0-40B5-82B9-E5D3C5548B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5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PART 01</a:t>
            </a:r>
            <a:endParaRPr lang="zh-CN" altLang="en-US" sz="5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743C7C99-9E99-416F-95E4-DC356F10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389" y="2248504"/>
            <a:ext cx="5263875" cy="1089529"/>
          </a:xfrm>
        </p:spPr>
        <p:txBody>
          <a:bodyPr/>
          <a:lstStyle/>
          <a:p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动态属性</a:t>
            </a:r>
          </a:p>
        </p:txBody>
      </p:sp>
    </p:spTree>
    <p:extLst>
      <p:ext uri="{BB962C8B-B14F-4D97-AF65-F5344CB8AC3E}">
        <p14:creationId xmlns:p14="http://schemas.microsoft.com/office/powerpoint/2010/main" val="281113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5BCA3-7A2A-4D4D-BD24-88166B7D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什么是动态属性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D6740C-0879-4572-AFC9-324E6757E1D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静态属性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7767D1-2280-4E38-B2D7-A6F7427728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620957" cy="480131"/>
          </a:xfrm>
        </p:spPr>
        <p:txBody>
          <a:bodyPr/>
          <a:lstStyle/>
          <a:p>
            <a:r>
              <a:rPr lang="zh-CN" altLang="en-US" dirty="0"/>
              <a:t>动态属性</a:t>
            </a:r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6E017712-5D88-4A1F-A11D-5F17B67CB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656" y="1990798"/>
            <a:ext cx="5678251" cy="425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9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5BCA3-7A2A-4D4D-BD24-88166B7D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什么是动态属性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D6740C-0879-4572-AFC9-324E6757E1D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动态属性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7767D1-2280-4E38-B2D7-A6F7427728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620957" cy="480131"/>
          </a:xfrm>
        </p:spPr>
        <p:txBody>
          <a:bodyPr/>
          <a:lstStyle/>
          <a:p>
            <a:r>
              <a:rPr lang="zh-CN" altLang="en-US" dirty="0"/>
              <a:t>动态属性</a:t>
            </a:r>
          </a:p>
        </p:txBody>
      </p:sp>
      <p:pic>
        <p:nvPicPr>
          <p:cNvPr id="7" name="图片 6" descr="电脑萤幕画面&#10;&#10;低可信度描述已自动生成">
            <a:extLst>
              <a:ext uri="{FF2B5EF4-FFF2-40B4-BE49-F238E27FC236}">
                <a16:creationId xmlns:a16="http://schemas.microsoft.com/office/drawing/2014/main" id="{55D8B50C-5E3F-49F5-8E6B-CC762C4C2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081" y="2790297"/>
            <a:ext cx="7932787" cy="367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3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5A0D2-8A65-49FA-836C-ADD963D4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65641"/>
            <a:ext cx="10902950" cy="480131"/>
          </a:xfrm>
        </p:spPr>
        <p:txBody>
          <a:bodyPr/>
          <a:lstStyle/>
          <a:p>
            <a:r>
              <a:rPr lang="zh-CN" altLang="en-US" dirty="0"/>
              <a:t>什么是动态属性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1AE1E9-9E9C-41AD-8194-91FEDD85E5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620957" cy="480131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动态属性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6B17F850-811F-41BE-B901-B3BF753333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与静态属性对应</a:t>
            </a:r>
            <a:endParaRPr lang="en-US" altLang="zh-CN" dirty="0"/>
          </a:p>
          <a:p>
            <a:r>
              <a:rPr lang="zh-CN" altLang="en-US" dirty="0"/>
              <a:t>可在运行时注册</a:t>
            </a:r>
            <a:endParaRPr lang="en-US" altLang="zh-CN" dirty="0"/>
          </a:p>
          <a:p>
            <a:r>
              <a:rPr lang="zh-CN" altLang="en-US" dirty="0"/>
              <a:t>可作用于任意实体</a:t>
            </a:r>
            <a:endParaRPr lang="en-US" altLang="zh-CN" dirty="0"/>
          </a:p>
          <a:p>
            <a:r>
              <a:rPr lang="zh-CN" altLang="en-US" dirty="0"/>
              <a:t>甚至可以作用于命令</a:t>
            </a:r>
            <a:endParaRPr lang="en-US" altLang="zh-CN" dirty="0"/>
          </a:p>
        </p:txBody>
      </p:sp>
      <p:pic>
        <p:nvPicPr>
          <p:cNvPr id="5" name="图片 4" descr="电脑的屏幕截图&#10;&#10;中度可信度描述已自动生成">
            <a:extLst>
              <a:ext uri="{FF2B5EF4-FFF2-40B4-BE49-F238E27FC236}">
                <a16:creationId xmlns:a16="http://schemas.microsoft.com/office/drawing/2014/main" id="{065EDDF9-40C8-4BF9-826E-768F34540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34586"/>
            <a:ext cx="6009993" cy="368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2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0BE50-557D-4FAB-9615-EE677744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定义动态属性</a:t>
            </a:r>
          </a:p>
        </p:txBody>
      </p:sp>
      <p:pic>
        <p:nvPicPr>
          <p:cNvPr id="6" name="内容占位符 5" descr="图形用户界面, 文本, 应用程序&#10;&#10;描述已自动生成">
            <a:extLst>
              <a:ext uri="{FF2B5EF4-FFF2-40B4-BE49-F238E27FC236}">
                <a16:creationId xmlns:a16="http://schemas.microsoft.com/office/drawing/2014/main" id="{1C9C2965-6FE1-483C-A0CC-56527F0DA59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82" y="1835150"/>
            <a:ext cx="7797636" cy="4632325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E41BA7-E4A3-4C96-A352-6FFAB48C6C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620957" cy="480131"/>
          </a:xfrm>
        </p:spPr>
        <p:txBody>
          <a:bodyPr/>
          <a:lstStyle/>
          <a:p>
            <a:r>
              <a:rPr lang="zh-CN" altLang="en-US" dirty="0"/>
              <a:t>动态属性</a:t>
            </a:r>
          </a:p>
        </p:txBody>
      </p:sp>
    </p:spTree>
    <p:extLst>
      <p:ext uri="{BB962C8B-B14F-4D97-AF65-F5344CB8AC3E}">
        <p14:creationId xmlns:p14="http://schemas.microsoft.com/office/powerpoint/2010/main" val="356937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0BE50-557D-4FAB-9615-EE677744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定义动态属性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E41BA7-E4A3-4C96-A352-6FFAB48C6C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620957" cy="480131"/>
          </a:xfrm>
        </p:spPr>
        <p:txBody>
          <a:bodyPr/>
          <a:lstStyle/>
          <a:p>
            <a:r>
              <a:rPr lang="zh-CN" altLang="en-US" dirty="0"/>
              <a:t>动态属性</a:t>
            </a:r>
          </a:p>
        </p:txBody>
      </p:sp>
      <p:pic>
        <p:nvPicPr>
          <p:cNvPr id="8" name="内容占位符 7" descr="图形用户界面, 应用程序&#10;&#10;描述已自动生成">
            <a:extLst>
              <a:ext uri="{FF2B5EF4-FFF2-40B4-BE49-F238E27FC236}">
                <a16:creationId xmlns:a16="http://schemas.microsoft.com/office/drawing/2014/main" id="{8E4B0B6D-1D4F-4645-9BF5-37CD11EB279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84" y="1820347"/>
            <a:ext cx="5916245" cy="4632325"/>
          </a:xfrm>
        </p:spPr>
      </p:pic>
      <p:pic>
        <p:nvPicPr>
          <p:cNvPr id="10" name="图片 9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49B2381C-6E8E-46E2-92F7-44A5FF2D5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933" y="2122056"/>
            <a:ext cx="2804403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0BE50-557D-4FAB-9615-EE677744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定义动态属性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E41BA7-E4A3-4C96-A352-6FFAB48C6C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620957" cy="480131"/>
          </a:xfrm>
        </p:spPr>
        <p:txBody>
          <a:bodyPr/>
          <a:lstStyle/>
          <a:p>
            <a:r>
              <a:rPr lang="zh-CN" altLang="en-US" dirty="0"/>
              <a:t>动态属性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7E74D92-2EDA-48B7-BCA0-731A70CAE42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ArxProject1_i.h</a:t>
            </a:r>
            <a:r>
              <a:rPr lang="zh-CN" altLang="en-US" dirty="0"/>
              <a:t>：编译时自动生成</a:t>
            </a:r>
            <a:endParaRPr lang="en-US" altLang="zh-CN" dirty="0"/>
          </a:p>
          <a:p>
            <a:r>
              <a:rPr lang="en-US" altLang="zh-CN" dirty="0" err="1"/>
              <a:t>MyDynProp.rgs</a:t>
            </a:r>
            <a:r>
              <a:rPr lang="zh-CN" altLang="en-US" dirty="0"/>
              <a:t>：注册表脚本文件</a:t>
            </a:r>
            <a:endParaRPr lang="en-US" altLang="zh-CN" dirty="0"/>
          </a:p>
          <a:p>
            <a:r>
              <a:rPr lang="en-US" altLang="zh-CN" dirty="0" err="1"/>
              <a:t>MyDynProp.h</a:t>
            </a:r>
            <a:r>
              <a:rPr lang="en-US" altLang="zh-CN" dirty="0"/>
              <a:t>/</a:t>
            </a:r>
            <a:r>
              <a:rPr lang="en-US" altLang="zh-CN" dirty="0" err="1"/>
              <a:t>cpp</a:t>
            </a:r>
            <a:r>
              <a:rPr lang="zh-CN" altLang="en-US" dirty="0"/>
              <a:t>：</a:t>
            </a:r>
            <a:r>
              <a:rPr lang="en-US" altLang="zh-CN" dirty="0"/>
              <a:t>COM</a:t>
            </a:r>
            <a:r>
              <a:rPr lang="zh-CN" altLang="en-US" dirty="0"/>
              <a:t>对象实现类</a:t>
            </a:r>
            <a:endParaRPr lang="en-US" altLang="zh-CN" dirty="0"/>
          </a:p>
          <a:p>
            <a:r>
              <a:rPr lang="zh-CN" altLang="en-US" dirty="0"/>
              <a:t>不需要在</a:t>
            </a:r>
            <a:r>
              <a:rPr lang="en-US" altLang="zh-CN" dirty="0"/>
              <a:t>.</a:t>
            </a:r>
            <a:r>
              <a:rPr lang="en-US" altLang="zh-CN" dirty="0" err="1"/>
              <a:t>idl</a:t>
            </a:r>
            <a:r>
              <a:rPr lang="zh-CN" altLang="en-US" dirty="0"/>
              <a:t>文件里声明接口</a:t>
            </a:r>
          </a:p>
        </p:txBody>
      </p:sp>
    </p:spTree>
    <p:extLst>
      <p:ext uri="{BB962C8B-B14F-4D97-AF65-F5344CB8AC3E}">
        <p14:creationId xmlns:p14="http://schemas.microsoft.com/office/powerpoint/2010/main" val="846965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Trebuchet MS"/>
        <a:ea typeface="微软雅黑"/>
        <a:cs typeface=""/>
      </a:majorFont>
      <a:minorFont>
        <a:latin typeface="Trebuchet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中望PPT</Template>
  <TotalTime>12308</TotalTime>
  <Words>779</Words>
  <Application>Microsoft Office PowerPoint</Application>
  <PresentationFormat>宽屏</PresentationFormat>
  <Paragraphs>157</Paragraphs>
  <Slides>26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等线</vt:lpstr>
      <vt:lpstr>思源黑体</vt:lpstr>
      <vt:lpstr>微软雅黑</vt:lpstr>
      <vt:lpstr>Arial</vt:lpstr>
      <vt:lpstr>Consolas</vt:lpstr>
      <vt:lpstr>Trebuchet MS</vt:lpstr>
      <vt:lpstr>Wingdings</vt:lpstr>
      <vt:lpstr>Office 主题​​</vt:lpstr>
      <vt:lpstr>PowerPoint 演示文稿</vt:lpstr>
      <vt:lpstr>PowerPoint 演示文稿</vt:lpstr>
      <vt:lpstr>动态属性</vt:lpstr>
      <vt:lpstr>什么是动态属性</vt:lpstr>
      <vt:lpstr>什么是动态属性</vt:lpstr>
      <vt:lpstr>什么是动态属性</vt:lpstr>
      <vt:lpstr>定义动态属性</vt:lpstr>
      <vt:lpstr>定义动态属性</vt:lpstr>
      <vt:lpstr>定义动态属性</vt:lpstr>
      <vt:lpstr>定义动态属性</vt:lpstr>
      <vt:lpstr>定义动态属性</vt:lpstr>
      <vt:lpstr>定义动态属性</vt:lpstr>
      <vt:lpstr>定义动态属性</vt:lpstr>
      <vt:lpstr>协议扩展</vt:lpstr>
      <vt:lpstr>什么是协议扩展</vt:lpstr>
      <vt:lpstr>定义协议扩展</vt:lpstr>
      <vt:lpstr>定义协议扩展</vt:lpstr>
      <vt:lpstr>定义协议扩展</vt:lpstr>
      <vt:lpstr>定义协议扩展</vt:lpstr>
      <vt:lpstr>定义协议扩展</vt:lpstr>
      <vt:lpstr>定义协议扩展</vt:lpstr>
      <vt:lpstr>使用协议扩展</vt:lpstr>
      <vt:lpstr>应用协议扩展到自定义实体</vt:lpstr>
      <vt:lpstr>应用协议扩展到自定义实体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Steven Tung</dc:creator>
  <cp:lastModifiedBy>Pei Arphone</cp:lastModifiedBy>
  <cp:revision>1088</cp:revision>
  <dcterms:created xsi:type="dcterms:W3CDTF">2020-11-10T06:02:07Z</dcterms:created>
  <dcterms:modified xsi:type="dcterms:W3CDTF">2021-06-28T13:24:38Z</dcterms:modified>
</cp:coreProperties>
</file>