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86" r:id="rId2"/>
  </p:sldMasterIdLst>
  <p:notesMasterIdLst>
    <p:notesMasterId r:id="rId41"/>
  </p:notesMasterIdLst>
  <p:handoutMasterIdLst>
    <p:handoutMasterId r:id="rId42"/>
  </p:handoutMasterIdLst>
  <p:sldIdLst>
    <p:sldId id="357" r:id="rId3"/>
    <p:sldId id="314" r:id="rId4"/>
    <p:sldId id="359" r:id="rId5"/>
    <p:sldId id="315" r:id="rId6"/>
    <p:sldId id="353" r:id="rId7"/>
    <p:sldId id="394" r:id="rId8"/>
    <p:sldId id="360" r:id="rId9"/>
    <p:sldId id="361" r:id="rId10"/>
    <p:sldId id="362" r:id="rId11"/>
    <p:sldId id="363" r:id="rId12"/>
    <p:sldId id="365" r:id="rId13"/>
    <p:sldId id="364" r:id="rId14"/>
    <p:sldId id="367" r:id="rId15"/>
    <p:sldId id="395" r:id="rId16"/>
    <p:sldId id="368" r:id="rId17"/>
    <p:sldId id="371" r:id="rId18"/>
    <p:sldId id="372" r:id="rId19"/>
    <p:sldId id="370" r:id="rId20"/>
    <p:sldId id="373" r:id="rId21"/>
    <p:sldId id="374" r:id="rId22"/>
    <p:sldId id="328" r:id="rId23"/>
    <p:sldId id="376" r:id="rId24"/>
    <p:sldId id="378" r:id="rId25"/>
    <p:sldId id="330" r:id="rId26"/>
    <p:sldId id="379" r:id="rId27"/>
    <p:sldId id="380" r:id="rId28"/>
    <p:sldId id="392" r:id="rId29"/>
    <p:sldId id="396" r:id="rId30"/>
    <p:sldId id="381" r:id="rId31"/>
    <p:sldId id="375" r:id="rId32"/>
    <p:sldId id="377" r:id="rId33"/>
    <p:sldId id="329" r:id="rId34"/>
    <p:sldId id="397" r:id="rId35"/>
    <p:sldId id="398" r:id="rId36"/>
    <p:sldId id="399" r:id="rId37"/>
    <p:sldId id="384" r:id="rId38"/>
    <p:sldId id="331" r:id="rId39"/>
    <p:sldId id="385"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userDrawn="1">
          <p15:clr>
            <a:srgbClr val="A4A3A4"/>
          </p15:clr>
        </p15:guide>
        <p15:guide id="3" pos="204" userDrawn="1">
          <p15:clr>
            <a:srgbClr val="A4A3A4"/>
          </p15:clr>
        </p15:guide>
        <p15:guide id="4" orient="horz" pos="75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FD801"/>
    <a:srgbClr val="FED900"/>
    <a:srgbClr val="FF8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5244" autoAdjust="0"/>
  </p:normalViewPr>
  <p:slideViewPr>
    <p:cSldViewPr snapToGrid="0" showGuides="1">
      <p:cViewPr varScale="1">
        <p:scale>
          <a:sx n="82" d="100"/>
          <a:sy n="82" d="100"/>
        </p:scale>
        <p:origin x="782" y="62"/>
      </p:cViewPr>
      <p:guideLst>
        <p:guide orient="horz" pos="527"/>
        <p:guide pos="204"/>
        <p:guide orient="horz" pos="754"/>
      </p:guideLst>
    </p:cSldViewPr>
  </p:slideViewPr>
  <p:notesTextViewPr>
    <p:cViewPr>
      <p:scale>
        <a:sx n="1" d="1"/>
        <a:sy n="1" d="1"/>
      </p:scale>
      <p:origin x="0" y="0"/>
    </p:cViewPr>
  </p:notesTextViewPr>
  <p:sorterViewPr>
    <p:cViewPr varScale="1">
      <p:scale>
        <a:sx n="100" d="100"/>
        <a:sy n="100" d="100"/>
      </p:scale>
      <p:origin x="0" y="-1026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CC6D253-2101-4CD9-ACBD-E6CC7DC1C3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5F3D860-943C-4928-9C5F-F4EF93719D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BD93A6-176D-4445-B06E-2C1289BB190F}" type="datetimeFigureOut">
              <a:rPr lang="zh-CN" altLang="en-US" smtClean="0"/>
              <a:t>2021/5/12</a:t>
            </a:fld>
            <a:endParaRPr lang="zh-CN" altLang="en-US"/>
          </a:p>
        </p:txBody>
      </p:sp>
      <p:sp>
        <p:nvSpPr>
          <p:cNvPr id="4" name="页脚占位符 3">
            <a:extLst>
              <a:ext uri="{FF2B5EF4-FFF2-40B4-BE49-F238E27FC236}">
                <a16:creationId xmlns:a16="http://schemas.microsoft.com/office/drawing/2014/main" id="{21D47D07-6388-4B73-A834-0CA3925A16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AC133D9-6520-4502-BF82-63C8A320D3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0226BD-8481-4FBD-B284-F546C18EF734}" type="slidenum">
              <a:rPr lang="zh-CN" altLang="en-US" smtClean="0"/>
              <a:t>‹#›</a:t>
            </a:fld>
            <a:endParaRPr lang="zh-CN" altLang="en-US"/>
          </a:p>
        </p:txBody>
      </p:sp>
    </p:spTree>
    <p:extLst>
      <p:ext uri="{BB962C8B-B14F-4D97-AF65-F5344CB8AC3E}">
        <p14:creationId xmlns:p14="http://schemas.microsoft.com/office/powerpoint/2010/main" val="825425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58B0-A32B-40E1-9214-4FAA4A031E56}" type="datetimeFigureOut">
              <a:rPr lang="zh-CN" altLang="en-US" smtClean="0"/>
              <a:t>2021/5/12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A65BA-B9FA-4A5C-BA05-B674235F785D}" type="slidenum">
              <a:rPr lang="zh-CN" altLang="en-US" smtClean="0"/>
              <a:t>‹#›</a:t>
            </a:fld>
            <a:endParaRPr lang="zh-CN" altLang="en-US"/>
          </a:p>
        </p:txBody>
      </p:sp>
    </p:spTree>
    <p:extLst>
      <p:ext uri="{BB962C8B-B14F-4D97-AF65-F5344CB8AC3E}">
        <p14:creationId xmlns:p14="http://schemas.microsoft.com/office/powerpoint/2010/main" val="22233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3</a:t>
            </a:fld>
            <a:endParaRPr lang="zh-CN" altLang="en-US"/>
          </a:p>
        </p:txBody>
      </p:sp>
    </p:spTree>
    <p:extLst>
      <p:ext uri="{BB962C8B-B14F-4D97-AF65-F5344CB8AC3E}">
        <p14:creationId xmlns:p14="http://schemas.microsoft.com/office/powerpoint/2010/main" val="1980900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30</a:t>
            </a:fld>
            <a:endParaRPr lang="zh-CN" altLang="en-US"/>
          </a:p>
        </p:txBody>
      </p:sp>
    </p:spTree>
    <p:extLst>
      <p:ext uri="{BB962C8B-B14F-4D97-AF65-F5344CB8AC3E}">
        <p14:creationId xmlns:p14="http://schemas.microsoft.com/office/powerpoint/2010/main" val="3689312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31</a:t>
            </a:fld>
            <a:endParaRPr lang="zh-CN" altLang="en-US"/>
          </a:p>
        </p:txBody>
      </p:sp>
    </p:spTree>
    <p:extLst>
      <p:ext uri="{BB962C8B-B14F-4D97-AF65-F5344CB8AC3E}">
        <p14:creationId xmlns:p14="http://schemas.microsoft.com/office/powerpoint/2010/main" val="3431561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1A65BA-B9FA-4A5C-BA05-B674235F785D}" type="slidenum">
              <a:rPr lang="zh-CN" altLang="en-US" smtClean="0"/>
              <a:t>33</a:t>
            </a:fld>
            <a:endParaRPr lang="zh-CN" altLang="en-US"/>
          </a:p>
        </p:txBody>
      </p:sp>
    </p:spTree>
    <p:extLst>
      <p:ext uri="{BB962C8B-B14F-4D97-AF65-F5344CB8AC3E}">
        <p14:creationId xmlns:p14="http://schemas.microsoft.com/office/powerpoint/2010/main" val="291345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1" u="none" strike="noStrike" dirty="0">
                <a:solidFill>
                  <a:srgbClr val="16191F"/>
                </a:solidFill>
                <a:effectLst/>
                <a:latin typeface="inherit"/>
              </a:rPr>
              <a:t>Music</a:t>
            </a:r>
            <a:r>
              <a:rPr lang="zh-CN" altLang="en-US" b="0" i="0" u="none" strike="noStrike" dirty="0">
                <a:solidFill>
                  <a:srgbClr val="16191F"/>
                </a:solidFill>
                <a:effectLst/>
                <a:latin typeface="inherit"/>
              </a:rPr>
              <a:t> 的主键包含两个属性（</a:t>
            </a:r>
            <a:r>
              <a:rPr lang="en-US" altLang="zh-CN" b="0" i="1" u="none" strike="noStrike" dirty="0">
                <a:solidFill>
                  <a:srgbClr val="16191F"/>
                </a:solidFill>
                <a:effectLst/>
                <a:latin typeface="inherit"/>
              </a:rPr>
              <a:t>Artist</a:t>
            </a:r>
            <a:r>
              <a:rPr lang="zh-CN" altLang="en-US" b="0" i="0" u="none" strike="noStrike" dirty="0">
                <a:solidFill>
                  <a:srgbClr val="16191F"/>
                </a:solidFill>
                <a:effectLst/>
                <a:latin typeface="inherit"/>
              </a:rPr>
              <a:t> 和 </a:t>
            </a:r>
            <a:r>
              <a:rPr lang="en-US" altLang="zh-CN" b="0" i="1" u="none" strike="noStrike" dirty="0" err="1">
                <a:solidFill>
                  <a:srgbClr val="16191F"/>
                </a:solidFill>
                <a:effectLst/>
                <a:latin typeface="inherit"/>
              </a:rPr>
              <a:t>SongTitle</a:t>
            </a:r>
            <a:r>
              <a:rPr lang="zh-CN" altLang="en-US" b="0" i="0" u="none" strike="noStrike" dirty="0">
                <a:solidFill>
                  <a:srgbClr val="16191F"/>
                </a:solidFill>
                <a:effectLst/>
                <a:latin typeface="inherit"/>
              </a:rPr>
              <a:t>）。</a:t>
            </a:r>
            <a:r>
              <a:rPr lang="en-US" altLang="zh-CN" b="0" i="1" u="none" strike="noStrike" dirty="0">
                <a:solidFill>
                  <a:srgbClr val="16191F"/>
                </a:solidFill>
                <a:effectLst/>
                <a:latin typeface="inherit"/>
              </a:rPr>
              <a:t>Artist</a:t>
            </a:r>
            <a:r>
              <a:rPr lang="zh-CN" altLang="en-US" b="0" i="0" u="none" strike="noStrike" dirty="0">
                <a:solidFill>
                  <a:srgbClr val="16191F"/>
                </a:solidFill>
                <a:effectLst/>
                <a:latin typeface="inherit"/>
              </a:rPr>
              <a:t> 和 </a:t>
            </a:r>
            <a:r>
              <a:rPr lang="en-US" altLang="zh-CN" b="0" i="1" u="none" strike="noStrike" dirty="0" err="1">
                <a:solidFill>
                  <a:srgbClr val="16191F"/>
                </a:solidFill>
                <a:effectLst/>
                <a:latin typeface="inherit"/>
              </a:rPr>
              <a:t>SongTitle</a:t>
            </a:r>
            <a:r>
              <a:rPr lang="zh-CN" altLang="en-US" b="0" i="0" u="none" strike="noStrike" dirty="0">
                <a:solidFill>
                  <a:srgbClr val="16191F"/>
                </a:solidFill>
                <a:effectLst/>
                <a:latin typeface="inherit"/>
              </a:rPr>
              <a:t> 的属性组合用于将表中的每个项目与所有其他内容区分开来。</a:t>
            </a:r>
            <a:endParaRPr lang="en-US" altLang="zh-CN" b="0" i="0" u="none" strike="noStrike" dirty="0">
              <a:solidFill>
                <a:srgbClr val="16191F"/>
              </a:solidFill>
              <a:effectLst/>
              <a:latin typeface="inherit"/>
            </a:endParaRPr>
          </a:p>
          <a:p>
            <a:pPr algn="l">
              <a:buFont typeface="Arial" panose="020B0604020202020204" pitchFamily="34" charset="0"/>
              <a:buNone/>
            </a:pPr>
            <a:r>
              <a:rPr lang="zh-CN" altLang="en-US" b="0" i="0" u="none" strike="noStrike" dirty="0">
                <a:solidFill>
                  <a:srgbClr val="16191F"/>
                </a:solidFill>
                <a:effectLst/>
                <a:latin typeface="inherit"/>
              </a:rPr>
              <a:t>与主键不同，</a:t>
            </a:r>
            <a:r>
              <a:rPr lang="en-US" altLang="zh-CN" b="0" i="1" u="none" strike="noStrike" dirty="0">
                <a:solidFill>
                  <a:srgbClr val="16191F"/>
                </a:solidFill>
                <a:effectLst/>
                <a:latin typeface="inherit"/>
              </a:rPr>
              <a:t>Music</a:t>
            </a:r>
            <a:r>
              <a:rPr lang="zh-CN" altLang="en-US" b="0" i="0" u="none" strike="noStrike" dirty="0">
                <a:solidFill>
                  <a:srgbClr val="16191F"/>
                </a:solidFill>
                <a:effectLst/>
                <a:latin typeface="inherit"/>
              </a:rPr>
              <a:t> 表是无架构的，每个项目都能拥有其自己的独特属性。</a:t>
            </a:r>
          </a:p>
          <a:p>
            <a:pPr algn="l">
              <a:buFont typeface="Arial" panose="020B0604020202020204" pitchFamily="34" charset="0"/>
              <a:buNone/>
            </a:pPr>
            <a:r>
              <a:rPr lang="zh-CN" altLang="en-US" b="0" i="0" u="none" strike="noStrike" dirty="0">
                <a:solidFill>
                  <a:srgbClr val="16191F"/>
                </a:solidFill>
                <a:effectLst/>
                <a:latin typeface="inherit"/>
              </a:rPr>
              <a:t>其中一个项目具有嵌套属性（</a:t>
            </a:r>
            <a:r>
              <a:rPr lang="en-US" altLang="zh-CN" b="0" i="1" u="none" strike="noStrike" dirty="0" err="1">
                <a:solidFill>
                  <a:srgbClr val="16191F"/>
                </a:solidFill>
                <a:effectLst/>
                <a:latin typeface="inherit"/>
              </a:rPr>
              <a:t>PromotionInfo</a:t>
            </a:r>
            <a:r>
              <a:rPr lang="zh-CN" altLang="en-US" b="0" i="0" u="none" strike="noStrike" dirty="0">
                <a:solidFill>
                  <a:srgbClr val="16191F"/>
                </a:solidFill>
                <a:effectLst/>
                <a:latin typeface="inherit"/>
              </a:rPr>
              <a:t>），其中包含其他嵌套属性。</a:t>
            </a:r>
          </a:p>
        </p:txBody>
      </p:sp>
      <p:sp>
        <p:nvSpPr>
          <p:cNvPr id="4" name="灯片编号占位符 3"/>
          <p:cNvSpPr>
            <a:spLocks noGrp="1"/>
          </p:cNvSpPr>
          <p:nvPr>
            <p:ph type="sldNum" sz="quarter" idx="10"/>
          </p:nvPr>
        </p:nvSpPr>
        <p:spPr/>
        <p:txBody>
          <a:bodyPr/>
          <a:lstStyle/>
          <a:p>
            <a:fld id="{D01A65BA-B9FA-4A5C-BA05-B674235F785D}" type="slidenum">
              <a:rPr lang="zh-CN" altLang="en-US" smtClean="0"/>
              <a:t>34</a:t>
            </a:fld>
            <a:endParaRPr lang="zh-CN" altLang="en-US"/>
          </a:p>
        </p:txBody>
      </p:sp>
    </p:spTree>
    <p:extLst>
      <p:ext uri="{BB962C8B-B14F-4D97-AF65-F5344CB8AC3E}">
        <p14:creationId xmlns:p14="http://schemas.microsoft.com/office/powerpoint/2010/main" val="1748382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1A65BA-B9FA-4A5C-BA05-B674235F785D}" type="slidenum">
              <a:rPr lang="zh-CN" altLang="en-US" smtClean="0"/>
              <a:t>35</a:t>
            </a:fld>
            <a:endParaRPr lang="zh-CN" altLang="en-US"/>
          </a:p>
        </p:txBody>
      </p:sp>
    </p:spTree>
    <p:extLst>
      <p:ext uri="{BB962C8B-B14F-4D97-AF65-F5344CB8AC3E}">
        <p14:creationId xmlns:p14="http://schemas.microsoft.com/office/powerpoint/2010/main" val="1080650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36</a:t>
            </a:fld>
            <a:endParaRPr lang="zh-CN" altLang="en-US"/>
          </a:p>
        </p:txBody>
      </p:sp>
    </p:spTree>
    <p:extLst>
      <p:ext uri="{BB962C8B-B14F-4D97-AF65-F5344CB8AC3E}">
        <p14:creationId xmlns:p14="http://schemas.microsoft.com/office/powerpoint/2010/main" val="3064106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38</a:t>
            </a:fld>
            <a:endParaRPr lang="zh-CN" altLang="en-US"/>
          </a:p>
        </p:txBody>
      </p:sp>
    </p:spTree>
    <p:extLst>
      <p:ext uri="{BB962C8B-B14F-4D97-AF65-F5344CB8AC3E}">
        <p14:creationId xmlns:p14="http://schemas.microsoft.com/office/powerpoint/2010/main" val="1970862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5</a:t>
            </a:fld>
            <a:endParaRPr lang="zh-CN" altLang="en-US"/>
          </a:p>
        </p:txBody>
      </p:sp>
    </p:spTree>
    <p:extLst>
      <p:ext uri="{BB962C8B-B14F-4D97-AF65-F5344CB8AC3E}">
        <p14:creationId xmlns:p14="http://schemas.microsoft.com/office/powerpoint/2010/main" val="1549512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22</a:t>
            </a:fld>
            <a:endParaRPr lang="zh-CN" altLang="en-US"/>
          </a:p>
        </p:txBody>
      </p:sp>
    </p:spTree>
    <p:extLst>
      <p:ext uri="{BB962C8B-B14F-4D97-AF65-F5344CB8AC3E}">
        <p14:creationId xmlns:p14="http://schemas.microsoft.com/office/powerpoint/2010/main" val="1217483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23</a:t>
            </a:fld>
            <a:endParaRPr lang="zh-CN" altLang="en-US"/>
          </a:p>
        </p:txBody>
      </p:sp>
    </p:spTree>
    <p:extLst>
      <p:ext uri="{BB962C8B-B14F-4D97-AF65-F5344CB8AC3E}">
        <p14:creationId xmlns:p14="http://schemas.microsoft.com/office/powerpoint/2010/main" val="149530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25</a:t>
            </a:fld>
            <a:endParaRPr lang="zh-CN" altLang="en-US"/>
          </a:p>
        </p:txBody>
      </p:sp>
    </p:spTree>
    <p:extLst>
      <p:ext uri="{BB962C8B-B14F-4D97-AF65-F5344CB8AC3E}">
        <p14:creationId xmlns:p14="http://schemas.microsoft.com/office/powerpoint/2010/main" val="3127447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26</a:t>
            </a:fld>
            <a:endParaRPr lang="zh-CN" altLang="en-US"/>
          </a:p>
        </p:txBody>
      </p:sp>
    </p:spTree>
    <p:extLst>
      <p:ext uri="{BB962C8B-B14F-4D97-AF65-F5344CB8AC3E}">
        <p14:creationId xmlns:p14="http://schemas.microsoft.com/office/powerpoint/2010/main" val="247946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27</a:t>
            </a:fld>
            <a:endParaRPr lang="zh-CN" altLang="en-US"/>
          </a:p>
        </p:txBody>
      </p:sp>
    </p:spTree>
    <p:extLst>
      <p:ext uri="{BB962C8B-B14F-4D97-AF65-F5344CB8AC3E}">
        <p14:creationId xmlns:p14="http://schemas.microsoft.com/office/powerpoint/2010/main" val="2350522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28</a:t>
            </a:fld>
            <a:endParaRPr lang="zh-CN" altLang="en-US"/>
          </a:p>
        </p:txBody>
      </p:sp>
    </p:spTree>
    <p:extLst>
      <p:ext uri="{BB962C8B-B14F-4D97-AF65-F5344CB8AC3E}">
        <p14:creationId xmlns:p14="http://schemas.microsoft.com/office/powerpoint/2010/main" val="2599093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1A65BA-B9FA-4A5C-BA05-B674235F785D}" type="slidenum">
              <a:rPr lang="zh-CN" altLang="en-US" smtClean="0"/>
              <a:t>29</a:t>
            </a:fld>
            <a:endParaRPr lang="zh-CN" altLang="en-US"/>
          </a:p>
        </p:txBody>
      </p:sp>
    </p:spTree>
    <p:extLst>
      <p:ext uri="{BB962C8B-B14F-4D97-AF65-F5344CB8AC3E}">
        <p14:creationId xmlns:p14="http://schemas.microsoft.com/office/powerpoint/2010/main" val="613041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矩形 5"/>
          <p:cNvSpPr/>
          <p:nvPr userDrawn="1"/>
        </p:nvSpPr>
        <p:spPr>
          <a:xfrm>
            <a:off x="-10885" y="0"/>
            <a:ext cx="915488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srcRect l="21260" t="21585" r="16858" b="21466"/>
          <a:stretch/>
        </p:blipFill>
        <p:spPr>
          <a:xfrm>
            <a:off x="-25400" y="0"/>
            <a:ext cx="9182100" cy="6858000"/>
          </a:xfrm>
          <a:prstGeom prst="rect">
            <a:avLst/>
          </a:prstGeom>
        </p:spPr>
      </p:pic>
      <p:pic>
        <p:nvPicPr>
          <p:cNvPr id="4" name="图片 3"/>
          <p:cNvPicPr>
            <a:picLocks noChangeAspect="1"/>
          </p:cNvPicPr>
          <p:nvPr userDrawn="1"/>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34816"/>
          <a:stretch/>
        </p:blipFill>
        <p:spPr>
          <a:xfrm>
            <a:off x="-10885" y="0"/>
            <a:ext cx="2508139" cy="6858000"/>
          </a:xfrm>
          <a:prstGeom prst="rect">
            <a:avLst/>
          </a:prstGeom>
          <a:effectLst>
            <a:outerShdw blurRad="50800" dist="38100" algn="l" rotWithShape="0">
              <a:prstClr val="black">
                <a:alpha val="40000"/>
              </a:prstClr>
            </a:outerShdw>
          </a:effectLst>
        </p:spPr>
      </p:pic>
      <p:sp>
        <p:nvSpPr>
          <p:cNvPr id="5" name="文本框 4"/>
          <p:cNvSpPr txBox="1"/>
          <p:nvPr userDrawn="1"/>
        </p:nvSpPr>
        <p:spPr>
          <a:xfrm>
            <a:off x="1529677" y="1431190"/>
            <a:ext cx="1083951" cy="1754326"/>
          </a:xfrm>
          <a:prstGeom prst="rect">
            <a:avLst/>
          </a:prstGeom>
          <a:noFill/>
        </p:spPr>
        <p:txBody>
          <a:bodyPr wrap="none" rtlCol="0">
            <a:spAutoFit/>
          </a:bodyPr>
          <a:lstStyle/>
          <a:p>
            <a:r>
              <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目</a:t>
            </a:r>
            <a:endParaRPr lang="en-US" altLang="zh-CN"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r>
              <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录</a:t>
            </a:r>
            <a:r>
              <a:rPr lang="en-US" altLang="zh-CN"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 </a:t>
            </a:r>
            <a:endParaRPr lang="zh-CN" altLang="en-US" sz="5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262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pPr/>
              <a:t>‹#›</a:t>
            </a:fld>
            <a:endParaRPr lang="zh-CN" altLang="en-US" dirty="0"/>
          </a:p>
        </p:txBody>
      </p:sp>
    </p:spTree>
    <p:extLst>
      <p:ext uri="{BB962C8B-B14F-4D97-AF65-F5344CB8AC3E}">
        <p14:creationId xmlns:p14="http://schemas.microsoft.com/office/powerpoint/2010/main" val="326445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矩形 3"/>
          <p:cNvSpPr/>
          <p:nvPr userDrawn="1"/>
        </p:nvSpPr>
        <p:spPr>
          <a:xfrm>
            <a:off x="0" y="1"/>
            <a:ext cx="9156701" cy="6857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 name="图片 4"/>
          <p:cNvPicPr>
            <a:picLocks noChangeAspect="1"/>
          </p:cNvPicPr>
          <p:nvPr userDrawn="1"/>
        </p:nvPicPr>
        <p:blipFill rotWithShape="1">
          <a:blip r:embed="rId2"/>
          <a:srcRect l="17757" t="21720" r="17935" b="22029"/>
          <a:stretch/>
        </p:blipFill>
        <p:spPr>
          <a:xfrm>
            <a:off x="-19050" y="-932"/>
            <a:ext cx="9194800" cy="6858932"/>
          </a:xfrm>
          <a:prstGeom prst="rect">
            <a:avLst/>
          </a:prstGeom>
        </p:spPr>
      </p:pic>
    </p:spTree>
    <p:extLst>
      <p:ext uri="{BB962C8B-B14F-4D97-AF65-F5344CB8AC3E}">
        <p14:creationId xmlns:p14="http://schemas.microsoft.com/office/powerpoint/2010/main" val="331449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rotWithShape="1">
          <a:blip r:embed="rId2"/>
          <a:srcRect l="18082" t="22171" r="17776" b="21733"/>
          <a:stretch/>
        </p:blipFill>
        <p:spPr>
          <a:xfrm>
            <a:off x="-25401" y="-1"/>
            <a:ext cx="9194801" cy="6858002"/>
          </a:xfrm>
          <a:prstGeom prst="rect">
            <a:avLst/>
          </a:prstGeom>
        </p:spPr>
      </p:pic>
    </p:spTree>
    <p:extLst>
      <p:ext uri="{BB962C8B-B14F-4D97-AF65-F5344CB8AC3E}">
        <p14:creationId xmlns:p14="http://schemas.microsoft.com/office/powerpoint/2010/main" val="301985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8" name="矩形 7"/>
          <p:cNvSpPr/>
          <p:nvPr userDrawn="1"/>
        </p:nvSpPr>
        <p:spPr>
          <a:xfrm>
            <a:off x="0" y="6669360"/>
            <a:ext cx="9144000" cy="18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2"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4388" y="6045791"/>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27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28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41863"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30 CuadroTexto"/>
          <p:cNvSpPr txBox="1"/>
          <p:nvPr userDrawn="1"/>
        </p:nvSpPr>
        <p:spPr>
          <a:xfrm>
            <a:off x="4467225" y="6261691"/>
            <a:ext cx="315913" cy="277813"/>
          </a:xfrm>
          <a:prstGeom prst="rect">
            <a:avLst/>
          </a:prstGeom>
          <a:noFill/>
        </p:spPr>
        <p:txBody>
          <a:bodyPr wrap="none">
            <a:spAutoFit/>
          </a:bodyPr>
          <a:lstStyle/>
          <a:p>
            <a:pPr>
              <a:defRPr/>
            </a:pPr>
            <a:r>
              <a:rPr lang="es-HN" sz="1200" b="1" i="1" dirty="0">
                <a:solidFill>
                  <a:prstClr val="white">
                    <a:lumMod val="65000"/>
                  </a:prstClr>
                </a:solidFill>
              </a:rPr>
              <a:t>of</a:t>
            </a:r>
            <a:endParaRPr lang="es-ES" sz="1200" b="1" i="1" dirty="0">
              <a:solidFill>
                <a:prstClr val="white">
                  <a:lumMod val="65000"/>
                </a:prstClr>
              </a:solidFill>
            </a:endParaRPr>
          </a:p>
        </p:txBody>
      </p:sp>
      <p:sp>
        <p:nvSpPr>
          <p:cNvPr id="16" name="31 CuadroTexto"/>
          <p:cNvSpPr txBox="1"/>
          <p:nvPr userDrawn="1"/>
        </p:nvSpPr>
        <p:spPr>
          <a:xfrm>
            <a:off x="4729199" y="6267161"/>
            <a:ext cx="373820" cy="276999"/>
          </a:xfrm>
          <a:prstGeom prst="rect">
            <a:avLst/>
          </a:prstGeom>
          <a:noFill/>
        </p:spPr>
        <p:txBody>
          <a:bodyPr wrap="none">
            <a:spAutoFit/>
          </a:bodyPr>
          <a:lstStyle/>
          <a:p>
            <a:pPr>
              <a:defRPr/>
            </a:pPr>
            <a:r>
              <a:rPr lang="es-HN" sz="1200" b="1" dirty="0">
                <a:solidFill>
                  <a:prstClr val="white">
                    <a:lumMod val="50000"/>
                  </a:prstClr>
                </a:solidFill>
              </a:rPr>
              <a:t>52</a:t>
            </a:r>
            <a:endParaRPr lang="es-ES" sz="1200" b="1" dirty="0">
              <a:solidFill>
                <a:prstClr val="white">
                  <a:lumMod val="50000"/>
                </a:prstClr>
              </a:solidFill>
            </a:endParaRPr>
          </a:p>
        </p:txBody>
      </p:sp>
      <p:pic>
        <p:nvPicPr>
          <p:cNvPr id="17" name="Imagen 5" descr="C:\Users\Design\Documents\Edu\Product Launch\shadown.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127625" y="6063254"/>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Imagen 27">
            <a:hlinkClick r:id="" action="ppaction://hlinkshowjump?jump=nextslide"/>
          </p:cNvPr>
          <p:cNvPicPr>
            <a:picLocks noChangeAspect="1" noChangeArrowheads="1"/>
          </p:cNvPicPr>
          <p:nvPr userDrawn="1"/>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agen 28">
            <a:hlinkClick r:id="" action="ppaction://hlinkshowjump?jump=previousslide"/>
          </p:cNvPr>
          <p:cNvPicPr>
            <a:picLocks noChangeAspect="1" noChangeArrowheads="1"/>
          </p:cNvPicPr>
          <p:nvPr userDrawn="1"/>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73172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16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图片 17"/>
          <p:cNvPicPr>
            <a:picLocks noChangeAspect="1"/>
          </p:cNvPicPr>
          <p:nvPr userDrawn="1"/>
        </p:nvPicPr>
        <p:blipFill rotWithShape="1">
          <a:blip r:embed="rId6"/>
          <a:srcRect l="21260" t="21585" r="16858" b="21466"/>
          <a:stretch/>
        </p:blipFill>
        <p:spPr>
          <a:xfrm>
            <a:off x="-25400" y="0"/>
            <a:ext cx="9182100" cy="6858000"/>
          </a:xfrm>
          <a:prstGeom prst="rect">
            <a:avLst/>
          </a:prstGeom>
        </p:spPr>
      </p:pic>
      <p:sp>
        <p:nvSpPr>
          <p:cNvPr id="7" name="矩形 6"/>
          <p:cNvSpPr/>
          <p:nvPr userDrawn="1"/>
        </p:nvSpPr>
        <p:spPr>
          <a:xfrm>
            <a:off x="0" y="6123214"/>
            <a:ext cx="9144000" cy="546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nvSpPr>
        <p:spPr>
          <a:xfrm>
            <a:off x="0" y="6669360"/>
            <a:ext cx="9144000" cy="1886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Imagen 5" descr="C:\Users\Design\Documents\Edu\Product Launch\shadown.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354388" y="6045791"/>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27 Imagen"/>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167188"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28 Imagen"/>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41863" y="6250579"/>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30 CuadroTexto"/>
          <p:cNvSpPr txBox="1"/>
          <p:nvPr userDrawn="1"/>
        </p:nvSpPr>
        <p:spPr>
          <a:xfrm>
            <a:off x="4467225" y="6261691"/>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3" name="31 CuadroTexto"/>
          <p:cNvSpPr txBox="1"/>
          <p:nvPr userDrawn="1"/>
        </p:nvSpPr>
        <p:spPr>
          <a:xfrm>
            <a:off x="4729199" y="6267161"/>
            <a:ext cx="373820" cy="276999"/>
          </a:xfrm>
          <a:prstGeom prst="rect">
            <a:avLst/>
          </a:prstGeom>
          <a:noFill/>
        </p:spPr>
        <p:txBody>
          <a:bodyPr wrap="none">
            <a:spAutoFit/>
          </a:bodyPr>
          <a:lstStyle/>
          <a:p>
            <a:pPr fontAlgn="auto">
              <a:spcBef>
                <a:spcPts val="0"/>
              </a:spcBef>
              <a:spcAft>
                <a:spcPts val="0"/>
              </a:spcAft>
              <a:defRPr/>
            </a:pPr>
            <a:r>
              <a:rPr lang="es-HN" sz="1200" b="1" dirty="0">
                <a:solidFill>
                  <a:schemeClr val="bg1">
                    <a:lumMod val="50000"/>
                  </a:schemeClr>
                </a:solidFill>
                <a:latin typeface="+mn-lt"/>
              </a:rPr>
              <a:t>52</a:t>
            </a:r>
            <a:endParaRPr lang="es-ES" sz="1200" b="1" dirty="0">
              <a:solidFill>
                <a:schemeClr val="bg1">
                  <a:lumMod val="50000"/>
                </a:schemeClr>
              </a:solidFill>
              <a:latin typeface="+mn-lt"/>
            </a:endParaRPr>
          </a:p>
        </p:txBody>
      </p:sp>
      <p:pic>
        <p:nvPicPr>
          <p:cNvPr id="14" name="Imagen 5" descr="C:\Users\Design\Documents\Edu\Product Launch\shadown.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127625" y="6063254"/>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n 27">
            <a:hlinkClick r:id="" action="ppaction://hlinkshowjump?jump=nextslide"/>
          </p:cNvPr>
          <p:cNvPicPr>
            <a:picLocks noChangeAspect="1" noChangeArrowheads="1"/>
          </p:cNvPicPr>
          <p:nvPr userDrawn="1"/>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103019"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n 28">
            <a:hlinkClick r:id="" action="ppaction://hlinkshowjump?jump=previousslide"/>
          </p:cNvPr>
          <p:cNvPicPr>
            <a:picLocks noChangeAspect="1" noChangeArrowheads="1"/>
          </p:cNvPicPr>
          <p:nvPr userDrawn="1"/>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3926681" y="6301379"/>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灯片编号占位符 5"/>
          <p:cNvSpPr>
            <a:spLocks noGrp="1"/>
          </p:cNvSpPr>
          <p:nvPr>
            <p:ph type="sldNum" sz="quarter" idx="4"/>
          </p:nvPr>
        </p:nvSpPr>
        <p:spPr>
          <a:xfrm>
            <a:off x="2402285" y="6222797"/>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CF730C6D-5BB4-4F63-9D16-9EBF769D35DB}" type="slidenum">
              <a:rPr lang="zh-CN" altLang="en-US" smtClean="0"/>
              <a:pPr/>
              <a:t>‹#›</a:t>
            </a:fld>
            <a:endParaRPr lang="zh-CN" altLang="en-US" dirty="0"/>
          </a:p>
        </p:txBody>
      </p:sp>
      <p:grpSp>
        <p:nvGrpSpPr>
          <p:cNvPr id="19" name="组合 18"/>
          <p:cNvGrpSpPr/>
          <p:nvPr userDrawn="1"/>
        </p:nvGrpSpPr>
        <p:grpSpPr>
          <a:xfrm>
            <a:off x="-1" y="-2439"/>
            <a:ext cx="9145786" cy="718410"/>
            <a:chOff x="-1" y="190175"/>
            <a:chExt cx="9145786" cy="525795"/>
          </a:xfrm>
        </p:grpSpPr>
        <p:sp>
          <p:nvSpPr>
            <p:cNvPr id="20" name="任意多边形 19"/>
            <p:cNvSpPr/>
            <p:nvPr/>
          </p:nvSpPr>
          <p:spPr>
            <a:xfrm>
              <a:off x="1" y="190175"/>
              <a:ext cx="9143999" cy="490975"/>
            </a:xfrm>
            <a:custGeom>
              <a:avLst/>
              <a:gdLst>
                <a:gd name="connsiteX0" fmla="*/ 0 w 12191999"/>
                <a:gd name="connsiteY0" fmla="*/ 0 h 647700"/>
                <a:gd name="connsiteX1" fmla="*/ 12191999 w 12191999"/>
                <a:gd name="connsiteY1" fmla="*/ 0 h 647700"/>
                <a:gd name="connsiteX2" fmla="*/ 12191999 w 12191999"/>
                <a:gd name="connsiteY2" fmla="*/ 4171 h 647700"/>
                <a:gd name="connsiteX3" fmla="*/ 8600846 w 12191999"/>
                <a:gd name="connsiteY3" fmla="*/ 4171 h 647700"/>
                <a:gd name="connsiteX4" fmla="*/ 8223451 w 12191999"/>
                <a:gd name="connsiteY4" fmla="*/ 647700 h 647700"/>
                <a:gd name="connsiteX5" fmla="*/ 0 w 12191999"/>
                <a:gd name="connsiteY5" fmla="*/ 6477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47700">
                  <a:moveTo>
                    <a:pt x="0" y="0"/>
                  </a:moveTo>
                  <a:lnTo>
                    <a:pt x="12191999" y="0"/>
                  </a:lnTo>
                  <a:lnTo>
                    <a:pt x="12191999" y="4171"/>
                  </a:lnTo>
                  <a:lnTo>
                    <a:pt x="8600846" y="4171"/>
                  </a:lnTo>
                  <a:lnTo>
                    <a:pt x="8223451" y="647700"/>
                  </a:lnTo>
                  <a:lnTo>
                    <a:pt x="0" y="647700"/>
                  </a:lnTo>
                  <a:close/>
                </a:path>
              </a:pathLst>
            </a:custGeom>
            <a:solidFill>
              <a:srgbClr val="7A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任意多边形 20"/>
            <p:cNvSpPr/>
            <p:nvPr/>
          </p:nvSpPr>
          <p:spPr>
            <a:xfrm>
              <a:off x="-1" y="191961"/>
              <a:ext cx="9144000" cy="524009"/>
            </a:xfrm>
            <a:custGeom>
              <a:avLst/>
              <a:gdLst>
                <a:gd name="connsiteX0" fmla="*/ 8649011 w 12192000"/>
                <a:gd name="connsiteY0" fmla="*/ 0 h 698678"/>
                <a:gd name="connsiteX1" fmla="*/ 12192000 w 12192000"/>
                <a:gd name="connsiteY1" fmla="*/ 0 h 698678"/>
                <a:gd name="connsiteX2" fmla="*/ 12192000 w 12192000"/>
                <a:gd name="connsiteY2" fmla="*/ 45719 h 698678"/>
                <a:gd name="connsiteX3" fmla="*/ 8689612 w 12192000"/>
                <a:gd name="connsiteY3" fmla="*/ 45719 h 698678"/>
                <a:gd name="connsiteX4" fmla="*/ 8309954 w 12192000"/>
                <a:gd name="connsiteY4" fmla="*/ 698678 h 698678"/>
                <a:gd name="connsiteX5" fmla="*/ 8149486 w 12192000"/>
                <a:gd name="connsiteY5" fmla="*/ 698678 h 698678"/>
                <a:gd name="connsiteX6" fmla="*/ 8149901 w 12192000"/>
                <a:gd name="connsiteY6" fmla="*/ 697970 h 698678"/>
                <a:gd name="connsiteX7" fmla="*/ 0 w 12192000"/>
                <a:gd name="connsiteY7" fmla="*/ 697970 h 698678"/>
                <a:gd name="connsiteX8" fmla="*/ 0 w 12192000"/>
                <a:gd name="connsiteY8" fmla="*/ 652251 h 698678"/>
                <a:gd name="connsiteX9" fmla="*/ 8176713 w 12192000"/>
                <a:gd name="connsiteY9" fmla="*/ 652251 h 698678"/>
                <a:gd name="connsiteX10" fmla="*/ 8557764 w 12192000"/>
                <a:gd name="connsiteY10" fmla="*/ 2487 h 698678"/>
                <a:gd name="connsiteX11" fmla="*/ 8649011 w 12192000"/>
                <a:gd name="connsiteY11" fmla="*/ 2487 h 69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98678">
                  <a:moveTo>
                    <a:pt x="8649011" y="0"/>
                  </a:moveTo>
                  <a:lnTo>
                    <a:pt x="12192000" y="0"/>
                  </a:lnTo>
                  <a:lnTo>
                    <a:pt x="12192000" y="45719"/>
                  </a:lnTo>
                  <a:lnTo>
                    <a:pt x="8689612" y="45719"/>
                  </a:lnTo>
                  <a:lnTo>
                    <a:pt x="8309954" y="698678"/>
                  </a:lnTo>
                  <a:lnTo>
                    <a:pt x="8149486" y="698678"/>
                  </a:lnTo>
                  <a:lnTo>
                    <a:pt x="8149901" y="697970"/>
                  </a:lnTo>
                  <a:lnTo>
                    <a:pt x="0" y="697970"/>
                  </a:lnTo>
                  <a:lnTo>
                    <a:pt x="0" y="652251"/>
                  </a:lnTo>
                  <a:lnTo>
                    <a:pt x="8176713" y="652251"/>
                  </a:lnTo>
                  <a:lnTo>
                    <a:pt x="8557764" y="2487"/>
                  </a:lnTo>
                  <a:lnTo>
                    <a:pt x="8649011" y="248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任意多边形 21"/>
            <p:cNvSpPr/>
            <p:nvPr/>
          </p:nvSpPr>
          <p:spPr>
            <a:xfrm>
              <a:off x="6231369" y="228409"/>
              <a:ext cx="2914416" cy="485775"/>
            </a:xfrm>
            <a:custGeom>
              <a:avLst/>
              <a:gdLst>
                <a:gd name="connsiteX0" fmla="*/ 379841 w 3885888"/>
                <a:gd name="connsiteY0" fmla="*/ 0 h 647700"/>
                <a:gd name="connsiteX1" fmla="*/ 3885888 w 3885888"/>
                <a:gd name="connsiteY1" fmla="*/ 0 h 647700"/>
                <a:gd name="connsiteX2" fmla="*/ 3885888 w 3885888"/>
                <a:gd name="connsiteY2" fmla="*/ 647700 h 647700"/>
                <a:gd name="connsiteX3" fmla="*/ 0 w 3885888"/>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3885888" h="647700">
                  <a:moveTo>
                    <a:pt x="379841" y="0"/>
                  </a:moveTo>
                  <a:lnTo>
                    <a:pt x="3885888" y="0"/>
                  </a:lnTo>
                  <a:lnTo>
                    <a:pt x="3885888" y="647700"/>
                  </a:lnTo>
                  <a:lnTo>
                    <a:pt x="0" y="647700"/>
                  </a:lnTo>
                  <a:close/>
                </a:path>
              </a:pathLst>
            </a:custGeom>
            <a:solidFill>
              <a:srgbClr val="7A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3" name="文本框 22"/>
          <p:cNvSpPr txBox="1"/>
          <p:nvPr userDrawn="1"/>
        </p:nvSpPr>
        <p:spPr>
          <a:xfrm>
            <a:off x="6500813" y="234392"/>
            <a:ext cx="2573140" cy="300082"/>
          </a:xfrm>
          <a:prstGeom prst="rect">
            <a:avLst/>
          </a:prstGeom>
          <a:noFill/>
        </p:spPr>
        <p:txBody>
          <a:bodyPr wrap="none" rtlCol="0">
            <a:spAutoFit/>
          </a:bodyPr>
          <a:lstStyle/>
          <a:p>
            <a:r>
              <a:rPr lang="en-US" altLang="zh-CN" sz="1350" dirty="0">
                <a:solidFill>
                  <a:schemeClr val="bg1"/>
                </a:solidFill>
                <a:latin typeface="微软雅黑" panose="020B0503020204020204" pitchFamily="34" charset="-122"/>
                <a:ea typeface="微软雅黑" panose="020B0503020204020204" pitchFamily="34" charset="-122"/>
              </a:rPr>
              <a:t>《</a:t>
            </a:r>
            <a:r>
              <a:rPr lang="zh-CN" altLang="en-US" sz="1350" dirty="0">
                <a:solidFill>
                  <a:schemeClr val="bg1"/>
                </a:solidFill>
                <a:latin typeface="微软雅黑" panose="020B0503020204020204" pitchFamily="34" charset="-122"/>
                <a:ea typeface="微软雅黑" panose="020B0503020204020204" pitchFamily="34" charset="-122"/>
              </a:rPr>
              <a:t>云计算</a:t>
            </a:r>
            <a:r>
              <a:rPr lang="en-US" altLang="zh-CN" sz="1350" dirty="0">
                <a:solidFill>
                  <a:schemeClr val="bg1"/>
                </a:solidFill>
                <a:latin typeface="微软雅黑" panose="020B0503020204020204" pitchFamily="34" charset="-122"/>
                <a:ea typeface="微软雅黑" panose="020B0503020204020204" pitchFamily="34" charset="-122"/>
              </a:rPr>
              <a:t>》</a:t>
            </a:r>
            <a:r>
              <a:rPr lang="zh-CN" altLang="en-US" sz="1350" dirty="0">
                <a:solidFill>
                  <a:schemeClr val="bg1"/>
                </a:solidFill>
                <a:latin typeface="微软雅黑" panose="020B0503020204020204" pitchFamily="34" charset="-122"/>
                <a:ea typeface="微软雅黑" panose="020B0503020204020204" pitchFamily="34" charset="-122"/>
              </a:rPr>
              <a:t>第三版配套</a:t>
            </a:r>
            <a:r>
              <a:rPr lang="en-US" altLang="zh-CN" sz="1350" dirty="0">
                <a:solidFill>
                  <a:schemeClr val="bg1"/>
                </a:solidFill>
                <a:latin typeface="微软雅黑" panose="020B0503020204020204" pitchFamily="34" charset="-122"/>
                <a:ea typeface="微软雅黑" panose="020B0503020204020204" pitchFamily="34" charset="-122"/>
              </a:rPr>
              <a:t>PPT</a:t>
            </a:r>
            <a:r>
              <a:rPr lang="zh-CN" altLang="en-US" sz="1350" dirty="0">
                <a:solidFill>
                  <a:schemeClr val="bg1"/>
                </a:solidFill>
                <a:latin typeface="微软雅黑" panose="020B0503020204020204" pitchFamily="34" charset="-122"/>
                <a:ea typeface="微软雅黑" panose="020B0503020204020204" pitchFamily="34" charset="-122"/>
              </a:rPr>
              <a:t>课件</a:t>
            </a:r>
          </a:p>
        </p:txBody>
      </p:sp>
    </p:spTree>
    <p:extLst>
      <p:ext uri="{BB962C8B-B14F-4D97-AF65-F5344CB8AC3E}">
        <p14:creationId xmlns:p14="http://schemas.microsoft.com/office/powerpoint/2010/main" val="1324508550"/>
      </p:ext>
    </p:extLst>
  </p:cSld>
  <p:clrMap bg1="lt1" tx1="dk1" bg2="lt2" tx2="dk2" accent1="accent1" accent2="accent2" accent3="accent3" accent4="accent4" accent5="accent5" accent6="accent6" hlink="hlink" folHlink="folHlink"/>
  <p:sldLayoutIdLst>
    <p:sldLayoutId id="2147483698" r:id="rId1"/>
    <p:sldLayoutId id="2147483682" r:id="rId2"/>
    <p:sldLayoutId id="2147483684" r:id="rId3"/>
    <p:sldLayoutId id="214748368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13565"/>
      </p:ext>
    </p:extLst>
  </p:cSld>
  <p:clrMap bg1="lt1" tx1="dk1" bg2="lt2" tx2="dk2" accent1="accent1" accent2="accent2" accent3="accent3" accent4="accent4" accent5="accent5" accent6="accent6" hlink="hlink" folHlink="folHlink"/>
  <p:sldLayoutIdLst>
    <p:sldLayoutId id="2147483687" r:id="rId1"/>
    <p:sldLayoutId id="214748368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l="4480" r="6457"/>
          <a:stretch/>
        </p:blipFill>
        <p:spPr>
          <a:xfrm>
            <a:off x="-9526" y="0"/>
            <a:ext cx="9153525" cy="6858000"/>
          </a:xfrm>
          <a:prstGeom prst="rect">
            <a:avLst/>
          </a:prstGeom>
        </p:spPr>
      </p:pic>
      <p:sp>
        <p:nvSpPr>
          <p:cNvPr id="7" name="矩形 6"/>
          <p:cNvSpPr/>
          <p:nvPr/>
        </p:nvSpPr>
        <p:spPr>
          <a:xfrm>
            <a:off x="1597480" y="4833552"/>
            <a:ext cx="7121524" cy="1338828"/>
          </a:xfrm>
          <a:prstGeom prst="rect">
            <a:avLst/>
          </a:prstGeom>
        </p:spPr>
        <p:txBody>
          <a:bodyPr wrap="square">
            <a:spAutoFit/>
          </a:bodyPr>
          <a:lstStyle/>
          <a:p>
            <a:pPr algn="r">
              <a:lnSpc>
                <a:spcPct val="150000"/>
              </a:lnSpc>
            </a:pPr>
            <a:r>
              <a:rPr lang="zh-CN" altLang="en-US" dirty="0">
                <a:solidFill>
                  <a:schemeClr val="bg1"/>
                </a:solidFill>
              </a:rPr>
              <a:t>在电子商务中积累的大量基础性设施和各类先进技术，很早地进入了云计算领域，并在提供计算、存储等服务方面处于领先地位。</a:t>
            </a:r>
            <a:endParaRPr lang="en-US" altLang="zh-CN" dirty="0">
              <a:solidFill>
                <a:schemeClr val="bg1"/>
              </a:solidFill>
            </a:endParaRPr>
          </a:p>
          <a:p>
            <a:pPr algn="r">
              <a:lnSpc>
                <a:spcPct val="150000"/>
              </a:lnSpc>
            </a:pPr>
            <a:r>
              <a:rPr lang="en-US" altLang="zh-CN" dirty="0">
                <a:solidFill>
                  <a:schemeClr val="bg1"/>
                </a:solidFill>
              </a:rPr>
              <a:t>Amazon</a:t>
            </a:r>
            <a:r>
              <a:rPr lang="zh-CN" altLang="en-US" dirty="0">
                <a:solidFill>
                  <a:schemeClr val="bg1"/>
                </a:solidFill>
              </a:rPr>
              <a:t>开发并提供了一系列云计算服务这些云计算服务共同构成了</a:t>
            </a:r>
          </a:p>
        </p:txBody>
      </p:sp>
      <p:sp>
        <p:nvSpPr>
          <p:cNvPr id="8" name="矩形 7"/>
          <p:cNvSpPr/>
          <p:nvPr/>
        </p:nvSpPr>
        <p:spPr>
          <a:xfrm>
            <a:off x="-9527" y="0"/>
            <a:ext cx="9153526" cy="6858000"/>
          </a:xfrm>
          <a:prstGeom prst="rect">
            <a:avLst/>
          </a:prstGeom>
          <a:gradFill flip="none" rotWithShape="1">
            <a:gsLst>
              <a:gs pos="0">
                <a:schemeClr val="tx1">
                  <a:alpha val="0"/>
                </a:schemeClr>
              </a:gs>
              <a:gs pos="100000">
                <a:schemeClr val="tx1">
                  <a:alpha val="88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737600" y="4993074"/>
            <a:ext cx="50800" cy="15220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37753" y="6040966"/>
            <a:ext cx="4039311" cy="499624"/>
          </a:xfrm>
          <a:prstGeom prst="rect">
            <a:avLst/>
          </a:prstGeom>
        </p:spPr>
        <p:txBody>
          <a:bodyPr wrap="none">
            <a:spAutoFit/>
          </a:bodyPr>
          <a:lstStyle/>
          <a:p>
            <a:pPr algn="r">
              <a:lnSpc>
                <a:spcPct val="150000"/>
              </a:lnSpc>
            </a:pPr>
            <a:r>
              <a:rPr lang="en-US" altLang="zh-CN" sz="2000" b="1" dirty="0">
                <a:gradFill flip="none" rotWithShape="1">
                  <a:gsLst>
                    <a:gs pos="0">
                      <a:schemeClr val="accent6"/>
                    </a:gs>
                    <a:gs pos="100000">
                      <a:schemeClr val="accent6">
                        <a:lumMod val="50000"/>
                      </a:schemeClr>
                    </a:gs>
                  </a:gsLst>
                  <a:lin ang="0" scaled="1"/>
                  <a:tileRect/>
                </a:gradFill>
              </a:rPr>
              <a:t>Amazon Web Service</a:t>
            </a:r>
            <a:r>
              <a:rPr lang="zh-CN" altLang="en-US" sz="2000" b="1" dirty="0">
                <a:gradFill flip="none" rotWithShape="1">
                  <a:gsLst>
                    <a:gs pos="0">
                      <a:schemeClr val="accent6"/>
                    </a:gs>
                    <a:gs pos="100000">
                      <a:schemeClr val="accent6">
                        <a:lumMod val="50000"/>
                      </a:schemeClr>
                    </a:gs>
                  </a:gsLst>
                  <a:lin ang="0" scaled="1"/>
                  <a:tileRect/>
                </a:gradFill>
              </a:rPr>
              <a:t>（</a:t>
            </a:r>
            <a:r>
              <a:rPr lang="en-US" altLang="zh-CN" sz="2000" b="1" dirty="0">
                <a:gradFill flip="none" rotWithShape="1">
                  <a:gsLst>
                    <a:gs pos="0">
                      <a:schemeClr val="accent6"/>
                    </a:gs>
                    <a:gs pos="100000">
                      <a:schemeClr val="accent6">
                        <a:lumMod val="50000"/>
                      </a:schemeClr>
                    </a:gs>
                  </a:gsLst>
                  <a:lin ang="0" scaled="1"/>
                  <a:tileRect/>
                </a:gradFill>
              </a:rPr>
              <a:t>AWS</a:t>
            </a:r>
            <a:r>
              <a:rPr lang="zh-CN" altLang="en-US" sz="2000" b="1" dirty="0">
                <a:gradFill flip="none" rotWithShape="1">
                  <a:gsLst>
                    <a:gs pos="0">
                      <a:schemeClr val="accent6"/>
                    </a:gs>
                    <a:gs pos="100000">
                      <a:schemeClr val="accent6">
                        <a:lumMod val="50000"/>
                      </a:schemeClr>
                    </a:gs>
                  </a:gsLst>
                  <a:lin ang="0" scaled="1"/>
                  <a:tileRect/>
                </a:gradFill>
              </a:rPr>
              <a:t>）</a:t>
            </a:r>
          </a:p>
        </p:txBody>
      </p:sp>
      <p:sp>
        <p:nvSpPr>
          <p:cNvPr id="9" name="矩形 8"/>
          <p:cNvSpPr/>
          <p:nvPr/>
        </p:nvSpPr>
        <p:spPr>
          <a:xfrm>
            <a:off x="3587750" y="3927702"/>
            <a:ext cx="5492749" cy="923330"/>
          </a:xfrm>
          <a:prstGeom prst="rect">
            <a:avLst/>
          </a:prstGeom>
          <a:solidFill>
            <a:schemeClr val="tx1">
              <a:alpha val="38000"/>
            </a:schemeClr>
          </a:solidFill>
        </p:spPr>
        <p:txBody>
          <a:bodyPr wrap="square">
            <a:spAutoFit/>
          </a:bodyPr>
          <a:lstStyle/>
          <a:p>
            <a:r>
              <a:rPr lang="zh-CN" altLang="en-US" sz="5400" b="1" spc="300" dirty="0">
                <a:solidFill>
                  <a:schemeClr val="bg1"/>
                </a:solidFill>
              </a:rPr>
              <a:t> 亚马逊  </a:t>
            </a:r>
            <a:r>
              <a:rPr lang="en-US" altLang="zh-CN" sz="4000" b="1" spc="300" dirty="0">
                <a:solidFill>
                  <a:schemeClr val="bg1"/>
                </a:solidFill>
                <a:latin typeface="+mj-lt"/>
              </a:rPr>
              <a:t>Amazon</a:t>
            </a:r>
            <a:endParaRPr lang="zh-CN" altLang="en-US" sz="4000" b="1" spc="300" dirty="0">
              <a:solidFill>
                <a:schemeClr val="bg1"/>
              </a:solidFill>
              <a:latin typeface="+mj-lt"/>
            </a:endParaRPr>
          </a:p>
        </p:txBody>
      </p:sp>
      <p:sp>
        <p:nvSpPr>
          <p:cNvPr id="12" name="矩形 11"/>
          <p:cNvSpPr/>
          <p:nvPr/>
        </p:nvSpPr>
        <p:spPr>
          <a:xfrm>
            <a:off x="3524250" y="3927702"/>
            <a:ext cx="124237" cy="9233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182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10</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7" name="文本框 6"/>
          <p:cNvSpPr txBox="1"/>
          <p:nvPr/>
        </p:nvSpPr>
        <p:spPr>
          <a:xfrm>
            <a:off x="404049" y="808059"/>
            <a:ext cx="2954655" cy="461665"/>
          </a:xfrm>
          <a:prstGeom prst="rect">
            <a:avLst/>
          </a:prstGeom>
          <a:noFill/>
        </p:spPr>
        <p:txBody>
          <a:bodyPr wrap="none" rtlCol="0">
            <a:spAutoFit/>
          </a:bodyPr>
          <a:lstStyle/>
          <a:p>
            <a:r>
              <a:rPr lang="zh-CN" altLang="en-US" sz="2400" b="1" dirty="0">
                <a:solidFill>
                  <a:schemeClr val="accent6"/>
                </a:solidFill>
              </a:rPr>
              <a:t>数据均衡分布的问题</a:t>
            </a:r>
          </a:p>
        </p:txBody>
      </p:sp>
      <p:sp>
        <p:nvSpPr>
          <p:cNvPr id="8" name="椭圆 7"/>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323850" y="1738167"/>
            <a:ext cx="2492990" cy="369332"/>
          </a:xfrm>
          <a:prstGeom prst="rect">
            <a:avLst/>
          </a:prstGeom>
          <a:solidFill>
            <a:schemeClr val="accent6"/>
          </a:solidFill>
        </p:spPr>
        <p:txBody>
          <a:bodyPr wrap="none">
            <a:spAutoFit/>
          </a:bodyPr>
          <a:lstStyle/>
          <a:p>
            <a:r>
              <a:rPr lang="zh-CN" altLang="en-US" dirty="0">
                <a:solidFill>
                  <a:schemeClr val="bg1"/>
                </a:solidFill>
              </a:rPr>
              <a:t>改进的一致性哈希算法</a:t>
            </a:r>
          </a:p>
        </p:txBody>
      </p:sp>
      <p:pic>
        <p:nvPicPr>
          <p:cNvPr id="2050" name="Picture 2" descr="T3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970"/>
          <a:stretch/>
        </p:blipFill>
        <p:spPr bwMode="auto">
          <a:xfrm>
            <a:off x="4195170" y="2427165"/>
            <a:ext cx="4677543" cy="2948818"/>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61731" y="2510058"/>
            <a:ext cx="3877265" cy="507831"/>
          </a:xfrm>
          <a:prstGeom prst="rect">
            <a:avLst/>
          </a:prstGeom>
        </p:spPr>
        <p:txBody>
          <a:bodyPr wrap="square">
            <a:spAutoFit/>
          </a:bodyPr>
          <a:lstStyle/>
          <a:p>
            <a:pPr>
              <a:lnSpc>
                <a:spcPct val="150000"/>
              </a:lnSpc>
            </a:pPr>
            <a:r>
              <a:rPr lang="en-US" altLang="zh-CN" dirty="0">
                <a:solidFill>
                  <a:schemeClr val="tx1">
                    <a:lumMod val="75000"/>
                    <a:lumOff val="25000"/>
                  </a:schemeClr>
                </a:solidFill>
              </a:rPr>
              <a:t>Dynamo</a:t>
            </a:r>
            <a:r>
              <a:rPr lang="zh-CN" altLang="en-US" dirty="0">
                <a:solidFill>
                  <a:schemeClr val="tx1">
                    <a:lumMod val="75000"/>
                    <a:lumOff val="25000"/>
                  </a:schemeClr>
                </a:solidFill>
              </a:rPr>
              <a:t>中引入了</a:t>
            </a:r>
            <a:r>
              <a:rPr lang="zh-CN" altLang="en-US" b="1" dirty="0">
                <a:solidFill>
                  <a:schemeClr val="accent6"/>
                </a:solidFill>
              </a:rPr>
              <a:t>虚拟节点</a:t>
            </a:r>
            <a:r>
              <a:rPr lang="zh-CN" altLang="en-US" dirty="0">
                <a:solidFill>
                  <a:schemeClr val="tx1">
                    <a:lumMod val="75000"/>
                    <a:lumOff val="25000"/>
                  </a:schemeClr>
                </a:solidFill>
              </a:rPr>
              <a:t>的概念</a:t>
            </a:r>
          </a:p>
        </p:txBody>
      </p:sp>
      <p:sp>
        <p:nvSpPr>
          <p:cNvPr id="10" name="矩形 9"/>
          <p:cNvSpPr/>
          <p:nvPr/>
        </p:nvSpPr>
        <p:spPr>
          <a:xfrm>
            <a:off x="261731" y="3136201"/>
            <a:ext cx="3920739"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rPr>
              <a:t>每个虚拟节点都</a:t>
            </a:r>
            <a:r>
              <a:rPr lang="zh-CN" altLang="en-US" b="1" dirty="0">
                <a:solidFill>
                  <a:schemeClr val="accent6"/>
                </a:solidFill>
              </a:rPr>
              <a:t>隶属于</a:t>
            </a:r>
            <a:r>
              <a:rPr lang="zh-CN" altLang="en-US" dirty="0">
                <a:solidFill>
                  <a:schemeClr val="tx1">
                    <a:lumMod val="75000"/>
                    <a:lumOff val="25000"/>
                  </a:schemeClr>
                </a:solidFill>
              </a:rPr>
              <a:t>某一个实际的</a:t>
            </a:r>
            <a:r>
              <a:rPr lang="zh-CN" altLang="en-US" b="1" dirty="0">
                <a:solidFill>
                  <a:schemeClr val="accent6"/>
                </a:solidFill>
              </a:rPr>
              <a:t>物理节点</a:t>
            </a:r>
            <a:r>
              <a:rPr lang="zh-CN" altLang="en-US" dirty="0">
                <a:solidFill>
                  <a:schemeClr val="tx1">
                    <a:lumMod val="75000"/>
                    <a:lumOff val="25000"/>
                  </a:schemeClr>
                </a:solidFill>
              </a:rPr>
              <a:t>，一个物理节点根据其性能的差异被分为</a:t>
            </a:r>
            <a:r>
              <a:rPr lang="zh-CN" altLang="en-US" b="1" dirty="0">
                <a:solidFill>
                  <a:schemeClr val="accent6"/>
                </a:solidFill>
              </a:rPr>
              <a:t>一个或多个虚拟节点</a:t>
            </a:r>
            <a:r>
              <a:rPr lang="zh-CN" altLang="en-US" dirty="0">
                <a:solidFill>
                  <a:schemeClr val="tx1">
                    <a:lumMod val="75000"/>
                    <a:lumOff val="25000"/>
                  </a:schemeClr>
                </a:solidFill>
              </a:rPr>
              <a:t>。</a:t>
            </a:r>
          </a:p>
        </p:txBody>
      </p:sp>
      <p:sp>
        <p:nvSpPr>
          <p:cNvPr id="11" name="矩形 10"/>
          <p:cNvSpPr/>
          <p:nvPr/>
        </p:nvSpPr>
        <p:spPr>
          <a:xfrm>
            <a:off x="261731" y="4593340"/>
            <a:ext cx="3920739" cy="923330"/>
          </a:xfrm>
          <a:prstGeom prst="rect">
            <a:avLst/>
          </a:prstGeom>
        </p:spPr>
        <p:txBody>
          <a:bodyPr wrap="square">
            <a:spAutoFit/>
          </a:bodyPr>
          <a:lstStyle/>
          <a:p>
            <a:pPr>
              <a:lnSpc>
                <a:spcPct val="150000"/>
              </a:lnSpc>
            </a:pPr>
            <a:r>
              <a:rPr lang="zh-CN" altLang="en-US" dirty="0">
                <a:solidFill>
                  <a:schemeClr val="tx1">
                    <a:lumMod val="75000"/>
                    <a:lumOff val="25000"/>
                  </a:schemeClr>
                </a:solidFill>
              </a:rPr>
              <a:t>各个虚拟节点的</a:t>
            </a:r>
            <a:r>
              <a:rPr lang="zh-CN" altLang="en-US" b="1" dirty="0">
                <a:solidFill>
                  <a:schemeClr val="accent6"/>
                </a:solidFill>
              </a:rPr>
              <a:t>能力基本相当</a:t>
            </a:r>
            <a:r>
              <a:rPr lang="zh-CN" altLang="en-US" dirty="0">
                <a:solidFill>
                  <a:schemeClr val="tx1">
                    <a:lumMod val="75000"/>
                    <a:lumOff val="25000"/>
                  </a:schemeClr>
                </a:solidFill>
              </a:rPr>
              <a:t>，并</a:t>
            </a:r>
            <a:r>
              <a:rPr lang="zh-CN" altLang="en-US" b="1" dirty="0">
                <a:solidFill>
                  <a:schemeClr val="accent6"/>
                </a:solidFill>
              </a:rPr>
              <a:t>随机分布</a:t>
            </a:r>
            <a:r>
              <a:rPr lang="zh-CN" altLang="en-US" dirty="0">
                <a:solidFill>
                  <a:schemeClr val="tx1">
                    <a:lumMod val="75000"/>
                    <a:lumOff val="25000"/>
                  </a:schemeClr>
                </a:solidFill>
              </a:rPr>
              <a:t>在哈希环上。</a:t>
            </a:r>
          </a:p>
        </p:txBody>
      </p:sp>
    </p:spTree>
    <p:extLst>
      <p:ext uri="{BB962C8B-B14F-4D97-AF65-F5344CB8AC3E}">
        <p14:creationId xmlns:p14="http://schemas.microsoft.com/office/powerpoint/2010/main" val="163365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36804" y="3437837"/>
            <a:ext cx="3458210" cy="10910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36804" y="4734813"/>
            <a:ext cx="3458210" cy="10910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11</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pic>
        <p:nvPicPr>
          <p:cNvPr id="4098" name="Picture 2" descr="t35"/>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74303" y="2085902"/>
            <a:ext cx="4469697" cy="373995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404049" y="808059"/>
            <a:ext cx="2954655" cy="461665"/>
          </a:xfrm>
          <a:prstGeom prst="rect">
            <a:avLst/>
          </a:prstGeom>
          <a:noFill/>
        </p:spPr>
        <p:txBody>
          <a:bodyPr wrap="none" rtlCol="0">
            <a:spAutoFit/>
          </a:bodyPr>
          <a:lstStyle/>
          <a:p>
            <a:r>
              <a:rPr lang="zh-CN" altLang="en-US" sz="2400" b="1" dirty="0">
                <a:solidFill>
                  <a:schemeClr val="accent6"/>
                </a:solidFill>
              </a:rPr>
              <a:t>数据均衡分布的问题</a:t>
            </a:r>
          </a:p>
        </p:txBody>
      </p:sp>
      <p:sp>
        <p:nvSpPr>
          <p:cNvPr id="7" name="椭圆 6"/>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425648" y="1470042"/>
            <a:ext cx="8309035" cy="369332"/>
          </a:xfrm>
          <a:prstGeom prst="rect">
            <a:avLst/>
          </a:prstGeom>
          <a:solidFill>
            <a:schemeClr val="bg1">
              <a:lumMod val="85000"/>
            </a:schemeClr>
          </a:solidFill>
        </p:spPr>
        <p:txBody>
          <a:bodyPr wrap="square">
            <a:spAutoFit/>
          </a:bodyPr>
          <a:lstStyle/>
          <a:p>
            <a:r>
              <a:rPr lang="en-US" altLang="zh-CN" dirty="0">
                <a:solidFill>
                  <a:schemeClr val="tx1">
                    <a:lumMod val="75000"/>
                    <a:lumOff val="25000"/>
                  </a:schemeClr>
                </a:solidFill>
              </a:rPr>
              <a:t>Dynamo</a:t>
            </a:r>
            <a:r>
              <a:rPr lang="zh-CN" altLang="en-US" dirty="0">
                <a:solidFill>
                  <a:schemeClr val="tx1">
                    <a:lumMod val="75000"/>
                    <a:lumOff val="25000"/>
                  </a:schemeClr>
                </a:solidFill>
              </a:rPr>
              <a:t>将整个哈希环划分成</a:t>
            </a:r>
            <a:r>
              <a:rPr lang="en-US" altLang="zh-CN" dirty="0">
                <a:solidFill>
                  <a:schemeClr val="tx1">
                    <a:lumMod val="75000"/>
                    <a:lumOff val="25000"/>
                  </a:schemeClr>
                </a:solidFill>
              </a:rPr>
              <a:t>Q</a:t>
            </a:r>
            <a:r>
              <a:rPr lang="zh-CN" altLang="en-US" dirty="0">
                <a:solidFill>
                  <a:schemeClr val="tx1">
                    <a:lumMod val="75000"/>
                    <a:lumOff val="25000"/>
                  </a:schemeClr>
                </a:solidFill>
              </a:rPr>
              <a:t>等份，每个等份称为一个数据分区（</a:t>
            </a:r>
            <a:r>
              <a:rPr lang="en-US" altLang="zh-CN" dirty="0">
                <a:solidFill>
                  <a:schemeClr val="tx1">
                    <a:lumMod val="75000"/>
                    <a:lumOff val="25000"/>
                  </a:schemeClr>
                </a:solidFill>
              </a:rPr>
              <a:t>Partition</a:t>
            </a:r>
            <a:r>
              <a:rPr lang="zh-CN" altLang="en-US" dirty="0">
                <a:solidFill>
                  <a:schemeClr val="tx1">
                    <a:lumMod val="75000"/>
                    <a:lumOff val="25000"/>
                  </a:schemeClr>
                </a:solidFill>
              </a:rPr>
              <a:t>）</a:t>
            </a:r>
          </a:p>
        </p:txBody>
      </p:sp>
      <p:sp>
        <p:nvSpPr>
          <p:cNvPr id="8" name="矩形 7"/>
          <p:cNvSpPr/>
          <p:nvPr/>
        </p:nvSpPr>
        <p:spPr>
          <a:xfrm>
            <a:off x="263465" y="2045669"/>
            <a:ext cx="4308535" cy="1092607"/>
          </a:xfrm>
          <a:prstGeom prst="rect">
            <a:avLst/>
          </a:prstGeom>
        </p:spPr>
        <p:txBody>
          <a:bodyPr wrap="square">
            <a:spAutoFit/>
          </a:bodyPr>
          <a:lstStyle/>
          <a:p>
            <a:pPr>
              <a:lnSpc>
                <a:spcPts val="2600"/>
              </a:lnSpc>
            </a:pPr>
            <a:r>
              <a:rPr lang="zh-CN" altLang="en-US" dirty="0">
                <a:solidFill>
                  <a:schemeClr val="tx1">
                    <a:lumMod val="75000"/>
                    <a:lumOff val="25000"/>
                  </a:schemeClr>
                </a:solidFill>
              </a:rPr>
              <a:t>在存储数据时，每个数据会被先分配到某个数据分区，再根据负责该数据分区的虚拟节点，最终确定其所存储的物理节点。</a:t>
            </a:r>
          </a:p>
        </p:txBody>
      </p:sp>
      <p:sp>
        <p:nvSpPr>
          <p:cNvPr id="9" name="矩形 8"/>
          <p:cNvSpPr/>
          <p:nvPr/>
        </p:nvSpPr>
        <p:spPr>
          <a:xfrm>
            <a:off x="1632794" y="3603765"/>
            <a:ext cx="2373203" cy="759182"/>
          </a:xfrm>
          <a:prstGeom prst="rect">
            <a:avLst/>
          </a:prstGeom>
        </p:spPr>
        <p:txBody>
          <a:bodyPr wrap="square">
            <a:spAutoFit/>
          </a:bodyPr>
          <a:lstStyle/>
          <a:p>
            <a:pPr>
              <a:lnSpc>
                <a:spcPts val="2600"/>
              </a:lnSpc>
            </a:pPr>
            <a:r>
              <a:rPr lang="zh-CN" altLang="en-US" dirty="0">
                <a:solidFill>
                  <a:schemeClr val="tx1">
                    <a:lumMod val="75000"/>
                    <a:lumOff val="25000"/>
                  </a:schemeClr>
                </a:solidFill>
              </a:rPr>
              <a:t>减小数据分布不均衡的可能性</a:t>
            </a:r>
          </a:p>
        </p:txBody>
      </p:sp>
      <p:sp>
        <p:nvSpPr>
          <p:cNvPr id="10" name="矩形 9"/>
          <p:cNvSpPr/>
          <p:nvPr/>
        </p:nvSpPr>
        <p:spPr>
          <a:xfrm>
            <a:off x="1632794" y="4935693"/>
            <a:ext cx="2548429" cy="759182"/>
          </a:xfrm>
          <a:prstGeom prst="rect">
            <a:avLst/>
          </a:prstGeom>
        </p:spPr>
        <p:txBody>
          <a:bodyPr wrap="square">
            <a:spAutoFit/>
          </a:bodyPr>
          <a:lstStyle/>
          <a:p>
            <a:pPr>
              <a:lnSpc>
                <a:spcPts val="2600"/>
              </a:lnSpc>
            </a:pPr>
            <a:r>
              <a:rPr lang="zh-CN" altLang="en-US" dirty="0">
                <a:solidFill>
                  <a:schemeClr val="tx1">
                    <a:lumMod val="75000"/>
                    <a:lumOff val="25000"/>
                  </a:schemeClr>
                </a:solidFill>
              </a:rPr>
              <a:t>添加或删除设备节点时引起较小的数据传输</a:t>
            </a:r>
          </a:p>
        </p:txBody>
      </p:sp>
      <p:sp>
        <p:nvSpPr>
          <p:cNvPr id="11" name="矩形 10"/>
          <p:cNvSpPr/>
          <p:nvPr/>
        </p:nvSpPr>
        <p:spPr>
          <a:xfrm>
            <a:off x="323850" y="1470042"/>
            <a:ext cx="101798" cy="3693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23850" y="3437837"/>
            <a:ext cx="510651" cy="23880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数据分区的好处</a:t>
            </a:r>
          </a:p>
        </p:txBody>
      </p:sp>
      <p:sp>
        <p:nvSpPr>
          <p:cNvPr id="14" name="椭圆 13"/>
          <p:cNvSpPr/>
          <p:nvPr/>
        </p:nvSpPr>
        <p:spPr>
          <a:xfrm>
            <a:off x="1074232" y="3742940"/>
            <a:ext cx="468648" cy="46864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1</a:t>
            </a:r>
            <a:endParaRPr lang="zh-CN" altLang="en-US" sz="2000" b="1" dirty="0">
              <a:solidFill>
                <a:schemeClr val="tx1">
                  <a:lumMod val="75000"/>
                  <a:lumOff val="25000"/>
                </a:schemeClr>
              </a:solidFill>
            </a:endParaRPr>
          </a:p>
        </p:txBody>
      </p:sp>
      <p:sp>
        <p:nvSpPr>
          <p:cNvPr id="17" name="椭圆 16"/>
          <p:cNvSpPr/>
          <p:nvPr/>
        </p:nvSpPr>
        <p:spPr>
          <a:xfrm>
            <a:off x="1074232" y="5046008"/>
            <a:ext cx="468648" cy="468648"/>
          </a:xfrm>
          <a:prstGeom prst="ellips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2</a:t>
            </a:r>
            <a:endParaRPr lang="zh-CN" altLang="en-US" sz="2000" b="1" dirty="0">
              <a:solidFill>
                <a:schemeClr val="tx1">
                  <a:lumMod val="75000"/>
                  <a:lumOff val="25000"/>
                </a:schemeClr>
              </a:solidFill>
            </a:endParaRPr>
          </a:p>
        </p:txBody>
      </p:sp>
    </p:spTree>
    <p:extLst>
      <p:ext uri="{BB962C8B-B14F-4D97-AF65-F5344CB8AC3E}">
        <p14:creationId xmlns:p14="http://schemas.microsoft.com/office/powerpoint/2010/main" val="135093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12</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5" name="文本框 4"/>
          <p:cNvSpPr txBox="1"/>
          <p:nvPr/>
        </p:nvSpPr>
        <p:spPr>
          <a:xfrm>
            <a:off x="404049" y="808059"/>
            <a:ext cx="1415772" cy="461665"/>
          </a:xfrm>
          <a:prstGeom prst="rect">
            <a:avLst/>
          </a:prstGeom>
          <a:noFill/>
        </p:spPr>
        <p:txBody>
          <a:bodyPr wrap="none" rtlCol="0">
            <a:spAutoFit/>
          </a:bodyPr>
          <a:lstStyle/>
          <a:p>
            <a:r>
              <a:rPr lang="zh-CN" altLang="en-US" sz="2400" b="1" dirty="0">
                <a:solidFill>
                  <a:schemeClr val="accent6"/>
                </a:solidFill>
              </a:rPr>
              <a:t>数据备份</a:t>
            </a:r>
          </a:p>
        </p:txBody>
      </p:sp>
      <p:sp>
        <p:nvSpPr>
          <p:cNvPr id="6" name="椭圆 5"/>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Picture 2" descr="t35"/>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984" y="1900902"/>
            <a:ext cx="4469697" cy="373995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965700" y="1874458"/>
            <a:ext cx="3848100" cy="923330"/>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在</a:t>
            </a:r>
            <a:r>
              <a:rPr lang="en-US" altLang="zh-CN" dirty="0">
                <a:solidFill>
                  <a:schemeClr val="tx1">
                    <a:lumMod val="75000"/>
                    <a:lumOff val="25000"/>
                  </a:schemeClr>
                </a:solidFill>
              </a:rPr>
              <a:t>Dynamo</a:t>
            </a:r>
            <a:r>
              <a:rPr lang="zh-CN" altLang="en-US" dirty="0">
                <a:solidFill>
                  <a:schemeClr val="tx1">
                    <a:lumMod val="75000"/>
                    <a:lumOff val="25000"/>
                  </a:schemeClr>
                </a:solidFill>
              </a:rPr>
              <a:t>中，每个数据的副本备份存储在哈希环顺时针方向上该数据所在虚拟节点的后继节点中。</a:t>
            </a:r>
          </a:p>
        </p:txBody>
      </p:sp>
      <p:sp>
        <p:nvSpPr>
          <p:cNvPr id="9" name="矩形 8"/>
          <p:cNvSpPr/>
          <p:nvPr/>
        </p:nvSpPr>
        <p:spPr>
          <a:xfrm>
            <a:off x="4965700" y="2951779"/>
            <a:ext cx="3878136" cy="646331"/>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数据备份在存储数据的同时进行，会使每次写操作的延时变长。</a:t>
            </a:r>
          </a:p>
        </p:txBody>
      </p:sp>
      <p:sp>
        <p:nvSpPr>
          <p:cNvPr id="10" name="矩形 9"/>
          <p:cNvSpPr/>
          <p:nvPr/>
        </p:nvSpPr>
        <p:spPr>
          <a:xfrm>
            <a:off x="4965700" y="3752101"/>
            <a:ext cx="3848100" cy="923330"/>
          </a:xfrm>
          <a:prstGeom prst="rect">
            <a:avLst/>
          </a:prstGeom>
          <a:solidFill>
            <a:schemeClr val="bg1">
              <a:lumMod val="85000"/>
            </a:schemeClr>
          </a:solidFill>
        </p:spPr>
        <p:txBody>
          <a:bodyPr wrap="square">
            <a:spAutoFit/>
          </a:bodyPr>
          <a:lstStyle/>
          <a:p>
            <a:r>
              <a:rPr lang="en-US" altLang="zh-CN" dirty="0">
                <a:solidFill>
                  <a:schemeClr val="tx1">
                    <a:lumMod val="75000"/>
                    <a:lumOff val="25000"/>
                  </a:schemeClr>
                </a:solidFill>
              </a:rPr>
              <a:t>Dynamo</a:t>
            </a:r>
            <a:r>
              <a:rPr lang="zh-CN" altLang="en-US" dirty="0">
                <a:solidFill>
                  <a:schemeClr val="tx1">
                    <a:lumMod val="75000"/>
                    <a:lumOff val="25000"/>
                  </a:schemeClr>
                </a:solidFill>
              </a:rPr>
              <a:t>中对写操作进行了优化，保证一个副本必须写入硬盘，其他副本只要写入节点的内存即返回写成功。</a:t>
            </a:r>
          </a:p>
        </p:txBody>
      </p:sp>
      <p:sp>
        <p:nvSpPr>
          <p:cNvPr id="11" name="矩形 10"/>
          <p:cNvSpPr/>
          <p:nvPr/>
        </p:nvSpPr>
        <p:spPr>
          <a:xfrm>
            <a:off x="4965700" y="4829421"/>
            <a:ext cx="3848100" cy="923330"/>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每个虚拟节点上实际存储了分配给它以及分配它的前</a:t>
            </a:r>
            <a:r>
              <a:rPr lang="en-US" altLang="zh-CN" dirty="0">
                <a:solidFill>
                  <a:schemeClr val="tx1">
                    <a:lumMod val="75000"/>
                    <a:lumOff val="25000"/>
                  </a:schemeClr>
                </a:solidFill>
              </a:rPr>
              <a:t>N-1</a:t>
            </a:r>
            <a:r>
              <a:rPr lang="zh-CN" altLang="en-US" dirty="0">
                <a:solidFill>
                  <a:schemeClr val="tx1">
                    <a:lumMod val="75000"/>
                    <a:lumOff val="25000"/>
                  </a:schemeClr>
                </a:solidFill>
              </a:rPr>
              <a:t>个前驱虚拟节点的数据。</a:t>
            </a:r>
          </a:p>
        </p:txBody>
      </p:sp>
    </p:spTree>
    <p:extLst>
      <p:ext uri="{BB962C8B-B14F-4D97-AF65-F5344CB8AC3E}">
        <p14:creationId xmlns:p14="http://schemas.microsoft.com/office/powerpoint/2010/main" val="55691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13</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5" name="文本框 4"/>
          <p:cNvSpPr txBox="1"/>
          <p:nvPr/>
        </p:nvSpPr>
        <p:spPr>
          <a:xfrm>
            <a:off x="404049" y="808059"/>
            <a:ext cx="2031325" cy="461665"/>
          </a:xfrm>
          <a:prstGeom prst="rect">
            <a:avLst/>
          </a:prstGeom>
          <a:noFill/>
        </p:spPr>
        <p:txBody>
          <a:bodyPr wrap="none" rtlCol="0">
            <a:spAutoFit/>
          </a:bodyPr>
          <a:lstStyle/>
          <a:p>
            <a:r>
              <a:rPr lang="zh-CN" altLang="en-US" sz="2400" b="1" dirty="0">
                <a:solidFill>
                  <a:schemeClr val="accent6"/>
                </a:solidFill>
              </a:rPr>
              <a:t>数据冲突问题</a:t>
            </a:r>
          </a:p>
        </p:txBody>
      </p:sp>
      <p:sp>
        <p:nvSpPr>
          <p:cNvPr id="6" name="椭圆 5"/>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590890" y="4204662"/>
            <a:ext cx="7905410" cy="759182"/>
          </a:xfrm>
          <a:prstGeom prst="rect">
            <a:avLst/>
          </a:prstGeom>
          <a:solidFill>
            <a:schemeClr val="bg1"/>
          </a:solidFill>
          <a:ln>
            <a:solidFill>
              <a:schemeClr val="bg1">
                <a:lumMod val="65000"/>
              </a:schemeClr>
            </a:solidFill>
          </a:ln>
        </p:spPr>
        <p:txBody>
          <a:bodyPr wrap="square">
            <a:spAutoFit/>
          </a:bodyPr>
          <a:lstStyle/>
          <a:p>
            <a:pPr>
              <a:lnSpc>
                <a:spcPts val="2600"/>
              </a:lnSpc>
            </a:pPr>
            <a:r>
              <a:rPr lang="en-US" altLang="zh-CN" dirty="0"/>
              <a:t>Dynamo</a:t>
            </a:r>
            <a:r>
              <a:rPr lang="zh-CN" altLang="en-US" dirty="0"/>
              <a:t>选择通过</a:t>
            </a:r>
            <a:r>
              <a:rPr lang="zh-CN" altLang="en-US" b="1" dirty="0">
                <a:solidFill>
                  <a:schemeClr val="accent6"/>
                </a:solidFill>
              </a:rPr>
              <a:t>牺牲一致性</a:t>
            </a:r>
            <a:r>
              <a:rPr lang="zh-CN" altLang="en-US" dirty="0"/>
              <a:t>来保证系统的</a:t>
            </a:r>
            <a:r>
              <a:rPr lang="zh-CN" altLang="en-US" b="1" dirty="0">
                <a:solidFill>
                  <a:schemeClr val="accent6"/>
                </a:solidFill>
              </a:rPr>
              <a:t>可靠性</a:t>
            </a:r>
            <a:r>
              <a:rPr lang="zh-CN" altLang="en-US" dirty="0"/>
              <a:t>和</a:t>
            </a:r>
            <a:r>
              <a:rPr lang="zh-CN" altLang="en-US" b="1" dirty="0">
                <a:solidFill>
                  <a:schemeClr val="accent6"/>
                </a:solidFill>
              </a:rPr>
              <a:t>可用性</a:t>
            </a:r>
            <a:r>
              <a:rPr lang="zh-CN" altLang="en-US" dirty="0"/>
              <a:t>，没有采用</a:t>
            </a:r>
            <a:r>
              <a:rPr lang="zh-CN" altLang="en-US" b="1" dirty="0">
                <a:solidFill>
                  <a:schemeClr val="accent6"/>
                </a:solidFill>
              </a:rPr>
              <a:t>强一致性模型</a:t>
            </a:r>
            <a:r>
              <a:rPr lang="zh-CN" altLang="en-US" dirty="0"/>
              <a:t>而采用了</a:t>
            </a:r>
            <a:r>
              <a:rPr lang="zh-CN" altLang="en-US" b="1" dirty="0">
                <a:solidFill>
                  <a:schemeClr val="accent6"/>
                </a:solidFill>
              </a:rPr>
              <a:t>最终一致性模型</a:t>
            </a:r>
            <a:r>
              <a:rPr lang="zh-CN" altLang="en-US" b="1" dirty="0"/>
              <a:t>。</a:t>
            </a:r>
          </a:p>
        </p:txBody>
      </p:sp>
      <p:grpSp>
        <p:nvGrpSpPr>
          <p:cNvPr id="19" name="组合 18"/>
          <p:cNvGrpSpPr/>
          <p:nvPr/>
        </p:nvGrpSpPr>
        <p:grpSpPr>
          <a:xfrm>
            <a:off x="1181100" y="1456791"/>
            <a:ext cx="6718300" cy="2538887"/>
            <a:chOff x="1181100" y="1456791"/>
            <a:chExt cx="6718300" cy="2538887"/>
          </a:xfrm>
        </p:grpSpPr>
        <p:sp>
          <p:nvSpPr>
            <p:cNvPr id="18" name="矩形 17"/>
            <p:cNvSpPr/>
            <p:nvPr/>
          </p:nvSpPr>
          <p:spPr>
            <a:xfrm>
              <a:off x="1181100" y="1665775"/>
              <a:ext cx="6718300" cy="2329903"/>
            </a:xfrm>
            <a:prstGeom prst="rect">
              <a:avLst/>
            </a:pr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548845" y="1962812"/>
              <a:ext cx="1759131" cy="1759131"/>
              <a:chOff x="1548845" y="1520098"/>
              <a:chExt cx="1759131" cy="1759131"/>
            </a:xfrm>
          </p:grpSpPr>
          <p:sp>
            <p:nvSpPr>
              <p:cNvPr id="7" name="矩形 6"/>
              <p:cNvSpPr/>
              <p:nvPr/>
            </p:nvSpPr>
            <p:spPr>
              <a:xfrm>
                <a:off x="1548845" y="1520098"/>
                <a:ext cx="1759131" cy="17591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73336" y="2076497"/>
                <a:ext cx="1710147" cy="738664"/>
              </a:xfrm>
              <a:prstGeom prst="rect">
                <a:avLst/>
              </a:prstGeom>
            </p:spPr>
            <p:txBody>
              <a:bodyPr wrap="none">
                <a:spAutoFit/>
              </a:bodyPr>
              <a:lstStyle/>
              <a:p>
                <a:pPr algn="ctr"/>
                <a:r>
                  <a:rPr lang="zh-CN" altLang="en-US" sz="2400" b="1" dirty="0">
                    <a:solidFill>
                      <a:schemeClr val="bg1"/>
                    </a:solidFill>
                  </a:rPr>
                  <a:t>可靠性</a:t>
                </a:r>
                <a:endParaRPr lang="en-US" altLang="zh-CN" sz="2400" b="1" dirty="0">
                  <a:solidFill>
                    <a:schemeClr val="bg1"/>
                  </a:solidFill>
                </a:endParaRPr>
              </a:p>
              <a:p>
                <a:pPr algn="ctr"/>
                <a:r>
                  <a:rPr lang="zh-CN" altLang="en-US" dirty="0">
                    <a:solidFill>
                      <a:schemeClr val="bg1"/>
                    </a:solidFill>
                  </a:rPr>
                  <a:t>（</a:t>
                </a:r>
                <a:r>
                  <a:rPr lang="en-US" altLang="zh-CN" dirty="0">
                    <a:solidFill>
                      <a:schemeClr val="bg1"/>
                    </a:solidFill>
                  </a:rPr>
                  <a:t>Reliability</a:t>
                </a:r>
                <a:r>
                  <a:rPr lang="zh-CN" altLang="en-US" dirty="0">
                    <a:solidFill>
                      <a:schemeClr val="bg1"/>
                    </a:solidFill>
                  </a:rPr>
                  <a:t>）</a:t>
                </a:r>
              </a:p>
            </p:txBody>
          </p:sp>
        </p:grpSp>
        <p:grpSp>
          <p:nvGrpSpPr>
            <p:cNvPr id="15" name="组合 14"/>
            <p:cNvGrpSpPr/>
            <p:nvPr/>
          </p:nvGrpSpPr>
          <p:grpSpPr>
            <a:xfrm>
              <a:off x="3668094" y="1962812"/>
              <a:ext cx="1837298" cy="1759131"/>
              <a:chOff x="3668094" y="1520098"/>
              <a:chExt cx="1837298" cy="1759131"/>
            </a:xfrm>
          </p:grpSpPr>
          <p:sp>
            <p:nvSpPr>
              <p:cNvPr id="9" name="矩形 8"/>
              <p:cNvSpPr/>
              <p:nvPr/>
            </p:nvSpPr>
            <p:spPr>
              <a:xfrm>
                <a:off x="3707178" y="1520098"/>
                <a:ext cx="1759131" cy="17591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68094" y="2076497"/>
                <a:ext cx="1837298" cy="738664"/>
              </a:xfrm>
              <a:prstGeom prst="rect">
                <a:avLst/>
              </a:prstGeom>
            </p:spPr>
            <p:txBody>
              <a:bodyPr wrap="none">
                <a:spAutoFit/>
              </a:bodyPr>
              <a:lstStyle/>
              <a:p>
                <a:pPr algn="ctr"/>
                <a:r>
                  <a:rPr lang="zh-CN" altLang="en-US" sz="2400" b="1" dirty="0">
                    <a:solidFill>
                      <a:schemeClr val="bg1"/>
                    </a:solidFill>
                  </a:rPr>
                  <a:t>可用性</a:t>
                </a:r>
                <a:endParaRPr lang="en-US" altLang="zh-CN" sz="2400" b="1" dirty="0">
                  <a:solidFill>
                    <a:schemeClr val="bg1"/>
                  </a:solidFill>
                </a:endParaRPr>
              </a:p>
              <a:p>
                <a:pPr algn="ctr"/>
                <a:r>
                  <a:rPr lang="zh-CN" altLang="en-US" dirty="0">
                    <a:solidFill>
                      <a:schemeClr val="bg1"/>
                    </a:solidFill>
                  </a:rPr>
                  <a:t>（</a:t>
                </a:r>
                <a:r>
                  <a:rPr lang="en-US" altLang="zh-CN" dirty="0">
                    <a:solidFill>
                      <a:schemeClr val="bg1"/>
                    </a:solidFill>
                  </a:rPr>
                  <a:t>Availability</a:t>
                </a:r>
                <a:r>
                  <a:rPr lang="zh-CN" altLang="en-US" dirty="0">
                    <a:solidFill>
                      <a:schemeClr val="bg1"/>
                    </a:solidFill>
                  </a:rPr>
                  <a:t>）</a:t>
                </a:r>
              </a:p>
            </p:txBody>
          </p:sp>
        </p:grpSp>
        <p:grpSp>
          <p:nvGrpSpPr>
            <p:cNvPr id="16" name="组合 15"/>
            <p:cNvGrpSpPr/>
            <p:nvPr/>
          </p:nvGrpSpPr>
          <p:grpSpPr>
            <a:xfrm>
              <a:off x="5764038" y="1962812"/>
              <a:ext cx="1962076" cy="1759131"/>
              <a:chOff x="5764038" y="1520098"/>
              <a:chExt cx="1962076" cy="1759131"/>
            </a:xfrm>
          </p:grpSpPr>
          <p:sp>
            <p:nvSpPr>
              <p:cNvPr id="11" name="矩形 10"/>
              <p:cNvSpPr/>
              <p:nvPr/>
            </p:nvSpPr>
            <p:spPr>
              <a:xfrm>
                <a:off x="5865511" y="1520098"/>
                <a:ext cx="1759131" cy="17591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64038" y="2076497"/>
                <a:ext cx="1962076" cy="738664"/>
              </a:xfrm>
              <a:prstGeom prst="rect">
                <a:avLst/>
              </a:prstGeom>
            </p:spPr>
            <p:txBody>
              <a:bodyPr wrap="none">
                <a:spAutoFit/>
              </a:bodyPr>
              <a:lstStyle/>
              <a:p>
                <a:pPr algn="ctr"/>
                <a:r>
                  <a:rPr lang="zh-CN" altLang="en-US" sz="2400" b="1" dirty="0">
                    <a:solidFill>
                      <a:schemeClr val="bg1"/>
                    </a:solidFill>
                  </a:rPr>
                  <a:t>一致性</a:t>
                </a:r>
                <a:endParaRPr lang="en-US" altLang="zh-CN" sz="2400" b="1" dirty="0">
                  <a:solidFill>
                    <a:schemeClr val="bg1"/>
                  </a:solidFill>
                </a:endParaRPr>
              </a:p>
              <a:p>
                <a:pPr algn="ctr"/>
                <a:r>
                  <a:rPr lang="zh-CN" altLang="en-US" dirty="0">
                    <a:solidFill>
                      <a:schemeClr val="bg1"/>
                    </a:solidFill>
                  </a:rPr>
                  <a:t>（</a:t>
                </a:r>
                <a:r>
                  <a:rPr lang="en-US" altLang="zh-CN" dirty="0">
                    <a:solidFill>
                      <a:schemeClr val="bg1"/>
                    </a:solidFill>
                  </a:rPr>
                  <a:t>Consistency</a:t>
                </a:r>
                <a:r>
                  <a:rPr lang="zh-CN" altLang="en-US" dirty="0">
                    <a:solidFill>
                      <a:schemeClr val="bg1"/>
                    </a:solidFill>
                  </a:rPr>
                  <a:t>）</a:t>
                </a:r>
              </a:p>
            </p:txBody>
          </p:sp>
        </p:grpSp>
        <p:sp>
          <p:nvSpPr>
            <p:cNvPr id="17" name="矩形 16"/>
            <p:cNvSpPr/>
            <p:nvPr/>
          </p:nvSpPr>
          <p:spPr>
            <a:xfrm>
              <a:off x="2402285" y="1456791"/>
              <a:ext cx="4108817" cy="369332"/>
            </a:xfrm>
            <a:prstGeom prst="rect">
              <a:avLst/>
            </a:prstGeom>
            <a:solidFill>
              <a:schemeClr val="bg1">
                <a:lumMod val="85000"/>
              </a:schemeClr>
            </a:solidFill>
          </p:spPr>
          <p:txBody>
            <a:bodyPr wrap="none">
              <a:spAutoFit/>
            </a:bodyPr>
            <a:lstStyle/>
            <a:p>
              <a:r>
                <a:rPr lang="zh-CN" altLang="en-US" dirty="0"/>
                <a:t>分布式系统架构中通常考虑的三个因素</a:t>
              </a:r>
            </a:p>
          </p:txBody>
        </p:sp>
      </p:grpSp>
      <p:sp>
        <p:nvSpPr>
          <p:cNvPr id="20" name="矩形 19"/>
          <p:cNvSpPr/>
          <p:nvPr/>
        </p:nvSpPr>
        <p:spPr>
          <a:xfrm>
            <a:off x="590890" y="5087499"/>
            <a:ext cx="7905410" cy="759182"/>
          </a:xfrm>
          <a:prstGeom prst="rect">
            <a:avLst/>
          </a:prstGeom>
          <a:solidFill>
            <a:schemeClr val="bg1"/>
          </a:solidFill>
          <a:ln>
            <a:solidFill>
              <a:schemeClr val="bg1">
                <a:lumMod val="65000"/>
              </a:schemeClr>
            </a:solidFill>
          </a:ln>
        </p:spPr>
        <p:txBody>
          <a:bodyPr wrap="square">
            <a:spAutoFit/>
          </a:bodyPr>
          <a:lstStyle/>
          <a:p>
            <a:pPr>
              <a:lnSpc>
                <a:spcPts val="2600"/>
              </a:lnSpc>
            </a:pPr>
            <a:r>
              <a:rPr lang="zh-CN" altLang="en-US" dirty="0"/>
              <a:t>由于</a:t>
            </a:r>
            <a:r>
              <a:rPr lang="en-US" altLang="zh-CN" dirty="0"/>
              <a:t>Dynamo</a:t>
            </a:r>
            <a:r>
              <a:rPr lang="zh-CN" altLang="en-US" dirty="0"/>
              <a:t>中可能出现同一个数据被</a:t>
            </a:r>
            <a:r>
              <a:rPr lang="zh-CN" altLang="en-US" b="1" dirty="0">
                <a:solidFill>
                  <a:schemeClr val="accent6"/>
                </a:solidFill>
              </a:rPr>
              <a:t>多个节点同时更新</a:t>
            </a:r>
            <a:r>
              <a:rPr lang="zh-CN" altLang="en-US" dirty="0"/>
              <a:t>的情况，且无法保证数据副本的</a:t>
            </a:r>
            <a:r>
              <a:rPr lang="zh-CN" altLang="en-US" b="1" dirty="0">
                <a:solidFill>
                  <a:schemeClr val="accent6"/>
                </a:solidFill>
              </a:rPr>
              <a:t>更新顺序</a:t>
            </a:r>
            <a:r>
              <a:rPr lang="zh-CN" altLang="en-US" dirty="0"/>
              <a:t>，这有可能会</a:t>
            </a:r>
            <a:r>
              <a:rPr lang="zh-CN" altLang="en-US" b="1" dirty="0">
                <a:solidFill>
                  <a:schemeClr val="accent6"/>
                </a:solidFill>
              </a:rPr>
              <a:t>导致数据冲突</a:t>
            </a:r>
            <a:r>
              <a:rPr lang="zh-CN" altLang="en-US" dirty="0"/>
              <a:t>。</a:t>
            </a:r>
          </a:p>
        </p:txBody>
      </p:sp>
    </p:spTree>
    <p:extLst>
      <p:ext uri="{BB962C8B-B14F-4D97-AF65-F5344CB8AC3E}">
        <p14:creationId xmlns:p14="http://schemas.microsoft.com/office/powerpoint/2010/main" val="401866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294967295"/>
          </p:nvPr>
        </p:nvSpPr>
        <p:spPr>
          <a:xfrm>
            <a:off x="0" y="6223000"/>
            <a:ext cx="2133600" cy="365125"/>
          </a:xfrm>
        </p:spPr>
        <p:txBody>
          <a:bodyPr/>
          <a:lstStyle/>
          <a:p>
            <a:fld id="{CF730C6D-5BB4-4F63-9D16-9EBF769D35DB}" type="slidenum">
              <a:rPr lang="zh-CN" altLang="en-US" smtClean="0"/>
              <a:pPr/>
              <a:t>14</a:t>
            </a:fld>
            <a:endParaRPr lang="zh-CN" altLang="en-US" dirty="0"/>
          </a:p>
        </p:txBody>
      </p:sp>
      <p:sp>
        <p:nvSpPr>
          <p:cNvPr id="3" name="矩形 2"/>
          <p:cNvSpPr/>
          <p:nvPr/>
        </p:nvSpPr>
        <p:spPr>
          <a:xfrm>
            <a:off x="2579385" y="2682359"/>
            <a:ext cx="3985230" cy="1692771"/>
          </a:xfrm>
          <a:prstGeom prst="rect">
            <a:avLst/>
          </a:prstGeom>
        </p:spPr>
        <p:txBody>
          <a:bodyPr wrap="square">
            <a:spAutoFit/>
          </a:bodyPr>
          <a:lstStyle/>
          <a:p>
            <a:pPr algn="dist"/>
            <a:r>
              <a:rPr lang="zh-CN" altLang="en-US" sz="4400" dirty="0">
                <a:solidFill>
                  <a:schemeClr val="bg1"/>
                </a:solidFill>
              </a:rPr>
              <a:t>数据冲突问题</a:t>
            </a:r>
            <a:endParaRPr lang="en-US" altLang="zh-CN" sz="4400" dirty="0">
              <a:solidFill>
                <a:schemeClr val="bg1"/>
              </a:solidFill>
            </a:endParaRPr>
          </a:p>
          <a:p>
            <a:pPr algn="dist"/>
            <a:r>
              <a:rPr lang="zh-CN" altLang="en-US" sz="6000" b="1" dirty="0">
                <a:solidFill>
                  <a:schemeClr val="bg1"/>
                </a:solidFill>
              </a:rPr>
              <a:t>如何解决</a:t>
            </a:r>
          </a:p>
        </p:txBody>
      </p:sp>
      <p:sp>
        <p:nvSpPr>
          <p:cNvPr id="4" name="矩形 3"/>
          <p:cNvSpPr/>
          <p:nvPr/>
        </p:nvSpPr>
        <p:spPr>
          <a:xfrm>
            <a:off x="2333625" y="2505075"/>
            <a:ext cx="4514850" cy="200025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841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352071" y="3518263"/>
            <a:ext cx="2170648" cy="3570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15</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5" name="矩形 4"/>
          <p:cNvSpPr/>
          <p:nvPr/>
        </p:nvSpPr>
        <p:spPr>
          <a:xfrm>
            <a:off x="4352071" y="2993152"/>
            <a:ext cx="4310978" cy="2585323"/>
          </a:xfrm>
          <a:prstGeom prst="rect">
            <a:avLst/>
          </a:prstGeom>
        </p:spPr>
        <p:txBody>
          <a:bodyPr wrap="square">
            <a:spAutoFit/>
          </a:bodyPr>
          <a:lstStyle/>
          <a:p>
            <a:pPr>
              <a:lnSpc>
                <a:spcPct val="150000"/>
              </a:lnSpc>
            </a:pPr>
            <a:r>
              <a:rPr lang="en-US" altLang="zh-CN" dirty="0">
                <a:solidFill>
                  <a:schemeClr val="tx1">
                    <a:lumMod val="75000"/>
                    <a:lumOff val="25000"/>
                  </a:schemeClr>
                </a:solidFill>
              </a:rPr>
              <a:t>Dynamo</a:t>
            </a:r>
            <a:r>
              <a:rPr lang="zh-CN" altLang="en-US" dirty="0">
                <a:solidFill>
                  <a:schemeClr val="tx1">
                    <a:lumMod val="75000"/>
                    <a:lumOff val="25000"/>
                  </a:schemeClr>
                </a:solidFill>
              </a:rPr>
              <a:t>中的向量时钟通过</a:t>
            </a:r>
            <a:endParaRPr lang="en-US" altLang="zh-CN" dirty="0">
              <a:solidFill>
                <a:schemeClr val="tx1">
                  <a:lumMod val="75000"/>
                  <a:lumOff val="25000"/>
                </a:schemeClr>
              </a:solidFill>
            </a:endParaRPr>
          </a:p>
          <a:p>
            <a:pPr>
              <a:lnSpc>
                <a:spcPct val="150000"/>
              </a:lnSpc>
            </a:pPr>
            <a:r>
              <a:rPr lang="en-US" altLang="zh-CN" dirty="0">
                <a:solidFill>
                  <a:schemeClr val="bg1"/>
                </a:solidFill>
              </a:rPr>
              <a:t>[node, counter] </a:t>
            </a:r>
            <a:r>
              <a:rPr lang="zh-CN" altLang="en-US" dirty="0">
                <a:solidFill>
                  <a:schemeClr val="bg1"/>
                </a:solidFill>
              </a:rPr>
              <a:t>对  </a:t>
            </a:r>
            <a:r>
              <a:rPr lang="zh-CN" altLang="en-US" dirty="0">
                <a:solidFill>
                  <a:schemeClr val="tx1">
                    <a:lumMod val="75000"/>
                    <a:lumOff val="25000"/>
                  </a:schemeClr>
                </a:solidFill>
              </a:rPr>
              <a:t>来表示。</a:t>
            </a:r>
            <a:endParaRPr lang="en-US" altLang="zh-CN" dirty="0">
              <a:solidFill>
                <a:schemeClr val="tx1">
                  <a:lumMod val="75000"/>
                  <a:lumOff val="25000"/>
                </a:schemeClr>
              </a:solidFill>
            </a:endParaRPr>
          </a:p>
          <a:p>
            <a:pPr>
              <a:lnSpc>
                <a:spcPct val="150000"/>
              </a:lnSpc>
            </a:pPr>
            <a:endParaRPr lang="en-US" altLang="zh-CN" dirty="0">
              <a:solidFill>
                <a:schemeClr val="tx1">
                  <a:lumMod val="75000"/>
                  <a:lumOff val="25000"/>
                </a:schemeClr>
              </a:solidFill>
            </a:endParaRPr>
          </a:p>
          <a:p>
            <a:pPr>
              <a:lnSpc>
                <a:spcPct val="150000"/>
              </a:lnSpc>
            </a:pPr>
            <a:r>
              <a:rPr lang="en-US" altLang="zh-CN" b="1" dirty="0">
                <a:solidFill>
                  <a:schemeClr val="accent6"/>
                </a:solidFill>
              </a:rPr>
              <a:t>node</a:t>
            </a:r>
            <a:r>
              <a:rPr lang="zh-CN" altLang="en-US" dirty="0">
                <a:solidFill>
                  <a:schemeClr val="tx1">
                    <a:lumMod val="75000"/>
                    <a:lumOff val="25000"/>
                  </a:schemeClr>
                </a:solidFill>
              </a:rPr>
              <a:t>表示</a:t>
            </a:r>
            <a:r>
              <a:rPr lang="zh-CN" altLang="en-US" b="1" dirty="0">
                <a:solidFill>
                  <a:schemeClr val="accent6"/>
                </a:solidFill>
              </a:rPr>
              <a:t>操作节点</a:t>
            </a:r>
            <a:endParaRPr lang="en-US" altLang="zh-CN" b="1" dirty="0">
              <a:solidFill>
                <a:schemeClr val="accent6"/>
              </a:solidFill>
            </a:endParaRPr>
          </a:p>
          <a:p>
            <a:pPr>
              <a:lnSpc>
                <a:spcPct val="150000"/>
              </a:lnSpc>
            </a:pPr>
            <a:r>
              <a:rPr lang="en-US" altLang="zh-CN" b="1" dirty="0">
                <a:solidFill>
                  <a:schemeClr val="accent6"/>
                </a:solidFill>
              </a:rPr>
              <a:t>counter</a:t>
            </a:r>
            <a:r>
              <a:rPr lang="zh-CN" altLang="en-US" dirty="0">
                <a:solidFill>
                  <a:schemeClr val="tx1">
                    <a:lumMod val="75000"/>
                    <a:lumOff val="25000"/>
                  </a:schemeClr>
                </a:solidFill>
              </a:rPr>
              <a:t>是其</a:t>
            </a:r>
            <a:r>
              <a:rPr lang="zh-CN" altLang="en-US" b="1" dirty="0">
                <a:solidFill>
                  <a:schemeClr val="accent6"/>
                </a:solidFill>
              </a:rPr>
              <a:t>对应的计数器</a:t>
            </a:r>
            <a:r>
              <a:rPr lang="zh-CN" altLang="en-US" dirty="0">
                <a:solidFill>
                  <a:schemeClr val="tx1">
                    <a:lumMod val="75000"/>
                    <a:lumOff val="25000"/>
                  </a:schemeClr>
                </a:solidFill>
              </a:rPr>
              <a:t>，</a:t>
            </a:r>
            <a:r>
              <a:rPr lang="zh-CN" altLang="en-US" b="1" dirty="0">
                <a:solidFill>
                  <a:schemeClr val="accent6"/>
                </a:solidFill>
              </a:rPr>
              <a:t>初始值为 </a:t>
            </a:r>
            <a:r>
              <a:rPr lang="en-US" altLang="zh-CN" b="1" dirty="0">
                <a:solidFill>
                  <a:schemeClr val="accent6"/>
                </a:solidFill>
              </a:rPr>
              <a:t>0</a:t>
            </a:r>
            <a:r>
              <a:rPr lang="zh-CN" altLang="en-US" dirty="0">
                <a:solidFill>
                  <a:schemeClr val="tx1">
                    <a:lumMod val="75000"/>
                    <a:lumOff val="25000"/>
                  </a:schemeClr>
                </a:solidFill>
              </a:rPr>
              <a:t>节点每进行一次更新操作则</a:t>
            </a:r>
            <a:r>
              <a:rPr lang="zh-CN" altLang="en-US" b="1" dirty="0">
                <a:solidFill>
                  <a:schemeClr val="accent6"/>
                </a:solidFill>
              </a:rPr>
              <a:t>计数器加 </a:t>
            </a:r>
            <a:r>
              <a:rPr lang="en-US" altLang="zh-CN" b="1" dirty="0">
                <a:solidFill>
                  <a:schemeClr val="accent6"/>
                </a:solidFill>
              </a:rPr>
              <a:t>1</a:t>
            </a:r>
            <a:endParaRPr lang="zh-CN" altLang="en-US" b="1" dirty="0">
              <a:solidFill>
                <a:schemeClr val="accent6"/>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1" y="1341438"/>
            <a:ext cx="3771798" cy="451326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404049" y="808059"/>
            <a:ext cx="2031325" cy="461665"/>
          </a:xfrm>
          <a:prstGeom prst="rect">
            <a:avLst/>
          </a:prstGeom>
          <a:noFill/>
        </p:spPr>
        <p:txBody>
          <a:bodyPr wrap="none" rtlCol="0">
            <a:spAutoFit/>
          </a:bodyPr>
          <a:lstStyle/>
          <a:p>
            <a:r>
              <a:rPr lang="zh-CN" altLang="en-US" sz="2400" b="1" dirty="0">
                <a:solidFill>
                  <a:schemeClr val="accent6"/>
                </a:solidFill>
              </a:rPr>
              <a:t>数据冲突问题</a:t>
            </a:r>
          </a:p>
        </p:txBody>
      </p:sp>
      <p:sp>
        <p:nvSpPr>
          <p:cNvPr id="7" name="椭圆 6"/>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矩形 2"/>
          <p:cNvSpPr/>
          <p:nvPr/>
        </p:nvSpPr>
        <p:spPr>
          <a:xfrm>
            <a:off x="4221560" y="1341438"/>
            <a:ext cx="4572000" cy="461665"/>
          </a:xfrm>
          <a:prstGeom prst="rect">
            <a:avLst/>
          </a:prstGeom>
        </p:spPr>
        <p:txBody>
          <a:bodyPr>
            <a:spAutoFit/>
          </a:bodyPr>
          <a:lstStyle/>
          <a:p>
            <a:r>
              <a:rPr lang="en-US" altLang="zh-CN" sz="2400" dirty="0">
                <a:solidFill>
                  <a:schemeClr val="tx1">
                    <a:lumMod val="75000"/>
                    <a:lumOff val="25000"/>
                  </a:schemeClr>
                </a:solidFill>
              </a:rPr>
              <a:t>Dynamo</a:t>
            </a:r>
            <a:r>
              <a:rPr lang="zh-CN" altLang="en-US" sz="2400" dirty="0">
                <a:solidFill>
                  <a:schemeClr val="tx1">
                    <a:lumMod val="75000"/>
                    <a:lumOff val="25000"/>
                  </a:schemeClr>
                </a:solidFill>
              </a:rPr>
              <a:t>中采用了</a:t>
            </a:r>
            <a:r>
              <a:rPr lang="zh-CN" altLang="en-US" sz="2400" b="1" dirty="0">
                <a:solidFill>
                  <a:schemeClr val="accent6"/>
                </a:solidFill>
              </a:rPr>
              <a:t>向量时钟技术</a:t>
            </a:r>
            <a:endParaRPr lang="en-US" altLang="zh-CN" sz="2400" b="1" dirty="0">
              <a:solidFill>
                <a:schemeClr val="accent6"/>
              </a:solidFill>
            </a:endParaRPr>
          </a:p>
        </p:txBody>
      </p:sp>
      <p:sp>
        <p:nvSpPr>
          <p:cNvPr id="8" name="矩形 7"/>
          <p:cNvSpPr/>
          <p:nvPr/>
        </p:nvSpPr>
        <p:spPr>
          <a:xfrm>
            <a:off x="6674186" y="1683422"/>
            <a:ext cx="2024978" cy="369332"/>
          </a:xfrm>
          <a:prstGeom prst="rect">
            <a:avLst/>
          </a:prstGeom>
        </p:spPr>
        <p:txBody>
          <a:bodyPr wrap="none">
            <a:spAutoFit/>
          </a:bodyPr>
          <a:lstStyle/>
          <a:p>
            <a:r>
              <a:rPr lang="zh-CN" altLang="en-US" dirty="0">
                <a:solidFill>
                  <a:schemeClr val="accent6"/>
                </a:solidFill>
              </a:rPr>
              <a:t>（</a:t>
            </a:r>
            <a:r>
              <a:rPr lang="en-US" altLang="zh-CN" dirty="0">
                <a:solidFill>
                  <a:schemeClr val="accent6"/>
                </a:solidFill>
              </a:rPr>
              <a:t>Vector Clock</a:t>
            </a:r>
            <a:r>
              <a:rPr lang="zh-CN" altLang="en-US" dirty="0">
                <a:solidFill>
                  <a:schemeClr val="accent6"/>
                </a:solidFill>
              </a:rPr>
              <a:t>）</a:t>
            </a:r>
          </a:p>
        </p:txBody>
      </p:sp>
    </p:spTree>
    <p:extLst>
      <p:ext uri="{BB962C8B-B14F-4D97-AF65-F5344CB8AC3E}">
        <p14:creationId xmlns:p14="http://schemas.microsoft.com/office/powerpoint/2010/main" val="292358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16</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5" name="文本框 4"/>
          <p:cNvSpPr txBox="1"/>
          <p:nvPr/>
        </p:nvSpPr>
        <p:spPr>
          <a:xfrm>
            <a:off x="404049" y="808059"/>
            <a:ext cx="2954655" cy="461665"/>
          </a:xfrm>
          <a:prstGeom prst="rect">
            <a:avLst/>
          </a:prstGeom>
          <a:noFill/>
        </p:spPr>
        <p:txBody>
          <a:bodyPr wrap="none" rtlCol="0">
            <a:spAutoFit/>
          </a:bodyPr>
          <a:lstStyle/>
          <a:p>
            <a:r>
              <a:rPr lang="zh-CN" altLang="en-US" sz="2400" b="1" dirty="0">
                <a:solidFill>
                  <a:schemeClr val="accent6"/>
                </a:solidFill>
              </a:rPr>
              <a:t>成员资格及错误检测</a:t>
            </a:r>
          </a:p>
        </p:txBody>
      </p:sp>
      <p:sp>
        <p:nvSpPr>
          <p:cNvPr id="6" name="椭圆 5"/>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98321" y="1453671"/>
            <a:ext cx="8983067" cy="369332"/>
          </a:xfrm>
          <a:prstGeom prst="rect">
            <a:avLst/>
          </a:prstGeom>
        </p:spPr>
        <p:txBody>
          <a:bodyPr wrap="square">
            <a:spAutoFit/>
          </a:bodyPr>
          <a:lstStyle/>
          <a:p>
            <a:r>
              <a:rPr lang="zh-CN" altLang="en-US" dirty="0">
                <a:solidFill>
                  <a:schemeClr val="tx1">
                    <a:lumMod val="75000"/>
                    <a:lumOff val="25000"/>
                  </a:schemeClr>
                </a:solidFill>
              </a:rPr>
              <a:t>由于</a:t>
            </a:r>
            <a:r>
              <a:rPr lang="en-US" altLang="zh-CN" dirty="0">
                <a:solidFill>
                  <a:schemeClr val="tx1">
                    <a:lumMod val="75000"/>
                    <a:lumOff val="25000"/>
                  </a:schemeClr>
                </a:solidFill>
              </a:rPr>
              <a:t>Dynamo</a:t>
            </a:r>
            <a:r>
              <a:rPr lang="zh-CN" altLang="en-US" dirty="0">
                <a:solidFill>
                  <a:schemeClr val="tx1">
                    <a:lumMod val="75000"/>
                    <a:lumOff val="25000"/>
                  </a:schemeClr>
                </a:solidFill>
              </a:rPr>
              <a:t>采用了无中心的架构，每个成员节点都需要保存其他节点的路由信息</a:t>
            </a:r>
          </a:p>
        </p:txBody>
      </p:sp>
      <p:sp>
        <p:nvSpPr>
          <p:cNvPr id="8" name="矩形 7"/>
          <p:cNvSpPr/>
          <p:nvPr/>
        </p:nvSpPr>
        <p:spPr>
          <a:xfrm>
            <a:off x="298321" y="1896512"/>
            <a:ext cx="8468308" cy="646331"/>
          </a:xfrm>
          <a:prstGeom prst="rect">
            <a:avLst/>
          </a:prstGeom>
        </p:spPr>
        <p:txBody>
          <a:bodyPr wrap="square">
            <a:spAutoFit/>
          </a:bodyPr>
          <a:lstStyle/>
          <a:p>
            <a:r>
              <a:rPr lang="zh-CN" altLang="en-US" dirty="0">
                <a:solidFill>
                  <a:schemeClr val="tx1">
                    <a:lumMod val="75000"/>
                    <a:lumOff val="25000"/>
                  </a:schemeClr>
                </a:solidFill>
              </a:rPr>
              <a:t>为了保证每个节点都能拥有最新的成员节点信息，</a:t>
            </a:r>
            <a:r>
              <a:rPr lang="en-US" altLang="zh-CN" dirty="0">
                <a:solidFill>
                  <a:schemeClr val="tx1">
                    <a:lumMod val="75000"/>
                    <a:lumOff val="25000"/>
                  </a:schemeClr>
                </a:solidFill>
              </a:rPr>
              <a:t>Dynamo</a:t>
            </a:r>
            <a:r>
              <a:rPr lang="zh-CN" altLang="en-US" dirty="0">
                <a:solidFill>
                  <a:schemeClr val="tx1">
                    <a:lumMod val="75000"/>
                    <a:lumOff val="25000"/>
                  </a:schemeClr>
                </a:solidFill>
              </a:rPr>
              <a:t>中采用了一种类似于</a:t>
            </a:r>
            <a:r>
              <a:rPr lang="en-US" altLang="zh-CN" dirty="0">
                <a:solidFill>
                  <a:schemeClr val="tx1">
                    <a:lumMod val="75000"/>
                    <a:lumOff val="25000"/>
                  </a:schemeClr>
                </a:solidFill>
              </a:rPr>
              <a:t>Gossip</a:t>
            </a:r>
            <a:r>
              <a:rPr lang="zh-CN" altLang="en-US" dirty="0">
                <a:solidFill>
                  <a:schemeClr val="tx1">
                    <a:lumMod val="75000"/>
                    <a:lumOff val="25000"/>
                  </a:schemeClr>
                </a:solidFill>
              </a:rPr>
              <a:t>（闲聊）协议的技术</a:t>
            </a:r>
          </a:p>
        </p:txBody>
      </p:sp>
      <p:grpSp>
        <p:nvGrpSpPr>
          <p:cNvPr id="42" name="组合 41"/>
          <p:cNvGrpSpPr/>
          <p:nvPr/>
        </p:nvGrpSpPr>
        <p:grpSpPr>
          <a:xfrm>
            <a:off x="935045" y="2616352"/>
            <a:ext cx="7362699" cy="2354491"/>
            <a:chOff x="935045" y="2746606"/>
            <a:chExt cx="7362699" cy="2354491"/>
          </a:xfrm>
        </p:grpSpPr>
        <p:grpSp>
          <p:nvGrpSpPr>
            <p:cNvPr id="14" name="组合 13"/>
            <p:cNvGrpSpPr/>
            <p:nvPr/>
          </p:nvGrpSpPr>
          <p:grpSpPr>
            <a:xfrm>
              <a:off x="1137447" y="3344824"/>
              <a:ext cx="1130300" cy="1130300"/>
              <a:chOff x="977900" y="3695700"/>
              <a:chExt cx="1130300" cy="1130300"/>
            </a:xfrm>
          </p:grpSpPr>
          <p:sp>
            <p:nvSpPr>
              <p:cNvPr id="9" name="椭圆 8"/>
              <p:cNvSpPr/>
              <p:nvPr/>
            </p:nvSpPr>
            <p:spPr>
              <a:xfrm>
                <a:off x="977900" y="3695700"/>
                <a:ext cx="1130300" cy="11303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38932" y="4076184"/>
                <a:ext cx="808235" cy="369332"/>
              </a:xfrm>
              <a:prstGeom prst="rect">
                <a:avLst/>
              </a:prstGeom>
            </p:spPr>
            <p:txBody>
              <a:bodyPr wrap="none">
                <a:spAutoFit/>
              </a:bodyPr>
              <a:lstStyle/>
              <a:p>
                <a:r>
                  <a:rPr lang="zh-CN" altLang="en-US" dirty="0">
                    <a:solidFill>
                      <a:schemeClr val="bg1"/>
                    </a:solidFill>
                  </a:rPr>
                  <a:t>节点</a:t>
                </a:r>
                <a:r>
                  <a:rPr lang="en-US" altLang="zh-CN" dirty="0">
                    <a:solidFill>
                      <a:schemeClr val="bg1"/>
                    </a:solidFill>
                  </a:rPr>
                  <a:t>A</a:t>
                </a:r>
                <a:endParaRPr lang="zh-CN" altLang="en-US" dirty="0">
                  <a:solidFill>
                    <a:schemeClr val="bg1"/>
                  </a:solidFill>
                </a:endParaRPr>
              </a:p>
            </p:txBody>
          </p:sp>
        </p:grpSp>
        <p:grpSp>
          <p:nvGrpSpPr>
            <p:cNvPr id="13" name="组合 12"/>
            <p:cNvGrpSpPr/>
            <p:nvPr/>
          </p:nvGrpSpPr>
          <p:grpSpPr>
            <a:xfrm>
              <a:off x="6977853" y="3344824"/>
              <a:ext cx="1130300" cy="1130300"/>
              <a:chOff x="4838700" y="3695700"/>
              <a:chExt cx="1130300" cy="1130300"/>
            </a:xfrm>
          </p:grpSpPr>
          <p:sp>
            <p:nvSpPr>
              <p:cNvPr id="11" name="椭圆 10"/>
              <p:cNvSpPr/>
              <p:nvPr/>
            </p:nvSpPr>
            <p:spPr>
              <a:xfrm>
                <a:off x="4838700" y="3695700"/>
                <a:ext cx="1130300" cy="11303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99732" y="4076184"/>
                <a:ext cx="790601" cy="369332"/>
              </a:xfrm>
              <a:prstGeom prst="rect">
                <a:avLst/>
              </a:prstGeom>
            </p:spPr>
            <p:txBody>
              <a:bodyPr wrap="none">
                <a:spAutoFit/>
              </a:bodyPr>
              <a:lstStyle/>
              <a:p>
                <a:r>
                  <a:rPr lang="zh-CN" altLang="en-US" dirty="0">
                    <a:solidFill>
                      <a:schemeClr val="bg1"/>
                    </a:solidFill>
                  </a:rPr>
                  <a:t>节点</a:t>
                </a:r>
                <a:r>
                  <a:rPr lang="en-US" altLang="zh-CN" dirty="0">
                    <a:solidFill>
                      <a:schemeClr val="bg1"/>
                    </a:solidFill>
                  </a:rPr>
                  <a:t>B</a:t>
                </a:r>
                <a:endParaRPr lang="zh-CN" altLang="en-US" dirty="0">
                  <a:solidFill>
                    <a:schemeClr val="bg1"/>
                  </a:solidFill>
                </a:endParaRPr>
              </a:p>
            </p:txBody>
          </p:sp>
        </p:grpSp>
        <p:sp>
          <p:nvSpPr>
            <p:cNvPr id="15" name="任意多边形 14"/>
            <p:cNvSpPr/>
            <p:nvPr/>
          </p:nvSpPr>
          <p:spPr>
            <a:xfrm>
              <a:off x="2514600" y="3128806"/>
              <a:ext cx="4216400" cy="533518"/>
            </a:xfrm>
            <a:custGeom>
              <a:avLst/>
              <a:gdLst>
                <a:gd name="connsiteX0" fmla="*/ 0 w 4216400"/>
                <a:gd name="connsiteY0" fmla="*/ 495418 h 533518"/>
                <a:gd name="connsiteX1" fmla="*/ 2108200 w 4216400"/>
                <a:gd name="connsiteY1" fmla="*/ 118 h 533518"/>
                <a:gd name="connsiteX2" fmla="*/ 4216400 w 4216400"/>
                <a:gd name="connsiteY2" fmla="*/ 533518 h 533518"/>
              </a:gdLst>
              <a:ahLst/>
              <a:cxnLst>
                <a:cxn ang="0">
                  <a:pos x="connsiteX0" y="connsiteY0"/>
                </a:cxn>
                <a:cxn ang="0">
                  <a:pos x="connsiteX1" y="connsiteY1"/>
                </a:cxn>
                <a:cxn ang="0">
                  <a:pos x="connsiteX2" y="connsiteY2"/>
                </a:cxn>
              </a:cxnLst>
              <a:rect l="l" t="t" r="r" b="b"/>
              <a:pathLst>
                <a:path w="4216400" h="533518">
                  <a:moveTo>
                    <a:pt x="0" y="495418"/>
                  </a:moveTo>
                  <a:cubicBezTo>
                    <a:pt x="702733" y="244593"/>
                    <a:pt x="1405467" y="-6232"/>
                    <a:pt x="2108200" y="118"/>
                  </a:cubicBezTo>
                  <a:cubicBezTo>
                    <a:pt x="2810933" y="6468"/>
                    <a:pt x="3513666" y="269993"/>
                    <a:pt x="4216400" y="533518"/>
                  </a:cubicBezTo>
                </a:path>
              </a:pathLst>
            </a:custGeom>
            <a:noFill/>
            <a:ln>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61356" y="2791851"/>
              <a:ext cx="294085" cy="3046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7" name="矩形 16"/>
            <p:cNvSpPr/>
            <p:nvPr/>
          </p:nvSpPr>
          <p:spPr>
            <a:xfrm>
              <a:off x="3695868" y="2746606"/>
              <a:ext cx="2368996" cy="369332"/>
            </a:xfrm>
            <a:prstGeom prst="rect">
              <a:avLst/>
            </a:prstGeom>
          </p:spPr>
          <p:txBody>
            <a:bodyPr wrap="square">
              <a:spAutoFit/>
            </a:bodyPr>
            <a:lstStyle/>
            <a:p>
              <a:r>
                <a:rPr lang="zh-CN" altLang="en-US" dirty="0">
                  <a:solidFill>
                    <a:schemeClr val="tx1">
                      <a:lumMod val="75000"/>
                      <a:lumOff val="25000"/>
                    </a:schemeClr>
                  </a:solidFill>
                </a:rPr>
                <a:t>保存的所有节点版本</a:t>
              </a:r>
            </a:p>
          </p:txBody>
        </p:sp>
        <p:sp>
          <p:nvSpPr>
            <p:cNvPr id="18" name="等腰三角形 17"/>
            <p:cNvSpPr/>
            <p:nvPr/>
          </p:nvSpPr>
          <p:spPr>
            <a:xfrm rot="4411600">
              <a:off x="2941707" y="3352265"/>
              <a:ext cx="126554" cy="190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4474751" y="3033556"/>
              <a:ext cx="126554" cy="190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6781755">
              <a:off x="6203280" y="3395811"/>
              <a:ext cx="126554" cy="190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560825" y="3505477"/>
              <a:ext cx="4129125" cy="382201"/>
            </a:xfrm>
            <a:custGeom>
              <a:avLst/>
              <a:gdLst>
                <a:gd name="connsiteX0" fmla="*/ 0 w 4216400"/>
                <a:gd name="connsiteY0" fmla="*/ 495418 h 533518"/>
                <a:gd name="connsiteX1" fmla="*/ 2108200 w 4216400"/>
                <a:gd name="connsiteY1" fmla="*/ 118 h 533518"/>
                <a:gd name="connsiteX2" fmla="*/ 4216400 w 4216400"/>
                <a:gd name="connsiteY2" fmla="*/ 533518 h 533518"/>
              </a:gdLst>
              <a:ahLst/>
              <a:cxnLst>
                <a:cxn ang="0">
                  <a:pos x="connsiteX0" y="connsiteY0"/>
                </a:cxn>
                <a:cxn ang="0">
                  <a:pos x="connsiteX1" y="connsiteY1"/>
                </a:cxn>
                <a:cxn ang="0">
                  <a:pos x="connsiteX2" y="connsiteY2"/>
                </a:cxn>
              </a:cxnLst>
              <a:rect l="l" t="t" r="r" b="b"/>
              <a:pathLst>
                <a:path w="4216400" h="533518">
                  <a:moveTo>
                    <a:pt x="0" y="495418"/>
                  </a:moveTo>
                  <a:cubicBezTo>
                    <a:pt x="702733" y="244593"/>
                    <a:pt x="1405467" y="-6232"/>
                    <a:pt x="2108200" y="118"/>
                  </a:cubicBezTo>
                  <a:cubicBezTo>
                    <a:pt x="2810933" y="6468"/>
                    <a:pt x="3513666" y="269993"/>
                    <a:pt x="4216400" y="533518"/>
                  </a:cubicBezTo>
                </a:path>
              </a:pathLst>
            </a:custGeom>
            <a:noFill/>
            <a:ln>
              <a:solidFill>
                <a:schemeClr val="tx1">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320930" y="3683556"/>
              <a:ext cx="294085" cy="30468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3" name="矩形 22"/>
            <p:cNvSpPr/>
            <p:nvPr/>
          </p:nvSpPr>
          <p:spPr>
            <a:xfrm>
              <a:off x="3655442" y="3638311"/>
              <a:ext cx="2368996" cy="369332"/>
            </a:xfrm>
            <a:prstGeom prst="rect">
              <a:avLst/>
            </a:prstGeom>
          </p:spPr>
          <p:txBody>
            <a:bodyPr wrap="square">
              <a:spAutoFit/>
            </a:bodyPr>
            <a:lstStyle/>
            <a:p>
              <a:r>
                <a:rPr lang="zh-CN" altLang="en-US" dirty="0">
                  <a:solidFill>
                    <a:schemeClr val="tx1">
                      <a:lumMod val="75000"/>
                      <a:lumOff val="25000"/>
                    </a:schemeClr>
                  </a:solidFill>
                </a:rPr>
                <a:t>比</a:t>
              </a:r>
              <a:r>
                <a:rPr lang="en-US" altLang="zh-CN" dirty="0">
                  <a:solidFill>
                    <a:schemeClr val="tx1">
                      <a:lumMod val="75000"/>
                      <a:lumOff val="25000"/>
                    </a:schemeClr>
                  </a:solidFill>
                </a:rPr>
                <a:t>A</a:t>
              </a:r>
              <a:r>
                <a:rPr lang="zh-CN" altLang="en-US" dirty="0">
                  <a:solidFill>
                    <a:schemeClr val="tx1">
                      <a:lumMod val="75000"/>
                      <a:lumOff val="25000"/>
                    </a:schemeClr>
                  </a:solidFill>
                </a:rPr>
                <a:t>中新的节点信息</a:t>
              </a:r>
            </a:p>
          </p:txBody>
        </p:sp>
        <p:sp>
          <p:nvSpPr>
            <p:cNvPr id="24" name="等腰三角形 23"/>
            <p:cNvSpPr/>
            <p:nvPr/>
          </p:nvSpPr>
          <p:spPr>
            <a:xfrm rot="17225750">
              <a:off x="6111230" y="3655556"/>
              <a:ext cx="126554" cy="19050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16200000">
              <a:off x="4416061" y="3415542"/>
              <a:ext cx="126554" cy="19050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5172136">
              <a:off x="2983684" y="3639200"/>
              <a:ext cx="126554" cy="19050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V="1">
              <a:off x="2547824" y="4055305"/>
              <a:ext cx="4172763" cy="419818"/>
            </a:xfrm>
            <a:custGeom>
              <a:avLst/>
              <a:gdLst>
                <a:gd name="connsiteX0" fmla="*/ 0 w 4216400"/>
                <a:gd name="connsiteY0" fmla="*/ 495418 h 533518"/>
                <a:gd name="connsiteX1" fmla="*/ 2108200 w 4216400"/>
                <a:gd name="connsiteY1" fmla="*/ 118 h 533518"/>
                <a:gd name="connsiteX2" fmla="*/ 4216400 w 4216400"/>
                <a:gd name="connsiteY2" fmla="*/ 533518 h 533518"/>
              </a:gdLst>
              <a:ahLst/>
              <a:cxnLst>
                <a:cxn ang="0">
                  <a:pos x="connsiteX0" y="connsiteY0"/>
                </a:cxn>
                <a:cxn ang="0">
                  <a:pos x="connsiteX1" y="connsiteY1"/>
                </a:cxn>
                <a:cxn ang="0">
                  <a:pos x="connsiteX2" y="connsiteY2"/>
                </a:cxn>
              </a:cxnLst>
              <a:rect l="l" t="t" r="r" b="b"/>
              <a:pathLst>
                <a:path w="4216400" h="533518">
                  <a:moveTo>
                    <a:pt x="0" y="495418"/>
                  </a:moveTo>
                  <a:cubicBezTo>
                    <a:pt x="702733" y="244593"/>
                    <a:pt x="1405467" y="-6232"/>
                    <a:pt x="2108200" y="118"/>
                  </a:cubicBezTo>
                  <a:cubicBezTo>
                    <a:pt x="2810933" y="6468"/>
                    <a:pt x="3513666" y="269993"/>
                    <a:pt x="4216400" y="533518"/>
                  </a:cubicBezTo>
                </a:path>
              </a:pathLst>
            </a:custGeom>
            <a:noFill/>
            <a:ln>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935045" y="3144508"/>
              <a:ext cx="1530932" cy="1530932"/>
              <a:chOff x="935045" y="3330284"/>
              <a:chExt cx="1530932" cy="1530932"/>
            </a:xfrm>
          </p:grpSpPr>
          <p:sp>
            <p:nvSpPr>
              <p:cNvPr id="28" name="空心弧 27"/>
              <p:cNvSpPr/>
              <p:nvPr/>
            </p:nvSpPr>
            <p:spPr>
              <a:xfrm>
                <a:off x="935045" y="3330284"/>
                <a:ext cx="1530932" cy="1530932"/>
              </a:xfrm>
              <a:prstGeom prst="blockArc">
                <a:avLst>
                  <a:gd name="adj1" fmla="val 1844534"/>
                  <a:gd name="adj2" fmla="val 21422316"/>
                  <a:gd name="adj3" fmla="val 315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等腰三角形 28"/>
              <p:cNvSpPr/>
              <p:nvPr/>
            </p:nvSpPr>
            <p:spPr>
              <a:xfrm rot="2240248">
                <a:off x="2280025" y="4375448"/>
                <a:ext cx="126554" cy="190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rot="10800000">
              <a:off x="6766812" y="3144508"/>
              <a:ext cx="1530932" cy="1530932"/>
              <a:chOff x="935045" y="3330284"/>
              <a:chExt cx="1530932" cy="1530932"/>
            </a:xfrm>
            <a:solidFill>
              <a:schemeClr val="tx1">
                <a:lumMod val="75000"/>
                <a:lumOff val="25000"/>
              </a:schemeClr>
            </a:solidFill>
          </p:grpSpPr>
          <p:sp>
            <p:nvSpPr>
              <p:cNvPr id="32" name="空心弧 31"/>
              <p:cNvSpPr/>
              <p:nvPr/>
            </p:nvSpPr>
            <p:spPr>
              <a:xfrm>
                <a:off x="935045" y="3330284"/>
                <a:ext cx="1530932" cy="1530932"/>
              </a:xfrm>
              <a:prstGeom prst="blockArc">
                <a:avLst>
                  <a:gd name="adj1" fmla="val 1844534"/>
                  <a:gd name="adj2" fmla="val 21422316"/>
                  <a:gd name="adj3" fmla="val 31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等腰三角形 32"/>
              <p:cNvSpPr/>
              <p:nvPr/>
            </p:nvSpPr>
            <p:spPr>
              <a:xfrm rot="2240248">
                <a:off x="2280025" y="4375448"/>
                <a:ext cx="126554" cy="190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椭圆 33"/>
            <p:cNvSpPr/>
            <p:nvPr/>
          </p:nvSpPr>
          <p:spPr>
            <a:xfrm>
              <a:off x="3320930" y="4551944"/>
              <a:ext cx="294085" cy="3046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5" name="矩形 34"/>
            <p:cNvSpPr/>
            <p:nvPr/>
          </p:nvSpPr>
          <p:spPr>
            <a:xfrm>
              <a:off x="3655442" y="4506699"/>
              <a:ext cx="2056546" cy="369332"/>
            </a:xfrm>
            <a:prstGeom prst="rect">
              <a:avLst/>
            </a:prstGeom>
          </p:spPr>
          <p:txBody>
            <a:bodyPr wrap="square">
              <a:spAutoFit/>
            </a:bodyPr>
            <a:lstStyle/>
            <a:p>
              <a:r>
                <a:rPr lang="en-US" altLang="zh-CN" dirty="0">
                  <a:solidFill>
                    <a:schemeClr val="tx1">
                      <a:lumMod val="75000"/>
                      <a:lumOff val="25000"/>
                    </a:schemeClr>
                  </a:solidFill>
                </a:rPr>
                <a:t>B</a:t>
              </a:r>
              <a:r>
                <a:rPr lang="zh-CN" altLang="en-US" dirty="0">
                  <a:solidFill>
                    <a:schemeClr val="tx1">
                      <a:lumMod val="75000"/>
                      <a:lumOff val="25000"/>
                    </a:schemeClr>
                  </a:solidFill>
                </a:rPr>
                <a:t>索要的节点信息</a:t>
              </a:r>
            </a:p>
          </p:txBody>
        </p:sp>
        <p:sp>
          <p:nvSpPr>
            <p:cNvPr id="36" name="等腰三角形 35"/>
            <p:cNvSpPr/>
            <p:nvPr/>
          </p:nvSpPr>
          <p:spPr>
            <a:xfrm rot="6424227">
              <a:off x="3021560" y="4133999"/>
              <a:ext cx="126554" cy="190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rot="5400000">
              <a:off x="4511311" y="4379873"/>
              <a:ext cx="126554" cy="190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rot="4358341">
              <a:off x="6187930" y="4098994"/>
              <a:ext cx="126554" cy="190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57979" y="4731765"/>
              <a:ext cx="685064" cy="369332"/>
            </a:xfrm>
            <a:prstGeom prst="rect">
              <a:avLst/>
            </a:prstGeom>
            <a:solidFill>
              <a:schemeClr val="accent6"/>
            </a:solidFill>
          </p:spPr>
          <p:txBody>
            <a:bodyPr wrap="square">
              <a:spAutoFit/>
            </a:bodyPr>
            <a:lstStyle/>
            <a:p>
              <a:pPr algn="ctr"/>
              <a:r>
                <a:rPr lang="zh-CN" altLang="en-US" dirty="0">
                  <a:solidFill>
                    <a:schemeClr val="bg1"/>
                  </a:solidFill>
                </a:rPr>
                <a:t>更新</a:t>
              </a:r>
            </a:p>
          </p:txBody>
        </p:sp>
        <p:sp>
          <p:nvSpPr>
            <p:cNvPr id="40" name="矩形 39"/>
            <p:cNvSpPr/>
            <p:nvPr/>
          </p:nvSpPr>
          <p:spPr>
            <a:xfrm>
              <a:off x="7154156" y="4731765"/>
              <a:ext cx="685064" cy="369332"/>
            </a:xfrm>
            <a:prstGeom prst="rect">
              <a:avLst/>
            </a:prstGeom>
            <a:solidFill>
              <a:schemeClr val="tx1">
                <a:lumMod val="75000"/>
                <a:lumOff val="25000"/>
              </a:schemeClr>
            </a:solidFill>
          </p:spPr>
          <p:txBody>
            <a:bodyPr wrap="square">
              <a:spAutoFit/>
            </a:bodyPr>
            <a:lstStyle/>
            <a:p>
              <a:pPr algn="ctr"/>
              <a:r>
                <a:rPr lang="zh-CN" altLang="en-US" dirty="0">
                  <a:solidFill>
                    <a:schemeClr val="bg1"/>
                  </a:solidFill>
                </a:rPr>
                <a:t>更新</a:t>
              </a:r>
            </a:p>
          </p:txBody>
        </p:sp>
      </p:grpSp>
      <p:sp>
        <p:nvSpPr>
          <p:cNvPr id="41" name="矩形 40"/>
          <p:cNvSpPr/>
          <p:nvPr/>
        </p:nvSpPr>
        <p:spPr>
          <a:xfrm>
            <a:off x="411238" y="5218725"/>
            <a:ext cx="8195733" cy="646331"/>
          </a:xfrm>
          <a:prstGeom prst="rect">
            <a:avLst/>
          </a:prstGeom>
          <a:solidFill>
            <a:schemeClr val="bg1">
              <a:lumMod val="85000"/>
            </a:schemeClr>
          </a:solidFill>
        </p:spPr>
        <p:txBody>
          <a:bodyPr wrap="square">
            <a:spAutoFit/>
          </a:bodyPr>
          <a:lstStyle/>
          <a:p>
            <a:r>
              <a:rPr lang="en-US" altLang="zh-CN" dirty="0">
                <a:solidFill>
                  <a:schemeClr val="tx1">
                    <a:lumMod val="75000"/>
                    <a:lumOff val="25000"/>
                  </a:schemeClr>
                </a:solidFill>
              </a:rPr>
              <a:t>Dynamo</a:t>
            </a:r>
            <a:r>
              <a:rPr lang="zh-CN" altLang="en-US" dirty="0">
                <a:solidFill>
                  <a:schemeClr val="tx1">
                    <a:lumMod val="75000"/>
                    <a:lumOff val="25000"/>
                  </a:schemeClr>
                </a:solidFill>
              </a:rPr>
              <a:t>中还通过</a:t>
            </a:r>
            <a:r>
              <a:rPr lang="en-US" altLang="zh-CN" dirty="0">
                <a:solidFill>
                  <a:schemeClr val="tx1">
                    <a:lumMod val="75000"/>
                    <a:lumOff val="25000"/>
                  </a:schemeClr>
                </a:solidFill>
              </a:rPr>
              <a:t>Gossip</a:t>
            </a:r>
            <a:r>
              <a:rPr lang="zh-CN" altLang="en-US" dirty="0">
                <a:solidFill>
                  <a:schemeClr val="tx1">
                    <a:lumMod val="75000"/>
                    <a:lumOff val="25000"/>
                  </a:schemeClr>
                </a:solidFill>
              </a:rPr>
              <a:t>来实现错误检测任何节点向其他节点发起通信后，如果对方没有回应，则认为对方节点失效</a:t>
            </a:r>
          </a:p>
        </p:txBody>
      </p:sp>
    </p:spTree>
    <p:extLst>
      <p:ext uri="{BB962C8B-B14F-4D97-AF65-F5344CB8AC3E}">
        <p14:creationId xmlns:p14="http://schemas.microsoft.com/office/powerpoint/2010/main" val="341764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17</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6" name="文本框 5"/>
          <p:cNvSpPr txBox="1"/>
          <p:nvPr/>
        </p:nvSpPr>
        <p:spPr>
          <a:xfrm>
            <a:off x="404049" y="808059"/>
            <a:ext cx="2954655" cy="461665"/>
          </a:xfrm>
          <a:prstGeom prst="rect">
            <a:avLst/>
          </a:prstGeom>
          <a:noFill/>
        </p:spPr>
        <p:txBody>
          <a:bodyPr wrap="none" rtlCol="0">
            <a:spAutoFit/>
          </a:bodyPr>
          <a:lstStyle/>
          <a:p>
            <a:r>
              <a:rPr lang="zh-CN" altLang="en-US" sz="2400" b="1" dirty="0">
                <a:solidFill>
                  <a:schemeClr val="accent6"/>
                </a:solidFill>
              </a:rPr>
              <a:t>成员资格及错误检测</a:t>
            </a:r>
          </a:p>
        </p:txBody>
      </p:sp>
      <p:sp>
        <p:nvSpPr>
          <p:cNvPr id="7" name="椭圆 6"/>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323850" y="1347299"/>
            <a:ext cx="8460435" cy="923330"/>
          </a:xfrm>
          <a:prstGeom prst="rect">
            <a:avLst/>
          </a:prstGeom>
        </p:spPr>
        <p:txBody>
          <a:bodyPr wrap="square">
            <a:spAutoFit/>
          </a:bodyPr>
          <a:lstStyle/>
          <a:p>
            <a:r>
              <a:rPr lang="zh-CN" altLang="en-US" dirty="0">
                <a:solidFill>
                  <a:schemeClr val="tx1">
                    <a:lumMod val="75000"/>
                    <a:lumOff val="25000"/>
                  </a:schemeClr>
                </a:solidFill>
              </a:rPr>
              <a:t>为了避免新加入的节点之间不能及时发现其他节点的存在，</a:t>
            </a:r>
            <a:r>
              <a:rPr lang="en-US" altLang="zh-CN" dirty="0">
                <a:solidFill>
                  <a:schemeClr val="tx1">
                    <a:lumMod val="75000"/>
                    <a:lumOff val="25000"/>
                  </a:schemeClr>
                </a:solidFill>
              </a:rPr>
              <a:t>Dynamo</a:t>
            </a:r>
            <a:r>
              <a:rPr lang="zh-CN" altLang="en-US" dirty="0">
                <a:solidFill>
                  <a:schemeClr val="tx1">
                    <a:lumMod val="75000"/>
                    <a:lumOff val="25000"/>
                  </a:schemeClr>
                </a:solidFill>
              </a:rPr>
              <a:t>中设置了一些种子节点（</a:t>
            </a:r>
            <a:r>
              <a:rPr lang="en-US" altLang="zh-CN" dirty="0">
                <a:solidFill>
                  <a:schemeClr val="tx1">
                    <a:lumMod val="75000"/>
                    <a:lumOff val="25000"/>
                  </a:schemeClr>
                </a:solidFill>
              </a:rPr>
              <a:t>Seed Node</a:t>
            </a:r>
            <a:r>
              <a:rPr lang="zh-CN" altLang="en-US" dirty="0">
                <a:solidFill>
                  <a:schemeClr val="tx1">
                    <a:lumMod val="75000"/>
                    <a:lumOff val="25000"/>
                  </a:schemeClr>
                </a:solidFill>
              </a:rPr>
              <a:t>）。种子节点和所有的节点都有联系。当新节点加入时，它扮演一个中介的角色，使新加入节点之间互相感知。</a:t>
            </a:r>
          </a:p>
        </p:txBody>
      </p:sp>
      <p:sp>
        <p:nvSpPr>
          <p:cNvPr id="8" name="椭圆 7"/>
          <p:cNvSpPr/>
          <p:nvPr/>
        </p:nvSpPr>
        <p:spPr>
          <a:xfrm>
            <a:off x="1612765" y="2442498"/>
            <a:ext cx="1027611" cy="102761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1604056" y="2771638"/>
            <a:ext cx="1080745" cy="369332"/>
          </a:xfrm>
          <a:prstGeom prst="rect">
            <a:avLst/>
          </a:prstGeom>
        </p:spPr>
        <p:txBody>
          <a:bodyPr wrap="none">
            <a:spAutoFit/>
          </a:bodyPr>
          <a:lstStyle/>
          <a:p>
            <a:r>
              <a:rPr lang="zh-CN" altLang="en-US" dirty="0">
                <a:solidFill>
                  <a:schemeClr val="bg1"/>
                </a:solidFill>
              </a:rPr>
              <a:t>新节点 </a:t>
            </a:r>
            <a:r>
              <a:rPr lang="en-US" altLang="zh-CN" dirty="0">
                <a:solidFill>
                  <a:schemeClr val="bg1"/>
                </a:solidFill>
              </a:rPr>
              <a:t>1</a:t>
            </a:r>
          </a:p>
        </p:txBody>
      </p:sp>
      <p:sp>
        <p:nvSpPr>
          <p:cNvPr id="12" name="椭圆 11"/>
          <p:cNvSpPr/>
          <p:nvPr/>
        </p:nvSpPr>
        <p:spPr>
          <a:xfrm>
            <a:off x="5853957" y="2402031"/>
            <a:ext cx="1027611" cy="102761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5845248" y="2731171"/>
            <a:ext cx="1080745" cy="369332"/>
          </a:xfrm>
          <a:prstGeom prst="rect">
            <a:avLst/>
          </a:prstGeom>
        </p:spPr>
        <p:txBody>
          <a:bodyPr wrap="none">
            <a:spAutoFit/>
          </a:bodyPr>
          <a:lstStyle/>
          <a:p>
            <a:r>
              <a:rPr lang="zh-CN" altLang="en-US" dirty="0">
                <a:solidFill>
                  <a:schemeClr val="bg1"/>
                </a:solidFill>
              </a:rPr>
              <a:t>新节点 </a:t>
            </a:r>
            <a:r>
              <a:rPr lang="en-US" altLang="zh-CN" dirty="0">
                <a:solidFill>
                  <a:schemeClr val="bg1"/>
                </a:solidFill>
              </a:rPr>
              <a:t>2</a:t>
            </a:r>
          </a:p>
        </p:txBody>
      </p:sp>
      <p:sp>
        <p:nvSpPr>
          <p:cNvPr id="14" name="椭圆 13"/>
          <p:cNvSpPr/>
          <p:nvPr/>
        </p:nvSpPr>
        <p:spPr>
          <a:xfrm>
            <a:off x="3708269" y="3138162"/>
            <a:ext cx="1312913" cy="13129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3810727" y="3609952"/>
            <a:ext cx="1107996" cy="369332"/>
          </a:xfrm>
          <a:prstGeom prst="rect">
            <a:avLst/>
          </a:prstGeom>
        </p:spPr>
        <p:txBody>
          <a:bodyPr wrap="none">
            <a:spAutoFit/>
          </a:bodyPr>
          <a:lstStyle/>
          <a:p>
            <a:r>
              <a:rPr lang="zh-CN" altLang="en-US" dirty="0">
                <a:solidFill>
                  <a:schemeClr val="bg1"/>
                </a:solidFill>
              </a:rPr>
              <a:t>种子节点</a:t>
            </a:r>
            <a:endParaRPr lang="en-US" altLang="zh-CN" dirty="0">
              <a:solidFill>
                <a:schemeClr val="bg1"/>
              </a:solidFill>
            </a:endParaRPr>
          </a:p>
        </p:txBody>
      </p:sp>
      <p:sp>
        <p:nvSpPr>
          <p:cNvPr id="16" name="椭圆 15"/>
          <p:cNvSpPr/>
          <p:nvPr/>
        </p:nvSpPr>
        <p:spPr>
          <a:xfrm>
            <a:off x="1327377" y="3959675"/>
            <a:ext cx="763058" cy="76305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sp>
        <p:nvSpPr>
          <p:cNvPr id="17" name="椭圆 16"/>
          <p:cNvSpPr/>
          <p:nvPr/>
        </p:nvSpPr>
        <p:spPr>
          <a:xfrm>
            <a:off x="3983196" y="5155593"/>
            <a:ext cx="763058" cy="76305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8" name="椭圆 17"/>
          <p:cNvSpPr/>
          <p:nvPr/>
        </p:nvSpPr>
        <p:spPr>
          <a:xfrm>
            <a:off x="6876435" y="4258948"/>
            <a:ext cx="763058" cy="76305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cxnSp>
        <p:nvCxnSpPr>
          <p:cNvPr id="19" name="直接连接符 18"/>
          <p:cNvCxnSpPr/>
          <p:nvPr/>
        </p:nvCxnSpPr>
        <p:spPr>
          <a:xfrm>
            <a:off x="2640376" y="3138162"/>
            <a:ext cx="991098" cy="471790"/>
          </a:xfrm>
          <a:prstGeom prst="line">
            <a:avLst/>
          </a:pr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047063" y="3230880"/>
            <a:ext cx="792560" cy="378238"/>
          </a:xfrm>
          <a:prstGeom prst="line">
            <a:avLst/>
          </a:pr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077781" y="4060754"/>
            <a:ext cx="1746528" cy="508614"/>
          </a:xfrm>
          <a:prstGeom prst="line">
            <a:avLst/>
          </a:pr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364725" y="4451075"/>
            <a:ext cx="0" cy="643203"/>
          </a:xfrm>
          <a:prstGeom prst="line">
            <a:avLst/>
          </a:pr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2142561" y="3971118"/>
            <a:ext cx="1488913" cy="287830"/>
          </a:xfrm>
          <a:prstGeom prst="line">
            <a:avLst/>
          </a:pr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142561" y="4512390"/>
            <a:ext cx="4602971" cy="273313"/>
          </a:xfrm>
          <a:prstGeom prst="line">
            <a:avLst/>
          </a:pr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88853" y="4635844"/>
            <a:ext cx="1803878" cy="788839"/>
          </a:xfrm>
          <a:prstGeom prst="line">
            <a:avLst/>
          </a:pr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756690" y="4902711"/>
            <a:ext cx="2067619" cy="634411"/>
          </a:xfrm>
          <a:prstGeom prst="line">
            <a:avLst/>
          </a:prstGeom>
          <a:ln w="3810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12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18</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pic>
        <p:nvPicPr>
          <p:cNvPr id="7170" name="Picture 2" descr="t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195" y="1868289"/>
            <a:ext cx="4537377" cy="3877395"/>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404049" y="808059"/>
            <a:ext cx="2954655" cy="461665"/>
          </a:xfrm>
          <a:prstGeom prst="rect">
            <a:avLst/>
          </a:prstGeom>
          <a:noFill/>
        </p:spPr>
        <p:txBody>
          <a:bodyPr wrap="none" rtlCol="0">
            <a:spAutoFit/>
          </a:bodyPr>
          <a:lstStyle/>
          <a:p>
            <a:r>
              <a:rPr lang="zh-CN" altLang="en-US" sz="2400" b="1" dirty="0">
                <a:solidFill>
                  <a:schemeClr val="accent6"/>
                </a:solidFill>
              </a:rPr>
              <a:t>成员资格及错误检测</a:t>
            </a:r>
          </a:p>
        </p:txBody>
      </p:sp>
      <p:sp>
        <p:nvSpPr>
          <p:cNvPr id="7" name="椭圆 6"/>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610337" y="1868290"/>
            <a:ext cx="3647152" cy="369332"/>
          </a:xfrm>
          <a:prstGeom prst="rect">
            <a:avLst/>
          </a:prstGeom>
        </p:spPr>
        <p:txBody>
          <a:bodyPr wrap="none">
            <a:spAutoFit/>
          </a:bodyPr>
          <a:lstStyle/>
          <a:p>
            <a:r>
              <a:rPr lang="zh-CN" altLang="en-US" dirty="0">
                <a:solidFill>
                  <a:schemeClr val="tx1">
                    <a:lumMod val="75000"/>
                    <a:lumOff val="25000"/>
                  </a:schemeClr>
                </a:solidFill>
              </a:rPr>
              <a:t>自底向上每一层代表一次随机通信</a:t>
            </a:r>
          </a:p>
        </p:txBody>
      </p:sp>
      <p:sp>
        <p:nvSpPr>
          <p:cNvPr id="8" name="矩形 7"/>
          <p:cNvSpPr/>
          <p:nvPr/>
        </p:nvSpPr>
        <p:spPr>
          <a:xfrm>
            <a:off x="610337" y="2354058"/>
            <a:ext cx="3454792" cy="369332"/>
          </a:xfrm>
          <a:prstGeom prst="rect">
            <a:avLst/>
          </a:prstGeom>
        </p:spPr>
        <p:txBody>
          <a:bodyPr wrap="none">
            <a:spAutoFit/>
          </a:bodyPr>
          <a:lstStyle/>
          <a:p>
            <a:r>
              <a:rPr lang="zh-CN" altLang="en-US" dirty="0">
                <a:solidFill>
                  <a:schemeClr val="tx1">
                    <a:lumMod val="75000"/>
                    <a:lumOff val="25000"/>
                  </a:schemeClr>
                </a:solidFill>
              </a:rPr>
              <a:t>第一层节点</a:t>
            </a:r>
            <a:r>
              <a:rPr lang="en-US" altLang="zh-CN" dirty="0">
                <a:solidFill>
                  <a:schemeClr val="tx1">
                    <a:lumMod val="75000"/>
                    <a:lumOff val="25000"/>
                  </a:schemeClr>
                </a:solidFill>
              </a:rPr>
              <a:t>1</a:t>
            </a:r>
            <a:r>
              <a:rPr lang="zh-CN" altLang="en-US" dirty="0">
                <a:solidFill>
                  <a:schemeClr val="tx1">
                    <a:lumMod val="75000"/>
                    <a:lumOff val="25000"/>
                  </a:schemeClr>
                </a:solidFill>
              </a:rPr>
              <a:t>将信息交换给节点</a:t>
            </a:r>
            <a:r>
              <a:rPr lang="en-US" altLang="zh-CN" dirty="0">
                <a:solidFill>
                  <a:schemeClr val="tx1">
                    <a:lumMod val="75000"/>
                    <a:lumOff val="25000"/>
                  </a:schemeClr>
                </a:solidFill>
              </a:rPr>
              <a:t>2</a:t>
            </a:r>
            <a:endParaRPr lang="zh-CN" altLang="en-US" dirty="0">
              <a:solidFill>
                <a:schemeClr val="tx1">
                  <a:lumMod val="75000"/>
                  <a:lumOff val="25000"/>
                </a:schemeClr>
              </a:solidFill>
            </a:endParaRPr>
          </a:p>
        </p:txBody>
      </p:sp>
      <p:sp>
        <p:nvSpPr>
          <p:cNvPr id="9" name="矩形 8"/>
          <p:cNvSpPr/>
          <p:nvPr/>
        </p:nvSpPr>
        <p:spPr>
          <a:xfrm>
            <a:off x="610337" y="2839826"/>
            <a:ext cx="3691540" cy="646331"/>
          </a:xfrm>
          <a:prstGeom prst="rect">
            <a:avLst/>
          </a:prstGeom>
        </p:spPr>
        <p:txBody>
          <a:bodyPr wrap="square">
            <a:spAutoFit/>
          </a:bodyPr>
          <a:lstStyle/>
          <a:p>
            <a:r>
              <a:rPr lang="zh-CN" altLang="en-US" dirty="0">
                <a:solidFill>
                  <a:schemeClr val="tx1">
                    <a:lumMod val="75000"/>
                    <a:lumOff val="25000"/>
                  </a:schemeClr>
                </a:solidFill>
              </a:rPr>
              <a:t>第二层节点</a:t>
            </a:r>
            <a:r>
              <a:rPr lang="en-US" altLang="zh-CN" dirty="0">
                <a:solidFill>
                  <a:schemeClr val="tx1">
                    <a:lumMod val="75000"/>
                    <a:lumOff val="25000"/>
                  </a:schemeClr>
                </a:solidFill>
              </a:rPr>
              <a:t>1</a:t>
            </a:r>
            <a:r>
              <a:rPr lang="zh-CN" altLang="en-US" dirty="0">
                <a:solidFill>
                  <a:schemeClr val="tx1">
                    <a:lumMod val="75000"/>
                    <a:lumOff val="25000"/>
                  </a:schemeClr>
                </a:solidFill>
              </a:rPr>
              <a:t>和</a:t>
            </a:r>
            <a:r>
              <a:rPr lang="en-US" altLang="zh-CN" dirty="0">
                <a:solidFill>
                  <a:schemeClr val="tx1">
                    <a:lumMod val="75000"/>
                    <a:lumOff val="25000"/>
                  </a:schemeClr>
                </a:solidFill>
              </a:rPr>
              <a:t>2</a:t>
            </a:r>
            <a:r>
              <a:rPr lang="zh-CN" altLang="en-US" dirty="0">
                <a:solidFill>
                  <a:schemeClr val="tx1">
                    <a:lumMod val="75000"/>
                    <a:lumOff val="25000"/>
                  </a:schemeClr>
                </a:solidFill>
              </a:rPr>
              <a:t>同时开始随机选择其他节点交换信息</a:t>
            </a:r>
          </a:p>
        </p:txBody>
      </p:sp>
      <p:sp>
        <p:nvSpPr>
          <p:cNvPr id="10" name="矩形 9"/>
          <p:cNvSpPr/>
          <p:nvPr/>
        </p:nvSpPr>
        <p:spPr>
          <a:xfrm>
            <a:off x="610337" y="3602593"/>
            <a:ext cx="2449710" cy="369332"/>
          </a:xfrm>
          <a:prstGeom prst="rect">
            <a:avLst/>
          </a:prstGeom>
        </p:spPr>
        <p:txBody>
          <a:bodyPr wrap="none">
            <a:spAutoFit/>
          </a:bodyPr>
          <a:lstStyle/>
          <a:p>
            <a:r>
              <a:rPr lang="zh-CN" altLang="en-US" dirty="0">
                <a:solidFill>
                  <a:schemeClr val="tx1">
                    <a:lumMod val="75000"/>
                    <a:lumOff val="25000"/>
                  </a:schemeClr>
                </a:solidFill>
              </a:rPr>
              <a:t>直到</a:t>
            </a:r>
            <a:r>
              <a:rPr lang="en-US" altLang="zh-CN" dirty="0">
                <a:solidFill>
                  <a:schemeClr val="tx1">
                    <a:lumMod val="75000"/>
                    <a:lumOff val="25000"/>
                  </a:schemeClr>
                </a:solidFill>
              </a:rPr>
              <a:t>N</a:t>
            </a:r>
            <a:r>
              <a:rPr lang="zh-CN" altLang="en-US" dirty="0">
                <a:solidFill>
                  <a:schemeClr val="tx1">
                    <a:lumMod val="75000"/>
                    <a:lumOff val="25000"/>
                  </a:schemeClr>
                </a:solidFill>
              </a:rPr>
              <a:t>个节点全部传遍</a:t>
            </a:r>
          </a:p>
        </p:txBody>
      </p:sp>
      <p:sp>
        <p:nvSpPr>
          <p:cNvPr id="12" name="矩形 11"/>
          <p:cNvSpPr/>
          <p:nvPr/>
        </p:nvSpPr>
        <p:spPr>
          <a:xfrm>
            <a:off x="405524" y="4088361"/>
            <a:ext cx="3672316" cy="400110"/>
          </a:xfrm>
          <a:prstGeom prst="rect">
            <a:avLst/>
          </a:prstGeom>
          <a:solidFill>
            <a:schemeClr val="accent6"/>
          </a:solidFill>
        </p:spPr>
        <p:txBody>
          <a:bodyPr wrap="square">
            <a:spAutoFit/>
          </a:bodyPr>
          <a:lstStyle/>
          <a:p>
            <a:r>
              <a:rPr lang="zh-CN" altLang="en-US" sz="2000" b="1" dirty="0">
                <a:solidFill>
                  <a:schemeClr val="bg1"/>
                </a:solidFill>
              </a:rPr>
              <a:t>结论：</a:t>
            </a:r>
          </a:p>
        </p:txBody>
      </p:sp>
      <p:sp>
        <p:nvSpPr>
          <p:cNvPr id="13" name="矩形 12"/>
          <p:cNvSpPr/>
          <p:nvPr/>
        </p:nvSpPr>
        <p:spPr>
          <a:xfrm>
            <a:off x="557018" y="4663114"/>
            <a:ext cx="3195105" cy="369332"/>
          </a:xfrm>
          <a:prstGeom prst="rect">
            <a:avLst/>
          </a:prstGeom>
        </p:spPr>
        <p:txBody>
          <a:bodyPr wrap="none">
            <a:spAutoFit/>
          </a:bodyPr>
          <a:lstStyle/>
          <a:p>
            <a:r>
              <a:rPr lang="en-US" altLang="zh-CN" dirty="0">
                <a:solidFill>
                  <a:schemeClr val="tx1">
                    <a:lumMod val="75000"/>
                    <a:lumOff val="25000"/>
                  </a:schemeClr>
                </a:solidFill>
              </a:rPr>
              <a:t>Dynamo</a:t>
            </a:r>
            <a:r>
              <a:rPr lang="zh-CN" altLang="en-US" dirty="0">
                <a:solidFill>
                  <a:schemeClr val="tx1">
                    <a:lumMod val="75000"/>
                    <a:lumOff val="25000"/>
                  </a:schemeClr>
                </a:solidFill>
              </a:rPr>
              <a:t>中的节点数不能太多</a:t>
            </a:r>
          </a:p>
        </p:txBody>
      </p:sp>
      <p:sp>
        <p:nvSpPr>
          <p:cNvPr id="14" name="矩形 13"/>
          <p:cNvSpPr/>
          <p:nvPr/>
        </p:nvSpPr>
        <p:spPr>
          <a:xfrm>
            <a:off x="557019" y="5090675"/>
            <a:ext cx="3798176" cy="646331"/>
          </a:xfrm>
          <a:prstGeom prst="rect">
            <a:avLst/>
          </a:prstGeom>
        </p:spPr>
        <p:txBody>
          <a:bodyPr wrap="square">
            <a:spAutoFit/>
          </a:bodyPr>
          <a:lstStyle/>
          <a:p>
            <a:r>
              <a:rPr lang="en-US" altLang="zh-CN" dirty="0">
                <a:solidFill>
                  <a:schemeClr val="tx1">
                    <a:lumMod val="75000"/>
                    <a:lumOff val="25000"/>
                  </a:schemeClr>
                </a:solidFill>
              </a:rPr>
              <a:t>Amazon</a:t>
            </a:r>
            <a:r>
              <a:rPr lang="zh-CN" altLang="en-US" dirty="0">
                <a:solidFill>
                  <a:schemeClr val="tx1">
                    <a:lumMod val="75000"/>
                    <a:lumOff val="25000"/>
                  </a:schemeClr>
                </a:solidFill>
              </a:rPr>
              <a:t>采用了分层</a:t>
            </a:r>
            <a:r>
              <a:rPr lang="en-US" altLang="zh-CN" dirty="0">
                <a:solidFill>
                  <a:schemeClr val="tx1">
                    <a:lumMod val="75000"/>
                    <a:lumOff val="25000"/>
                  </a:schemeClr>
                </a:solidFill>
              </a:rPr>
              <a:t>Dynamo</a:t>
            </a:r>
            <a:r>
              <a:rPr lang="zh-CN" altLang="en-US" dirty="0">
                <a:solidFill>
                  <a:schemeClr val="tx1">
                    <a:lumMod val="75000"/>
                    <a:lumOff val="25000"/>
                  </a:schemeClr>
                </a:solidFill>
              </a:rPr>
              <a:t>结构来解决该问题</a:t>
            </a:r>
          </a:p>
        </p:txBody>
      </p:sp>
      <p:sp>
        <p:nvSpPr>
          <p:cNvPr id="15" name="椭圆 14"/>
          <p:cNvSpPr/>
          <p:nvPr/>
        </p:nvSpPr>
        <p:spPr>
          <a:xfrm>
            <a:off x="427145" y="1991111"/>
            <a:ext cx="127327" cy="1273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椭圆 15"/>
          <p:cNvSpPr/>
          <p:nvPr/>
        </p:nvSpPr>
        <p:spPr>
          <a:xfrm>
            <a:off x="427145" y="2446663"/>
            <a:ext cx="127327" cy="1273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椭圆 16"/>
          <p:cNvSpPr/>
          <p:nvPr/>
        </p:nvSpPr>
        <p:spPr>
          <a:xfrm>
            <a:off x="427145" y="2985870"/>
            <a:ext cx="127327" cy="1273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椭圆 17"/>
          <p:cNvSpPr/>
          <p:nvPr/>
        </p:nvSpPr>
        <p:spPr>
          <a:xfrm>
            <a:off x="427145" y="3723595"/>
            <a:ext cx="127327" cy="1273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椭圆 18"/>
          <p:cNvSpPr/>
          <p:nvPr/>
        </p:nvSpPr>
        <p:spPr>
          <a:xfrm>
            <a:off x="427145" y="4762422"/>
            <a:ext cx="127327" cy="1273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a:off x="427145" y="5215893"/>
            <a:ext cx="127327" cy="1273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5641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7597" y="1580718"/>
            <a:ext cx="2536503" cy="5196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19</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5" name="文本框 4"/>
          <p:cNvSpPr txBox="1"/>
          <p:nvPr/>
        </p:nvSpPr>
        <p:spPr>
          <a:xfrm>
            <a:off x="404049" y="808059"/>
            <a:ext cx="1415772" cy="461665"/>
          </a:xfrm>
          <a:prstGeom prst="rect">
            <a:avLst/>
          </a:prstGeom>
          <a:noFill/>
        </p:spPr>
        <p:txBody>
          <a:bodyPr wrap="none" rtlCol="0">
            <a:spAutoFit/>
          </a:bodyPr>
          <a:lstStyle/>
          <a:p>
            <a:r>
              <a:rPr lang="zh-CN" altLang="en-US" sz="2400" b="1" dirty="0">
                <a:solidFill>
                  <a:schemeClr val="accent6"/>
                </a:solidFill>
              </a:rPr>
              <a:t>容错机制</a:t>
            </a:r>
          </a:p>
        </p:txBody>
      </p:sp>
      <p:sp>
        <p:nvSpPr>
          <p:cNvPr id="6" name="椭圆 5"/>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404049" y="2119952"/>
            <a:ext cx="3729904"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rPr>
              <a:t>为了处理临时失效的节点，</a:t>
            </a:r>
            <a:r>
              <a:rPr lang="en-US" altLang="zh-CN" dirty="0">
                <a:solidFill>
                  <a:schemeClr val="tx1">
                    <a:lumMod val="75000"/>
                    <a:lumOff val="25000"/>
                  </a:schemeClr>
                </a:solidFill>
              </a:rPr>
              <a:t>Dynamo</a:t>
            </a:r>
            <a:r>
              <a:rPr lang="zh-CN" altLang="en-US" dirty="0">
                <a:solidFill>
                  <a:schemeClr val="tx1">
                    <a:lumMod val="75000"/>
                    <a:lumOff val="25000"/>
                  </a:schemeClr>
                </a:solidFill>
              </a:rPr>
              <a:t>中采用了一种带有监听的数据回传机制（</a:t>
            </a:r>
            <a:r>
              <a:rPr lang="en-US" altLang="zh-CN" dirty="0">
                <a:solidFill>
                  <a:schemeClr val="tx1">
                    <a:lumMod val="75000"/>
                    <a:lumOff val="25000"/>
                  </a:schemeClr>
                </a:solidFill>
              </a:rPr>
              <a:t>Hinted Handoff</a:t>
            </a:r>
            <a:r>
              <a:rPr lang="zh-CN" altLang="en-US" dirty="0">
                <a:solidFill>
                  <a:schemeClr val="tx1">
                    <a:lumMod val="75000"/>
                    <a:lumOff val="25000"/>
                  </a:schemeClr>
                </a:solidFill>
              </a:rPr>
              <a:t>）</a:t>
            </a:r>
          </a:p>
        </p:txBody>
      </p:sp>
      <p:pic>
        <p:nvPicPr>
          <p:cNvPr id="8" name="图片 7"/>
          <p:cNvPicPr>
            <a:picLocks noChangeAspect="1"/>
          </p:cNvPicPr>
          <p:nvPr/>
        </p:nvPicPr>
        <p:blipFill>
          <a:blip r:embed="rId2">
            <a:duotone>
              <a:schemeClr val="accent6">
                <a:shade val="45000"/>
                <a:satMod val="135000"/>
              </a:schemeClr>
              <a:prstClr val="white"/>
            </a:duotone>
          </a:blip>
          <a:stretch>
            <a:fillRect/>
          </a:stretch>
        </p:blipFill>
        <p:spPr>
          <a:xfrm>
            <a:off x="4245316" y="1580718"/>
            <a:ext cx="4584589" cy="4102964"/>
          </a:xfrm>
          <a:prstGeom prst="rect">
            <a:avLst/>
          </a:prstGeom>
          <a:effectLst>
            <a:outerShdw blurRad="50800" dist="38100" dir="5400000" algn="t" rotWithShape="0">
              <a:prstClr val="black">
                <a:alpha val="40000"/>
              </a:prstClr>
            </a:outerShdw>
          </a:effectLst>
        </p:spPr>
      </p:pic>
      <p:sp>
        <p:nvSpPr>
          <p:cNvPr id="9" name="矩形 8"/>
          <p:cNvSpPr/>
          <p:nvPr/>
        </p:nvSpPr>
        <p:spPr>
          <a:xfrm>
            <a:off x="686235" y="1650280"/>
            <a:ext cx="2236510" cy="400110"/>
          </a:xfrm>
          <a:prstGeom prst="rect">
            <a:avLst/>
          </a:prstGeom>
        </p:spPr>
        <p:txBody>
          <a:bodyPr wrap="none">
            <a:spAutoFit/>
          </a:bodyPr>
          <a:lstStyle/>
          <a:p>
            <a:r>
              <a:rPr lang="zh-CN" altLang="en-US" sz="2000" dirty="0">
                <a:solidFill>
                  <a:schemeClr val="bg1"/>
                </a:solidFill>
              </a:rPr>
              <a:t>临时故障处理机制</a:t>
            </a:r>
          </a:p>
        </p:txBody>
      </p:sp>
      <p:sp>
        <p:nvSpPr>
          <p:cNvPr id="10" name="矩形 9"/>
          <p:cNvSpPr/>
          <p:nvPr/>
        </p:nvSpPr>
        <p:spPr>
          <a:xfrm>
            <a:off x="361983" y="3845709"/>
            <a:ext cx="3771969" cy="1754326"/>
          </a:xfrm>
          <a:prstGeom prst="rect">
            <a:avLst/>
          </a:prstGeom>
        </p:spPr>
        <p:txBody>
          <a:bodyPr wrap="square">
            <a:spAutoFit/>
          </a:bodyPr>
          <a:lstStyle/>
          <a:p>
            <a:pPr>
              <a:lnSpc>
                <a:spcPct val="150000"/>
              </a:lnSpc>
            </a:pPr>
            <a:r>
              <a:rPr lang="zh-CN" altLang="en-US" dirty="0">
                <a:solidFill>
                  <a:schemeClr val="tx1">
                    <a:lumMod val="75000"/>
                    <a:lumOff val="25000"/>
                  </a:schemeClr>
                </a:solidFill>
              </a:rPr>
              <a:t>当虚拟节点</a:t>
            </a:r>
            <a:r>
              <a:rPr lang="en-US" altLang="zh-CN" dirty="0">
                <a:solidFill>
                  <a:schemeClr val="tx1">
                    <a:lumMod val="75000"/>
                    <a:lumOff val="25000"/>
                  </a:schemeClr>
                </a:solidFill>
              </a:rPr>
              <a:t>A</a:t>
            </a:r>
            <a:r>
              <a:rPr lang="zh-CN" altLang="en-US" dirty="0">
                <a:solidFill>
                  <a:schemeClr val="tx1">
                    <a:lumMod val="75000"/>
                    <a:lumOff val="25000"/>
                  </a:schemeClr>
                </a:solidFill>
              </a:rPr>
              <a:t>失效后，会将数据临时存放在节点</a:t>
            </a:r>
            <a:r>
              <a:rPr lang="en-US" altLang="zh-CN" dirty="0">
                <a:solidFill>
                  <a:schemeClr val="tx1">
                    <a:lumMod val="75000"/>
                    <a:lumOff val="25000"/>
                  </a:schemeClr>
                </a:solidFill>
              </a:rPr>
              <a:t>D</a:t>
            </a:r>
            <a:r>
              <a:rPr lang="zh-CN" altLang="en-US" dirty="0">
                <a:solidFill>
                  <a:schemeClr val="tx1">
                    <a:lumMod val="75000"/>
                    <a:lumOff val="25000"/>
                  </a:schemeClr>
                </a:solidFill>
              </a:rPr>
              <a:t>的临时空间中，并在节点</a:t>
            </a:r>
            <a:r>
              <a:rPr lang="en-US" altLang="zh-CN" dirty="0">
                <a:solidFill>
                  <a:schemeClr val="tx1">
                    <a:lumMod val="75000"/>
                    <a:lumOff val="25000"/>
                  </a:schemeClr>
                </a:solidFill>
              </a:rPr>
              <a:t>A</a:t>
            </a:r>
            <a:r>
              <a:rPr lang="zh-CN" altLang="en-US" dirty="0">
                <a:solidFill>
                  <a:schemeClr val="tx1">
                    <a:lumMod val="75000"/>
                    <a:lumOff val="25000"/>
                  </a:schemeClr>
                </a:solidFill>
              </a:rPr>
              <a:t>重新可用后，由节点</a:t>
            </a:r>
            <a:r>
              <a:rPr lang="en-US" altLang="zh-CN" dirty="0">
                <a:solidFill>
                  <a:schemeClr val="tx1">
                    <a:lumMod val="75000"/>
                    <a:lumOff val="25000"/>
                  </a:schemeClr>
                </a:solidFill>
              </a:rPr>
              <a:t>D</a:t>
            </a:r>
            <a:r>
              <a:rPr lang="zh-CN" altLang="en-US" dirty="0">
                <a:solidFill>
                  <a:schemeClr val="tx1">
                    <a:lumMod val="75000"/>
                    <a:lumOff val="25000"/>
                  </a:schemeClr>
                </a:solidFill>
              </a:rPr>
              <a:t>将数据回传给节点</a:t>
            </a:r>
            <a:r>
              <a:rPr lang="en-US" altLang="zh-CN" dirty="0">
                <a:solidFill>
                  <a:schemeClr val="tx1">
                    <a:lumMod val="75000"/>
                    <a:lumOff val="25000"/>
                  </a:schemeClr>
                </a:solidFill>
              </a:rPr>
              <a:t>A</a:t>
            </a:r>
            <a:r>
              <a:rPr lang="zh-CN" altLang="en-US" dirty="0">
                <a:solidFill>
                  <a:schemeClr val="tx1">
                    <a:lumMod val="75000"/>
                    <a:lumOff val="25000"/>
                  </a:schemeClr>
                </a:solidFill>
              </a:rPr>
              <a:t>。</a:t>
            </a:r>
          </a:p>
        </p:txBody>
      </p:sp>
      <p:sp>
        <p:nvSpPr>
          <p:cNvPr id="12" name="矩形 11"/>
          <p:cNvSpPr/>
          <p:nvPr/>
        </p:nvSpPr>
        <p:spPr>
          <a:xfrm>
            <a:off x="404049" y="1580718"/>
            <a:ext cx="159831" cy="5196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282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467204"/>
            <a:ext cx="5306261"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1 </a:t>
            </a:r>
            <a:r>
              <a:rPr lang="zh-CN" altLang="en-US" sz="3300" b="1" spc="225" dirty="0">
                <a:solidFill>
                  <a:srgbClr val="96C527"/>
                </a:solidFill>
                <a:latin typeface="微软雅黑" panose="020B0503020204020204" pitchFamily="34" charset="-122"/>
                <a:ea typeface="微软雅黑" panose="020B0503020204020204" pitchFamily="34" charset="-122"/>
              </a:rPr>
              <a:t>基础存储架构</a:t>
            </a:r>
            <a:r>
              <a:rPr lang="en-US" altLang="zh-CN" sz="3300" b="1" spc="225" dirty="0">
                <a:solidFill>
                  <a:srgbClr val="96C527"/>
                </a:solidFill>
                <a:latin typeface="微软雅黑" panose="020B0503020204020204" pitchFamily="34" charset="-122"/>
                <a:ea typeface="微软雅黑" panose="020B0503020204020204" pitchFamily="34" charset="-122"/>
              </a:rPr>
              <a:t>Dynamo</a:t>
            </a:r>
          </a:p>
        </p:txBody>
      </p:sp>
      <p:sp>
        <p:nvSpPr>
          <p:cNvPr id="3" name="等腰三角形 2"/>
          <p:cNvSpPr/>
          <p:nvPr/>
        </p:nvSpPr>
        <p:spPr>
          <a:xfrm rot="5400000">
            <a:off x="2517518" y="3414226"/>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775325" y="3297985"/>
            <a:ext cx="2727029" cy="415498"/>
          </a:xfrm>
          <a:prstGeom prst="rect">
            <a:avLst/>
          </a:prstGeom>
        </p:spPr>
        <p:txBody>
          <a:bodyPr wrap="none">
            <a:spAutoFit/>
          </a:bodyPr>
          <a:lstStyle/>
          <a:p>
            <a:r>
              <a:rPr lang="en-US" altLang="zh-CN" sz="2100" kern="500" spc="225" dirty="0">
                <a:solidFill>
                  <a:schemeClr val="bg1"/>
                </a:solidFill>
                <a:latin typeface="+mn-ea"/>
              </a:rPr>
              <a:t>1.1  </a:t>
            </a:r>
            <a:r>
              <a:rPr lang="en-US" altLang="zh-CN" sz="2100" kern="500" spc="225" dirty="0">
                <a:solidFill>
                  <a:schemeClr val="bg1"/>
                </a:solidFill>
                <a:latin typeface="+mn-ea"/>
                <a:cs typeface="Times New Roman" panose="02020603050405020304" pitchFamily="18" charset="0"/>
              </a:rPr>
              <a:t>Dynamo</a:t>
            </a:r>
            <a:r>
              <a:rPr lang="zh-CN" altLang="en-US" sz="2100" kern="500" spc="225" dirty="0">
                <a:solidFill>
                  <a:schemeClr val="bg1"/>
                </a:solidFill>
                <a:latin typeface="+mn-ea"/>
                <a:cs typeface="Times New Roman" panose="02020603050405020304" pitchFamily="18" charset="0"/>
              </a:rPr>
              <a:t>概况</a:t>
            </a:r>
            <a:endParaRPr lang="zh-CN" altLang="en-US" sz="2100" spc="225" dirty="0">
              <a:solidFill>
                <a:schemeClr val="bg1"/>
              </a:solidFill>
              <a:latin typeface="+mn-ea"/>
            </a:endParaRPr>
          </a:p>
        </p:txBody>
      </p:sp>
      <p:sp>
        <p:nvSpPr>
          <p:cNvPr id="7" name="矩形 6"/>
          <p:cNvSpPr/>
          <p:nvPr/>
        </p:nvSpPr>
        <p:spPr>
          <a:xfrm>
            <a:off x="2775325" y="3789652"/>
            <a:ext cx="4217821" cy="415498"/>
          </a:xfrm>
          <a:prstGeom prst="rect">
            <a:avLst/>
          </a:prstGeom>
        </p:spPr>
        <p:txBody>
          <a:bodyPr wrap="none">
            <a:spAutoFit/>
          </a:bodyPr>
          <a:lstStyle/>
          <a:p>
            <a:r>
              <a:rPr lang="en-US" altLang="zh-CN" sz="2100" spc="225" dirty="0">
                <a:solidFill>
                  <a:schemeClr val="bg1">
                    <a:lumMod val="65000"/>
                  </a:schemeClr>
                </a:solidFill>
                <a:latin typeface="+mn-ea"/>
              </a:rPr>
              <a:t>1.2  Dynamo</a:t>
            </a:r>
            <a:r>
              <a:rPr lang="zh-CN" altLang="en-US" sz="2100" spc="225" dirty="0">
                <a:solidFill>
                  <a:schemeClr val="bg1">
                    <a:lumMod val="65000"/>
                  </a:schemeClr>
                </a:solidFill>
                <a:latin typeface="+mn-ea"/>
              </a:rPr>
              <a:t>架构的主要技术</a:t>
            </a:r>
          </a:p>
        </p:txBody>
      </p:sp>
    </p:spTree>
    <p:extLst>
      <p:ext uri="{BB962C8B-B14F-4D97-AF65-F5344CB8AC3E}">
        <p14:creationId xmlns:p14="http://schemas.microsoft.com/office/powerpoint/2010/main" val="203743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20</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6" name="文本框 5"/>
          <p:cNvSpPr txBox="1"/>
          <p:nvPr/>
        </p:nvSpPr>
        <p:spPr>
          <a:xfrm>
            <a:off x="404049" y="808059"/>
            <a:ext cx="1415772" cy="461665"/>
          </a:xfrm>
          <a:prstGeom prst="rect">
            <a:avLst/>
          </a:prstGeom>
          <a:noFill/>
        </p:spPr>
        <p:txBody>
          <a:bodyPr wrap="none" rtlCol="0">
            <a:spAutoFit/>
          </a:bodyPr>
          <a:lstStyle/>
          <a:p>
            <a:r>
              <a:rPr lang="zh-CN" altLang="en-US" sz="2400" b="1" dirty="0">
                <a:solidFill>
                  <a:schemeClr val="accent6"/>
                </a:solidFill>
              </a:rPr>
              <a:t>容错机制</a:t>
            </a:r>
          </a:p>
        </p:txBody>
      </p:sp>
      <p:sp>
        <p:nvSpPr>
          <p:cNvPr id="7" name="椭圆 6"/>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437598" y="1580718"/>
            <a:ext cx="2810428" cy="5196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6235" y="1650280"/>
            <a:ext cx="2492990" cy="400110"/>
          </a:xfrm>
          <a:prstGeom prst="rect">
            <a:avLst/>
          </a:prstGeom>
        </p:spPr>
        <p:txBody>
          <a:bodyPr wrap="none">
            <a:spAutoFit/>
          </a:bodyPr>
          <a:lstStyle/>
          <a:p>
            <a:r>
              <a:rPr lang="zh-CN" altLang="en-US" sz="2000" dirty="0">
                <a:solidFill>
                  <a:schemeClr val="bg1"/>
                </a:solidFill>
              </a:rPr>
              <a:t>永久性故障处理机制</a:t>
            </a:r>
          </a:p>
        </p:txBody>
      </p:sp>
      <p:sp>
        <p:nvSpPr>
          <p:cNvPr id="10" name="矩形 9"/>
          <p:cNvSpPr/>
          <p:nvPr/>
        </p:nvSpPr>
        <p:spPr>
          <a:xfrm>
            <a:off x="404049" y="1580718"/>
            <a:ext cx="159831" cy="5196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643573" y="2292757"/>
            <a:ext cx="8143311" cy="3298001"/>
            <a:chOff x="643573" y="2460038"/>
            <a:chExt cx="8143311" cy="3298001"/>
          </a:xfrm>
        </p:grpSpPr>
        <p:sp>
          <p:nvSpPr>
            <p:cNvPr id="3" name="椭圆 2"/>
            <p:cNvSpPr/>
            <p:nvPr/>
          </p:nvSpPr>
          <p:spPr>
            <a:xfrm>
              <a:off x="1377861" y="3504040"/>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p:cNvSpPr/>
            <p:nvPr/>
          </p:nvSpPr>
          <p:spPr>
            <a:xfrm>
              <a:off x="897801" y="4403200"/>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4" name="椭圆 13"/>
            <p:cNvSpPr/>
            <p:nvPr/>
          </p:nvSpPr>
          <p:spPr>
            <a:xfrm>
              <a:off x="1819821" y="4403200"/>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p:cNvSpPr/>
            <p:nvPr/>
          </p:nvSpPr>
          <p:spPr>
            <a:xfrm>
              <a:off x="643573" y="5353019"/>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6" name="椭圆 15"/>
            <p:cNvSpPr/>
            <p:nvPr/>
          </p:nvSpPr>
          <p:spPr>
            <a:xfrm>
              <a:off x="1118554" y="5353019"/>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7" name="椭圆 16"/>
            <p:cNvSpPr/>
            <p:nvPr/>
          </p:nvSpPr>
          <p:spPr>
            <a:xfrm>
              <a:off x="1606122" y="5353019"/>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18" name="椭圆 17"/>
            <p:cNvSpPr/>
            <p:nvPr/>
          </p:nvSpPr>
          <p:spPr>
            <a:xfrm>
              <a:off x="2093690" y="5353019"/>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3476129" y="3504040"/>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3" name="椭圆 22"/>
            <p:cNvSpPr/>
            <p:nvPr/>
          </p:nvSpPr>
          <p:spPr>
            <a:xfrm>
              <a:off x="2996069" y="4403200"/>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4" name="椭圆 23"/>
            <p:cNvSpPr/>
            <p:nvPr/>
          </p:nvSpPr>
          <p:spPr>
            <a:xfrm>
              <a:off x="3918089" y="4403200"/>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25" name="椭圆 24"/>
            <p:cNvSpPr/>
            <p:nvPr/>
          </p:nvSpPr>
          <p:spPr>
            <a:xfrm>
              <a:off x="2741841" y="5353019"/>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3216822" y="5353019"/>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3704390" y="5353019"/>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4191958" y="5353019"/>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5564911" y="3504040"/>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p:cNvSpPr/>
            <p:nvPr/>
          </p:nvSpPr>
          <p:spPr>
            <a:xfrm>
              <a:off x="5084851" y="4403200"/>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1" name="椭圆 30"/>
            <p:cNvSpPr/>
            <p:nvPr/>
          </p:nvSpPr>
          <p:spPr>
            <a:xfrm>
              <a:off x="6006871" y="4403200"/>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2" name="椭圆 31"/>
            <p:cNvSpPr/>
            <p:nvPr/>
          </p:nvSpPr>
          <p:spPr>
            <a:xfrm>
              <a:off x="4830623" y="5353019"/>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33" name="椭圆 32"/>
            <p:cNvSpPr/>
            <p:nvPr/>
          </p:nvSpPr>
          <p:spPr>
            <a:xfrm>
              <a:off x="5305604" y="5353019"/>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34" name="椭圆 33"/>
            <p:cNvSpPr/>
            <p:nvPr/>
          </p:nvSpPr>
          <p:spPr>
            <a:xfrm>
              <a:off x="5793172" y="5353019"/>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35" name="椭圆 34"/>
            <p:cNvSpPr/>
            <p:nvPr/>
          </p:nvSpPr>
          <p:spPr>
            <a:xfrm>
              <a:off x="6280740" y="5353019"/>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639616" y="3504040"/>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7159556" y="4403200"/>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8081576" y="4403200"/>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39" name="椭圆 38"/>
            <p:cNvSpPr/>
            <p:nvPr/>
          </p:nvSpPr>
          <p:spPr>
            <a:xfrm>
              <a:off x="6905328" y="5353019"/>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380309" y="5353019"/>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867877" y="5353019"/>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355445" y="5353019"/>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397778" y="2460038"/>
              <a:ext cx="405020" cy="4050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4" name="椭圆 43"/>
            <p:cNvSpPr/>
            <p:nvPr/>
          </p:nvSpPr>
          <p:spPr>
            <a:xfrm>
              <a:off x="6605380" y="2460038"/>
              <a:ext cx="405020" cy="4050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712742" y="5388707"/>
              <a:ext cx="457859" cy="369332"/>
            </a:xfrm>
            <a:prstGeom prst="rect">
              <a:avLst/>
            </a:prstGeom>
            <a:noFill/>
          </p:spPr>
          <p:txBody>
            <a:bodyPr wrap="square" rtlCol="0">
              <a:spAutoFit/>
            </a:bodyPr>
            <a:lstStyle/>
            <a:p>
              <a:r>
                <a:rPr lang="en-US" altLang="zh-CN" dirty="0">
                  <a:solidFill>
                    <a:schemeClr val="bg1"/>
                  </a:solidFill>
                </a:rPr>
                <a:t>11</a:t>
              </a:r>
              <a:endParaRPr lang="zh-CN" altLang="en-US" dirty="0">
                <a:solidFill>
                  <a:schemeClr val="bg1"/>
                </a:solidFill>
              </a:endParaRPr>
            </a:p>
          </p:txBody>
        </p:sp>
        <p:sp>
          <p:nvSpPr>
            <p:cNvPr id="46" name="文本框 45"/>
            <p:cNvSpPr txBox="1"/>
            <p:nvPr/>
          </p:nvSpPr>
          <p:spPr>
            <a:xfrm>
              <a:off x="2081019" y="5388707"/>
              <a:ext cx="457859" cy="369332"/>
            </a:xfrm>
            <a:prstGeom prst="rect">
              <a:avLst/>
            </a:prstGeom>
            <a:noFill/>
          </p:spPr>
          <p:txBody>
            <a:bodyPr wrap="square" rtlCol="0">
              <a:spAutoFit/>
            </a:bodyPr>
            <a:lstStyle/>
            <a:p>
              <a:r>
                <a:rPr lang="en-US" altLang="zh-CN" dirty="0">
                  <a:solidFill>
                    <a:schemeClr val="bg1"/>
                  </a:solidFill>
                </a:rPr>
                <a:t>10</a:t>
              </a:r>
              <a:endParaRPr lang="zh-CN" altLang="en-US" dirty="0">
                <a:solidFill>
                  <a:schemeClr val="bg1"/>
                </a:solidFill>
              </a:endParaRPr>
            </a:p>
          </p:txBody>
        </p:sp>
        <p:sp>
          <p:nvSpPr>
            <p:cNvPr id="47" name="文本框 46"/>
            <p:cNvSpPr txBox="1"/>
            <p:nvPr/>
          </p:nvSpPr>
          <p:spPr>
            <a:xfrm>
              <a:off x="3186273" y="5388707"/>
              <a:ext cx="457859" cy="369332"/>
            </a:xfrm>
            <a:prstGeom prst="rect">
              <a:avLst/>
            </a:prstGeom>
            <a:noFill/>
          </p:spPr>
          <p:txBody>
            <a:bodyPr wrap="square" rtlCol="0">
              <a:spAutoFit/>
            </a:bodyPr>
            <a:lstStyle/>
            <a:p>
              <a:r>
                <a:rPr lang="en-US" altLang="zh-CN" dirty="0">
                  <a:solidFill>
                    <a:schemeClr val="bg1"/>
                  </a:solidFill>
                </a:rPr>
                <a:t>12</a:t>
              </a:r>
              <a:endParaRPr lang="zh-CN" altLang="en-US" dirty="0">
                <a:solidFill>
                  <a:schemeClr val="bg1"/>
                </a:solidFill>
              </a:endParaRPr>
            </a:p>
          </p:txBody>
        </p:sp>
        <p:sp>
          <p:nvSpPr>
            <p:cNvPr id="48" name="文本框 47"/>
            <p:cNvSpPr txBox="1"/>
            <p:nvPr/>
          </p:nvSpPr>
          <p:spPr>
            <a:xfrm>
              <a:off x="3682597" y="5388707"/>
              <a:ext cx="457859" cy="369332"/>
            </a:xfrm>
            <a:prstGeom prst="rect">
              <a:avLst/>
            </a:prstGeom>
            <a:noFill/>
          </p:spPr>
          <p:txBody>
            <a:bodyPr wrap="square" rtlCol="0">
              <a:spAutoFit/>
            </a:bodyPr>
            <a:lstStyle/>
            <a:p>
              <a:r>
                <a:rPr lang="en-US" altLang="zh-CN" dirty="0">
                  <a:solidFill>
                    <a:schemeClr val="bg1"/>
                  </a:solidFill>
                </a:rPr>
                <a:t>13</a:t>
              </a:r>
              <a:endParaRPr lang="zh-CN" altLang="en-US" dirty="0">
                <a:solidFill>
                  <a:schemeClr val="bg1"/>
                </a:solidFill>
              </a:endParaRPr>
            </a:p>
          </p:txBody>
        </p:sp>
        <p:sp>
          <p:nvSpPr>
            <p:cNvPr id="49" name="文本框 48"/>
            <p:cNvSpPr txBox="1"/>
            <p:nvPr/>
          </p:nvSpPr>
          <p:spPr>
            <a:xfrm>
              <a:off x="4155688" y="5388707"/>
              <a:ext cx="457859" cy="369332"/>
            </a:xfrm>
            <a:prstGeom prst="rect">
              <a:avLst/>
            </a:prstGeom>
            <a:noFill/>
          </p:spPr>
          <p:txBody>
            <a:bodyPr wrap="square" rtlCol="0">
              <a:spAutoFit/>
            </a:bodyPr>
            <a:lstStyle/>
            <a:p>
              <a:r>
                <a:rPr lang="en-US" altLang="zh-CN" dirty="0">
                  <a:solidFill>
                    <a:schemeClr val="bg1"/>
                  </a:solidFill>
                </a:rPr>
                <a:t>14</a:t>
              </a:r>
              <a:endParaRPr lang="zh-CN" altLang="en-US" dirty="0">
                <a:solidFill>
                  <a:schemeClr val="bg1"/>
                </a:solidFill>
              </a:endParaRPr>
            </a:p>
          </p:txBody>
        </p:sp>
        <p:sp>
          <p:nvSpPr>
            <p:cNvPr id="50" name="文本框 49"/>
            <p:cNvSpPr txBox="1"/>
            <p:nvPr/>
          </p:nvSpPr>
          <p:spPr>
            <a:xfrm>
              <a:off x="6582003" y="2477882"/>
              <a:ext cx="457859" cy="369332"/>
            </a:xfrm>
            <a:prstGeom prst="rect">
              <a:avLst/>
            </a:prstGeom>
            <a:noFill/>
          </p:spPr>
          <p:txBody>
            <a:bodyPr wrap="square" rtlCol="0">
              <a:spAutoFit/>
            </a:bodyPr>
            <a:lstStyle/>
            <a:p>
              <a:r>
                <a:rPr lang="en-US" altLang="zh-CN" dirty="0">
                  <a:solidFill>
                    <a:schemeClr val="bg1"/>
                  </a:solidFill>
                </a:rPr>
                <a:t>11</a:t>
              </a:r>
              <a:endParaRPr lang="zh-CN" altLang="en-US" dirty="0">
                <a:solidFill>
                  <a:schemeClr val="bg1"/>
                </a:solidFill>
              </a:endParaRPr>
            </a:p>
          </p:txBody>
        </p:sp>
        <p:sp>
          <p:nvSpPr>
            <p:cNvPr id="51" name="文本框 50"/>
            <p:cNvSpPr txBox="1"/>
            <p:nvPr/>
          </p:nvSpPr>
          <p:spPr>
            <a:xfrm>
              <a:off x="6254320" y="5388707"/>
              <a:ext cx="457859" cy="369332"/>
            </a:xfrm>
            <a:prstGeom prst="rect">
              <a:avLst/>
            </a:prstGeom>
            <a:noFill/>
          </p:spPr>
          <p:txBody>
            <a:bodyPr wrap="square" rtlCol="0">
              <a:spAutoFit/>
            </a:bodyPr>
            <a:lstStyle/>
            <a:p>
              <a:r>
                <a:rPr lang="en-US" altLang="zh-CN" dirty="0">
                  <a:solidFill>
                    <a:schemeClr val="bg1"/>
                  </a:solidFill>
                </a:rPr>
                <a:t>10</a:t>
              </a:r>
              <a:endParaRPr lang="zh-CN" altLang="en-US" dirty="0">
                <a:solidFill>
                  <a:schemeClr val="bg1"/>
                </a:solidFill>
              </a:endParaRPr>
            </a:p>
          </p:txBody>
        </p:sp>
        <p:sp>
          <p:nvSpPr>
            <p:cNvPr id="52" name="文本框 51"/>
            <p:cNvSpPr txBox="1"/>
            <p:nvPr/>
          </p:nvSpPr>
          <p:spPr>
            <a:xfrm>
              <a:off x="8329025" y="5388707"/>
              <a:ext cx="457859" cy="369332"/>
            </a:xfrm>
            <a:prstGeom prst="rect">
              <a:avLst/>
            </a:prstGeom>
            <a:noFill/>
          </p:spPr>
          <p:txBody>
            <a:bodyPr wrap="square" rtlCol="0">
              <a:spAutoFit/>
            </a:bodyPr>
            <a:lstStyle/>
            <a:p>
              <a:r>
                <a:rPr lang="en-US" altLang="zh-CN" dirty="0">
                  <a:solidFill>
                    <a:schemeClr val="bg1"/>
                  </a:solidFill>
                </a:rPr>
                <a:t>14</a:t>
              </a:r>
              <a:endParaRPr lang="zh-CN" altLang="en-US" dirty="0">
                <a:solidFill>
                  <a:schemeClr val="bg1"/>
                </a:solidFill>
              </a:endParaRPr>
            </a:p>
          </p:txBody>
        </p:sp>
        <p:sp>
          <p:nvSpPr>
            <p:cNvPr id="53" name="文本框 52"/>
            <p:cNvSpPr txBox="1"/>
            <p:nvPr/>
          </p:nvSpPr>
          <p:spPr>
            <a:xfrm>
              <a:off x="7837897" y="5388707"/>
              <a:ext cx="457859" cy="369332"/>
            </a:xfrm>
            <a:prstGeom prst="rect">
              <a:avLst/>
            </a:prstGeom>
            <a:noFill/>
          </p:spPr>
          <p:txBody>
            <a:bodyPr wrap="square" rtlCol="0">
              <a:spAutoFit/>
            </a:bodyPr>
            <a:lstStyle/>
            <a:p>
              <a:r>
                <a:rPr lang="en-US" altLang="zh-CN" dirty="0">
                  <a:solidFill>
                    <a:schemeClr val="bg1"/>
                  </a:solidFill>
                </a:rPr>
                <a:t>13</a:t>
              </a:r>
              <a:endParaRPr lang="zh-CN" altLang="en-US" dirty="0">
                <a:solidFill>
                  <a:schemeClr val="bg1"/>
                </a:solidFill>
              </a:endParaRPr>
            </a:p>
          </p:txBody>
        </p:sp>
        <p:sp>
          <p:nvSpPr>
            <p:cNvPr id="54" name="文本框 53"/>
            <p:cNvSpPr txBox="1"/>
            <p:nvPr/>
          </p:nvSpPr>
          <p:spPr>
            <a:xfrm>
              <a:off x="7370037" y="5388707"/>
              <a:ext cx="457859" cy="369332"/>
            </a:xfrm>
            <a:prstGeom prst="rect">
              <a:avLst/>
            </a:prstGeom>
            <a:noFill/>
          </p:spPr>
          <p:txBody>
            <a:bodyPr wrap="square" rtlCol="0">
              <a:spAutoFit/>
            </a:bodyPr>
            <a:lstStyle/>
            <a:p>
              <a:r>
                <a:rPr lang="en-US" altLang="zh-CN" dirty="0">
                  <a:solidFill>
                    <a:schemeClr val="bg1"/>
                  </a:solidFill>
                </a:rPr>
                <a:t>12</a:t>
              </a:r>
              <a:endParaRPr lang="zh-CN" altLang="en-US" dirty="0">
                <a:solidFill>
                  <a:schemeClr val="bg1"/>
                </a:solidFill>
              </a:endParaRPr>
            </a:p>
          </p:txBody>
        </p:sp>
        <p:sp>
          <p:nvSpPr>
            <p:cNvPr id="55" name="文本框 54"/>
            <p:cNvSpPr txBox="1"/>
            <p:nvPr/>
          </p:nvSpPr>
          <p:spPr>
            <a:xfrm>
              <a:off x="6859610" y="5388707"/>
              <a:ext cx="457859" cy="369332"/>
            </a:xfrm>
            <a:prstGeom prst="rect">
              <a:avLst/>
            </a:prstGeom>
            <a:noFill/>
          </p:spPr>
          <p:txBody>
            <a:bodyPr wrap="square" rtlCol="0">
              <a:spAutoFit/>
            </a:bodyPr>
            <a:lstStyle/>
            <a:p>
              <a:r>
                <a:rPr lang="en-US" altLang="zh-CN" dirty="0">
                  <a:solidFill>
                    <a:schemeClr val="bg1"/>
                  </a:solidFill>
                </a:rPr>
                <a:t>17</a:t>
              </a:r>
              <a:endParaRPr lang="zh-CN" altLang="en-US" dirty="0">
                <a:solidFill>
                  <a:schemeClr val="bg1"/>
                </a:solidFill>
              </a:endParaRPr>
            </a:p>
          </p:txBody>
        </p:sp>
        <p:sp>
          <p:nvSpPr>
            <p:cNvPr id="56" name="文本框 55"/>
            <p:cNvSpPr txBox="1"/>
            <p:nvPr/>
          </p:nvSpPr>
          <p:spPr>
            <a:xfrm>
              <a:off x="7118797" y="4428530"/>
              <a:ext cx="457859" cy="369332"/>
            </a:xfrm>
            <a:prstGeom prst="rect">
              <a:avLst/>
            </a:prstGeom>
            <a:noFill/>
          </p:spPr>
          <p:txBody>
            <a:bodyPr wrap="square" rtlCol="0">
              <a:spAutoFit/>
            </a:bodyPr>
            <a:lstStyle/>
            <a:p>
              <a:r>
                <a:rPr lang="en-US" altLang="zh-CN" dirty="0">
                  <a:solidFill>
                    <a:schemeClr val="bg1"/>
                  </a:solidFill>
                </a:rPr>
                <a:t>16</a:t>
              </a:r>
              <a:endParaRPr lang="zh-CN" altLang="en-US" dirty="0">
                <a:solidFill>
                  <a:schemeClr val="bg1"/>
                </a:solidFill>
              </a:endParaRPr>
            </a:p>
          </p:txBody>
        </p:sp>
        <p:sp>
          <p:nvSpPr>
            <p:cNvPr id="57" name="文本框 56"/>
            <p:cNvSpPr txBox="1"/>
            <p:nvPr/>
          </p:nvSpPr>
          <p:spPr>
            <a:xfrm>
              <a:off x="7621201" y="3521884"/>
              <a:ext cx="457859" cy="369332"/>
            </a:xfrm>
            <a:prstGeom prst="rect">
              <a:avLst/>
            </a:prstGeom>
            <a:noFill/>
          </p:spPr>
          <p:txBody>
            <a:bodyPr wrap="square" rtlCol="0">
              <a:spAutoFit/>
            </a:bodyPr>
            <a:lstStyle/>
            <a:p>
              <a:r>
                <a:rPr lang="en-US" altLang="zh-CN" dirty="0">
                  <a:solidFill>
                    <a:schemeClr val="bg1"/>
                  </a:solidFill>
                </a:rPr>
                <a:t>15</a:t>
              </a:r>
              <a:endParaRPr lang="zh-CN" altLang="en-US" dirty="0">
                <a:solidFill>
                  <a:schemeClr val="bg1"/>
                </a:solidFill>
              </a:endParaRPr>
            </a:p>
          </p:txBody>
        </p:sp>
        <p:cxnSp>
          <p:nvCxnSpPr>
            <p:cNvPr id="58" name="直接连接符 57"/>
            <p:cNvCxnSpPr/>
            <p:nvPr/>
          </p:nvCxnSpPr>
          <p:spPr>
            <a:xfrm flipH="1">
              <a:off x="1782881" y="2847214"/>
              <a:ext cx="614897" cy="614897"/>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826175" y="2856876"/>
              <a:ext cx="614897" cy="614897"/>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1166601" y="3941298"/>
              <a:ext cx="307447" cy="461902"/>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261478" y="3941298"/>
              <a:ext cx="307447" cy="461902"/>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5332372" y="3941298"/>
              <a:ext cx="307447" cy="461902"/>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7451611" y="3941298"/>
              <a:ext cx="307447" cy="461902"/>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996357" y="2847214"/>
              <a:ext cx="614897" cy="614897"/>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039651" y="2856876"/>
              <a:ext cx="614897" cy="614897"/>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701195" y="3941298"/>
              <a:ext cx="307447" cy="461902"/>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806616" y="3941298"/>
              <a:ext cx="307447" cy="461902"/>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881321" y="3941298"/>
              <a:ext cx="307447" cy="461902"/>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935075" y="3941298"/>
              <a:ext cx="307447" cy="461902"/>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879965" y="4808220"/>
              <a:ext cx="139342" cy="474910"/>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1785247" y="4808220"/>
              <a:ext cx="139342" cy="474910"/>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015378" y="4808220"/>
              <a:ext cx="139342" cy="474910"/>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3930262" y="4808220"/>
              <a:ext cx="139342" cy="474910"/>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063816" y="4808220"/>
              <a:ext cx="139342" cy="474910"/>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011180" y="4808220"/>
              <a:ext cx="139342" cy="474910"/>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7107838" y="4808220"/>
              <a:ext cx="139342" cy="474910"/>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8082503" y="4808220"/>
              <a:ext cx="139342" cy="474910"/>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72615" y="4808220"/>
              <a:ext cx="139342" cy="474910"/>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132774" y="4808220"/>
              <a:ext cx="139342" cy="474910"/>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287652" y="4808220"/>
              <a:ext cx="139342" cy="474910"/>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221261" y="4808220"/>
              <a:ext cx="139342" cy="474910"/>
            </a:xfrm>
            <a:prstGeom prst="line">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5354838" y="4808220"/>
              <a:ext cx="139342" cy="474910"/>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307845" y="4808220"/>
              <a:ext cx="139342" cy="474910"/>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412828" y="4808220"/>
              <a:ext cx="139342" cy="474910"/>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8373727" y="4808220"/>
              <a:ext cx="139342" cy="474910"/>
            </a:xfrm>
            <a:prstGeom prst="line">
              <a:avLst/>
            </a:prstGeom>
            <a:ln w="19050">
              <a:solidFill>
                <a:schemeClr val="tx1">
                  <a:lumMod val="75000"/>
                  <a:lumOff val="2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93" name="矩形 92"/>
          <p:cNvSpPr/>
          <p:nvPr/>
        </p:nvSpPr>
        <p:spPr>
          <a:xfrm>
            <a:off x="1778698" y="5696335"/>
            <a:ext cx="1602289" cy="3501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err="1"/>
              <a:t>Merkle</a:t>
            </a:r>
            <a:r>
              <a:rPr lang="zh-CN" altLang="en-US" dirty="0"/>
              <a:t>树</a:t>
            </a:r>
            <a:r>
              <a:rPr lang="en-US" altLang="zh-CN" dirty="0"/>
              <a:t>A</a:t>
            </a:r>
            <a:endParaRPr lang="zh-CN" altLang="en-US" dirty="0"/>
          </a:p>
        </p:txBody>
      </p:sp>
      <p:sp>
        <p:nvSpPr>
          <p:cNvPr id="95" name="矩形 94"/>
          <p:cNvSpPr/>
          <p:nvPr/>
        </p:nvSpPr>
        <p:spPr>
          <a:xfrm>
            <a:off x="5969931" y="5696335"/>
            <a:ext cx="1602289" cy="3501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err="1"/>
              <a:t>Merkle</a:t>
            </a:r>
            <a:r>
              <a:rPr lang="zh-CN" altLang="en-US" dirty="0"/>
              <a:t>树</a:t>
            </a:r>
            <a:r>
              <a:rPr lang="en-US" altLang="zh-CN" dirty="0"/>
              <a:t>B</a:t>
            </a:r>
            <a:endParaRPr lang="zh-CN" altLang="en-US" dirty="0"/>
          </a:p>
        </p:txBody>
      </p:sp>
      <p:sp>
        <p:nvSpPr>
          <p:cNvPr id="96" name="矩形 95"/>
          <p:cNvSpPr/>
          <p:nvPr/>
        </p:nvSpPr>
        <p:spPr>
          <a:xfrm>
            <a:off x="3387583" y="1532159"/>
            <a:ext cx="5399301" cy="646331"/>
          </a:xfrm>
          <a:prstGeom prst="rect">
            <a:avLst/>
          </a:prstGeom>
        </p:spPr>
        <p:txBody>
          <a:bodyPr wrap="square">
            <a:spAutoFit/>
          </a:bodyPr>
          <a:lstStyle/>
          <a:p>
            <a:r>
              <a:rPr lang="en-US" altLang="zh-CN" dirty="0">
                <a:solidFill>
                  <a:schemeClr val="tx1">
                    <a:lumMod val="75000"/>
                    <a:lumOff val="25000"/>
                  </a:schemeClr>
                </a:solidFill>
              </a:rPr>
              <a:t>Dynamo</a:t>
            </a:r>
            <a:r>
              <a:rPr lang="zh-CN" altLang="en-US" dirty="0">
                <a:solidFill>
                  <a:schemeClr val="tx1">
                    <a:lumMod val="75000"/>
                    <a:lumOff val="25000"/>
                  </a:schemeClr>
                </a:solidFill>
              </a:rPr>
              <a:t>采用</a:t>
            </a:r>
            <a:r>
              <a:rPr lang="en-US" altLang="zh-CN" b="1" dirty="0" err="1">
                <a:solidFill>
                  <a:schemeClr val="accent6"/>
                </a:solidFill>
              </a:rPr>
              <a:t>Merkle</a:t>
            </a:r>
            <a:r>
              <a:rPr lang="zh-CN" altLang="en-US" b="1" dirty="0">
                <a:solidFill>
                  <a:schemeClr val="accent6"/>
                </a:solidFill>
              </a:rPr>
              <a:t>哈希树</a:t>
            </a:r>
            <a:r>
              <a:rPr lang="zh-CN" altLang="en-US" dirty="0">
                <a:solidFill>
                  <a:schemeClr val="tx1">
                    <a:lumMod val="75000"/>
                    <a:lumOff val="25000"/>
                  </a:schemeClr>
                </a:solidFill>
              </a:rPr>
              <a:t>技术来加快检测和减少数据传输量</a:t>
            </a:r>
          </a:p>
        </p:txBody>
      </p:sp>
    </p:spTree>
    <p:extLst>
      <p:ext uri="{BB962C8B-B14F-4D97-AF65-F5344CB8AC3E}">
        <p14:creationId xmlns:p14="http://schemas.microsoft.com/office/powerpoint/2010/main" val="261867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55397" y="2291944"/>
            <a:ext cx="6518131" cy="1107996"/>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 </a:t>
            </a:r>
            <a:r>
              <a:rPr lang="zh-CN" altLang="en-US" sz="3300" b="1" spc="225" dirty="0">
                <a:solidFill>
                  <a:srgbClr val="96C527"/>
                </a:solidFill>
                <a:latin typeface="微软雅黑" panose="020B0503020204020204" pitchFamily="34" charset="-122"/>
                <a:ea typeface="微软雅黑" panose="020B0503020204020204" pitchFamily="34" charset="-122"/>
              </a:rPr>
              <a:t>非关系型数据库服务</a:t>
            </a:r>
            <a:endParaRPr lang="en-US" altLang="zh-CN" sz="3300" b="1" spc="225" dirty="0">
              <a:solidFill>
                <a:srgbClr val="96C527"/>
              </a:solidFill>
              <a:latin typeface="微软雅黑" panose="020B0503020204020204" pitchFamily="34" charset="-122"/>
              <a:ea typeface="微软雅黑" panose="020B0503020204020204" pitchFamily="34" charset="-122"/>
            </a:endParaRPr>
          </a:p>
          <a:p>
            <a:r>
              <a:rPr lang="en-US" altLang="zh-CN" sz="3300" b="1" spc="225" dirty="0">
                <a:solidFill>
                  <a:srgbClr val="96C527"/>
                </a:solidFill>
                <a:latin typeface="微软雅黑" panose="020B0503020204020204" pitchFamily="34" charset="-122"/>
                <a:ea typeface="微软雅黑" panose="020B0503020204020204" pitchFamily="34" charset="-122"/>
              </a:rPr>
              <a:t>      SimpleDB</a:t>
            </a:r>
            <a:r>
              <a:rPr lang="zh-CN" altLang="en-US" sz="3300" b="1" spc="225" dirty="0">
                <a:solidFill>
                  <a:srgbClr val="96C527"/>
                </a:solidFill>
                <a:latin typeface="微软雅黑" panose="020B0503020204020204" pitchFamily="34" charset="-122"/>
                <a:ea typeface="微软雅黑" panose="020B0503020204020204" pitchFamily="34" charset="-122"/>
              </a:rPr>
              <a:t>和</a:t>
            </a:r>
            <a:r>
              <a:rPr lang="en-US" altLang="zh-CN" sz="3300" b="1" spc="225" dirty="0">
                <a:solidFill>
                  <a:srgbClr val="96C527"/>
                </a:solidFill>
                <a:latin typeface="微软雅黑" panose="020B0503020204020204" pitchFamily="34" charset="-122"/>
                <a:ea typeface="微软雅黑" panose="020B0503020204020204" pitchFamily="34" charset="-122"/>
              </a:rPr>
              <a:t>DynamoDB</a:t>
            </a:r>
          </a:p>
        </p:txBody>
      </p:sp>
      <p:sp>
        <p:nvSpPr>
          <p:cNvPr id="3" name="等腰三角形 2"/>
          <p:cNvSpPr/>
          <p:nvPr/>
        </p:nvSpPr>
        <p:spPr>
          <a:xfrm rot="5400000">
            <a:off x="2071193" y="3738186"/>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329000" y="3610405"/>
            <a:ext cx="6237605" cy="415498"/>
          </a:xfrm>
          <a:prstGeom prst="rect">
            <a:avLst/>
          </a:prstGeom>
        </p:spPr>
        <p:txBody>
          <a:bodyPr wrap="none">
            <a:spAutoFit/>
          </a:bodyPr>
          <a:lstStyle/>
          <a:p>
            <a:r>
              <a:rPr lang="en-US" altLang="zh-CN" sz="2100" kern="500" spc="225" dirty="0">
                <a:solidFill>
                  <a:schemeClr val="bg1"/>
                </a:solidFill>
                <a:latin typeface="+mn-ea"/>
              </a:rPr>
              <a:t>2.1  </a:t>
            </a:r>
            <a:r>
              <a:rPr lang="zh-CN" altLang="en-US" sz="2100" kern="500" spc="225" dirty="0">
                <a:solidFill>
                  <a:schemeClr val="bg1"/>
                </a:solidFill>
                <a:latin typeface="+mn-ea"/>
              </a:rPr>
              <a:t>非关系型数据库与传统关系数据库的比较</a:t>
            </a:r>
          </a:p>
        </p:txBody>
      </p:sp>
      <p:sp>
        <p:nvSpPr>
          <p:cNvPr id="7" name="矩形 6"/>
          <p:cNvSpPr/>
          <p:nvPr/>
        </p:nvSpPr>
        <p:spPr>
          <a:xfrm>
            <a:off x="2329000" y="4102072"/>
            <a:ext cx="2350323" cy="415498"/>
          </a:xfrm>
          <a:prstGeom prst="rect">
            <a:avLst/>
          </a:prstGeom>
        </p:spPr>
        <p:txBody>
          <a:bodyPr wrap="none">
            <a:spAutoFit/>
          </a:bodyPr>
          <a:lstStyle/>
          <a:p>
            <a:r>
              <a:rPr lang="en-US" altLang="zh-CN" sz="2100" spc="225" dirty="0">
                <a:solidFill>
                  <a:schemeClr val="bg1">
                    <a:lumMod val="65000"/>
                  </a:schemeClr>
                </a:solidFill>
                <a:latin typeface="+mn-ea"/>
              </a:rPr>
              <a:t>2.2  SimpleDB</a:t>
            </a:r>
            <a:endParaRPr lang="zh-CN" altLang="en-US" sz="2100" spc="225" dirty="0">
              <a:solidFill>
                <a:schemeClr val="bg1">
                  <a:lumMod val="65000"/>
                </a:schemeClr>
              </a:solidFill>
              <a:latin typeface="+mn-ea"/>
            </a:endParaRPr>
          </a:p>
        </p:txBody>
      </p:sp>
      <p:sp>
        <p:nvSpPr>
          <p:cNvPr id="8" name="矩形 7"/>
          <p:cNvSpPr/>
          <p:nvPr/>
        </p:nvSpPr>
        <p:spPr>
          <a:xfrm>
            <a:off x="2329000" y="4583428"/>
            <a:ext cx="2561920" cy="415498"/>
          </a:xfrm>
          <a:prstGeom prst="rect">
            <a:avLst/>
          </a:prstGeom>
        </p:spPr>
        <p:txBody>
          <a:bodyPr wrap="none">
            <a:spAutoFit/>
          </a:bodyPr>
          <a:lstStyle/>
          <a:p>
            <a:r>
              <a:rPr lang="en-US" altLang="zh-CN" sz="2100" spc="225" dirty="0">
                <a:solidFill>
                  <a:schemeClr val="bg1">
                    <a:lumMod val="65000"/>
                  </a:schemeClr>
                </a:solidFill>
                <a:latin typeface="+mn-ea"/>
              </a:rPr>
              <a:t>2.3  DynamoDB</a:t>
            </a:r>
            <a:endParaRPr lang="zh-CN" altLang="en-US" sz="2100" spc="225" dirty="0">
              <a:solidFill>
                <a:schemeClr val="bg1">
                  <a:lumMod val="65000"/>
                </a:schemeClr>
              </a:solidFill>
              <a:latin typeface="+mn-ea"/>
            </a:endParaRPr>
          </a:p>
        </p:txBody>
      </p:sp>
      <p:sp>
        <p:nvSpPr>
          <p:cNvPr id="9" name="矩形 8"/>
          <p:cNvSpPr/>
          <p:nvPr/>
        </p:nvSpPr>
        <p:spPr>
          <a:xfrm>
            <a:off x="2329000" y="5064784"/>
            <a:ext cx="5234125" cy="415498"/>
          </a:xfrm>
          <a:prstGeom prst="rect">
            <a:avLst/>
          </a:prstGeom>
        </p:spPr>
        <p:txBody>
          <a:bodyPr wrap="none">
            <a:spAutoFit/>
          </a:bodyPr>
          <a:lstStyle/>
          <a:p>
            <a:r>
              <a:rPr lang="en-US" altLang="zh-CN" sz="2100" spc="225" dirty="0">
                <a:solidFill>
                  <a:schemeClr val="bg1">
                    <a:lumMod val="65000"/>
                  </a:schemeClr>
                </a:solidFill>
                <a:latin typeface="+mn-ea"/>
              </a:rPr>
              <a:t>2.4  SimpleDB</a:t>
            </a:r>
            <a:r>
              <a:rPr lang="zh-CN" altLang="en-US" sz="2100" spc="225" dirty="0">
                <a:solidFill>
                  <a:schemeClr val="bg1">
                    <a:lumMod val="65000"/>
                  </a:schemeClr>
                </a:solidFill>
                <a:latin typeface="+mn-ea"/>
              </a:rPr>
              <a:t>和</a:t>
            </a:r>
            <a:r>
              <a:rPr lang="en-US" altLang="zh-CN" sz="2100" spc="225" dirty="0">
                <a:solidFill>
                  <a:schemeClr val="bg1">
                    <a:lumMod val="65000"/>
                  </a:schemeClr>
                </a:solidFill>
                <a:latin typeface="+mn-ea"/>
              </a:rPr>
              <a:t>DynamoDB</a:t>
            </a:r>
            <a:r>
              <a:rPr lang="zh-CN" altLang="en-US" sz="2100" spc="225" dirty="0">
                <a:solidFill>
                  <a:schemeClr val="bg1">
                    <a:lumMod val="65000"/>
                  </a:schemeClr>
                </a:solidFill>
                <a:latin typeface="+mn-ea"/>
              </a:rPr>
              <a:t>的比较</a:t>
            </a:r>
          </a:p>
        </p:txBody>
      </p:sp>
    </p:spTree>
    <p:extLst>
      <p:ext uri="{BB962C8B-B14F-4D97-AF65-F5344CB8AC3E}">
        <p14:creationId xmlns:p14="http://schemas.microsoft.com/office/powerpoint/2010/main" val="129749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22</a:t>
            </a:fld>
            <a:endParaRPr lang="zh-CN" altLang="en-US" dirty="0"/>
          </a:p>
        </p:txBody>
      </p:sp>
      <p:sp>
        <p:nvSpPr>
          <p:cNvPr id="3" name="文本框 2"/>
          <p:cNvSpPr txBox="1"/>
          <p:nvPr/>
        </p:nvSpPr>
        <p:spPr>
          <a:xfrm>
            <a:off x="404049" y="808059"/>
            <a:ext cx="5724644" cy="461665"/>
          </a:xfrm>
          <a:prstGeom prst="rect">
            <a:avLst/>
          </a:prstGeom>
          <a:noFill/>
        </p:spPr>
        <p:txBody>
          <a:bodyPr wrap="none" rtlCol="0">
            <a:spAutoFit/>
          </a:bodyPr>
          <a:lstStyle/>
          <a:p>
            <a:r>
              <a:rPr lang="zh-CN" altLang="en-US" sz="2400" b="1" dirty="0">
                <a:solidFill>
                  <a:schemeClr val="accent6"/>
                </a:solidFill>
              </a:rPr>
              <a:t>非关系型数据库与传统关系数据库的比较</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err="1">
                <a:solidFill>
                  <a:schemeClr val="bg1"/>
                </a:solidFill>
                <a:latin typeface="微软雅黑" panose="020B0503020204020204" pitchFamily="34" charset="-122"/>
                <a:ea typeface="微软雅黑" panose="020B0503020204020204" pitchFamily="34" charset="-122"/>
              </a:rPr>
              <a:t>DynamoDB</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8" name="表格 17"/>
          <p:cNvGraphicFramePr>
            <a:graphicFrameLocks noGrp="1"/>
          </p:cNvGraphicFramePr>
          <p:nvPr/>
        </p:nvGraphicFramePr>
        <p:xfrm>
          <a:off x="359162" y="1619250"/>
          <a:ext cx="8353446" cy="4264380"/>
        </p:xfrm>
        <a:graphic>
          <a:graphicData uri="http://schemas.openxmlformats.org/drawingml/2006/table">
            <a:tbl>
              <a:tblPr firstRow="1" firstCol="1" bandRow="1">
                <a:tableStyleId>{93296810-A885-4BE3-A3E7-6D5BEEA58F35}</a:tableStyleId>
              </a:tblPr>
              <a:tblGrid>
                <a:gridCol w="1422202">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578444">
                  <a:extLst>
                    <a:ext uri="{9D8B030D-6E8A-4147-A177-3AD203B41FA5}">
                      <a16:colId xmlns:a16="http://schemas.microsoft.com/office/drawing/2014/main" val="20002"/>
                    </a:ext>
                  </a:extLst>
                </a:gridCol>
              </a:tblGrid>
              <a:tr h="586352">
                <a:tc>
                  <a:txBody>
                    <a:bodyPr/>
                    <a:lstStyle/>
                    <a:p>
                      <a:pPr algn="ctr">
                        <a:lnSpc>
                          <a:spcPct val="150000"/>
                        </a:lnSpc>
                      </a:pPr>
                      <a:endParaRPr lang="zh-CN" altLang="en-US" dirty="0"/>
                    </a:p>
                  </a:txBody>
                  <a:tcPr anchor="ctr">
                    <a:solidFill>
                      <a:schemeClr val="tx1">
                        <a:lumMod val="75000"/>
                        <a:lumOff val="25000"/>
                      </a:schemeClr>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dirty="0"/>
                        <a:t>传统的关系数据库</a:t>
                      </a:r>
                    </a:p>
                  </a:txBody>
                  <a:tcPr anchor="ctr">
                    <a:solidFill>
                      <a:schemeClr val="tx1">
                        <a:lumMod val="75000"/>
                        <a:lumOff val="25000"/>
                      </a:schemeClr>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dirty="0"/>
                        <a:t>非关系型数据库</a:t>
                      </a:r>
                    </a:p>
                  </a:txBody>
                  <a:tcPr anchor="ctr">
                    <a:solidFill>
                      <a:schemeClr val="tx1">
                        <a:lumMod val="75000"/>
                        <a:lumOff val="25000"/>
                      </a:schemeClr>
                    </a:solidFill>
                  </a:tcPr>
                </a:tc>
                <a:extLst>
                  <a:ext uri="{0D108BD9-81ED-4DB2-BD59-A6C34878D82A}">
                    <a16:rowId xmlns:a16="http://schemas.microsoft.com/office/drawing/2014/main" val="10000"/>
                  </a:ext>
                </a:extLst>
              </a:tr>
              <a:tr h="106609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dirty="0"/>
                        <a:t>数据模型</a:t>
                      </a: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dirty="0">
                          <a:solidFill>
                            <a:schemeClr val="tx1">
                              <a:lumMod val="75000"/>
                              <a:lumOff val="25000"/>
                            </a:schemeClr>
                          </a:solidFill>
                        </a:rPr>
                        <a:t>对数据有严格的约束</a:t>
                      </a: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dirty="0">
                          <a:solidFill>
                            <a:schemeClr val="tx1">
                              <a:lumMod val="75000"/>
                              <a:lumOff val="25000"/>
                            </a:schemeClr>
                          </a:solidFill>
                        </a:rPr>
                        <a:t>key</a:t>
                      </a:r>
                      <a:r>
                        <a:rPr lang="zh-CN" altLang="en-US" dirty="0">
                          <a:solidFill>
                            <a:schemeClr val="tx1">
                              <a:lumMod val="75000"/>
                              <a:lumOff val="25000"/>
                            </a:schemeClr>
                          </a:solidFill>
                        </a:rPr>
                        <a:t>和</a:t>
                      </a:r>
                      <a:r>
                        <a:rPr lang="en-US" altLang="zh-CN" dirty="0">
                          <a:solidFill>
                            <a:schemeClr val="tx1">
                              <a:lumMod val="75000"/>
                              <a:lumOff val="25000"/>
                            </a:schemeClr>
                          </a:solidFill>
                        </a:rPr>
                        <a:t>value</a:t>
                      </a:r>
                      <a:r>
                        <a:rPr lang="zh-CN" altLang="en-US" dirty="0">
                          <a:solidFill>
                            <a:schemeClr val="tx1">
                              <a:lumMod val="75000"/>
                              <a:lumOff val="25000"/>
                            </a:schemeClr>
                          </a:solidFill>
                        </a:rPr>
                        <a:t>可以使用任意的数据类型</a:t>
                      </a:r>
                    </a:p>
                  </a:txBody>
                  <a:tcPr anchor="ctr"/>
                </a:tc>
                <a:extLst>
                  <a:ext uri="{0D108BD9-81ED-4DB2-BD59-A6C34878D82A}">
                    <a16:rowId xmlns:a16="http://schemas.microsoft.com/office/drawing/2014/main" val="10001"/>
                  </a:ext>
                </a:extLst>
              </a:tr>
              <a:tr h="106609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dirty="0"/>
                        <a:t>数据处理</a:t>
                      </a:r>
                    </a:p>
                  </a:txBody>
                  <a:tcPr anchor="ctr"/>
                </a:tc>
                <a:tc>
                  <a:txBody>
                    <a:bodyPr/>
                    <a:lstStyle/>
                    <a:p>
                      <a:pPr algn="l">
                        <a:lnSpc>
                          <a:spcPct val="150000"/>
                        </a:lnSpc>
                      </a:pPr>
                      <a:r>
                        <a:rPr lang="zh-CN" altLang="en-US" dirty="0">
                          <a:solidFill>
                            <a:schemeClr val="tx1">
                              <a:lumMod val="75000"/>
                              <a:lumOff val="25000"/>
                            </a:schemeClr>
                          </a:solidFill>
                        </a:rPr>
                        <a:t>满足</a:t>
                      </a:r>
                      <a:r>
                        <a:rPr lang="en-US" altLang="zh-CN" dirty="0">
                          <a:solidFill>
                            <a:schemeClr val="tx1">
                              <a:lumMod val="75000"/>
                              <a:lumOff val="25000"/>
                            </a:schemeClr>
                          </a:solidFill>
                        </a:rPr>
                        <a:t>CAP</a:t>
                      </a:r>
                      <a:r>
                        <a:rPr lang="zh-CN" altLang="en-US" dirty="0">
                          <a:solidFill>
                            <a:schemeClr val="tx1">
                              <a:lumMod val="75000"/>
                              <a:lumOff val="25000"/>
                            </a:schemeClr>
                          </a:solidFill>
                        </a:rPr>
                        <a:t>原则的</a:t>
                      </a:r>
                      <a:r>
                        <a:rPr lang="en-US" altLang="zh-CN" dirty="0">
                          <a:solidFill>
                            <a:schemeClr val="tx1">
                              <a:lumMod val="75000"/>
                              <a:lumOff val="25000"/>
                            </a:schemeClr>
                          </a:solidFill>
                        </a:rPr>
                        <a:t>C</a:t>
                      </a:r>
                      <a:r>
                        <a:rPr lang="zh-CN" altLang="en-US" dirty="0">
                          <a:solidFill>
                            <a:schemeClr val="tx1">
                              <a:lumMod val="75000"/>
                              <a:lumOff val="25000"/>
                            </a:schemeClr>
                          </a:solidFill>
                        </a:rPr>
                        <a:t>和</a:t>
                      </a:r>
                      <a:r>
                        <a:rPr lang="en-US" altLang="zh-CN" dirty="0">
                          <a:solidFill>
                            <a:schemeClr val="tx1">
                              <a:lumMod val="75000"/>
                              <a:lumOff val="25000"/>
                            </a:schemeClr>
                          </a:solidFill>
                        </a:rPr>
                        <a:t>A</a:t>
                      </a:r>
                      <a:r>
                        <a:rPr lang="zh-CN" altLang="en-US" dirty="0">
                          <a:solidFill>
                            <a:schemeClr val="tx1">
                              <a:lumMod val="75000"/>
                              <a:lumOff val="25000"/>
                            </a:schemeClr>
                          </a:solidFill>
                        </a:rPr>
                        <a:t>，在</a:t>
                      </a:r>
                      <a:r>
                        <a:rPr lang="en-US" altLang="zh-CN" dirty="0">
                          <a:solidFill>
                            <a:schemeClr val="tx1">
                              <a:lumMod val="75000"/>
                              <a:lumOff val="25000"/>
                            </a:schemeClr>
                          </a:solidFill>
                        </a:rPr>
                        <a:t>P</a:t>
                      </a:r>
                      <a:r>
                        <a:rPr lang="zh-CN" altLang="en-US" dirty="0">
                          <a:solidFill>
                            <a:schemeClr val="tx1">
                              <a:lumMod val="75000"/>
                              <a:lumOff val="25000"/>
                            </a:schemeClr>
                          </a:solidFill>
                        </a:rPr>
                        <a:t>方面很弱</a:t>
                      </a:r>
                    </a:p>
                  </a:txBody>
                  <a:tcPr anchor="ctr"/>
                </a:tc>
                <a:tc>
                  <a:txBody>
                    <a:bodyPr/>
                    <a:lstStyle/>
                    <a:p>
                      <a:pPr algn="l">
                        <a:lnSpc>
                          <a:spcPct val="150000"/>
                        </a:lnSpc>
                      </a:pPr>
                      <a:r>
                        <a:rPr lang="zh-CN" altLang="en-US" dirty="0">
                          <a:solidFill>
                            <a:schemeClr val="tx1">
                              <a:lumMod val="75000"/>
                              <a:lumOff val="25000"/>
                            </a:schemeClr>
                          </a:solidFill>
                        </a:rPr>
                        <a:t>满足</a:t>
                      </a:r>
                      <a:r>
                        <a:rPr lang="en-US" altLang="zh-CN" dirty="0">
                          <a:solidFill>
                            <a:schemeClr val="tx1">
                              <a:lumMod val="75000"/>
                              <a:lumOff val="25000"/>
                            </a:schemeClr>
                          </a:solidFill>
                        </a:rPr>
                        <a:t>CAP</a:t>
                      </a:r>
                      <a:r>
                        <a:rPr lang="zh-CN" altLang="en-US" dirty="0">
                          <a:solidFill>
                            <a:schemeClr val="tx1">
                              <a:lumMod val="75000"/>
                              <a:lumOff val="25000"/>
                            </a:schemeClr>
                          </a:solidFill>
                        </a:rPr>
                        <a:t>原则的</a:t>
                      </a:r>
                      <a:r>
                        <a:rPr lang="en-US" altLang="zh-CN" dirty="0">
                          <a:solidFill>
                            <a:schemeClr val="tx1">
                              <a:lumMod val="75000"/>
                              <a:lumOff val="25000"/>
                            </a:schemeClr>
                          </a:solidFill>
                        </a:rPr>
                        <a:t>A</a:t>
                      </a:r>
                      <a:r>
                        <a:rPr lang="zh-CN" altLang="en-US" dirty="0">
                          <a:solidFill>
                            <a:schemeClr val="tx1">
                              <a:lumMod val="75000"/>
                              <a:lumOff val="25000"/>
                            </a:schemeClr>
                          </a:solidFill>
                        </a:rPr>
                        <a:t>和</a:t>
                      </a:r>
                      <a:r>
                        <a:rPr lang="en-US" altLang="zh-CN" dirty="0">
                          <a:solidFill>
                            <a:schemeClr val="tx1">
                              <a:lumMod val="75000"/>
                              <a:lumOff val="25000"/>
                            </a:schemeClr>
                          </a:solidFill>
                        </a:rPr>
                        <a:t>P</a:t>
                      </a:r>
                      <a:r>
                        <a:rPr lang="zh-CN" altLang="en-US" dirty="0">
                          <a:solidFill>
                            <a:schemeClr val="tx1">
                              <a:lumMod val="75000"/>
                              <a:lumOff val="25000"/>
                            </a:schemeClr>
                          </a:solidFill>
                        </a:rPr>
                        <a:t>，而在</a:t>
                      </a:r>
                      <a:r>
                        <a:rPr lang="en-US" altLang="zh-CN" dirty="0">
                          <a:solidFill>
                            <a:schemeClr val="tx1">
                              <a:lumMod val="75000"/>
                              <a:lumOff val="25000"/>
                            </a:schemeClr>
                          </a:solidFill>
                        </a:rPr>
                        <a:t>C</a:t>
                      </a:r>
                      <a:r>
                        <a:rPr lang="zh-CN" altLang="en-US" dirty="0">
                          <a:solidFill>
                            <a:schemeClr val="tx1">
                              <a:lumMod val="75000"/>
                              <a:lumOff val="25000"/>
                            </a:schemeClr>
                          </a:solidFill>
                        </a:rPr>
                        <a:t>方面比较弱</a:t>
                      </a:r>
                    </a:p>
                  </a:txBody>
                  <a:tcPr anchor="ctr"/>
                </a:tc>
                <a:extLst>
                  <a:ext uri="{0D108BD9-81ED-4DB2-BD59-A6C34878D82A}">
                    <a16:rowId xmlns:a16="http://schemas.microsoft.com/office/drawing/2014/main" val="10002"/>
                  </a:ext>
                </a:extLst>
              </a:tr>
              <a:tr h="1545838">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dirty="0"/>
                        <a:t>接口层</a:t>
                      </a: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dirty="0">
                          <a:solidFill>
                            <a:schemeClr val="tx1">
                              <a:lumMod val="75000"/>
                              <a:lumOff val="25000"/>
                            </a:schemeClr>
                          </a:solidFill>
                        </a:rPr>
                        <a:t>以</a:t>
                      </a:r>
                      <a:r>
                        <a:rPr lang="en-US" altLang="zh-CN" dirty="0">
                          <a:solidFill>
                            <a:schemeClr val="tx1">
                              <a:lumMod val="75000"/>
                              <a:lumOff val="25000"/>
                            </a:schemeClr>
                          </a:solidFill>
                        </a:rPr>
                        <a:t>SQL</a:t>
                      </a:r>
                      <a:r>
                        <a:rPr lang="zh-CN" altLang="en-US" dirty="0">
                          <a:solidFill>
                            <a:schemeClr val="tx1">
                              <a:lumMod val="75000"/>
                              <a:lumOff val="25000"/>
                            </a:schemeClr>
                          </a:solidFill>
                        </a:rPr>
                        <a:t>语言对数据进行访问的，提供了强大的查询功能，并便于在各种关系数据库间移植</a:t>
                      </a: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dirty="0">
                          <a:solidFill>
                            <a:schemeClr val="tx1">
                              <a:lumMod val="75000"/>
                              <a:lumOff val="25000"/>
                            </a:schemeClr>
                          </a:solidFill>
                        </a:rPr>
                        <a:t>通过</a:t>
                      </a:r>
                      <a:r>
                        <a:rPr lang="en-US" altLang="zh-CN" dirty="0">
                          <a:solidFill>
                            <a:schemeClr val="tx1">
                              <a:lumMod val="75000"/>
                              <a:lumOff val="25000"/>
                            </a:schemeClr>
                          </a:solidFill>
                        </a:rPr>
                        <a:t>API</a:t>
                      </a:r>
                      <a:r>
                        <a:rPr lang="zh-CN" altLang="en-US" dirty="0">
                          <a:solidFill>
                            <a:schemeClr val="tx1">
                              <a:lumMod val="75000"/>
                              <a:lumOff val="25000"/>
                            </a:schemeClr>
                          </a:solidFill>
                        </a:rPr>
                        <a:t>操作数据，支持简单的查询功能，且由于不同数据库之间</a:t>
                      </a:r>
                      <a:r>
                        <a:rPr lang="en-US" altLang="zh-CN" dirty="0">
                          <a:solidFill>
                            <a:schemeClr val="tx1">
                              <a:lumMod val="75000"/>
                              <a:lumOff val="25000"/>
                            </a:schemeClr>
                          </a:solidFill>
                        </a:rPr>
                        <a:t>API</a:t>
                      </a:r>
                      <a:r>
                        <a:rPr lang="zh-CN" altLang="en-US" dirty="0">
                          <a:solidFill>
                            <a:schemeClr val="tx1">
                              <a:lumMod val="75000"/>
                              <a:lumOff val="25000"/>
                            </a:schemeClr>
                          </a:solidFill>
                        </a:rPr>
                        <a:t>的不同而造成移植性较差</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831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186276" y="2090708"/>
            <a:ext cx="5381240" cy="702227"/>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186276" y="2938454"/>
            <a:ext cx="5381240" cy="702227"/>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186276" y="3961765"/>
            <a:ext cx="5381240" cy="702227"/>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186276" y="4809511"/>
            <a:ext cx="5381240" cy="702227"/>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23</a:t>
            </a:fld>
            <a:endParaRPr lang="zh-CN" altLang="en-US" dirty="0"/>
          </a:p>
        </p:txBody>
      </p:sp>
      <p:sp>
        <p:nvSpPr>
          <p:cNvPr id="3" name="文本框 2"/>
          <p:cNvSpPr txBox="1"/>
          <p:nvPr/>
        </p:nvSpPr>
        <p:spPr>
          <a:xfrm>
            <a:off x="404049" y="808059"/>
            <a:ext cx="5724644" cy="461665"/>
          </a:xfrm>
          <a:prstGeom prst="rect">
            <a:avLst/>
          </a:prstGeom>
          <a:noFill/>
        </p:spPr>
        <p:txBody>
          <a:bodyPr wrap="none" rtlCol="0">
            <a:spAutoFit/>
          </a:bodyPr>
          <a:lstStyle/>
          <a:p>
            <a:r>
              <a:rPr lang="zh-CN" altLang="en-US" sz="2400" b="1" dirty="0">
                <a:solidFill>
                  <a:schemeClr val="accent6"/>
                </a:solidFill>
              </a:rPr>
              <a:t>非关系型数据库与传统关系数据库的比较</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err="1">
                <a:solidFill>
                  <a:schemeClr val="bg1"/>
                </a:solidFill>
                <a:latin typeface="微软雅黑" panose="020B0503020204020204" pitchFamily="34" charset="-122"/>
                <a:ea typeface="微软雅黑" panose="020B0503020204020204" pitchFamily="34" charset="-122"/>
              </a:rPr>
              <a:t>DynamoDB</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61984" y="1480161"/>
            <a:ext cx="1069524" cy="400110"/>
          </a:xfrm>
          <a:prstGeom prst="rect">
            <a:avLst/>
          </a:prstGeom>
          <a:noFill/>
        </p:spPr>
        <p:txBody>
          <a:bodyPr wrap="none" rtlCol="0">
            <a:spAutoFit/>
          </a:bodyPr>
          <a:lstStyle/>
          <a:p>
            <a:r>
              <a:rPr lang="zh-CN" altLang="en-US" sz="2000" b="1" spc="300" dirty="0">
                <a:solidFill>
                  <a:schemeClr val="tx1">
                    <a:lumMod val="75000"/>
                    <a:lumOff val="25000"/>
                  </a:schemeClr>
                </a:solidFill>
              </a:rPr>
              <a:t>总结：</a:t>
            </a:r>
          </a:p>
        </p:txBody>
      </p:sp>
      <p:sp>
        <p:nvSpPr>
          <p:cNvPr id="9" name="矩形 8"/>
          <p:cNvSpPr/>
          <p:nvPr/>
        </p:nvSpPr>
        <p:spPr>
          <a:xfrm>
            <a:off x="425648" y="2090708"/>
            <a:ext cx="1586829" cy="1586829"/>
          </a:xfrm>
          <a:prstGeom prst="rect">
            <a:avLst/>
          </a:prstGeom>
          <a:solidFill>
            <a:schemeClr val="tx1">
              <a:lumMod val="75000"/>
              <a:lumOff val="2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0481" y="2560956"/>
            <a:ext cx="954107" cy="707886"/>
          </a:xfrm>
          <a:prstGeom prst="rect">
            <a:avLst/>
          </a:prstGeom>
        </p:spPr>
        <p:txBody>
          <a:bodyPr wrap="none">
            <a:spAutoFit/>
          </a:bodyPr>
          <a:lstStyle/>
          <a:p>
            <a:r>
              <a:rPr lang="zh-CN" altLang="en-US" sz="2000" b="1" dirty="0">
                <a:solidFill>
                  <a:schemeClr val="bg1"/>
                </a:solidFill>
              </a:rPr>
              <a:t>关系型</a:t>
            </a:r>
            <a:endParaRPr lang="en-US" altLang="zh-CN" sz="2000" b="1" dirty="0">
              <a:solidFill>
                <a:schemeClr val="bg1"/>
              </a:solidFill>
            </a:endParaRPr>
          </a:p>
          <a:p>
            <a:r>
              <a:rPr lang="zh-CN" altLang="en-US" sz="2000" b="1" dirty="0">
                <a:solidFill>
                  <a:schemeClr val="bg1"/>
                </a:solidFill>
              </a:rPr>
              <a:t>数据库</a:t>
            </a:r>
          </a:p>
        </p:txBody>
      </p:sp>
      <p:sp>
        <p:nvSpPr>
          <p:cNvPr id="12" name="矩形 11"/>
          <p:cNvSpPr/>
          <p:nvPr/>
        </p:nvSpPr>
        <p:spPr>
          <a:xfrm>
            <a:off x="425648" y="3960610"/>
            <a:ext cx="1586829" cy="1586829"/>
          </a:xfrm>
          <a:prstGeom prst="rect">
            <a:avLst/>
          </a:prstGeom>
          <a:solidFill>
            <a:srgbClr val="70AD4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13768" y="4498521"/>
            <a:ext cx="1210588" cy="707886"/>
          </a:xfrm>
          <a:prstGeom prst="rect">
            <a:avLst/>
          </a:prstGeom>
        </p:spPr>
        <p:txBody>
          <a:bodyPr wrap="none">
            <a:spAutoFit/>
          </a:bodyPr>
          <a:lstStyle/>
          <a:p>
            <a:pPr algn="ctr"/>
            <a:r>
              <a:rPr lang="zh-CN" altLang="en-US" sz="2000" b="1" dirty="0">
                <a:solidFill>
                  <a:schemeClr val="bg1"/>
                </a:solidFill>
              </a:rPr>
              <a:t>非关系型</a:t>
            </a:r>
            <a:endParaRPr lang="en-US" altLang="zh-CN" sz="2000" b="1" dirty="0">
              <a:solidFill>
                <a:schemeClr val="bg1"/>
              </a:solidFill>
            </a:endParaRPr>
          </a:p>
          <a:p>
            <a:pPr algn="ctr"/>
            <a:r>
              <a:rPr lang="zh-CN" altLang="en-US" sz="2000" b="1" dirty="0">
                <a:solidFill>
                  <a:schemeClr val="bg1"/>
                </a:solidFill>
              </a:rPr>
              <a:t>数据库</a:t>
            </a:r>
          </a:p>
        </p:txBody>
      </p:sp>
      <p:sp>
        <p:nvSpPr>
          <p:cNvPr id="15" name="矩形 14"/>
          <p:cNvSpPr/>
          <p:nvPr/>
        </p:nvSpPr>
        <p:spPr>
          <a:xfrm>
            <a:off x="2152849" y="2090708"/>
            <a:ext cx="857051" cy="702227"/>
          </a:xfrm>
          <a:prstGeom prst="rect">
            <a:avLst/>
          </a:prstGeom>
          <a:solidFill>
            <a:schemeClr val="tx1">
              <a:lumMod val="75000"/>
              <a:lumOff val="2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262784" y="2260972"/>
            <a:ext cx="356104" cy="405374"/>
          </a:xfrm>
          <a:prstGeom prst="rect">
            <a:avLst/>
          </a:prstGeom>
        </p:spPr>
        <p:txBody>
          <a:bodyPr wrap="none">
            <a:spAutoFit/>
          </a:bodyPr>
          <a:lstStyle/>
          <a:p>
            <a:r>
              <a:rPr lang="zh-CN" altLang="en-US" dirty="0">
                <a:solidFill>
                  <a:schemeClr val="bg1"/>
                </a:solidFill>
              </a:rPr>
              <a:t>优点</a:t>
            </a:r>
          </a:p>
        </p:txBody>
      </p:sp>
      <p:sp>
        <p:nvSpPr>
          <p:cNvPr id="18" name="矩形 17"/>
          <p:cNvSpPr/>
          <p:nvPr/>
        </p:nvSpPr>
        <p:spPr>
          <a:xfrm>
            <a:off x="2152849" y="2975310"/>
            <a:ext cx="857051" cy="702227"/>
          </a:xfrm>
          <a:prstGeom prst="rect">
            <a:avLst/>
          </a:prstGeom>
          <a:solidFill>
            <a:schemeClr val="tx1">
              <a:lumMod val="75000"/>
              <a:lumOff val="2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262784" y="3145574"/>
            <a:ext cx="356104" cy="405374"/>
          </a:xfrm>
          <a:prstGeom prst="rect">
            <a:avLst/>
          </a:prstGeom>
        </p:spPr>
        <p:txBody>
          <a:bodyPr wrap="none">
            <a:spAutoFit/>
          </a:bodyPr>
          <a:lstStyle/>
          <a:p>
            <a:r>
              <a:rPr lang="zh-CN" altLang="en-US" dirty="0">
                <a:solidFill>
                  <a:schemeClr val="bg1"/>
                </a:solidFill>
              </a:rPr>
              <a:t>缺点</a:t>
            </a:r>
          </a:p>
        </p:txBody>
      </p:sp>
      <p:sp>
        <p:nvSpPr>
          <p:cNvPr id="21" name="矩形 20"/>
          <p:cNvSpPr/>
          <p:nvPr/>
        </p:nvSpPr>
        <p:spPr>
          <a:xfrm>
            <a:off x="2152849" y="3960610"/>
            <a:ext cx="857051" cy="702227"/>
          </a:xfrm>
          <a:prstGeom prst="rect">
            <a:avLst/>
          </a:prstGeom>
          <a:solidFill>
            <a:srgbClr val="70AD4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262784" y="4130874"/>
            <a:ext cx="356104" cy="405374"/>
          </a:xfrm>
          <a:prstGeom prst="rect">
            <a:avLst/>
          </a:prstGeom>
        </p:spPr>
        <p:txBody>
          <a:bodyPr wrap="none">
            <a:spAutoFit/>
          </a:bodyPr>
          <a:lstStyle/>
          <a:p>
            <a:r>
              <a:rPr lang="zh-CN" altLang="en-US" dirty="0">
                <a:solidFill>
                  <a:schemeClr val="bg1"/>
                </a:solidFill>
              </a:rPr>
              <a:t>优点</a:t>
            </a:r>
          </a:p>
        </p:txBody>
      </p:sp>
      <p:sp>
        <p:nvSpPr>
          <p:cNvPr id="24" name="矩形 23"/>
          <p:cNvSpPr/>
          <p:nvPr/>
        </p:nvSpPr>
        <p:spPr>
          <a:xfrm>
            <a:off x="2152849" y="4845212"/>
            <a:ext cx="857051" cy="702227"/>
          </a:xfrm>
          <a:prstGeom prst="rect">
            <a:avLst/>
          </a:prstGeom>
          <a:solidFill>
            <a:srgbClr val="70AD4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262784" y="5015476"/>
            <a:ext cx="356104" cy="405374"/>
          </a:xfrm>
          <a:prstGeom prst="rect">
            <a:avLst/>
          </a:prstGeom>
        </p:spPr>
        <p:txBody>
          <a:bodyPr wrap="none">
            <a:spAutoFit/>
          </a:bodyPr>
          <a:lstStyle/>
          <a:p>
            <a:r>
              <a:rPr lang="zh-CN" altLang="en-US" dirty="0">
                <a:solidFill>
                  <a:schemeClr val="bg1"/>
                </a:solidFill>
              </a:rPr>
              <a:t>缺点</a:t>
            </a:r>
          </a:p>
        </p:txBody>
      </p:sp>
      <p:sp>
        <p:nvSpPr>
          <p:cNvPr id="26" name="矩形 25"/>
          <p:cNvSpPr/>
          <p:nvPr/>
        </p:nvSpPr>
        <p:spPr>
          <a:xfrm>
            <a:off x="3266371" y="2250638"/>
            <a:ext cx="4895827" cy="369332"/>
          </a:xfrm>
          <a:prstGeom prst="rect">
            <a:avLst/>
          </a:prstGeom>
        </p:spPr>
        <p:txBody>
          <a:bodyPr wrap="none">
            <a:spAutoFit/>
          </a:bodyPr>
          <a:lstStyle/>
          <a:p>
            <a:r>
              <a:rPr lang="zh-CN" altLang="en-US" dirty="0">
                <a:solidFill>
                  <a:schemeClr val="tx1">
                    <a:lumMod val="75000"/>
                    <a:lumOff val="25000"/>
                  </a:schemeClr>
                </a:solidFill>
              </a:rPr>
              <a:t>具有高一致性，在</a:t>
            </a:r>
            <a:r>
              <a:rPr lang="en-US" altLang="zh-CN" dirty="0">
                <a:solidFill>
                  <a:schemeClr val="tx1">
                    <a:lumMod val="75000"/>
                    <a:lumOff val="25000"/>
                  </a:schemeClr>
                </a:solidFill>
              </a:rPr>
              <a:t>ACID</a:t>
            </a:r>
            <a:r>
              <a:rPr lang="zh-CN" altLang="en-US" dirty="0">
                <a:solidFill>
                  <a:schemeClr val="tx1">
                    <a:lumMod val="75000"/>
                    <a:lumOff val="25000"/>
                  </a:schemeClr>
                </a:solidFill>
              </a:rPr>
              <a:t>方面很强，移植性很高</a:t>
            </a:r>
          </a:p>
        </p:txBody>
      </p:sp>
      <p:sp>
        <p:nvSpPr>
          <p:cNvPr id="27" name="矩形 26"/>
          <p:cNvSpPr/>
          <p:nvPr/>
        </p:nvSpPr>
        <p:spPr>
          <a:xfrm>
            <a:off x="3266371" y="3124723"/>
            <a:ext cx="2492990" cy="369332"/>
          </a:xfrm>
          <a:prstGeom prst="rect">
            <a:avLst/>
          </a:prstGeom>
        </p:spPr>
        <p:txBody>
          <a:bodyPr wrap="none">
            <a:spAutoFit/>
          </a:bodyPr>
          <a:lstStyle/>
          <a:p>
            <a:r>
              <a:rPr lang="zh-CN" altLang="en-US" dirty="0">
                <a:solidFill>
                  <a:schemeClr val="tx1">
                    <a:lumMod val="75000"/>
                    <a:lumOff val="25000"/>
                  </a:schemeClr>
                </a:solidFill>
              </a:rPr>
              <a:t>可扩展性方面能力较弱</a:t>
            </a:r>
          </a:p>
        </p:txBody>
      </p:sp>
      <p:sp>
        <p:nvSpPr>
          <p:cNvPr id="28" name="矩形 27"/>
          <p:cNvSpPr/>
          <p:nvPr/>
        </p:nvSpPr>
        <p:spPr>
          <a:xfrm>
            <a:off x="3266371" y="4148895"/>
            <a:ext cx="5032147" cy="369332"/>
          </a:xfrm>
          <a:prstGeom prst="rect">
            <a:avLst/>
          </a:prstGeom>
        </p:spPr>
        <p:txBody>
          <a:bodyPr wrap="none">
            <a:spAutoFit/>
          </a:bodyPr>
          <a:lstStyle/>
          <a:p>
            <a:r>
              <a:rPr lang="zh-CN" altLang="en-US" dirty="0">
                <a:solidFill>
                  <a:schemeClr val="tx1">
                    <a:lumMod val="75000"/>
                    <a:lumOff val="25000"/>
                  </a:schemeClr>
                </a:solidFill>
              </a:rPr>
              <a:t>具有很高的可扩展性，具有很好的并发处理能力</a:t>
            </a:r>
          </a:p>
        </p:txBody>
      </p:sp>
      <p:sp>
        <p:nvSpPr>
          <p:cNvPr id="29" name="矩形 28"/>
          <p:cNvSpPr/>
          <p:nvPr/>
        </p:nvSpPr>
        <p:spPr>
          <a:xfrm>
            <a:off x="3266371" y="4821686"/>
            <a:ext cx="5032147" cy="369332"/>
          </a:xfrm>
          <a:prstGeom prst="rect">
            <a:avLst/>
          </a:prstGeom>
        </p:spPr>
        <p:txBody>
          <a:bodyPr wrap="none">
            <a:spAutoFit/>
          </a:bodyPr>
          <a:lstStyle/>
          <a:p>
            <a:r>
              <a:rPr lang="zh-CN" altLang="en-US" dirty="0">
                <a:solidFill>
                  <a:schemeClr val="tx1">
                    <a:lumMod val="75000"/>
                    <a:lumOff val="25000"/>
                  </a:schemeClr>
                </a:solidFill>
              </a:rPr>
              <a:t>缺乏数据一致性保证，处理事务性问题能力较弱</a:t>
            </a:r>
          </a:p>
        </p:txBody>
      </p:sp>
      <p:sp>
        <p:nvSpPr>
          <p:cNvPr id="30" name="矩形 29"/>
          <p:cNvSpPr/>
          <p:nvPr/>
        </p:nvSpPr>
        <p:spPr>
          <a:xfrm>
            <a:off x="3266371" y="5139637"/>
            <a:ext cx="3416320" cy="369332"/>
          </a:xfrm>
          <a:prstGeom prst="rect">
            <a:avLst/>
          </a:prstGeom>
        </p:spPr>
        <p:txBody>
          <a:bodyPr wrap="none">
            <a:spAutoFit/>
          </a:bodyPr>
          <a:lstStyle/>
          <a:p>
            <a:r>
              <a:rPr lang="zh-CN" altLang="en-US" dirty="0">
                <a:solidFill>
                  <a:schemeClr val="tx1">
                    <a:lumMod val="75000"/>
                    <a:lumOff val="25000"/>
                  </a:schemeClr>
                </a:solidFill>
              </a:rPr>
              <a:t>难以处理跨表、跨服务器的查询</a:t>
            </a:r>
          </a:p>
        </p:txBody>
      </p:sp>
    </p:spTree>
    <p:extLst>
      <p:ext uri="{BB962C8B-B14F-4D97-AF65-F5344CB8AC3E}">
        <p14:creationId xmlns:p14="http://schemas.microsoft.com/office/powerpoint/2010/main" val="95462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55397" y="2291944"/>
            <a:ext cx="6518131" cy="1107996"/>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 </a:t>
            </a:r>
            <a:r>
              <a:rPr lang="zh-CN" altLang="en-US" sz="3300" b="1" spc="225" dirty="0">
                <a:solidFill>
                  <a:srgbClr val="96C527"/>
                </a:solidFill>
                <a:latin typeface="微软雅黑" panose="020B0503020204020204" pitchFamily="34" charset="-122"/>
                <a:ea typeface="微软雅黑" panose="020B0503020204020204" pitchFamily="34" charset="-122"/>
              </a:rPr>
              <a:t>非关系型数据库服务</a:t>
            </a:r>
            <a:endParaRPr lang="en-US" altLang="zh-CN" sz="3300" b="1" spc="225" dirty="0">
              <a:solidFill>
                <a:srgbClr val="96C527"/>
              </a:solidFill>
              <a:latin typeface="微软雅黑" panose="020B0503020204020204" pitchFamily="34" charset="-122"/>
              <a:ea typeface="微软雅黑" panose="020B0503020204020204" pitchFamily="34" charset="-122"/>
            </a:endParaRPr>
          </a:p>
          <a:p>
            <a:r>
              <a:rPr lang="en-US" altLang="zh-CN" sz="3300" b="1" spc="225" dirty="0">
                <a:solidFill>
                  <a:srgbClr val="96C527"/>
                </a:solidFill>
                <a:latin typeface="微软雅黑" panose="020B0503020204020204" pitchFamily="34" charset="-122"/>
                <a:ea typeface="微软雅黑" panose="020B0503020204020204" pitchFamily="34" charset="-122"/>
              </a:rPr>
              <a:t>      SimpleDB</a:t>
            </a:r>
            <a:r>
              <a:rPr lang="zh-CN" altLang="en-US" sz="3300" b="1" spc="225" dirty="0">
                <a:solidFill>
                  <a:srgbClr val="96C527"/>
                </a:solidFill>
                <a:latin typeface="微软雅黑" panose="020B0503020204020204" pitchFamily="34" charset="-122"/>
                <a:ea typeface="微软雅黑" panose="020B0503020204020204" pitchFamily="34" charset="-122"/>
              </a:rPr>
              <a:t>和</a:t>
            </a:r>
            <a:r>
              <a:rPr lang="en-US" altLang="zh-CN" sz="3300" b="1" spc="225" dirty="0">
                <a:solidFill>
                  <a:srgbClr val="96C527"/>
                </a:solidFill>
                <a:latin typeface="微软雅黑" panose="020B0503020204020204" pitchFamily="34" charset="-122"/>
                <a:ea typeface="微软雅黑" panose="020B0503020204020204" pitchFamily="34" charset="-122"/>
              </a:rPr>
              <a:t>DynamoDB</a:t>
            </a:r>
          </a:p>
        </p:txBody>
      </p:sp>
      <p:sp>
        <p:nvSpPr>
          <p:cNvPr id="3" name="等腰三角形 2"/>
          <p:cNvSpPr/>
          <p:nvPr/>
        </p:nvSpPr>
        <p:spPr>
          <a:xfrm rot="5400000">
            <a:off x="2071193" y="422985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329000" y="3610405"/>
            <a:ext cx="6237605" cy="415498"/>
          </a:xfrm>
          <a:prstGeom prst="rect">
            <a:avLst/>
          </a:prstGeom>
        </p:spPr>
        <p:txBody>
          <a:bodyPr wrap="none">
            <a:spAutoFit/>
          </a:bodyPr>
          <a:lstStyle/>
          <a:p>
            <a:r>
              <a:rPr lang="en-US" altLang="zh-CN" sz="2100" spc="225" dirty="0">
                <a:solidFill>
                  <a:schemeClr val="bg1">
                    <a:lumMod val="65000"/>
                  </a:schemeClr>
                </a:solidFill>
                <a:latin typeface="+mn-ea"/>
              </a:rPr>
              <a:t>2.1  </a:t>
            </a:r>
            <a:r>
              <a:rPr lang="zh-CN" altLang="en-US" sz="2100" spc="225" dirty="0">
                <a:solidFill>
                  <a:schemeClr val="bg1">
                    <a:lumMod val="65000"/>
                  </a:schemeClr>
                </a:solidFill>
                <a:latin typeface="+mn-ea"/>
              </a:rPr>
              <a:t>非关系型数据库与传统关系数据库的比较</a:t>
            </a:r>
          </a:p>
        </p:txBody>
      </p:sp>
      <p:sp>
        <p:nvSpPr>
          <p:cNvPr id="7" name="矩形 6"/>
          <p:cNvSpPr/>
          <p:nvPr/>
        </p:nvSpPr>
        <p:spPr>
          <a:xfrm>
            <a:off x="2329000" y="4102072"/>
            <a:ext cx="2350323" cy="415498"/>
          </a:xfrm>
          <a:prstGeom prst="rect">
            <a:avLst/>
          </a:prstGeom>
        </p:spPr>
        <p:txBody>
          <a:bodyPr wrap="none">
            <a:spAutoFit/>
          </a:bodyPr>
          <a:lstStyle/>
          <a:p>
            <a:r>
              <a:rPr lang="en-US" altLang="zh-CN" sz="2100" kern="500" spc="225" dirty="0">
                <a:solidFill>
                  <a:schemeClr val="bg1"/>
                </a:solidFill>
                <a:latin typeface="+mn-ea"/>
              </a:rPr>
              <a:t>2.2  SimpleDB</a:t>
            </a:r>
            <a:endParaRPr lang="zh-CN" altLang="en-US" sz="2100" kern="500" spc="225" dirty="0">
              <a:solidFill>
                <a:schemeClr val="bg1"/>
              </a:solidFill>
              <a:latin typeface="+mn-ea"/>
            </a:endParaRPr>
          </a:p>
        </p:txBody>
      </p:sp>
      <p:sp>
        <p:nvSpPr>
          <p:cNvPr id="8" name="矩形 7"/>
          <p:cNvSpPr/>
          <p:nvPr/>
        </p:nvSpPr>
        <p:spPr>
          <a:xfrm>
            <a:off x="2329000" y="4583428"/>
            <a:ext cx="2561920" cy="415498"/>
          </a:xfrm>
          <a:prstGeom prst="rect">
            <a:avLst/>
          </a:prstGeom>
        </p:spPr>
        <p:txBody>
          <a:bodyPr wrap="none">
            <a:spAutoFit/>
          </a:bodyPr>
          <a:lstStyle/>
          <a:p>
            <a:r>
              <a:rPr lang="en-US" altLang="zh-CN" sz="2100" spc="225" dirty="0">
                <a:solidFill>
                  <a:schemeClr val="bg1">
                    <a:lumMod val="65000"/>
                  </a:schemeClr>
                </a:solidFill>
                <a:latin typeface="+mn-ea"/>
              </a:rPr>
              <a:t>2.3  DynamoDB</a:t>
            </a:r>
            <a:endParaRPr lang="zh-CN" altLang="en-US" sz="2100" spc="225" dirty="0">
              <a:solidFill>
                <a:schemeClr val="bg1">
                  <a:lumMod val="65000"/>
                </a:schemeClr>
              </a:solidFill>
              <a:latin typeface="+mn-ea"/>
            </a:endParaRPr>
          </a:p>
        </p:txBody>
      </p:sp>
      <p:sp>
        <p:nvSpPr>
          <p:cNvPr id="9" name="矩形 8"/>
          <p:cNvSpPr/>
          <p:nvPr/>
        </p:nvSpPr>
        <p:spPr>
          <a:xfrm>
            <a:off x="2329000" y="5064784"/>
            <a:ext cx="5234125" cy="415498"/>
          </a:xfrm>
          <a:prstGeom prst="rect">
            <a:avLst/>
          </a:prstGeom>
        </p:spPr>
        <p:txBody>
          <a:bodyPr wrap="none">
            <a:spAutoFit/>
          </a:bodyPr>
          <a:lstStyle/>
          <a:p>
            <a:r>
              <a:rPr lang="en-US" altLang="zh-CN" sz="2100" spc="225" dirty="0">
                <a:solidFill>
                  <a:schemeClr val="bg1">
                    <a:lumMod val="65000"/>
                  </a:schemeClr>
                </a:solidFill>
                <a:latin typeface="+mn-ea"/>
              </a:rPr>
              <a:t>2.4  SimpleDB</a:t>
            </a:r>
            <a:r>
              <a:rPr lang="zh-CN" altLang="en-US" sz="2100" spc="225" dirty="0">
                <a:solidFill>
                  <a:schemeClr val="bg1">
                    <a:lumMod val="65000"/>
                  </a:schemeClr>
                </a:solidFill>
                <a:latin typeface="+mn-ea"/>
              </a:rPr>
              <a:t>和</a:t>
            </a:r>
            <a:r>
              <a:rPr lang="en-US" altLang="zh-CN" sz="2100" spc="225" dirty="0">
                <a:solidFill>
                  <a:schemeClr val="bg1">
                    <a:lumMod val="65000"/>
                  </a:schemeClr>
                </a:solidFill>
                <a:latin typeface="+mn-ea"/>
              </a:rPr>
              <a:t>DynamoDB</a:t>
            </a:r>
            <a:r>
              <a:rPr lang="zh-CN" altLang="en-US" sz="2100" spc="225" dirty="0">
                <a:solidFill>
                  <a:schemeClr val="bg1">
                    <a:lumMod val="65000"/>
                  </a:schemeClr>
                </a:solidFill>
                <a:latin typeface="+mn-ea"/>
              </a:rPr>
              <a:t>的比较</a:t>
            </a:r>
          </a:p>
        </p:txBody>
      </p:sp>
    </p:spTree>
    <p:extLst>
      <p:ext uri="{BB962C8B-B14F-4D97-AF65-F5344CB8AC3E}">
        <p14:creationId xmlns:p14="http://schemas.microsoft.com/office/powerpoint/2010/main" val="405532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25</a:t>
            </a:fld>
            <a:endParaRPr lang="zh-CN" altLang="en-US" dirty="0"/>
          </a:p>
        </p:txBody>
      </p:sp>
      <p:sp>
        <p:nvSpPr>
          <p:cNvPr id="3" name="文本框 2"/>
          <p:cNvSpPr txBox="1"/>
          <p:nvPr/>
        </p:nvSpPr>
        <p:spPr>
          <a:xfrm>
            <a:off x="404049" y="808059"/>
            <a:ext cx="1694695" cy="461665"/>
          </a:xfrm>
          <a:prstGeom prst="rect">
            <a:avLst/>
          </a:prstGeom>
          <a:noFill/>
        </p:spPr>
        <p:txBody>
          <a:bodyPr wrap="none" rtlCol="0">
            <a:spAutoFit/>
          </a:bodyPr>
          <a:lstStyle/>
          <a:p>
            <a:r>
              <a:rPr lang="en-US" altLang="zh-CN" sz="2400" b="1" dirty="0">
                <a:solidFill>
                  <a:schemeClr val="accent6"/>
                </a:solidFill>
              </a:rPr>
              <a:t>SimpleDB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a:solidFill>
                  <a:schemeClr val="bg1"/>
                </a:solidFill>
                <a:latin typeface="微软雅黑" panose="020B0503020204020204" pitchFamily="34" charset="-122"/>
                <a:ea typeface="微软雅黑" panose="020B0503020204020204" pitchFamily="34" charset="-122"/>
              </a:rPr>
              <a:t>DynamoDB</a:t>
            </a:r>
          </a:p>
        </p:txBody>
      </p:sp>
      <p:sp>
        <p:nvSpPr>
          <p:cNvPr id="6" name="矩形 5"/>
          <p:cNvSpPr/>
          <p:nvPr/>
        </p:nvSpPr>
        <p:spPr>
          <a:xfrm>
            <a:off x="425648" y="1416030"/>
            <a:ext cx="7251502" cy="369332"/>
          </a:xfrm>
          <a:prstGeom prst="rect">
            <a:avLst/>
          </a:prstGeom>
        </p:spPr>
        <p:txBody>
          <a:bodyPr wrap="square">
            <a:spAutoFit/>
          </a:bodyPr>
          <a:lstStyle/>
          <a:p>
            <a:r>
              <a:rPr lang="en-US" altLang="zh-CN" dirty="0">
                <a:solidFill>
                  <a:schemeClr val="tx1">
                    <a:lumMod val="75000"/>
                    <a:lumOff val="25000"/>
                  </a:schemeClr>
                </a:solidFill>
              </a:rPr>
              <a:t>SimpleDB</a:t>
            </a:r>
            <a:r>
              <a:rPr lang="zh-CN" altLang="en-US" dirty="0">
                <a:solidFill>
                  <a:schemeClr val="tx1">
                    <a:lumMod val="75000"/>
                    <a:lumOff val="25000"/>
                  </a:schemeClr>
                </a:solidFill>
              </a:rPr>
              <a:t>基本结构图如下，包含了域、条目、属性、值等概念。</a:t>
            </a:r>
          </a:p>
        </p:txBody>
      </p:sp>
      <p:grpSp>
        <p:nvGrpSpPr>
          <p:cNvPr id="44" name="组合 43"/>
          <p:cNvGrpSpPr/>
          <p:nvPr/>
        </p:nvGrpSpPr>
        <p:grpSpPr>
          <a:xfrm>
            <a:off x="780396" y="2363863"/>
            <a:ext cx="3233051" cy="3233051"/>
            <a:chOff x="1072615" y="2363863"/>
            <a:chExt cx="3233051" cy="3233051"/>
          </a:xfrm>
        </p:grpSpPr>
        <p:sp>
          <p:nvSpPr>
            <p:cNvPr id="8" name="椭圆 7"/>
            <p:cNvSpPr/>
            <p:nvPr/>
          </p:nvSpPr>
          <p:spPr>
            <a:xfrm>
              <a:off x="1072615" y="2363863"/>
              <a:ext cx="3233051" cy="3233051"/>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936735" y="3289618"/>
              <a:ext cx="1729574" cy="1613307"/>
              <a:chOff x="1936735" y="3289619"/>
              <a:chExt cx="1729574" cy="1221422"/>
            </a:xfrm>
          </p:grpSpPr>
          <p:sp>
            <p:nvSpPr>
              <p:cNvPr id="9" name="矩形 8"/>
              <p:cNvSpPr/>
              <p:nvPr/>
            </p:nvSpPr>
            <p:spPr>
              <a:xfrm>
                <a:off x="1936735" y="3289619"/>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10" name="矩形 9"/>
              <p:cNvSpPr/>
              <p:nvPr/>
            </p:nvSpPr>
            <p:spPr>
              <a:xfrm>
                <a:off x="2801522" y="3289619"/>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11" name="矩形 10"/>
              <p:cNvSpPr/>
              <p:nvPr/>
            </p:nvSpPr>
            <p:spPr>
              <a:xfrm>
                <a:off x="1936735" y="3900330"/>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12" name="矩形 11"/>
              <p:cNvSpPr/>
              <p:nvPr/>
            </p:nvSpPr>
            <p:spPr>
              <a:xfrm>
                <a:off x="2801522" y="3900330"/>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grpSp>
        <p:sp>
          <p:nvSpPr>
            <p:cNvPr id="16" name="矩形 15"/>
            <p:cNvSpPr/>
            <p:nvPr/>
          </p:nvSpPr>
          <p:spPr>
            <a:xfrm>
              <a:off x="1936735" y="2877730"/>
              <a:ext cx="864787" cy="309607"/>
            </a:xfrm>
            <a:prstGeom prst="rect">
              <a:avLst/>
            </a:prstGeom>
            <a:solidFill>
              <a:schemeClr val="tx1">
                <a:lumMod val="75000"/>
                <a:lumOff val="2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1</a:t>
              </a:r>
              <a:endParaRPr lang="zh-CN" altLang="en-US" dirty="0"/>
            </a:p>
          </p:txBody>
        </p:sp>
        <p:sp>
          <p:nvSpPr>
            <p:cNvPr id="17" name="矩形 16"/>
            <p:cNvSpPr/>
            <p:nvPr/>
          </p:nvSpPr>
          <p:spPr>
            <a:xfrm>
              <a:off x="2801522" y="2877730"/>
              <a:ext cx="864787" cy="309607"/>
            </a:xfrm>
            <a:prstGeom prst="rect">
              <a:avLst/>
            </a:prstGeom>
            <a:solidFill>
              <a:schemeClr val="tx1">
                <a:lumMod val="75000"/>
                <a:lumOff val="2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2</a:t>
              </a:r>
              <a:endParaRPr lang="zh-CN" altLang="en-US" dirty="0"/>
            </a:p>
          </p:txBody>
        </p:sp>
        <p:grpSp>
          <p:nvGrpSpPr>
            <p:cNvPr id="21" name="组合 20"/>
            <p:cNvGrpSpPr/>
            <p:nvPr/>
          </p:nvGrpSpPr>
          <p:grpSpPr>
            <a:xfrm>
              <a:off x="1537498" y="3289618"/>
              <a:ext cx="334845" cy="1613307"/>
              <a:chOff x="1537498" y="3289619"/>
              <a:chExt cx="334845" cy="1221422"/>
            </a:xfrm>
          </p:grpSpPr>
          <p:sp>
            <p:nvSpPr>
              <p:cNvPr id="18" name="矩形 17"/>
              <p:cNvSpPr/>
              <p:nvPr/>
            </p:nvSpPr>
            <p:spPr>
              <a:xfrm>
                <a:off x="1537498" y="3289619"/>
                <a:ext cx="334845" cy="610711"/>
              </a:xfrm>
              <a:prstGeom prst="rect">
                <a:avLst/>
              </a:prstGeom>
              <a:solidFill>
                <a:schemeClr val="tx1">
                  <a:lumMod val="75000"/>
                  <a:lumOff val="2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1</a:t>
                </a:r>
                <a:endParaRPr lang="zh-CN" altLang="en-US" sz="1400" dirty="0"/>
              </a:p>
            </p:txBody>
          </p:sp>
          <p:sp>
            <p:nvSpPr>
              <p:cNvPr id="19" name="矩形 18"/>
              <p:cNvSpPr/>
              <p:nvPr/>
            </p:nvSpPr>
            <p:spPr>
              <a:xfrm>
                <a:off x="1537498" y="3900330"/>
                <a:ext cx="334845" cy="610711"/>
              </a:xfrm>
              <a:prstGeom prst="rect">
                <a:avLst/>
              </a:prstGeom>
              <a:solidFill>
                <a:schemeClr val="tx1">
                  <a:lumMod val="75000"/>
                  <a:lumOff val="2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2</a:t>
                </a:r>
                <a:endParaRPr lang="zh-CN" altLang="en-US" sz="1400" dirty="0"/>
              </a:p>
            </p:txBody>
          </p:sp>
        </p:grpSp>
        <p:sp>
          <p:nvSpPr>
            <p:cNvPr id="22" name="文本框 21"/>
            <p:cNvSpPr txBox="1"/>
            <p:nvPr/>
          </p:nvSpPr>
          <p:spPr>
            <a:xfrm>
              <a:off x="2369128" y="2448681"/>
              <a:ext cx="550151" cy="369332"/>
            </a:xfrm>
            <a:prstGeom prst="rect">
              <a:avLst/>
            </a:prstGeom>
            <a:noFill/>
          </p:spPr>
          <p:txBody>
            <a:bodyPr wrap="none" rtlCol="0">
              <a:spAutoFit/>
            </a:bodyPr>
            <a:lstStyle/>
            <a:p>
              <a:r>
                <a:rPr lang="zh-CN" altLang="en-US" dirty="0">
                  <a:solidFill>
                    <a:schemeClr val="tx1">
                      <a:lumMod val="75000"/>
                      <a:lumOff val="25000"/>
                    </a:schemeClr>
                  </a:solidFill>
                </a:rPr>
                <a:t>域</a:t>
              </a:r>
              <a:r>
                <a:rPr lang="en-US" altLang="zh-CN" dirty="0">
                  <a:solidFill>
                    <a:schemeClr val="tx1">
                      <a:lumMod val="75000"/>
                      <a:lumOff val="25000"/>
                    </a:schemeClr>
                  </a:solidFill>
                </a:rPr>
                <a:t>1</a:t>
              </a:r>
              <a:endParaRPr lang="zh-CN" altLang="en-US" dirty="0">
                <a:solidFill>
                  <a:schemeClr val="tx1">
                    <a:lumMod val="75000"/>
                    <a:lumOff val="25000"/>
                  </a:schemeClr>
                </a:solidFill>
              </a:endParaRPr>
            </a:p>
          </p:txBody>
        </p:sp>
      </p:grpSp>
      <p:grpSp>
        <p:nvGrpSpPr>
          <p:cNvPr id="43" name="组合 42"/>
          <p:cNvGrpSpPr/>
          <p:nvPr/>
        </p:nvGrpSpPr>
        <p:grpSpPr>
          <a:xfrm>
            <a:off x="5169786" y="2363863"/>
            <a:ext cx="3233051" cy="3233051"/>
            <a:chOff x="4639771" y="2363863"/>
            <a:chExt cx="3233051" cy="3233051"/>
          </a:xfrm>
        </p:grpSpPr>
        <p:sp>
          <p:nvSpPr>
            <p:cNvPr id="25" name="椭圆 24"/>
            <p:cNvSpPr/>
            <p:nvPr/>
          </p:nvSpPr>
          <p:spPr>
            <a:xfrm>
              <a:off x="4639771" y="2363863"/>
              <a:ext cx="3233051" cy="3233051"/>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5503891" y="3289618"/>
              <a:ext cx="1729574" cy="1613307"/>
              <a:chOff x="1936735" y="3289619"/>
              <a:chExt cx="1729574" cy="1221422"/>
            </a:xfrm>
          </p:grpSpPr>
          <p:sp>
            <p:nvSpPr>
              <p:cNvPr id="33" name="矩形 32"/>
              <p:cNvSpPr/>
              <p:nvPr/>
            </p:nvSpPr>
            <p:spPr>
              <a:xfrm>
                <a:off x="1936735" y="3289619"/>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4" name="矩形 33"/>
              <p:cNvSpPr/>
              <p:nvPr/>
            </p:nvSpPr>
            <p:spPr>
              <a:xfrm>
                <a:off x="2801522" y="3289619"/>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5" name="矩形 34"/>
              <p:cNvSpPr/>
              <p:nvPr/>
            </p:nvSpPr>
            <p:spPr>
              <a:xfrm>
                <a:off x="1936735" y="3900330"/>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6" name="矩形 35"/>
              <p:cNvSpPr/>
              <p:nvPr/>
            </p:nvSpPr>
            <p:spPr>
              <a:xfrm>
                <a:off x="2801522" y="3900330"/>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grpSp>
        <p:sp>
          <p:nvSpPr>
            <p:cNvPr id="27" name="矩形 26"/>
            <p:cNvSpPr/>
            <p:nvPr/>
          </p:nvSpPr>
          <p:spPr>
            <a:xfrm>
              <a:off x="5503891" y="2877730"/>
              <a:ext cx="864787" cy="309607"/>
            </a:xfrm>
            <a:prstGeom prst="rect">
              <a:avLst/>
            </a:prstGeom>
            <a:solidFill>
              <a:schemeClr val="tx1">
                <a:lumMod val="75000"/>
                <a:lumOff val="2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3</a:t>
              </a:r>
              <a:endParaRPr lang="zh-CN" altLang="en-US" dirty="0"/>
            </a:p>
          </p:txBody>
        </p:sp>
        <p:sp>
          <p:nvSpPr>
            <p:cNvPr id="28" name="矩形 27"/>
            <p:cNvSpPr/>
            <p:nvPr/>
          </p:nvSpPr>
          <p:spPr>
            <a:xfrm>
              <a:off x="6368678" y="2877730"/>
              <a:ext cx="864787" cy="309607"/>
            </a:xfrm>
            <a:prstGeom prst="rect">
              <a:avLst/>
            </a:prstGeom>
            <a:solidFill>
              <a:schemeClr val="tx1">
                <a:lumMod val="75000"/>
                <a:lumOff val="2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a:t>
              </a:r>
              <a:r>
                <a:rPr lang="en-US" altLang="zh-CN" dirty="0"/>
                <a:t>4</a:t>
              </a:r>
              <a:endParaRPr lang="zh-CN" altLang="en-US" dirty="0"/>
            </a:p>
          </p:txBody>
        </p:sp>
        <p:grpSp>
          <p:nvGrpSpPr>
            <p:cNvPr id="29" name="组合 28"/>
            <p:cNvGrpSpPr/>
            <p:nvPr/>
          </p:nvGrpSpPr>
          <p:grpSpPr>
            <a:xfrm>
              <a:off x="5104654" y="3289618"/>
              <a:ext cx="334845" cy="1613307"/>
              <a:chOff x="1537498" y="3289619"/>
              <a:chExt cx="334845" cy="1221422"/>
            </a:xfrm>
          </p:grpSpPr>
          <p:sp>
            <p:nvSpPr>
              <p:cNvPr id="31" name="矩形 30"/>
              <p:cNvSpPr/>
              <p:nvPr/>
            </p:nvSpPr>
            <p:spPr>
              <a:xfrm>
                <a:off x="1537498" y="3289619"/>
                <a:ext cx="334845" cy="610711"/>
              </a:xfrm>
              <a:prstGeom prst="rect">
                <a:avLst/>
              </a:prstGeom>
              <a:solidFill>
                <a:schemeClr val="tx1">
                  <a:lumMod val="75000"/>
                  <a:lumOff val="2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3</a:t>
                </a:r>
                <a:endParaRPr lang="zh-CN" altLang="en-US" sz="1400" dirty="0"/>
              </a:p>
            </p:txBody>
          </p:sp>
          <p:sp>
            <p:nvSpPr>
              <p:cNvPr id="32" name="矩形 31"/>
              <p:cNvSpPr/>
              <p:nvPr/>
            </p:nvSpPr>
            <p:spPr>
              <a:xfrm>
                <a:off x="1537498" y="3900330"/>
                <a:ext cx="334845" cy="610711"/>
              </a:xfrm>
              <a:prstGeom prst="rect">
                <a:avLst/>
              </a:prstGeom>
              <a:solidFill>
                <a:schemeClr val="tx1">
                  <a:lumMod val="75000"/>
                  <a:lumOff val="2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4</a:t>
                </a:r>
                <a:endParaRPr lang="zh-CN" altLang="en-US" sz="1400" dirty="0"/>
              </a:p>
            </p:txBody>
          </p:sp>
        </p:grpSp>
        <p:sp>
          <p:nvSpPr>
            <p:cNvPr id="30" name="文本框 29"/>
            <p:cNvSpPr txBox="1"/>
            <p:nvPr/>
          </p:nvSpPr>
          <p:spPr>
            <a:xfrm>
              <a:off x="5936284" y="2448681"/>
              <a:ext cx="550151" cy="369332"/>
            </a:xfrm>
            <a:prstGeom prst="rect">
              <a:avLst/>
            </a:prstGeom>
            <a:noFill/>
          </p:spPr>
          <p:txBody>
            <a:bodyPr wrap="none" rtlCol="0">
              <a:spAutoFit/>
            </a:bodyPr>
            <a:lstStyle/>
            <a:p>
              <a:r>
                <a:rPr lang="zh-CN" altLang="en-US" dirty="0">
                  <a:solidFill>
                    <a:schemeClr val="tx1">
                      <a:lumMod val="75000"/>
                      <a:lumOff val="25000"/>
                    </a:schemeClr>
                  </a:solidFill>
                </a:rPr>
                <a:t>域</a:t>
              </a:r>
              <a:r>
                <a:rPr lang="en-US" altLang="zh-CN" dirty="0">
                  <a:solidFill>
                    <a:schemeClr val="tx1">
                      <a:lumMod val="75000"/>
                      <a:lumOff val="25000"/>
                    </a:schemeClr>
                  </a:solidFill>
                </a:rPr>
                <a:t>2</a:t>
              </a:r>
              <a:endParaRPr lang="zh-CN" altLang="en-US" dirty="0">
                <a:solidFill>
                  <a:schemeClr val="tx1">
                    <a:lumMod val="75000"/>
                    <a:lumOff val="25000"/>
                  </a:schemeClr>
                </a:solidFill>
              </a:endParaRPr>
            </a:p>
          </p:txBody>
        </p:sp>
      </p:grpSp>
      <p:grpSp>
        <p:nvGrpSpPr>
          <p:cNvPr id="42" name="组合 41"/>
          <p:cNvGrpSpPr/>
          <p:nvPr/>
        </p:nvGrpSpPr>
        <p:grpSpPr>
          <a:xfrm>
            <a:off x="4054690" y="4812449"/>
            <a:ext cx="1039711" cy="1039711"/>
            <a:chOff x="3848727" y="4812449"/>
            <a:chExt cx="1039711" cy="1039711"/>
          </a:xfrm>
        </p:grpSpPr>
        <p:sp>
          <p:nvSpPr>
            <p:cNvPr id="38" name="椭圆 37"/>
            <p:cNvSpPr/>
            <p:nvPr/>
          </p:nvSpPr>
          <p:spPr>
            <a:xfrm>
              <a:off x="3848727" y="4812449"/>
              <a:ext cx="1039711" cy="1039711"/>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105020" y="5031910"/>
              <a:ext cx="550151" cy="369332"/>
            </a:xfrm>
            <a:prstGeom prst="rect">
              <a:avLst/>
            </a:prstGeom>
            <a:noFill/>
          </p:spPr>
          <p:txBody>
            <a:bodyPr wrap="none" rtlCol="0">
              <a:spAutoFit/>
            </a:bodyPr>
            <a:lstStyle/>
            <a:p>
              <a:pPr algn="ctr"/>
              <a:r>
                <a:rPr lang="zh-CN" altLang="en-US" dirty="0">
                  <a:solidFill>
                    <a:schemeClr val="tx1">
                      <a:lumMod val="75000"/>
                      <a:lumOff val="25000"/>
                    </a:schemeClr>
                  </a:solidFill>
                </a:rPr>
                <a:t>域</a:t>
              </a:r>
              <a:r>
                <a:rPr lang="en-US" altLang="zh-CN" dirty="0">
                  <a:solidFill>
                    <a:schemeClr val="tx1">
                      <a:lumMod val="75000"/>
                      <a:lumOff val="25000"/>
                    </a:schemeClr>
                  </a:solidFill>
                </a:rPr>
                <a:t>3</a:t>
              </a:r>
              <a:endParaRPr lang="zh-CN" altLang="en-US" dirty="0">
                <a:solidFill>
                  <a:schemeClr val="tx1">
                    <a:lumMod val="75000"/>
                    <a:lumOff val="25000"/>
                  </a:schemeClr>
                </a:solidFill>
              </a:endParaRPr>
            </a:p>
          </p:txBody>
        </p:sp>
        <p:sp>
          <p:nvSpPr>
            <p:cNvPr id="40" name="文本框 39"/>
            <p:cNvSpPr txBox="1"/>
            <p:nvPr/>
          </p:nvSpPr>
          <p:spPr>
            <a:xfrm>
              <a:off x="4100211" y="5344546"/>
              <a:ext cx="559769" cy="369332"/>
            </a:xfrm>
            <a:prstGeom prst="rect">
              <a:avLst/>
            </a:prstGeom>
            <a:noFill/>
          </p:spPr>
          <p:txBody>
            <a:bodyPr wrap="none" rtlCol="0">
              <a:spAutoFit/>
            </a:bodyPr>
            <a:lstStyle/>
            <a:p>
              <a:pPr algn="ctr"/>
              <a:r>
                <a:rPr lang="en-US" altLang="zh-CN" dirty="0">
                  <a:solidFill>
                    <a:schemeClr val="tx1">
                      <a:lumMod val="75000"/>
                      <a:lumOff val="25000"/>
                    </a:schemeClr>
                  </a:solidFill>
                </a:rPr>
                <a:t>……</a:t>
              </a:r>
              <a:endParaRPr lang="zh-CN" altLang="en-US" dirty="0">
                <a:solidFill>
                  <a:schemeClr val="tx1">
                    <a:lumMod val="75000"/>
                    <a:lumOff val="25000"/>
                  </a:schemeClr>
                </a:solidFill>
              </a:endParaRPr>
            </a:p>
          </p:txBody>
        </p:sp>
      </p:grpSp>
      <p:sp>
        <p:nvSpPr>
          <p:cNvPr id="41" name="文本框 40"/>
          <p:cNvSpPr txBox="1"/>
          <p:nvPr/>
        </p:nvSpPr>
        <p:spPr>
          <a:xfrm>
            <a:off x="4020547" y="2132793"/>
            <a:ext cx="1107996" cy="369332"/>
          </a:xfrm>
          <a:prstGeom prst="rect">
            <a:avLst/>
          </a:prstGeom>
          <a:noFill/>
        </p:spPr>
        <p:txBody>
          <a:bodyPr wrap="none" rtlCol="0">
            <a:spAutoFit/>
          </a:bodyPr>
          <a:lstStyle/>
          <a:p>
            <a:r>
              <a:rPr lang="zh-CN" altLang="en-US" dirty="0">
                <a:solidFill>
                  <a:schemeClr val="tx1">
                    <a:lumMod val="75000"/>
                    <a:lumOff val="25000"/>
                  </a:schemeClr>
                </a:solidFill>
              </a:rPr>
              <a:t>用户账户</a:t>
            </a:r>
          </a:p>
        </p:txBody>
      </p:sp>
    </p:spTree>
    <p:extLst>
      <p:ext uri="{BB962C8B-B14F-4D97-AF65-F5344CB8AC3E}">
        <p14:creationId xmlns:p14="http://schemas.microsoft.com/office/powerpoint/2010/main" val="112580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26</a:t>
            </a:fld>
            <a:endParaRPr lang="zh-CN" altLang="en-US" dirty="0"/>
          </a:p>
        </p:txBody>
      </p:sp>
      <p:sp>
        <p:nvSpPr>
          <p:cNvPr id="3" name="文本框 2"/>
          <p:cNvSpPr txBox="1"/>
          <p:nvPr/>
        </p:nvSpPr>
        <p:spPr>
          <a:xfrm>
            <a:off x="404049" y="808059"/>
            <a:ext cx="1694695" cy="461665"/>
          </a:xfrm>
          <a:prstGeom prst="rect">
            <a:avLst/>
          </a:prstGeom>
          <a:noFill/>
        </p:spPr>
        <p:txBody>
          <a:bodyPr wrap="none" rtlCol="0">
            <a:spAutoFit/>
          </a:bodyPr>
          <a:lstStyle/>
          <a:p>
            <a:r>
              <a:rPr lang="en-US" altLang="zh-CN" sz="2400" b="1" dirty="0">
                <a:solidFill>
                  <a:schemeClr val="accent6"/>
                </a:solidFill>
              </a:rPr>
              <a:t>SimpleDB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a:solidFill>
                  <a:schemeClr val="bg1"/>
                </a:solidFill>
                <a:latin typeface="微软雅黑" panose="020B0503020204020204" pitchFamily="34" charset="-122"/>
                <a:ea typeface="微软雅黑" panose="020B0503020204020204" pitchFamily="34" charset="-122"/>
              </a:rPr>
              <a:t>DynamoDB</a:t>
            </a:r>
          </a:p>
        </p:txBody>
      </p:sp>
      <p:sp>
        <p:nvSpPr>
          <p:cNvPr id="6" name="矩形 5"/>
          <p:cNvSpPr/>
          <p:nvPr/>
        </p:nvSpPr>
        <p:spPr>
          <a:xfrm>
            <a:off x="3958148" y="4828445"/>
            <a:ext cx="4802675" cy="75918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solidFill>
                  <a:schemeClr val="tx1">
                    <a:lumMod val="75000"/>
                    <a:lumOff val="25000"/>
                  </a:schemeClr>
                </a:solidFill>
              </a:rPr>
              <a:t>但域的划分也会为</a:t>
            </a:r>
            <a:r>
              <a:rPr lang="zh-CN" altLang="en-US" b="1" dirty="0">
                <a:solidFill>
                  <a:schemeClr val="accent6">
                    <a:lumMod val="75000"/>
                  </a:schemeClr>
                </a:solidFill>
              </a:rPr>
              <a:t>数据操作</a:t>
            </a:r>
            <a:r>
              <a:rPr lang="zh-CN" altLang="en-US" dirty="0">
                <a:solidFill>
                  <a:schemeClr val="tx1">
                    <a:lumMod val="75000"/>
                    <a:lumOff val="25000"/>
                  </a:schemeClr>
                </a:solidFill>
              </a:rPr>
              <a:t>带来一些</a:t>
            </a:r>
            <a:r>
              <a:rPr lang="zh-CN" altLang="en-US" b="1" dirty="0">
                <a:solidFill>
                  <a:schemeClr val="accent6">
                    <a:lumMod val="75000"/>
                  </a:schemeClr>
                </a:solidFill>
              </a:rPr>
              <a:t>限制</a:t>
            </a:r>
            <a:r>
              <a:rPr lang="zh-CN" altLang="en-US" dirty="0">
                <a:solidFill>
                  <a:schemeClr val="tx1">
                    <a:lumMod val="75000"/>
                    <a:lumOff val="25000"/>
                  </a:schemeClr>
                </a:solidFill>
              </a:rPr>
              <a:t>，是否划分域需要</a:t>
            </a:r>
            <a:r>
              <a:rPr lang="zh-CN" altLang="en-US" b="1" dirty="0">
                <a:solidFill>
                  <a:schemeClr val="accent6">
                    <a:lumMod val="75000"/>
                  </a:schemeClr>
                </a:solidFill>
              </a:rPr>
              <a:t>综合多种因素考虑</a:t>
            </a:r>
            <a:r>
              <a:rPr lang="zh-CN" altLang="en-US" dirty="0">
                <a:solidFill>
                  <a:schemeClr val="tx1">
                    <a:lumMod val="75000"/>
                    <a:lumOff val="25000"/>
                  </a:schemeClr>
                </a:solidFill>
              </a:rPr>
              <a:t>。</a:t>
            </a:r>
          </a:p>
        </p:txBody>
      </p:sp>
      <p:sp>
        <p:nvSpPr>
          <p:cNvPr id="22" name="椭圆 21"/>
          <p:cNvSpPr/>
          <p:nvPr/>
        </p:nvSpPr>
        <p:spPr>
          <a:xfrm>
            <a:off x="571391" y="2363863"/>
            <a:ext cx="3233051" cy="3233051"/>
          </a:xfrm>
          <a:prstGeom prst="ellipse">
            <a:avLst/>
          </a:prstGeom>
          <a:noFill/>
          <a:ln w="28575">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435511" y="3289618"/>
            <a:ext cx="1729574" cy="1613307"/>
            <a:chOff x="1936735" y="3289619"/>
            <a:chExt cx="1729574" cy="1221422"/>
          </a:xfrm>
          <a:solidFill>
            <a:schemeClr val="bg1">
              <a:lumMod val="75000"/>
            </a:schemeClr>
          </a:solidFill>
        </p:grpSpPr>
        <p:sp>
          <p:nvSpPr>
            <p:cNvPr id="30" name="矩形 29"/>
            <p:cNvSpPr/>
            <p:nvPr/>
          </p:nvSpPr>
          <p:spPr>
            <a:xfrm>
              <a:off x="1936735" y="3289619"/>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1" name="矩形 30"/>
            <p:cNvSpPr/>
            <p:nvPr/>
          </p:nvSpPr>
          <p:spPr>
            <a:xfrm>
              <a:off x="2801522" y="3289619"/>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2" name="矩形 31"/>
            <p:cNvSpPr/>
            <p:nvPr/>
          </p:nvSpPr>
          <p:spPr>
            <a:xfrm>
              <a:off x="1936735" y="3900330"/>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3" name="矩形 32"/>
            <p:cNvSpPr/>
            <p:nvPr/>
          </p:nvSpPr>
          <p:spPr>
            <a:xfrm>
              <a:off x="2801522" y="3900330"/>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grpSp>
      <p:sp>
        <p:nvSpPr>
          <p:cNvPr id="24" name="矩形 23"/>
          <p:cNvSpPr/>
          <p:nvPr/>
        </p:nvSpPr>
        <p:spPr>
          <a:xfrm>
            <a:off x="1435511" y="2877730"/>
            <a:ext cx="864787" cy="309607"/>
          </a:xfrm>
          <a:prstGeom prst="rect">
            <a:avLst/>
          </a:prstGeom>
          <a:solidFill>
            <a:schemeClr val="bg1">
              <a:lumMod val="7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1</a:t>
            </a:r>
            <a:endParaRPr lang="zh-CN" altLang="en-US" dirty="0"/>
          </a:p>
        </p:txBody>
      </p:sp>
      <p:sp>
        <p:nvSpPr>
          <p:cNvPr id="25" name="矩形 24"/>
          <p:cNvSpPr/>
          <p:nvPr/>
        </p:nvSpPr>
        <p:spPr>
          <a:xfrm>
            <a:off x="2300298" y="2877730"/>
            <a:ext cx="864787" cy="309607"/>
          </a:xfrm>
          <a:prstGeom prst="rect">
            <a:avLst/>
          </a:prstGeom>
          <a:solidFill>
            <a:schemeClr val="bg1">
              <a:lumMod val="7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2</a:t>
            </a:r>
            <a:endParaRPr lang="zh-CN" altLang="en-US" dirty="0"/>
          </a:p>
        </p:txBody>
      </p:sp>
      <p:grpSp>
        <p:nvGrpSpPr>
          <p:cNvPr id="26" name="组合 25"/>
          <p:cNvGrpSpPr/>
          <p:nvPr/>
        </p:nvGrpSpPr>
        <p:grpSpPr>
          <a:xfrm>
            <a:off x="1036274" y="3289618"/>
            <a:ext cx="334845" cy="1613307"/>
            <a:chOff x="1537498" y="3289619"/>
            <a:chExt cx="334845" cy="1221422"/>
          </a:xfrm>
          <a:solidFill>
            <a:schemeClr val="bg1">
              <a:lumMod val="75000"/>
            </a:schemeClr>
          </a:solidFill>
        </p:grpSpPr>
        <p:sp>
          <p:nvSpPr>
            <p:cNvPr id="28" name="矩形 27"/>
            <p:cNvSpPr/>
            <p:nvPr/>
          </p:nvSpPr>
          <p:spPr>
            <a:xfrm>
              <a:off x="1537498" y="3289619"/>
              <a:ext cx="334845" cy="610711"/>
            </a:xfrm>
            <a:prstGeom prst="rect">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1</a:t>
              </a:r>
              <a:endParaRPr lang="zh-CN" altLang="en-US" sz="1400" dirty="0"/>
            </a:p>
          </p:txBody>
        </p:sp>
        <p:sp>
          <p:nvSpPr>
            <p:cNvPr id="29" name="矩形 28"/>
            <p:cNvSpPr/>
            <p:nvPr/>
          </p:nvSpPr>
          <p:spPr>
            <a:xfrm>
              <a:off x="1537498" y="3900330"/>
              <a:ext cx="334845" cy="610711"/>
            </a:xfrm>
            <a:prstGeom prst="rect">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2</a:t>
              </a:r>
              <a:endParaRPr lang="zh-CN" altLang="en-US" sz="1400" dirty="0"/>
            </a:p>
          </p:txBody>
        </p:sp>
      </p:grpSp>
      <p:sp>
        <p:nvSpPr>
          <p:cNvPr id="27" name="文本框 26"/>
          <p:cNvSpPr txBox="1"/>
          <p:nvPr/>
        </p:nvSpPr>
        <p:spPr>
          <a:xfrm>
            <a:off x="1867904" y="2448681"/>
            <a:ext cx="550151" cy="369332"/>
          </a:xfrm>
          <a:prstGeom prst="rect">
            <a:avLst/>
          </a:prstGeom>
          <a:noFill/>
        </p:spPr>
        <p:txBody>
          <a:bodyPr wrap="none" rtlCol="0">
            <a:spAutoFit/>
          </a:bodyPr>
          <a:lstStyle/>
          <a:p>
            <a:r>
              <a:rPr lang="zh-CN" altLang="en-US" dirty="0">
                <a:solidFill>
                  <a:schemeClr val="accent6">
                    <a:lumMod val="75000"/>
                  </a:schemeClr>
                </a:solidFill>
              </a:rPr>
              <a:t>域</a:t>
            </a:r>
            <a:r>
              <a:rPr lang="en-US" altLang="zh-CN" dirty="0">
                <a:solidFill>
                  <a:schemeClr val="accent6">
                    <a:lumMod val="75000"/>
                  </a:schemeClr>
                </a:solidFill>
              </a:rPr>
              <a:t>1</a:t>
            </a:r>
            <a:endParaRPr lang="zh-CN" altLang="en-US" dirty="0">
              <a:solidFill>
                <a:schemeClr val="accent6">
                  <a:lumMod val="75000"/>
                </a:schemeClr>
              </a:solidFill>
            </a:endParaRPr>
          </a:p>
        </p:txBody>
      </p:sp>
      <p:sp>
        <p:nvSpPr>
          <p:cNvPr id="34" name="文本框 33"/>
          <p:cNvSpPr txBox="1"/>
          <p:nvPr/>
        </p:nvSpPr>
        <p:spPr>
          <a:xfrm>
            <a:off x="361984" y="1480161"/>
            <a:ext cx="2622834" cy="400110"/>
          </a:xfrm>
          <a:prstGeom prst="rect">
            <a:avLst/>
          </a:prstGeom>
          <a:noFill/>
        </p:spPr>
        <p:txBody>
          <a:bodyPr wrap="none" rtlCol="0">
            <a:spAutoFit/>
          </a:bodyPr>
          <a:lstStyle/>
          <a:p>
            <a:r>
              <a:rPr lang="en-US" altLang="zh-CN" sz="2000" b="1" spc="300" dirty="0">
                <a:solidFill>
                  <a:schemeClr val="tx1">
                    <a:lumMod val="75000"/>
                    <a:lumOff val="25000"/>
                  </a:schemeClr>
                </a:solidFill>
              </a:rPr>
              <a:t>1.</a:t>
            </a:r>
            <a:r>
              <a:rPr lang="zh-CN" altLang="en-US" sz="2000" b="1" spc="300" dirty="0">
                <a:solidFill>
                  <a:schemeClr val="tx1">
                    <a:lumMod val="75000"/>
                    <a:lumOff val="25000"/>
                  </a:schemeClr>
                </a:solidFill>
              </a:rPr>
              <a:t>域（</a:t>
            </a:r>
            <a:r>
              <a:rPr lang="en-US" altLang="zh-CN" sz="2000" b="1" spc="300" dirty="0">
                <a:solidFill>
                  <a:schemeClr val="tx1">
                    <a:lumMod val="75000"/>
                    <a:lumOff val="25000"/>
                  </a:schemeClr>
                </a:solidFill>
              </a:rPr>
              <a:t>Domain</a:t>
            </a:r>
            <a:r>
              <a:rPr lang="zh-CN" altLang="en-US" sz="2000" b="1" spc="300" dirty="0">
                <a:solidFill>
                  <a:schemeClr val="tx1">
                    <a:lumMod val="75000"/>
                    <a:lumOff val="25000"/>
                  </a:schemeClr>
                </a:solidFill>
              </a:rPr>
              <a:t>）</a:t>
            </a:r>
          </a:p>
        </p:txBody>
      </p:sp>
      <p:sp>
        <p:nvSpPr>
          <p:cNvPr id="7" name="矩形 6"/>
          <p:cNvSpPr/>
          <p:nvPr/>
        </p:nvSpPr>
        <p:spPr>
          <a:xfrm>
            <a:off x="3949370" y="2398002"/>
            <a:ext cx="4811453" cy="75918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solidFill>
                  <a:schemeClr val="tx1">
                    <a:lumMod val="75000"/>
                    <a:lumOff val="25000"/>
                  </a:schemeClr>
                </a:solidFill>
              </a:rPr>
              <a:t>域是用于存放具有一定关联关系的数据的</a:t>
            </a:r>
            <a:r>
              <a:rPr lang="zh-CN" altLang="en-US" b="1" dirty="0">
                <a:solidFill>
                  <a:schemeClr val="accent6">
                    <a:lumMod val="75000"/>
                  </a:schemeClr>
                </a:solidFill>
              </a:rPr>
              <a:t>容器</a:t>
            </a:r>
            <a:r>
              <a:rPr lang="zh-CN" altLang="en-US" dirty="0">
                <a:solidFill>
                  <a:schemeClr val="tx1">
                    <a:lumMod val="75000"/>
                    <a:lumOff val="25000"/>
                  </a:schemeClr>
                </a:solidFill>
              </a:rPr>
              <a:t>，其中的数据以</a:t>
            </a:r>
            <a:r>
              <a:rPr lang="en-US" altLang="zh-CN" b="1" dirty="0">
                <a:solidFill>
                  <a:schemeClr val="accent6">
                    <a:lumMod val="75000"/>
                  </a:schemeClr>
                </a:solidFill>
              </a:rPr>
              <a:t>UTF-8</a:t>
            </a:r>
            <a:r>
              <a:rPr lang="zh-CN" altLang="en-US" b="1" dirty="0">
                <a:solidFill>
                  <a:schemeClr val="accent6">
                    <a:lumMod val="75000"/>
                  </a:schemeClr>
                </a:solidFill>
              </a:rPr>
              <a:t>编码</a:t>
            </a:r>
            <a:r>
              <a:rPr lang="zh-CN" altLang="en-US" dirty="0">
                <a:solidFill>
                  <a:schemeClr val="tx1">
                    <a:lumMod val="75000"/>
                    <a:lumOff val="25000"/>
                  </a:schemeClr>
                </a:solidFill>
              </a:rPr>
              <a:t>的字符串形式存储。</a:t>
            </a:r>
            <a:endParaRPr lang="en-US" altLang="zh-CN" dirty="0">
              <a:solidFill>
                <a:schemeClr val="tx1">
                  <a:lumMod val="75000"/>
                  <a:lumOff val="25000"/>
                </a:schemeClr>
              </a:solidFill>
            </a:endParaRPr>
          </a:p>
        </p:txBody>
      </p:sp>
      <p:sp>
        <p:nvSpPr>
          <p:cNvPr id="35" name="矩形 34"/>
          <p:cNvSpPr/>
          <p:nvPr/>
        </p:nvSpPr>
        <p:spPr>
          <a:xfrm>
            <a:off x="3949371" y="3319291"/>
            <a:ext cx="4811453" cy="75918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solidFill>
                  <a:schemeClr val="tx1">
                    <a:lumMod val="75000"/>
                    <a:lumOff val="25000"/>
                  </a:schemeClr>
                </a:solidFill>
              </a:rPr>
              <a:t>每个用户账户中的</a:t>
            </a:r>
            <a:r>
              <a:rPr lang="zh-CN" altLang="en-US" b="1" dirty="0">
                <a:solidFill>
                  <a:schemeClr val="accent6">
                    <a:lumMod val="75000"/>
                  </a:schemeClr>
                </a:solidFill>
              </a:rPr>
              <a:t>域名</a:t>
            </a:r>
            <a:r>
              <a:rPr lang="zh-CN" altLang="en-US" dirty="0">
                <a:solidFill>
                  <a:schemeClr val="tx1">
                    <a:lumMod val="75000"/>
                    <a:lumOff val="25000"/>
                  </a:schemeClr>
                </a:solidFill>
              </a:rPr>
              <a:t>必须是</a:t>
            </a:r>
            <a:r>
              <a:rPr lang="zh-CN" altLang="en-US" b="1" dirty="0">
                <a:solidFill>
                  <a:schemeClr val="accent6">
                    <a:lumMod val="75000"/>
                  </a:schemeClr>
                </a:solidFill>
              </a:rPr>
              <a:t>唯一</a:t>
            </a:r>
            <a:r>
              <a:rPr lang="zh-CN" altLang="en-US" dirty="0">
                <a:solidFill>
                  <a:schemeClr val="tx1">
                    <a:lumMod val="75000"/>
                    <a:lumOff val="25000"/>
                  </a:schemeClr>
                </a:solidFill>
              </a:rPr>
              <a:t>的，且域名长度为</a:t>
            </a:r>
            <a:r>
              <a:rPr lang="en-US" altLang="zh-CN" b="1" dirty="0">
                <a:solidFill>
                  <a:schemeClr val="accent6">
                    <a:lumMod val="75000"/>
                  </a:schemeClr>
                </a:solidFill>
              </a:rPr>
              <a:t>3</a:t>
            </a:r>
            <a:r>
              <a:rPr lang="zh-CN" altLang="en-US" b="1" dirty="0">
                <a:solidFill>
                  <a:schemeClr val="accent6">
                    <a:lumMod val="75000"/>
                  </a:schemeClr>
                </a:solidFill>
              </a:rPr>
              <a:t>～</a:t>
            </a:r>
            <a:r>
              <a:rPr lang="en-US" altLang="zh-CN" b="1" dirty="0">
                <a:solidFill>
                  <a:schemeClr val="accent6">
                    <a:lumMod val="75000"/>
                  </a:schemeClr>
                </a:solidFill>
              </a:rPr>
              <a:t>255</a:t>
            </a:r>
            <a:r>
              <a:rPr lang="zh-CN" altLang="en-US" b="1" dirty="0">
                <a:solidFill>
                  <a:schemeClr val="accent6">
                    <a:lumMod val="75000"/>
                  </a:schemeClr>
                </a:solidFill>
              </a:rPr>
              <a:t>个字符</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p:txBody>
      </p:sp>
      <p:sp>
        <p:nvSpPr>
          <p:cNvPr id="36" name="矩形 35"/>
          <p:cNvSpPr/>
          <p:nvPr/>
        </p:nvSpPr>
        <p:spPr>
          <a:xfrm>
            <a:off x="3949371" y="4240580"/>
            <a:ext cx="4811453" cy="425758"/>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solidFill>
                  <a:schemeClr val="tx1">
                    <a:lumMod val="75000"/>
                    <a:lumOff val="25000"/>
                  </a:schemeClr>
                </a:solidFill>
              </a:rPr>
              <a:t>每个域中</a:t>
            </a:r>
            <a:r>
              <a:rPr lang="zh-CN" altLang="en-US" b="1" dirty="0">
                <a:solidFill>
                  <a:schemeClr val="accent6">
                    <a:lumMod val="75000"/>
                  </a:schemeClr>
                </a:solidFill>
              </a:rPr>
              <a:t>数据的大小</a:t>
            </a:r>
            <a:r>
              <a:rPr lang="zh-CN" altLang="en-US" dirty="0">
                <a:solidFill>
                  <a:schemeClr val="tx1">
                    <a:lumMod val="75000"/>
                    <a:lumOff val="25000"/>
                  </a:schemeClr>
                </a:solidFill>
              </a:rPr>
              <a:t>具有一定的</a:t>
            </a:r>
            <a:r>
              <a:rPr lang="zh-CN" altLang="en-US" b="1" dirty="0">
                <a:solidFill>
                  <a:schemeClr val="accent6">
                    <a:lumMod val="75000"/>
                  </a:schemeClr>
                </a:solidFill>
              </a:rPr>
              <a:t>限制</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378232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27</a:t>
            </a:fld>
            <a:endParaRPr lang="zh-CN" altLang="en-US" dirty="0"/>
          </a:p>
        </p:txBody>
      </p:sp>
      <p:sp>
        <p:nvSpPr>
          <p:cNvPr id="3" name="文本框 2"/>
          <p:cNvSpPr txBox="1"/>
          <p:nvPr/>
        </p:nvSpPr>
        <p:spPr>
          <a:xfrm>
            <a:off x="404049" y="808059"/>
            <a:ext cx="1694695" cy="461665"/>
          </a:xfrm>
          <a:prstGeom prst="rect">
            <a:avLst/>
          </a:prstGeom>
          <a:noFill/>
        </p:spPr>
        <p:txBody>
          <a:bodyPr wrap="none" rtlCol="0">
            <a:spAutoFit/>
          </a:bodyPr>
          <a:lstStyle/>
          <a:p>
            <a:r>
              <a:rPr lang="en-US" altLang="zh-CN" sz="2400" b="1" dirty="0">
                <a:solidFill>
                  <a:schemeClr val="accent6"/>
                </a:solidFill>
              </a:rPr>
              <a:t>SimpleDB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err="1">
                <a:solidFill>
                  <a:schemeClr val="bg1"/>
                </a:solidFill>
                <a:latin typeface="微软雅黑" panose="020B0503020204020204" pitchFamily="34" charset="-122"/>
                <a:ea typeface="微软雅黑" panose="020B0503020204020204" pitchFamily="34" charset="-122"/>
              </a:rPr>
              <a:t>DynamoDB</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958148" y="4828445"/>
            <a:ext cx="4802675" cy="75918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t>操作上具有极大的</a:t>
            </a:r>
            <a:r>
              <a:rPr lang="zh-CN" altLang="en-US" b="1" dirty="0">
                <a:solidFill>
                  <a:schemeClr val="accent6">
                    <a:lumMod val="75000"/>
                  </a:schemeClr>
                </a:solidFill>
              </a:rPr>
              <a:t>灵活性</a:t>
            </a:r>
            <a:r>
              <a:rPr lang="zh-CN" altLang="en-US" dirty="0"/>
              <a:t>，用户可以随时</a:t>
            </a:r>
            <a:r>
              <a:rPr lang="zh-CN" altLang="en-US" b="1" dirty="0">
                <a:solidFill>
                  <a:schemeClr val="accent6">
                    <a:lumMod val="75000"/>
                  </a:schemeClr>
                </a:solidFill>
              </a:rPr>
              <a:t>创建</a:t>
            </a:r>
            <a:r>
              <a:rPr lang="zh-CN" altLang="en-US" dirty="0"/>
              <a:t>、</a:t>
            </a:r>
            <a:r>
              <a:rPr lang="zh-CN" altLang="en-US" b="1" dirty="0">
                <a:solidFill>
                  <a:schemeClr val="accent6">
                    <a:lumMod val="75000"/>
                  </a:schemeClr>
                </a:solidFill>
              </a:rPr>
              <a:t>删除</a:t>
            </a:r>
            <a:r>
              <a:rPr lang="zh-CN" altLang="en-US" dirty="0"/>
              <a:t>以及</a:t>
            </a:r>
            <a:r>
              <a:rPr lang="zh-CN" altLang="en-US" b="1" dirty="0">
                <a:solidFill>
                  <a:schemeClr val="accent6">
                    <a:lumMod val="75000"/>
                  </a:schemeClr>
                </a:solidFill>
              </a:rPr>
              <a:t>修改条目</a:t>
            </a:r>
            <a:r>
              <a:rPr lang="zh-CN" altLang="en-US" dirty="0"/>
              <a:t>的内容</a:t>
            </a:r>
            <a:endParaRPr lang="zh-CN" altLang="en-US" dirty="0">
              <a:solidFill>
                <a:schemeClr val="tx1">
                  <a:lumMod val="75000"/>
                  <a:lumOff val="25000"/>
                </a:schemeClr>
              </a:solidFill>
            </a:endParaRPr>
          </a:p>
        </p:txBody>
      </p:sp>
      <p:grpSp>
        <p:nvGrpSpPr>
          <p:cNvPr id="8" name="组合 7"/>
          <p:cNvGrpSpPr/>
          <p:nvPr/>
        </p:nvGrpSpPr>
        <p:grpSpPr>
          <a:xfrm>
            <a:off x="571391" y="2363863"/>
            <a:ext cx="3233051" cy="3233051"/>
            <a:chOff x="571391" y="2363863"/>
            <a:chExt cx="3233051" cy="3233051"/>
          </a:xfrm>
        </p:grpSpPr>
        <p:sp>
          <p:nvSpPr>
            <p:cNvPr id="22" name="椭圆 21"/>
            <p:cNvSpPr/>
            <p:nvPr/>
          </p:nvSpPr>
          <p:spPr>
            <a:xfrm>
              <a:off x="571391" y="2363863"/>
              <a:ext cx="3233051" cy="3233051"/>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435511" y="3289618"/>
              <a:ext cx="1729574" cy="1613307"/>
              <a:chOff x="1936735" y="3289619"/>
              <a:chExt cx="1729574" cy="1221422"/>
            </a:xfrm>
            <a:solidFill>
              <a:schemeClr val="bg1">
                <a:lumMod val="75000"/>
              </a:schemeClr>
            </a:solidFill>
          </p:grpSpPr>
          <p:sp>
            <p:nvSpPr>
              <p:cNvPr id="30" name="矩形 29"/>
              <p:cNvSpPr/>
              <p:nvPr/>
            </p:nvSpPr>
            <p:spPr>
              <a:xfrm>
                <a:off x="1936735" y="3289619"/>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1" name="矩形 30"/>
              <p:cNvSpPr/>
              <p:nvPr/>
            </p:nvSpPr>
            <p:spPr>
              <a:xfrm>
                <a:off x="2801522" y="3289619"/>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2" name="矩形 31"/>
              <p:cNvSpPr/>
              <p:nvPr/>
            </p:nvSpPr>
            <p:spPr>
              <a:xfrm>
                <a:off x="1936735" y="3900330"/>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3" name="矩形 32"/>
              <p:cNvSpPr/>
              <p:nvPr/>
            </p:nvSpPr>
            <p:spPr>
              <a:xfrm>
                <a:off x="2801522" y="3900330"/>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grpSp>
        <p:sp>
          <p:nvSpPr>
            <p:cNvPr id="24" name="矩形 23"/>
            <p:cNvSpPr/>
            <p:nvPr/>
          </p:nvSpPr>
          <p:spPr>
            <a:xfrm>
              <a:off x="1435511" y="2877730"/>
              <a:ext cx="864787" cy="309607"/>
            </a:xfrm>
            <a:prstGeom prst="rect">
              <a:avLst/>
            </a:prstGeom>
            <a:solidFill>
              <a:schemeClr val="bg1">
                <a:lumMod val="8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1</a:t>
              </a:r>
              <a:endParaRPr lang="zh-CN" altLang="en-US" dirty="0"/>
            </a:p>
          </p:txBody>
        </p:sp>
        <p:sp>
          <p:nvSpPr>
            <p:cNvPr id="25" name="矩形 24"/>
            <p:cNvSpPr/>
            <p:nvPr/>
          </p:nvSpPr>
          <p:spPr>
            <a:xfrm>
              <a:off x="2300298" y="2877730"/>
              <a:ext cx="864787" cy="309607"/>
            </a:xfrm>
            <a:prstGeom prst="rect">
              <a:avLst/>
            </a:prstGeom>
            <a:solidFill>
              <a:schemeClr val="bg1">
                <a:lumMod val="8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2</a:t>
              </a:r>
              <a:endParaRPr lang="zh-CN" altLang="en-US" dirty="0"/>
            </a:p>
          </p:txBody>
        </p:sp>
        <p:grpSp>
          <p:nvGrpSpPr>
            <p:cNvPr id="26" name="组合 25"/>
            <p:cNvGrpSpPr/>
            <p:nvPr/>
          </p:nvGrpSpPr>
          <p:grpSpPr>
            <a:xfrm>
              <a:off x="1036274" y="3289618"/>
              <a:ext cx="334845" cy="1613307"/>
              <a:chOff x="1537498" y="3289619"/>
              <a:chExt cx="334845" cy="1221422"/>
            </a:xfrm>
            <a:solidFill>
              <a:srgbClr val="70AD47"/>
            </a:solidFill>
          </p:grpSpPr>
          <p:sp>
            <p:nvSpPr>
              <p:cNvPr id="28" name="矩形 27"/>
              <p:cNvSpPr/>
              <p:nvPr/>
            </p:nvSpPr>
            <p:spPr>
              <a:xfrm>
                <a:off x="1537498" y="3289619"/>
                <a:ext cx="334845" cy="610711"/>
              </a:xfrm>
              <a:prstGeom prst="rect">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1</a:t>
                </a:r>
                <a:endParaRPr lang="zh-CN" altLang="en-US" sz="1400" dirty="0"/>
              </a:p>
            </p:txBody>
          </p:sp>
          <p:sp>
            <p:nvSpPr>
              <p:cNvPr id="29" name="矩形 28"/>
              <p:cNvSpPr/>
              <p:nvPr/>
            </p:nvSpPr>
            <p:spPr>
              <a:xfrm>
                <a:off x="1537498" y="3900330"/>
                <a:ext cx="334845" cy="610711"/>
              </a:xfrm>
              <a:prstGeom prst="rect">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2</a:t>
                </a:r>
                <a:endParaRPr lang="zh-CN" altLang="en-US" sz="1400" dirty="0"/>
              </a:p>
            </p:txBody>
          </p:sp>
        </p:grpSp>
        <p:sp>
          <p:nvSpPr>
            <p:cNvPr id="27" name="文本框 26"/>
            <p:cNvSpPr txBox="1"/>
            <p:nvPr/>
          </p:nvSpPr>
          <p:spPr>
            <a:xfrm>
              <a:off x="1867904" y="2448681"/>
              <a:ext cx="550151" cy="369332"/>
            </a:xfrm>
            <a:prstGeom prst="rect">
              <a:avLst/>
            </a:prstGeom>
            <a:noFill/>
          </p:spPr>
          <p:txBody>
            <a:bodyPr wrap="none" rtlCol="0">
              <a:spAutoFit/>
            </a:bodyPr>
            <a:lstStyle/>
            <a:p>
              <a:r>
                <a:rPr lang="zh-CN" altLang="en-US" dirty="0">
                  <a:solidFill>
                    <a:schemeClr val="tx1">
                      <a:lumMod val="75000"/>
                      <a:lumOff val="25000"/>
                    </a:schemeClr>
                  </a:solidFill>
                </a:rPr>
                <a:t>域</a:t>
              </a:r>
              <a:r>
                <a:rPr lang="en-US" altLang="zh-CN" dirty="0">
                  <a:solidFill>
                    <a:schemeClr val="tx1">
                      <a:lumMod val="75000"/>
                      <a:lumOff val="25000"/>
                    </a:schemeClr>
                  </a:solidFill>
                </a:rPr>
                <a:t>1</a:t>
              </a:r>
              <a:endParaRPr lang="zh-CN" altLang="en-US" dirty="0">
                <a:solidFill>
                  <a:schemeClr val="tx1">
                    <a:lumMod val="75000"/>
                    <a:lumOff val="25000"/>
                  </a:schemeClr>
                </a:solidFill>
              </a:endParaRPr>
            </a:p>
          </p:txBody>
        </p:sp>
      </p:grpSp>
      <p:sp>
        <p:nvSpPr>
          <p:cNvPr id="34" name="文本框 33"/>
          <p:cNvSpPr txBox="1"/>
          <p:nvPr/>
        </p:nvSpPr>
        <p:spPr>
          <a:xfrm>
            <a:off x="361984" y="1480161"/>
            <a:ext cx="2419701" cy="400110"/>
          </a:xfrm>
          <a:prstGeom prst="rect">
            <a:avLst/>
          </a:prstGeom>
          <a:noFill/>
        </p:spPr>
        <p:txBody>
          <a:bodyPr wrap="none" rtlCol="0">
            <a:spAutoFit/>
          </a:bodyPr>
          <a:lstStyle/>
          <a:p>
            <a:r>
              <a:rPr lang="en-US" altLang="zh-CN" sz="2000" b="1" spc="300" dirty="0">
                <a:solidFill>
                  <a:schemeClr val="tx1">
                    <a:lumMod val="75000"/>
                    <a:lumOff val="25000"/>
                  </a:schemeClr>
                </a:solidFill>
              </a:rPr>
              <a:t>2.</a:t>
            </a:r>
            <a:r>
              <a:rPr lang="zh-CN" altLang="en-US" sz="2000" b="1" spc="300" dirty="0">
                <a:solidFill>
                  <a:schemeClr val="tx1">
                    <a:lumMod val="75000"/>
                    <a:lumOff val="25000"/>
                  </a:schemeClr>
                </a:solidFill>
              </a:rPr>
              <a:t>条目（</a:t>
            </a:r>
            <a:r>
              <a:rPr lang="en-US" altLang="zh-CN" sz="2000" b="1" spc="300" dirty="0">
                <a:solidFill>
                  <a:schemeClr val="tx1">
                    <a:lumMod val="75000"/>
                    <a:lumOff val="25000"/>
                  </a:schemeClr>
                </a:solidFill>
              </a:rPr>
              <a:t>Item</a:t>
            </a:r>
            <a:r>
              <a:rPr lang="zh-CN" altLang="en-US" sz="2000" b="1" spc="300" dirty="0">
                <a:solidFill>
                  <a:schemeClr val="tx1">
                    <a:lumMod val="75000"/>
                    <a:lumOff val="25000"/>
                  </a:schemeClr>
                </a:solidFill>
              </a:rPr>
              <a:t>）</a:t>
            </a:r>
          </a:p>
        </p:txBody>
      </p:sp>
      <p:sp>
        <p:nvSpPr>
          <p:cNvPr id="7" name="矩形 6"/>
          <p:cNvSpPr/>
          <p:nvPr/>
        </p:nvSpPr>
        <p:spPr>
          <a:xfrm>
            <a:off x="3949370" y="2398002"/>
            <a:ext cx="4811453" cy="75918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solidFill>
                  <a:schemeClr val="tx1">
                    <a:lumMod val="75000"/>
                    <a:lumOff val="25000"/>
                  </a:schemeClr>
                </a:solidFill>
              </a:rPr>
              <a:t>条目对应着一条</a:t>
            </a:r>
            <a:r>
              <a:rPr lang="zh-CN" altLang="en-US" b="1" dirty="0">
                <a:solidFill>
                  <a:schemeClr val="accent6">
                    <a:lumMod val="75000"/>
                  </a:schemeClr>
                </a:solidFill>
              </a:rPr>
              <a:t>记录</a:t>
            </a:r>
            <a:r>
              <a:rPr lang="zh-CN" altLang="en-US" dirty="0">
                <a:solidFill>
                  <a:schemeClr val="tx1">
                    <a:lumMod val="75000"/>
                    <a:lumOff val="25000"/>
                  </a:schemeClr>
                </a:solidFill>
              </a:rPr>
              <a:t>，通过一系列属性来描述，即条目是</a:t>
            </a:r>
            <a:r>
              <a:rPr lang="zh-CN" altLang="en-US" b="1" dirty="0">
                <a:solidFill>
                  <a:schemeClr val="accent6">
                    <a:lumMod val="75000"/>
                  </a:schemeClr>
                </a:solidFill>
              </a:rPr>
              <a:t>属性的集合</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p:txBody>
      </p:sp>
      <p:sp>
        <p:nvSpPr>
          <p:cNvPr id="35" name="矩形 34"/>
          <p:cNvSpPr/>
          <p:nvPr/>
        </p:nvSpPr>
        <p:spPr>
          <a:xfrm>
            <a:off x="3949371" y="3319291"/>
            <a:ext cx="4811453" cy="425758"/>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solidFill>
                  <a:schemeClr val="tx1">
                    <a:lumMod val="75000"/>
                    <a:lumOff val="25000"/>
                  </a:schemeClr>
                </a:solidFill>
              </a:rPr>
              <a:t>在每个域中，</a:t>
            </a:r>
            <a:r>
              <a:rPr lang="zh-CN" altLang="en-US" b="1" dirty="0">
                <a:solidFill>
                  <a:schemeClr val="accent6">
                    <a:lumMod val="75000"/>
                  </a:schemeClr>
                </a:solidFill>
              </a:rPr>
              <a:t>条目名</a:t>
            </a:r>
            <a:r>
              <a:rPr lang="zh-CN" altLang="en-US" dirty="0">
                <a:solidFill>
                  <a:schemeClr val="tx1">
                    <a:lumMod val="75000"/>
                    <a:lumOff val="25000"/>
                  </a:schemeClr>
                </a:solidFill>
              </a:rPr>
              <a:t>必须是</a:t>
            </a:r>
            <a:r>
              <a:rPr lang="zh-CN" altLang="en-US" b="1" dirty="0">
                <a:solidFill>
                  <a:schemeClr val="accent6">
                    <a:lumMod val="75000"/>
                  </a:schemeClr>
                </a:solidFill>
              </a:rPr>
              <a:t>唯一</a:t>
            </a:r>
            <a:r>
              <a:rPr lang="zh-CN" altLang="en-US" dirty="0">
                <a:solidFill>
                  <a:schemeClr val="tx1">
                    <a:lumMod val="75000"/>
                    <a:lumOff val="25000"/>
                  </a:schemeClr>
                </a:solidFill>
              </a:rPr>
              <a:t>的</a:t>
            </a:r>
            <a:endParaRPr lang="en-US" altLang="zh-CN" dirty="0">
              <a:solidFill>
                <a:schemeClr val="tx1">
                  <a:lumMod val="75000"/>
                  <a:lumOff val="25000"/>
                </a:schemeClr>
              </a:solidFill>
            </a:endParaRPr>
          </a:p>
        </p:txBody>
      </p:sp>
      <p:sp>
        <p:nvSpPr>
          <p:cNvPr id="36" name="矩形 35"/>
          <p:cNvSpPr/>
          <p:nvPr/>
        </p:nvSpPr>
        <p:spPr>
          <a:xfrm>
            <a:off x="3949371" y="3907156"/>
            <a:ext cx="4811453" cy="75918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solidFill>
                  <a:schemeClr val="tx1">
                    <a:lumMod val="75000"/>
                    <a:lumOff val="25000"/>
                  </a:schemeClr>
                </a:solidFill>
              </a:rPr>
              <a:t>与关系数据库不同，</a:t>
            </a:r>
            <a:r>
              <a:rPr lang="en-US" altLang="zh-CN" dirty="0">
                <a:solidFill>
                  <a:schemeClr val="tx1">
                    <a:lumMod val="75000"/>
                    <a:lumOff val="25000"/>
                  </a:schemeClr>
                </a:solidFill>
              </a:rPr>
              <a:t>SimpleDB</a:t>
            </a:r>
            <a:r>
              <a:rPr lang="zh-CN" altLang="en-US" dirty="0">
                <a:solidFill>
                  <a:schemeClr val="tx1">
                    <a:lumMod val="75000"/>
                    <a:lumOff val="25000"/>
                  </a:schemeClr>
                </a:solidFill>
              </a:rPr>
              <a:t>中</a:t>
            </a:r>
            <a:r>
              <a:rPr lang="zh-CN" altLang="en-US" b="1" dirty="0">
                <a:solidFill>
                  <a:schemeClr val="accent6">
                    <a:lumMod val="75000"/>
                  </a:schemeClr>
                </a:solidFill>
              </a:rPr>
              <a:t>不需要事先定义条目的模式</a:t>
            </a:r>
            <a:r>
              <a:rPr lang="zh-CN" altLang="en-US" dirty="0">
                <a:solidFill>
                  <a:schemeClr val="tx1">
                    <a:lumMod val="75000"/>
                    <a:lumOff val="25000"/>
                  </a:schemeClr>
                </a:solidFill>
              </a:rPr>
              <a:t>，即条目由哪些属性来描述。</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277038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28</a:t>
            </a:fld>
            <a:endParaRPr lang="zh-CN" altLang="en-US" dirty="0"/>
          </a:p>
        </p:txBody>
      </p:sp>
      <p:sp>
        <p:nvSpPr>
          <p:cNvPr id="3" name="文本框 2"/>
          <p:cNvSpPr txBox="1"/>
          <p:nvPr/>
        </p:nvSpPr>
        <p:spPr>
          <a:xfrm>
            <a:off x="404049" y="808059"/>
            <a:ext cx="1694695" cy="461665"/>
          </a:xfrm>
          <a:prstGeom prst="rect">
            <a:avLst/>
          </a:prstGeom>
          <a:noFill/>
        </p:spPr>
        <p:txBody>
          <a:bodyPr wrap="none" rtlCol="0">
            <a:spAutoFit/>
          </a:bodyPr>
          <a:lstStyle/>
          <a:p>
            <a:r>
              <a:rPr lang="en-US" altLang="zh-CN" sz="2400" b="1" dirty="0">
                <a:solidFill>
                  <a:schemeClr val="accent6"/>
                </a:solidFill>
              </a:rPr>
              <a:t>SimpleDB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err="1">
                <a:solidFill>
                  <a:schemeClr val="bg1"/>
                </a:solidFill>
                <a:latin typeface="微软雅黑" panose="020B0503020204020204" pitchFamily="34" charset="-122"/>
                <a:ea typeface="微软雅黑" panose="020B0503020204020204" pitchFamily="34" charset="-122"/>
              </a:rPr>
              <a:t>DynamoDB</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2" name="椭圆 21"/>
          <p:cNvSpPr/>
          <p:nvPr/>
        </p:nvSpPr>
        <p:spPr>
          <a:xfrm>
            <a:off x="571391" y="2363863"/>
            <a:ext cx="3233051" cy="3233051"/>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1435511" y="3289618"/>
            <a:ext cx="1729574" cy="1613307"/>
            <a:chOff x="1936735" y="3289619"/>
            <a:chExt cx="1729574" cy="1221422"/>
          </a:xfrm>
          <a:solidFill>
            <a:schemeClr val="bg1">
              <a:lumMod val="75000"/>
            </a:schemeClr>
          </a:solidFill>
        </p:grpSpPr>
        <p:sp>
          <p:nvSpPr>
            <p:cNvPr id="30" name="矩形 29"/>
            <p:cNvSpPr/>
            <p:nvPr/>
          </p:nvSpPr>
          <p:spPr>
            <a:xfrm>
              <a:off x="1936735" y="3289619"/>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1" name="矩形 30"/>
            <p:cNvSpPr/>
            <p:nvPr/>
          </p:nvSpPr>
          <p:spPr>
            <a:xfrm>
              <a:off x="2801522" y="3289619"/>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2" name="矩形 31"/>
            <p:cNvSpPr/>
            <p:nvPr/>
          </p:nvSpPr>
          <p:spPr>
            <a:xfrm>
              <a:off x="1936735" y="3900330"/>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33" name="矩形 32"/>
            <p:cNvSpPr/>
            <p:nvPr/>
          </p:nvSpPr>
          <p:spPr>
            <a:xfrm>
              <a:off x="2801522" y="3900330"/>
              <a:ext cx="864787" cy="610711"/>
            </a:xfrm>
            <a:prstGeom prst="rect">
              <a:avLst/>
            </a:prstGeom>
            <a:grp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grpSp>
      <p:sp>
        <p:nvSpPr>
          <p:cNvPr id="24" name="矩形 23"/>
          <p:cNvSpPr/>
          <p:nvPr/>
        </p:nvSpPr>
        <p:spPr>
          <a:xfrm>
            <a:off x="1435511" y="2877730"/>
            <a:ext cx="864787" cy="309607"/>
          </a:xfrm>
          <a:prstGeom prst="rect">
            <a:avLst/>
          </a:prstGeom>
          <a:solidFill>
            <a:srgbClr val="70AD47"/>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1</a:t>
            </a:r>
            <a:endParaRPr lang="zh-CN" altLang="en-US" dirty="0"/>
          </a:p>
        </p:txBody>
      </p:sp>
      <p:sp>
        <p:nvSpPr>
          <p:cNvPr id="25" name="矩形 24"/>
          <p:cNvSpPr/>
          <p:nvPr/>
        </p:nvSpPr>
        <p:spPr>
          <a:xfrm>
            <a:off x="2300298" y="2877730"/>
            <a:ext cx="864787" cy="309607"/>
          </a:xfrm>
          <a:prstGeom prst="rect">
            <a:avLst/>
          </a:prstGeom>
          <a:solidFill>
            <a:srgbClr val="70AD47"/>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2</a:t>
            </a:r>
            <a:endParaRPr lang="zh-CN" altLang="en-US" dirty="0"/>
          </a:p>
        </p:txBody>
      </p:sp>
      <p:grpSp>
        <p:nvGrpSpPr>
          <p:cNvPr id="26" name="组合 25"/>
          <p:cNvGrpSpPr/>
          <p:nvPr/>
        </p:nvGrpSpPr>
        <p:grpSpPr>
          <a:xfrm>
            <a:off x="1036274" y="3289618"/>
            <a:ext cx="334845" cy="1613307"/>
            <a:chOff x="1537498" y="3289619"/>
            <a:chExt cx="334845" cy="1221422"/>
          </a:xfrm>
          <a:solidFill>
            <a:schemeClr val="bg1">
              <a:lumMod val="85000"/>
            </a:schemeClr>
          </a:solidFill>
        </p:grpSpPr>
        <p:sp>
          <p:nvSpPr>
            <p:cNvPr id="28" name="矩形 27"/>
            <p:cNvSpPr/>
            <p:nvPr/>
          </p:nvSpPr>
          <p:spPr>
            <a:xfrm>
              <a:off x="1537498" y="3289619"/>
              <a:ext cx="334845" cy="610711"/>
            </a:xfrm>
            <a:prstGeom prst="rect">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1</a:t>
              </a:r>
              <a:endParaRPr lang="zh-CN" altLang="en-US" sz="1400" dirty="0"/>
            </a:p>
          </p:txBody>
        </p:sp>
        <p:sp>
          <p:nvSpPr>
            <p:cNvPr id="29" name="矩形 28"/>
            <p:cNvSpPr/>
            <p:nvPr/>
          </p:nvSpPr>
          <p:spPr>
            <a:xfrm>
              <a:off x="1537498" y="3900330"/>
              <a:ext cx="334845" cy="610711"/>
            </a:xfrm>
            <a:prstGeom prst="rect">
              <a:avLst/>
            </a:prstGeom>
            <a:grp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2</a:t>
              </a:r>
              <a:endParaRPr lang="zh-CN" altLang="en-US" sz="1400" dirty="0"/>
            </a:p>
          </p:txBody>
        </p:sp>
      </p:grpSp>
      <p:sp>
        <p:nvSpPr>
          <p:cNvPr id="27" name="文本框 26"/>
          <p:cNvSpPr txBox="1"/>
          <p:nvPr/>
        </p:nvSpPr>
        <p:spPr>
          <a:xfrm>
            <a:off x="1867904" y="2448681"/>
            <a:ext cx="550151" cy="369332"/>
          </a:xfrm>
          <a:prstGeom prst="rect">
            <a:avLst/>
          </a:prstGeom>
          <a:noFill/>
        </p:spPr>
        <p:txBody>
          <a:bodyPr wrap="none" rtlCol="0">
            <a:spAutoFit/>
          </a:bodyPr>
          <a:lstStyle/>
          <a:p>
            <a:r>
              <a:rPr lang="zh-CN" altLang="en-US" dirty="0">
                <a:solidFill>
                  <a:schemeClr val="tx1">
                    <a:lumMod val="75000"/>
                    <a:lumOff val="25000"/>
                  </a:schemeClr>
                </a:solidFill>
              </a:rPr>
              <a:t>域</a:t>
            </a:r>
            <a:r>
              <a:rPr lang="en-US" altLang="zh-CN" dirty="0">
                <a:solidFill>
                  <a:schemeClr val="tx1">
                    <a:lumMod val="75000"/>
                    <a:lumOff val="25000"/>
                  </a:schemeClr>
                </a:solidFill>
              </a:rPr>
              <a:t>1</a:t>
            </a:r>
            <a:endParaRPr lang="zh-CN" altLang="en-US" dirty="0">
              <a:solidFill>
                <a:schemeClr val="tx1">
                  <a:lumMod val="75000"/>
                  <a:lumOff val="25000"/>
                </a:schemeClr>
              </a:solidFill>
            </a:endParaRPr>
          </a:p>
        </p:txBody>
      </p:sp>
      <p:sp>
        <p:nvSpPr>
          <p:cNvPr id="34" name="文本框 33"/>
          <p:cNvSpPr txBox="1"/>
          <p:nvPr/>
        </p:nvSpPr>
        <p:spPr>
          <a:xfrm>
            <a:off x="361984" y="1480161"/>
            <a:ext cx="3196131" cy="400110"/>
          </a:xfrm>
          <a:prstGeom prst="rect">
            <a:avLst/>
          </a:prstGeom>
          <a:noFill/>
        </p:spPr>
        <p:txBody>
          <a:bodyPr wrap="none" rtlCol="0">
            <a:spAutoFit/>
          </a:bodyPr>
          <a:lstStyle/>
          <a:p>
            <a:r>
              <a:rPr lang="en-US" altLang="zh-CN" sz="2000" b="1" spc="300" dirty="0">
                <a:solidFill>
                  <a:schemeClr val="tx1">
                    <a:lumMod val="75000"/>
                    <a:lumOff val="25000"/>
                  </a:schemeClr>
                </a:solidFill>
              </a:rPr>
              <a:t>3.</a:t>
            </a:r>
            <a:r>
              <a:rPr lang="zh-CN" altLang="en-US" sz="2000" b="1" spc="300" dirty="0">
                <a:solidFill>
                  <a:schemeClr val="tx1">
                    <a:lumMod val="75000"/>
                    <a:lumOff val="25000"/>
                  </a:schemeClr>
                </a:solidFill>
              </a:rPr>
              <a:t>属性（</a:t>
            </a:r>
            <a:r>
              <a:rPr lang="en-US" altLang="zh-CN" sz="2000" b="1" spc="300" dirty="0">
                <a:solidFill>
                  <a:schemeClr val="tx1">
                    <a:lumMod val="75000"/>
                    <a:lumOff val="25000"/>
                  </a:schemeClr>
                </a:solidFill>
              </a:rPr>
              <a:t>Attribute</a:t>
            </a:r>
            <a:r>
              <a:rPr lang="zh-CN" altLang="en-US" sz="2000" b="1" spc="300" dirty="0">
                <a:solidFill>
                  <a:schemeClr val="tx1">
                    <a:lumMod val="75000"/>
                    <a:lumOff val="25000"/>
                  </a:schemeClr>
                </a:solidFill>
              </a:rPr>
              <a:t>）</a:t>
            </a:r>
          </a:p>
        </p:txBody>
      </p:sp>
      <p:sp>
        <p:nvSpPr>
          <p:cNvPr id="7" name="矩形 6"/>
          <p:cNvSpPr/>
          <p:nvPr/>
        </p:nvSpPr>
        <p:spPr>
          <a:xfrm>
            <a:off x="3949370" y="2363863"/>
            <a:ext cx="4811453" cy="75918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b="1" dirty="0">
                <a:solidFill>
                  <a:schemeClr val="accent6">
                    <a:lumMod val="75000"/>
                  </a:schemeClr>
                </a:solidFill>
              </a:rPr>
              <a:t>属性是条目的特征</a:t>
            </a:r>
            <a:r>
              <a:rPr lang="zh-CN" altLang="en-US" dirty="0">
                <a:solidFill>
                  <a:schemeClr val="tx1">
                    <a:lumMod val="75000"/>
                    <a:lumOff val="25000"/>
                  </a:schemeClr>
                </a:solidFill>
              </a:rPr>
              <a:t>，每个属性都用于对条目某方面特性进行</a:t>
            </a:r>
            <a:r>
              <a:rPr lang="zh-CN" altLang="en-US" b="1" dirty="0">
                <a:solidFill>
                  <a:schemeClr val="accent6">
                    <a:lumMod val="75000"/>
                  </a:schemeClr>
                </a:solidFill>
              </a:rPr>
              <a:t>概括性描述</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p:txBody>
      </p:sp>
      <p:sp>
        <p:nvSpPr>
          <p:cNvPr id="35" name="矩形 34"/>
          <p:cNvSpPr/>
          <p:nvPr/>
        </p:nvSpPr>
        <p:spPr>
          <a:xfrm>
            <a:off x="3949371" y="3451864"/>
            <a:ext cx="4811453" cy="425758"/>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t>每个条目可以有</a:t>
            </a:r>
            <a:r>
              <a:rPr lang="zh-CN" altLang="en-US" b="1" dirty="0">
                <a:solidFill>
                  <a:schemeClr val="accent6">
                    <a:lumMod val="75000"/>
                  </a:schemeClr>
                </a:solidFill>
              </a:rPr>
              <a:t>多个属性</a:t>
            </a:r>
            <a:r>
              <a:rPr lang="zh-CN" altLang="en-US" dirty="0"/>
              <a:t>。</a:t>
            </a:r>
            <a:endParaRPr lang="en-US" altLang="zh-CN" dirty="0">
              <a:solidFill>
                <a:schemeClr val="tx1">
                  <a:lumMod val="75000"/>
                  <a:lumOff val="25000"/>
                </a:schemeClr>
              </a:solidFill>
            </a:endParaRPr>
          </a:p>
        </p:txBody>
      </p:sp>
      <p:sp>
        <p:nvSpPr>
          <p:cNvPr id="36" name="矩形 35"/>
          <p:cNvSpPr/>
          <p:nvPr/>
        </p:nvSpPr>
        <p:spPr>
          <a:xfrm>
            <a:off x="3949371" y="4206441"/>
            <a:ext cx="4811453" cy="759182"/>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t>属性的操作</a:t>
            </a:r>
            <a:r>
              <a:rPr lang="zh-CN" altLang="en-US" b="1" dirty="0">
                <a:solidFill>
                  <a:schemeClr val="accent6">
                    <a:lumMod val="75000"/>
                  </a:schemeClr>
                </a:solidFill>
              </a:rPr>
              <a:t>相对自由</a:t>
            </a:r>
            <a:r>
              <a:rPr lang="zh-CN" altLang="en-US" dirty="0"/>
              <a:t>，不用考虑该属性是否与域中的其他条目相关。</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201714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29</a:t>
            </a:fld>
            <a:endParaRPr lang="zh-CN" altLang="en-US" dirty="0"/>
          </a:p>
        </p:txBody>
      </p:sp>
      <p:sp>
        <p:nvSpPr>
          <p:cNvPr id="3" name="文本框 2"/>
          <p:cNvSpPr txBox="1"/>
          <p:nvPr/>
        </p:nvSpPr>
        <p:spPr>
          <a:xfrm>
            <a:off x="404049" y="808059"/>
            <a:ext cx="1694695" cy="461665"/>
          </a:xfrm>
          <a:prstGeom prst="rect">
            <a:avLst/>
          </a:prstGeom>
          <a:noFill/>
        </p:spPr>
        <p:txBody>
          <a:bodyPr wrap="none" rtlCol="0">
            <a:spAutoFit/>
          </a:bodyPr>
          <a:lstStyle/>
          <a:p>
            <a:r>
              <a:rPr lang="en-US" altLang="zh-CN" sz="2400" b="1" dirty="0">
                <a:solidFill>
                  <a:schemeClr val="accent6"/>
                </a:solidFill>
              </a:rPr>
              <a:t>SimpleDB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err="1">
                <a:solidFill>
                  <a:schemeClr val="bg1"/>
                </a:solidFill>
                <a:latin typeface="微软雅黑" panose="020B0503020204020204" pitchFamily="34" charset="-122"/>
                <a:ea typeface="微软雅黑" panose="020B0503020204020204" pitchFamily="34" charset="-122"/>
              </a:rPr>
              <a:t>DynamoDB</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71391" y="2363863"/>
            <a:ext cx="3233051" cy="3233051"/>
            <a:chOff x="571391" y="2363863"/>
            <a:chExt cx="3233051" cy="3233051"/>
          </a:xfrm>
        </p:grpSpPr>
        <p:sp>
          <p:nvSpPr>
            <p:cNvPr id="9" name="椭圆 8"/>
            <p:cNvSpPr/>
            <p:nvPr/>
          </p:nvSpPr>
          <p:spPr>
            <a:xfrm>
              <a:off x="571391" y="2363863"/>
              <a:ext cx="3233051" cy="3233051"/>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435511" y="3289618"/>
              <a:ext cx="1729574" cy="1613307"/>
              <a:chOff x="1936735" y="3289619"/>
              <a:chExt cx="1729574" cy="1221422"/>
            </a:xfrm>
            <a:solidFill>
              <a:schemeClr val="bg1">
                <a:lumMod val="75000"/>
              </a:schemeClr>
            </a:solidFill>
          </p:grpSpPr>
          <p:sp>
            <p:nvSpPr>
              <p:cNvPr id="17" name="矩形 16"/>
              <p:cNvSpPr/>
              <p:nvPr/>
            </p:nvSpPr>
            <p:spPr>
              <a:xfrm>
                <a:off x="1936735" y="3289619"/>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18" name="矩形 17"/>
              <p:cNvSpPr/>
              <p:nvPr/>
            </p:nvSpPr>
            <p:spPr>
              <a:xfrm>
                <a:off x="2801522" y="3289619"/>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19" name="矩形 18"/>
              <p:cNvSpPr/>
              <p:nvPr/>
            </p:nvSpPr>
            <p:spPr>
              <a:xfrm>
                <a:off x="1936735" y="3900330"/>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sp>
            <p:nvSpPr>
              <p:cNvPr id="20" name="矩形 19"/>
              <p:cNvSpPr/>
              <p:nvPr/>
            </p:nvSpPr>
            <p:spPr>
              <a:xfrm>
                <a:off x="2801522" y="3900330"/>
                <a:ext cx="864787" cy="610711"/>
              </a:xfrm>
              <a:prstGeom prst="rect">
                <a:avLst/>
              </a:prstGeom>
              <a:solidFill>
                <a:srgbClr val="70AD47"/>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值</a:t>
                </a:r>
              </a:p>
            </p:txBody>
          </p:sp>
        </p:grpSp>
        <p:sp>
          <p:nvSpPr>
            <p:cNvPr id="11" name="矩形 10"/>
            <p:cNvSpPr/>
            <p:nvPr/>
          </p:nvSpPr>
          <p:spPr>
            <a:xfrm>
              <a:off x="1435511" y="2877730"/>
              <a:ext cx="864787" cy="309607"/>
            </a:xfrm>
            <a:prstGeom prst="rect">
              <a:avLst/>
            </a:prstGeom>
            <a:solidFill>
              <a:schemeClr val="bg1">
                <a:lumMod val="8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1</a:t>
              </a:r>
              <a:endParaRPr lang="zh-CN" altLang="en-US" dirty="0"/>
            </a:p>
          </p:txBody>
        </p:sp>
        <p:sp>
          <p:nvSpPr>
            <p:cNvPr id="12" name="矩形 11"/>
            <p:cNvSpPr/>
            <p:nvPr/>
          </p:nvSpPr>
          <p:spPr>
            <a:xfrm>
              <a:off x="2300298" y="2877730"/>
              <a:ext cx="864787" cy="309607"/>
            </a:xfrm>
            <a:prstGeom prst="rect">
              <a:avLst/>
            </a:prstGeom>
            <a:solidFill>
              <a:schemeClr val="bg1">
                <a:lumMod val="8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属性 </a:t>
              </a:r>
              <a:r>
                <a:rPr lang="en-US" altLang="zh-CN" dirty="0"/>
                <a:t>2</a:t>
              </a:r>
              <a:endParaRPr lang="zh-CN" altLang="en-US" dirty="0"/>
            </a:p>
          </p:txBody>
        </p:sp>
        <p:grpSp>
          <p:nvGrpSpPr>
            <p:cNvPr id="13" name="组合 12"/>
            <p:cNvGrpSpPr/>
            <p:nvPr/>
          </p:nvGrpSpPr>
          <p:grpSpPr>
            <a:xfrm>
              <a:off x="1036274" y="3289618"/>
              <a:ext cx="334845" cy="1613307"/>
              <a:chOff x="1537498" y="3289619"/>
              <a:chExt cx="334845" cy="1221422"/>
            </a:xfrm>
            <a:solidFill>
              <a:srgbClr val="70AD47"/>
            </a:solidFill>
          </p:grpSpPr>
          <p:sp>
            <p:nvSpPr>
              <p:cNvPr id="15" name="矩形 14"/>
              <p:cNvSpPr/>
              <p:nvPr/>
            </p:nvSpPr>
            <p:spPr>
              <a:xfrm>
                <a:off x="1537498" y="3289619"/>
                <a:ext cx="334845" cy="610711"/>
              </a:xfrm>
              <a:prstGeom prst="rect">
                <a:avLst/>
              </a:prstGeom>
              <a:solidFill>
                <a:schemeClr val="bg1">
                  <a:lumMod val="8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1</a:t>
                </a:r>
                <a:endParaRPr lang="zh-CN" altLang="en-US" sz="1400" dirty="0"/>
              </a:p>
            </p:txBody>
          </p:sp>
          <p:sp>
            <p:nvSpPr>
              <p:cNvPr id="16" name="矩形 15"/>
              <p:cNvSpPr/>
              <p:nvPr/>
            </p:nvSpPr>
            <p:spPr>
              <a:xfrm>
                <a:off x="1537498" y="3900330"/>
                <a:ext cx="334845" cy="610711"/>
              </a:xfrm>
              <a:prstGeom prst="rect">
                <a:avLst/>
              </a:prstGeom>
              <a:solidFill>
                <a:schemeClr val="bg1">
                  <a:lumMod val="85000"/>
                </a:schemeClr>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条目</a:t>
                </a:r>
                <a:r>
                  <a:rPr lang="en-US" altLang="zh-CN" sz="1400" dirty="0"/>
                  <a:t>2</a:t>
                </a:r>
                <a:endParaRPr lang="zh-CN" altLang="en-US" sz="1400" dirty="0"/>
              </a:p>
            </p:txBody>
          </p:sp>
        </p:grpSp>
        <p:sp>
          <p:nvSpPr>
            <p:cNvPr id="14" name="文本框 13"/>
            <p:cNvSpPr txBox="1"/>
            <p:nvPr/>
          </p:nvSpPr>
          <p:spPr>
            <a:xfrm>
              <a:off x="1867904" y="2448681"/>
              <a:ext cx="550151" cy="369332"/>
            </a:xfrm>
            <a:prstGeom prst="rect">
              <a:avLst/>
            </a:prstGeom>
            <a:noFill/>
          </p:spPr>
          <p:txBody>
            <a:bodyPr wrap="none" rtlCol="0">
              <a:spAutoFit/>
            </a:bodyPr>
            <a:lstStyle/>
            <a:p>
              <a:r>
                <a:rPr lang="zh-CN" altLang="en-US" dirty="0">
                  <a:solidFill>
                    <a:schemeClr val="tx1">
                      <a:lumMod val="75000"/>
                      <a:lumOff val="25000"/>
                    </a:schemeClr>
                  </a:solidFill>
                </a:rPr>
                <a:t>域</a:t>
              </a:r>
              <a:r>
                <a:rPr lang="en-US" altLang="zh-CN" dirty="0">
                  <a:solidFill>
                    <a:schemeClr val="tx1">
                      <a:lumMod val="75000"/>
                      <a:lumOff val="25000"/>
                    </a:schemeClr>
                  </a:solidFill>
                </a:rPr>
                <a:t>1</a:t>
              </a:r>
              <a:endParaRPr lang="zh-CN" altLang="en-US" dirty="0">
                <a:solidFill>
                  <a:schemeClr val="tx1">
                    <a:lumMod val="75000"/>
                    <a:lumOff val="25000"/>
                  </a:schemeClr>
                </a:solidFill>
              </a:endParaRPr>
            </a:p>
          </p:txBody>
        </p:sp>
      </p:grpSp>
      <p:sp>
        <p:nvSpPr>
          <p:cNvPr id="22" name="文本框 21"/>
          <p:cNvSpPr txBox="1"/>
          <p:nvPr/>
        </p:nvSpPr>
        <p:spPr>
          <a:xfrm>
            <a:off x="361984" y="1480161"/>
            <a:ext cx="2271969" cy="400110"/>
          </a:xfrm>
          <a:prstGeom prst="rect">
            <a:avLst/>
          </a:prstGeom>
          <a:noFill/>
        </p:spPr>
        <p:txBody>
          <a:bodyPr wrap="none" rtlCol="0">
            <a:spAutoFit/>
          </a:bodyPr>
          <a:lstStyle/>
          <a:p>
            <a:r>
              <a:rPr lang="en-US" altLang="zh-CN" sz="2000" b="1" spc="300" dirty="0">
                <a:solidFill>
                  <a:schemeClr val="tx1">
                    <a:lumMod val="75000"/>
                    <a:lumOff val="25000"/>
                  </a:schemeClr>
                </a:solidFill>
              </a:rPr>
              <a:t>4.</a:t>
            </a:r>
            <a:r>
              <a:rPr lang="zh-CN" altLang="en-US" sz="2000" b="1" spc="300" dirty="0">
                <a:solidFill>
                  <a:schemeClr val="tx1">
                    <a:lumMod val="75000"/>
                    <a:lumOff val="25000"/>
                  </a:schemeClr>
                </a:solidFill>
              </a:rPr>
              <a:t>值（</a:t>
            </a:r>
            <a:r>
              <a:rPr lang="en-US" altLang="zh-CN" sz="2000" b="1" spc="300" dirty="0">
                <a:solidFill>
                  <a:schemeClr val="tx1">
                    <a:lumMod val="75000"/>
                    <a:lumOff val="25000"/>
                  </a:schemeClr>
                </a:solidFill>
              </a:rPr>
              <a:t>Value</a:t>
            </a:r>
            <a:r>
              <a:rPr lang="zh-CN" altLang="en-US" sz="2000" b="1" spc="300" dirty="0">
                <a:solidFill>
                  <a:schemeClr val="tx1">
                    <a:lumMod val="75000"/>
                    <a:lumOff val="25000"/>
                  </a:schemeClr>
                </a:solidFill>
              </a:rPr>
              <a:t>）</a:t>
            </a:r>
          </a:p>
        </p:txBody>
      </p:sp>
      <p:sp>
        <p:nvSpPr>
          <p:cNvPr id="24" name="矩形 23"/>
          <p:cNvSpPr/>
          <p:nvPr/>
        </p:nvSpPr>
        <p:spPr>
          <a:xfrm>
            <a:off x="3949370" y="2451972"/>
            <a:ext cx="4811453" cy="425758"/>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solidFill>
                  <a:schemeClr val="tx1">
                    <a:lumMod val="75000"/>
                    <a:lumOff val="25000"/>
                  </a:schemeClr>
                </a:solidFill>
              </a:rPr>
              <a:t>值用于</a:t>
            </a:r>
            <a:r>
              <a:rPr lang="zh-CN" altLang="en-US" b="1" dirty="0">
                <a:solidFill>
                  <a:schemeClr val="accent6">
                    <a:lumMod val="75000"/>
                  </a:schemeClr>
                </a:solidFill>
              </a:rPr>
              <a:t>描述</a:t>
            </a:r>
            <a:r>
              <a:rPr lang="zh-CN" altLang="en-US" dirty="0">
                <a:solidFill>
                  <a:schemeClr val="tx1">
                    <a:lumMod val="75000"/>
                    <a:lumOff val="25000"/>
                  </a:schemeClr>
                </a:solidFill>
              </a:rPr>
              <a:t>某个条目在某个</a:t>
            </a:r>
            <a:r>
              <a:rPr lang="zh-CN" altLang="en-US" b="1" dirty="0">
                <a:solidFill>
                  <a:schemeClr val="accent6">
                    <a:lumMod val="75000"/>
                  </a:schemeClr>
                </a:solidFill>
              </a:rPr>
              <a:t>属性上的具体内容</a:t>
            </a:r>
            <a:endParaRPr lang="en-US" altLang="zh-CN" b="1" dirty="0">
              <a:solidFill>
                <a:schemeClr val="accent6">
                  <a:lumMod val="75000"/>
                </a:schemeClr>
              </a:solidFill>
            </a:endParaRPr>
          </a:p>
        </p:txBody>
      </p:sp>
      <p:sp>
        <p:nvSpPr>
          <p:cNvPr id="25" name="矩形 24"/>
          <p:cNvSpPr/>
          <p:nvPr/>
        </p:nvSpPr>
        <p:spPr>
          <a:xfrm>
            <a:off x="3949371" y="3106412"/>
            <a:ext cx="4811453" cy="397353"/>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dirty="0"/>
              <a:t>一个条目的一个属性中可以有</a:t>
            </a:r>
            <a:r>
              <a:rPr lang="zh-CN" altLang="en-US" b="1" dirty="0">
                <a:solidFill>
                  <a:schemeClr val="accent6">
                    <a:lumMod val="75000"/>
                  </a:schemeClr>
                </a:solidFill>
              </a:rPr>
              <a:t>多个值</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p:txBody>
      </p:sp>
      <p:sp>
        <p:nvSpPr>
          <p:cNvPr id="27" name="矩形 26"/>
          <p:cNvSpPr/>
          <p:nvPr/>
        </p:nvSpPr>
        <p:spPr>
          <a:xfrm>
            <a:off x="4902924" y="3845105"/>
            <a:ext cx="3944983" cy="1569660"/>
          </a:xfrm>
          <a:prstGeom prst="rect">
            <a:avLst/>
          </a:prstGeom>
        </p:spPr>
        <p:txBody>
          <a:bodyPr wrap="square">
            <a:spAutoFit/>
          </a:bodyPr>
          <a:lstStyle/>
          <a:p>
            <a:pPr>
              <a:lnSpc>
                <a:spcPct val="150000"/>
              </a:lnSpc>
            </a:pPr>
            <a:r>
              <a:rPr lang="zh-CN" altLang="en-US" sz="1600" dirty="0">
                <a:solidFill>
                  <a:schemeClr val="tx1">
                    <a:lumMod val="75000"/>
                    <a:lumOff val="25000"/>
                  </a:schemeClr>
                </a:solidFill>
              </a:rPr>
              <a:t>某类商品除颜色外其他参数完全一致，此时可以通过在颜色属性中存放多个值来使用一个条目表示该商品，而不需要像关系数据库中那样建立多条记录。</a:t>
            </a:r>
          </a:p>
        </p:txBody>
      </p:sp>
      <p:sp>
        <p:nvSpPr>
          <p:cNvPr id="28" name="矩形 27"/>
          <p:cNvSpPr/>
          <p:nvPr/>
        </p:nvSpPr>
        <p:spPr>
          <a:xfrm>
            <a:off x="3949371" y="3845105"/>
            <a:ext cx="953553" cy="425758"/>
          </a:xfrm>
          <a:prstGeom prst="rect">
            <a:avLst/>
          </a:prstGeom>
          <a:solidFill>
            <a:schemeClr val="bg1"/>
          </a:solidFill>
          <a:effectLst>
            <a:outerShdw blurRad="50800" dist="38100" dir="5400000" algn="t" rotWithShape="0">
              <a:prstClr val="black">
                <a:alpha val="40000"/>
              </a:prstClr>
            </a:outerShdw>
          </a:effectLst>
        </p:spPr>
        <p:txBody>
          <a:bodyPr wrap="square">
            <a:spAutoFit/>
          </a:bodyPr>
          <a:lstStyle/>
          <a:p>
            <a:pPr>
              <a:lnSpc>
                <a:spcPts val="2600"/>
              </a:lnSpc>
            </a:pPr>
            <a:r>
              <a:rPr lang="zh-CN" altLang="en-US" b="1" dirty="0">
                <a:solidFill>
                  <a:srgbClr val="70AD47"/>
                </a:solidFill>
              </a:rPr>
              <a:t>例如：</a:t>
            </a:r>
            <a:endParaRPr lang="en-US" altLang="zh-CN" b="1" dirty="0">
              <a:solidFill>
                <a:srgbClr val="70AD47"/>
              </a:solidFill>
            </a:endParaRPr>
          </a:p>
        </p:txBody>
      </p:sp>
    </p:spTree>
    <p:extLst>
      <p:ext uri="{BB962C8B-B14F-4D97-AF65-F5344CB8AC3E}">
        <p14:creationId xmlns:p14="http://schemas.microsoft.com/office/powerpoint/2010/main" val="72397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3</a:t>
            </a:fld>
            <a:endParaRPr lang="zh-CN" altLang="en-US" dirty="0"/>
          </a:p>
        </p:txBody>
      </p:sp>
      <p:sp>
        <p:nvSpPr>
          <p:cNvPr id="3" name="文本框 2"/>
          <p:cNvSpPr txBox="1"/>
          <p:nvPr/>
        </p:nvSpPr>
        <p:spPr>
          <a:xfrm>
            <a:off x="404049" y="808059"/>
            <a:ext cx="2101857" cy="461665"/>
          </a:xfrm>
          <a:prstGeom prst="rect">
            <a:avLst/>
          </a:prstGeom>
          <a:noFill/>
        </p:spPr>
        <p:txBody>
          <a:bodyPr wrap="none" rtlCol="0">
            <a:spAutoFit/>
          </a:bodyPr>
          <a:lstStyle/>
          <a:p>
            <a:r>
              <a:rPr lang="en-US" altLang="zh-CN" sz="2400" b="1" dirty="0">
                <a:solidFill>
                  <a:schemeClr val="accent6"/>
                </a:solidFill>
              </a:rPr>
              <a:t>Dynamo</a:t>
            </a:r>
            <a:r>
              <a:rPr lang="zh-CN" altLang="en-US" sz="2400" b="1" dirty="0">
                <a:solidFill>
                  <a:schemeClr val="accent6"/>
                </a:solidFill>
              </a:rPr>
              <a:t>概况</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8" name="矩形 7"/>
          <p:cNvSpPr/>
          <p:nvPr/>
        </p:nvSpPr>
        <p:spPr>
          <a:xfrm>
            <a:off x="789907" y="5747095"/>
            <a:ext cx="2866490" cy="307777"/>
          </a:xfrm>
          <a:prstGeom prst="rect">
            <a:avLst/>
          </a:prstGeom>
        </p:spPr>
        <p:txBody>
          <a:bodyPr wrap="none">
            <a:spAutoFit/>
          </a:bodyPr>
          <a:lstStyle/>
          <a:p>
            <a:r>
              <a:rPr lang="zh-CN" altLang="en-US" sz="1400" dirty="0">
                <a:solidFill>
                  <a:schemeClr val="tx1">
                    <a:lumMod val="75000"/>
                    <a:lumOff val="25000"/>
                  </a:schemeClr>
                </a:solidFill>
              </a:rPr>
              <a:t>面向服务的</a:t>
            </a:r>
            <a:r>
              <a:rPr lang="en-US" altLang="zh-CN" sz="1400" dirty="0">
                <a:solidFill>
                  <a:schemeClr val="tx1">
                    <a:lumMod val="75000"/>
                    <a:lumOff val="25000"/>
                  </a:schemeClr>
                </a:solidFill>
              </a:rPr>
              <a:t>Amazon</a:t>
            </a:r>
            <a:r>
              <a:rPr lang="zh-CN" altLang="en-US" sz="1400" dirty="0">
                <a:solidFill>
                  <a:schemeClr val="tx1">
                    <a:lumMod val="75000"/>
                    <a:lumOff val="25000"/>
                  </a:schemeClr>
                </a:solidFill>
              </a:rPr>
              <a:t>平台基本架构</a:t>
            </a:r>
          </a:p>
        </p:txBody>
      </p:sp>
      <p:sp>
        <p:nvSpPr>
          <p:cNvPr id="9" name="矩形 8"/>
          <p:cNvSpPr/>
          <p:nvPr/>
        </p:nvSpPr>
        <p:spPr>
          <a:xfrm>
            <a:off x="4290124" y="1778963"/>
            <a:ext cx="4453282" cy="874407"/>
          </a:xfrm>
          <a:prstGeom prst="rect">
            <a:avLst/>
          </a:prstGeom>
          <a:solidFill>
            <a:schemeClr val="accent6"/>
          </a:solidFill>
        </p:spPr>
        <p:txBody>
          <a:bodyPr wrap="square">
            <a:spAutoFit/>
          </a:bodyPr>
          <a:lstStyle/>
          <a:p>
            <a:pPr>
              <a:lnSpc>
                <a:spcPct val="150000"/>
              </a:lnSpc>
            </a:pPr>
            <a:r>
              <a:rPr lang="zh-CN" altLang="en-US" dirty="0">
                <a:solidFill>
                  <a:schemeClr val="bg1"/>
                </a:solidFill>
                <a:latin typeface="+mj-lt"/>
              </a:rPr>
              <a:t>为了保证其稳定性，</a:t>
            </a:r>
            <a:r>
              <a:rPr lang="en-US" altLang="zh-CN" dirty="0">
                <a:solidFill>
                  <a:schemeClr val="bg1"/>
                </a:solidFill>
                <a:latin typeface="+mj-lt"/>
              </a:rPr>
              <a:t>Amazon</a:t>
            </a:r>
            <a:r>
              <a:rPr lang="zh-CN" altLang="en-US" dirty="0">
                <a:solidFill>
                  <a:schemeClr val="bg1"/>
                </a:solidFill>
                <a:latin typeface="+mj-lt"/>
              </a:rPr>
              <a:t>的系统采用完全的分布式、去中心化的架构</a:t>
            </a:r>
          </a:p>
        </p:txBody>
      </p:sp>
      <p:sp>
        <p:nvSpPr>
          <p:cNvPr id="10" name="矩形 9"/>
          <p:cNvSpPr/>
          <p:nvPr/>
        </p:nvSpPr>
        <p:spPr>
          <a:xfrm>
            <a:off x="4415246" y="2793897"/>
            <a:ext cx="4328160" cy="923330"/>
          </a:xfrm>
          <a:prstGeom prst="rect">
            <a:avLst/>
          </a:prstGeom>
          <a:solidFill>
            <a:schemeClr val="bg1">
              <a:lumMod val="85000"/>
            </a:schemeClr>
          </a:solidFill>
        </p:spPr>
        <p:txBody>
          <a:bodyPr wrap="square">
            <a:spAutoFit/>
          </a:bodyPr>
          <a:lstStyle/>
          <a:p>
            <a:pPr>
              <a:lnSpc>
                <a:spcPct val="150000"/>
              </a:lnSpc>
            </a:pPr>
            <a:r>
              <a:rPr lang="zh-CN" altLang="en-US" dirty="0">
                <a:solidFill>
                  <a:schemeClr val="tx1">
                    <a:lumMod val="75000"/>
                    <a:lumOff val="25000"/>
                  </a:schemeClr>
                </a:solidFill>
                <a:latin typeface="+mj-lt"/>
              </a:rPr>
              <a:t>作为底层存储架构的</a:t>
            </a:r>
            <a:r>
              <a:rPr lang="en-US" altLang="zh-CN" dirty="0">
                <a:solidFill>
                  <a:schemeClr val="tx1">
                    <a:lumMod val="75000"/>
                    <a:lumOff val="25000"/>
                  </a:schemeClr>
                </a:solidFill>
                <a:latin typeface="+mj-lt"/>
              </a:rPr>
              <a:t>Dynamo</a:t>
            </a:r>
            <a:r>
              <a:rPr lang="zh-CN" altLang="en-US" dirty="0">
                <a:solidFill>
                  <a:schemeClr val="tx1">
                    <a:lumMod val="75000"/>
                    <a:lumOff val="25000"/>
                  </a:schemeClr>
                </a:solidFill>
                <a:latin typeface="+mj-lt"/>
              </a:rPr>
              <a:t>也同样采用了无中心的模式</a:t>
            </a:r>
          </a:p>
        </p:txBody>
      </p:sp>
      <p:sp>
        <p:nvSpPr>
          <p:cNvPr id="11" name="矩形 10"/>
          <p:cNvSpPr/>
          <p:nvPr/>
        </p:nvSpPr>
        <p:spPr>
          <a:xfrm>
            <a:off x="4415246" y="3808831"/>
            <a:ext cx="4328160" cy="923330"/>
          </a:xfrm>
          <a:prstGeom prst="rect">
            <a:avLst/>
          </a:prstGeom>
          <a:solidFill>
            <a:schemeClr val="bg1">
              <a:lumMod val="85000"/>
            </a:schemeClr>
          </a:solidFill>
        </p:spPr>
        <p:txBody>
          <a:bodyPr wrap="square">
            <a:spAutoFit/>
          </a:bodyPr>
          <a:lstStyle/>
          <a:p>
            <a:pPr>
              <a:lnSpc>
                <a:spcPct val="150000"/>
              </a:lnSpc>
            </a:pPr>
            <a:r>
              <a:rPr lang="en-US" altLang="zh-CN" dirty="0">
                <a:solidFill>
                  <a:schemeClr val="tx1">
                    <a:lumMod val="75000"/>
                    <a:lumOff val="25000"/>
                  </a:schemeClr>
                </a:solidFill>
                <a:latin typeface="+mj-lt"/>
              </a:rPr>
              <a:t>Dynamo</a:t>
            </a:r>
            <a:r>
              <a:rPr lang="zh-CN" altLang="en-US" dirty="0">
                <a:solidFill>
                  <a:schemeClr val="tx1">
                    <a:lumMod val="75000"/>
                    <a:lumOff val="25000"/>
                  </a:schemeClr>
                </a:solidFill>
                <a:latin typeface="+mj-lt"/>
              </a:rPr>
              <a:t>只支持简单的键</a:t>
            </a:r>
            <a:r>
              <a:rPr lang="en-US" altLang="zh-CN" dirty="0">
                <a:solidFill>
                  <a:schemeClr val="tx1">
                    <a:lumMod val="75000"/>
                    <a:lumOff val="25000"/>
                  </a:schemeClr>
                </a:solidFill>
                <a:latin typeface="+mj-lt"/>
              </a:rPr>
              <a:t>/</a:t>
            </a:r>
            <a:r>
              <a:rPr lang="zh-CN" altLang="en-US" dirty="0">
                <a:solidFill>
                  <a:schemeClr val="tx1">
                    <a:lumMod val="75000"/>
                    <a:lumOff val="25000"/>
                  </a:schemeClr>
                </a:solidFill>
                <a:latin typeface="+mj-lt"/>
              </a:rPr>
              <a:t>值（</a:t>
            </a:r>
            <a:r>
              <a:rPr lang="en-US" altLang="zh-CN" dirty="0">
                <a:solidFill>
                  <a:schemeClr val="tx1">
                    <a:lumMod val="75000"/>
                    <a:lumOff val="25000"/>
                  </a:schemeClr>
                </a:solidFill>
                <a:latin typeface="+mj-lt"/>
              </a:rPr>
              <a:t>key/value</a:t>
            </a:r>
            <a:r>
              <a:rPr lang="zh-CN" altLang="en-US" dirty="0">
                <a:solidFill>
                  <a:schemeClr val="tx1">
                    <a:lumMod val="75000"/>
                    <a:lumOff val="25000"/>
                  </a:schemeClr>
                </a:solidFill>
                <a:latin typeface="+mj-lt"/>
              </a:rPr>
              <a:t>）方式的数据存储，不支持复杂的查询</a:t>
            </a:r>
          </a:p>
        </p:txBody>
      </p:sp>
      <p:sp>
        <p:nvSpPr>
          <p:cNvPr id="12" name="矩形 11"/>
          <p:cNvSpPr/>
          <p:nvPr/>
        </p:nvSpPr>
        <p:spPr>
          <a:xfrm>
            <a:off x="4415246" y="4823765"/>
            <a:ext cx="4328160" cy="923330"/>
          </a:xfrm>
          <a:prstGeom prst="rect">
            <a:avLst/>
          </a:prstGeom>
          <a:solidFill>
            <a:schemeClr val="bg1">
              <a:lumMod val="85000"/>
            </a:schemeClr>
          </a:solidFill>
        </p:spPr>
        <p:txBody>
          <a:bodyPr wrap="square">
            <a:spAutoFit/>
          </a:bodyPr>
          <a:lstStyle/>
          <a:p>
            <a:pPr>
              <a:lnSpc>
                <a:spcPct val="150000"/>
              </a:lnSpc>
            </a:pPr>
            <a:r>
              <a:rPr lang="en-US" altLang="zh-CN" dirty="0">
                <a:solidFill>
                  <a:schemeClr val="tx1">
                    <a:lumMod val="75000"/>
                    <a:lumOff val="25000"/>
                  </a:schemeClr>
                </a:solidFill>
                <a:latin typeface="+mj-lt"/>
              </a:rPr>
              <a:t>Dynamo</a:t>
            </a:r>
            <a:r>
              <a:rPr lang="zh-CN" altLang="en-US" dirty="0">
                <a:solidFill>
                  <a:schemeClr val="tx1">
                    <a:lumMod val="75000"/>
                    <a:lumOff val="25000"/>
                  </a:schemeClr>
                </a:solidFill>
                <a:latin typeface="+mj-lt"/>
              </a:rPr>
              <a:t>中存储的是数据值的原始形式，即按位存储，并不解析数据的具体内容</a:t>
            </a:r>
          </a:p>
        </p:txBody>
      </p:sp>
      <p:sp>
        <p:nvSpPr>
          <p:cNvPr id="13" name="矩形 12"/>
          <p:cNvSpPr/>
          <p:nvPr/>
        </p:nvSpPr>
        <p:spPr>
          <a:xfrm>
            <a:off x="4290124" y="2793897"/>
            <a:ext cx="125122" cy="9258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90124" y="3807569"/>
            <a:ext cx="125122" cy="9258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290124" y="4822503"/>
            <a:ext cx="125122" cy="9258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1" descr="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984" y="1331990"/>
            <a:ext cx="3722336" cy="4415105"/>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46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30</a:t>
            </a:fld>
            <a:endParaRPr lang="zh-CN" altLang="en-US" dirty="0"/>
          </a:p>
        </p:txBody>
      </p:sp>
      <p:sp>
        <p:nvSpPr>
          <p:cNvPr id="3" name="文本框 2"/>
          <p:cNvSpPr txBox="1"/>
          <p:nvPr/>
        </p:nvSpPr>
        <p:spPr>
          <a:xfrm>
            <a:off x="404049" y="808059"/>
            <a:ext cx="1694695" cy="461665"/>
          </a:xfrm>
          <a:prstGeom prst="rect">
            <a:avLst/>
          </a:prstGeom>
          <a:noFill/>
        </p:spPr>
        <p:txBody>
          <a:bodyPr wrap="none" rtlCol="0">
            <a:spAutoFit/>
          </a:bodyPr>
          <a:lstStyle/>
          <a:p>
            <a:r>
              <a:rPr lang="en-US" altLang="zh-CN" sz="2400" b="1" dirty="0">
                <a:solidFill>
                  <a:schemeClr val="accent6"/>
                </a:solidFill>
              </a:rPr>
              <a:t>SimpleDB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err="1">
                <a:solidFill>
                  <a:schemeClr val="bg1"/>
                </a:solidFill>
                <a:latin typeface="微软雅黑" panose="020B0503020204020204" pitchFamily="34" charset="-122"/>
                <a:ea typeface="微软雅黑" panose="020B0503020204020204" pitchFamily="34" charset="-122"/>
              </a:rPr>
              <a:t>DynamoDB</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4033066" y="1839987"/>
            <a:ext cx="4572000" cy="874407"/>
          </a:xfrm>
          <a:prstGeom prst="rect">
            <a:avLst/>
          </a:prstGeom>
        </p:spPr>
        <p:txBody>
          <a:bodyPr>
            <a:spAutoFit/>
          </a:bodyPr>
          <a:lstStyle/>
          <a:p>
            <a:pPr>
              <a:lnSpc>
                <a:spcPct val="150000"/>
              </a:lnSpc>
            </a:pPr>
            <a:r>
              <a:rPr lang="zh-CN" altLang="en-US" dirty="0">
                <a:solidFill>
                  <a:schemeClr val="tx1">
                    <a:lumMod val="75000"/>
                    <a:lumOff val="25000"/>
                  </a:schemeClr>
                </a:solidFill>
              </a:rPr>
              <a:t>如图显示了</a:t>
            </a:r>
            <a:r>
              <a:rPr lang="en-US" altLang="zh-CN" dirty="0">
                <a:solidFill>
                  <a:schemeClr val="tx1">
                    <a:lumMod val="75000"/>
                    <a:lumOff val="25000"/>
                  </a:schemeClr>
                </a:solidFill>
              </a:rPr>
              <a:t>SimpleDB</a:t>
            </a:r>
            <a:r>
              <a:rPr lang="zh-CN" altLang="en-US" dirty="0">
                <a:solidFill>
                  <a:schemeClr val="tx1">
                    <a:lumMod val="75000"/>
                    <a:lumOff val="25000"/>
                  </a:schemeClr>
                </a:solidFill>
              </a:rPr>
              <a:t>的树状组织方式，</a:t>
            </a: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其中可以看出</a:t>
            </a:r>
            <a:r>
              <a:rPr lang="en-US" altLang="zh-CN" dirty="0">
                <a:solidFill>
                  <a:schemeClr val="tx1">
                    <a:lumMod val="75000"/>
                    <a:lumOff val="25000"/>
                  </a:schemeClr>
                </a:solidFill>
              </a:rPr>
              <a:t>SimpleDB</a:t>
            </a:r>
            <a:r>
              <a:rPr lang="zh-CN" altLang="en-US" dirty="0">
                <a:solidFill>
                  <a:schemeClr val="tx1">
                    <a:lumMod val="75000"/>
                    <a:lumOff val="25000"/>
                  </a:schemeClr>
                </a:solidFill>
              </a:rPr>
              <a:t>对多值属性的支持。</a:t>
            </a:r>
          </a:p>
        </p:txBody>
      </p:sp>
      <p:grpSp>
        <p:nvGrpSpPr>
          <p:cNvPr id="36" name="组合 35"/>
          <p:cNvGrpSpPr/>
          <p:nvPr/>
        </p:nvGrpSpPr>
        <p:grpSpPr>
          <a:xfrm>
            <a:off x="799692" y="1873676"/>
            <a:ext cx="2572832" cy="3971048"/>
            <a:chOff x="5370319" y="1933304"/>
            <a:chExt cx="1735875" cy="3971048"/>
          </a:xfrm>
        </p:grpSpPr>
        <p:sp>
          <p:nvSpPr>
            <p:cNvPr id="7" name="矩形 6"/>
            <p:cNvSpPr/>
            <p:nvPr/>
          </p:nvSpPr>
          <p:spPr>
            <a:xfrm>
              <a:off x="5370319" y="1933304"/>
              <a:ext cx="1735875" cy="20900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24563" y="2142306"/>
              <a:ext cx="1081631" cy="20900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553200" y="2351308"/>
              <a:ext cx="552994" cy="20900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77050" y="2560310"/>
              <a:ext cx="229144" cy="20900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53200" y="2769312"/>
              <a:ext cx="552994" cy="20900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877050" y="2978314"/>
              <a:ext cx="229144" cy="20900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877050" y="3187316"/>
              <a:ext cx="229144" cy="20900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024563" y="3396318"/>
              <a:ext cx="1081631" cy="20900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53200" y="3605320"/>
              <a:ext cx="552994" cy="20900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77050" y="3814322"/>
              <a:ext cx="229144" cy="20900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53200" y="4023324"/>
              <a:ext cx="552994" cy="20900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877050" y="4232326"/>
              <a:ext cx="229144" cy="20900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70319" y="4441328"/>
              <a:ext cx="1735875" cy="20900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24563" y="4650330"/>
              <a:ext cx="1081631" cy="20900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553200" y="4859332"/>
              <a:ext cx="552994" cy="20900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877050" y="5068334"/>
              <a:ext cx="229144" cy="20900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877050" y="5277336"/>
              <a:ext cx="229144" cy="20900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553200" y="5486338"/>
              <a:ext cx="552994" cy="20900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877050" y="5695347"/>
              <a:ext cx="229144" cy="20900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4156044" y="3441192"/>
            <a:ext cx="2623632" cy="2320603"/>
            <a:chOff x="3626345" y="2611513"/>
            <a:chExt cx="2623632" cy="2320603"/>
          </a:xfrm>
        </p:grpSpPr>
        <p:sp>
          <p:nvSpPr>
            <p:cNvPr id="27" name="矩形 26"/>
            <p:cNvSpPr/>
            <p:nvPr/>
          </p:nvSpPr>
          <p:spPr>
            <a:xfrm>
              <a:off x="3626345" y="2611513"/>
              <a:ext cx="2572832" cy="20900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596035" y="3204192"/>
              <a:ext cx="1603143" cy="20900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379556" y="3796871"/>
              <a:ext cx="819622" cy="209005"/>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59551" y="4389550"/>
              <a:ext cx="339626" cy="20900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835769" y="2767045"/>
              <a:ext cx="414208" cy="369332"/>
            </a:xfrm>
            <a:prstGeom prst="rect">
              <a:avLst/>
            </a:prstGeom>
          </p:spPr>
          <p:txBody>
            <a:bodyPr wrap="square">
              <a:spAutoFit/>
            </a:bodyPr>
            <a:lstStyle/>
            <a:p>
              <a:pPr algn="r"/>
              <a:r>
                <a:rPr lang="zh-CN" altLang="en-US" dirty="0">
                  <a:solidFill>
                    <a:schemeClr val="tx1">
                      <a:lumMod val="75000"/>
                      <a:lumOff val="25000"/>
                    </a:schemeClr>
                  </a:solidFill>
                </a:rPr>
                <a:t>域</a:t>
              </a:r>
            </a:p>
          </p:txBody>
        </p:sp>
        <p:sp>
          <p:nvSpPr>
            <p:cNvPr id="32" name="矩形 31"/>
            <p:cNvSpPr/>
            <p:nvPr/>
          </p:nvSpPr>
          <p:spPr>
            <a:xfrm>
              <a:off x="5596815" y="3362722"/>
              <a:ext cx="653162" cy="369332"/>
            </a:xfrm>
            <a:prstGeom prst="rect">
              <a:avLst/>
            </a:prstGeom>
          </p:spPr>
          <p:txBody>
            <a:bodyPr wrap="square">
              <a:spAutoFit/>
            </a:bodyPr>
            <a:lstStyle/>
            <a:p>
              <a:pPr algn="r"/>
              <a:r>
                <a:rPr lang="zh-CN" altLang="en-US" dirty="0">
                  <a:solidFill>
                    <a:schemeClr val="tx1">
                      <a:lumMod val="75000"/>
                      <a:lumOff val="25000"/>
                    </a:schemeClr>
                  </a:solidFill>
                </a:rPr>
                <a:t>条目</a:t>
              </a:r>
            </a:p>
          </p:txBody>
        </p:sp>
        <p:sp>
          <p:nvSpPr>
            <p:cNvPr id="33" name="矩形 32"/>
            <p:cNvSpPr/>
            <p:nvPr/>
          </p:nvSpPr>
          <p:spPr>
            <a:xfrm>
              <a:off x="5596814" y="3958399"/>
              <a:ext cx="653163" cy="369332"/>
            </a:xfrm>
            <a:prstGeom prst="rect">
              <a:avLst/>
            </a:prstGeom>
          </p:spPr>
          <p:txBody>
            <a:bodyPr wrap="square">
              <a:spAutoFit/>
            </a:bodyPr>
            <a:lstStyle/>
            <a:p>
              <a:pPr algn="r"/>
              <a:r>
                <a:rPr lang="zh-CN" altLang="en-US" dirty="0">
                  <a:solidFill>
                    <a:schemeClr val="tx1">
                      <a:lumMod val="75000"/>
                      <a:lumOff val="25000"/>
                    </a:schemeClr>
                  </a:solidFill>
                </a:rPr>
                <a:t>属性</a:t>
              </a:r>
            </a:p>
          </p:txBody>
        </p:sp>
        <p:sp>
          <p:nvSpPr>
            <p:cNvPr id="34" name="矩形 33"/>
            <p:cNvSpPr/>
            <p:nvPr/>
          </p:nvSpPr>
          <p:spPr>
            <a:xfrm>
              <a:off x="5772267" y="4562784"/>
              <a:ext cx="477710" cy="369332"/>
            </a:xfrm>
            <a:prstGeom prst="rect">
              <a:avLst/>
            </a:prstGeom>
          </p:spPr>
          <p:txBody>
            <a:bodyPr wrap="square">
              <a:spAutoFit/>
            </a:bodyPr>
            <a:lstStyle/>
            <a:p>
              <a:pPr algn="r"/>
              <a:r>
                <a:rPr lang="zh-CN" altLang="en-US" dirty="0">
                  <a:solidFill>
                    <a:schemeClr val="tx1">
                      <a:lumMod val="75000"/>
                      <a:lumOff val="25000"/>
                    </a:schemeClr>
                  </a:solidFill>
                </a:rPr>
                <a:t>值</a:t>
              </a:r>
            </a:p>
          </p:txBody>
        </p:sp>
      </p:grpSp>
    </p:spTree>
    <p:extLst>
      <p:ext uri="{BB962C8B-B14F-4D97-AF65-F5344CB8AC3E}">
        <p14:creationId xmlns:p14="http://schemas.microsoft.com/office/powerpoint/2010/main" val="92042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31</a:t>
            </a:fld>
            <a:endParaRPr lang="zh-CN" altLang="en-US" dirty="0"/>
          </a:p>
        </p:txBody>
      </p:sp>
      <p:sp>
        <p:nvSpPr>
          <p:cNvPr id="3" name="文本框 2"/>
          <p:cNvSpPr txBox="1"/>
          <p:nvPr/>
        </p:nvSpPr>
        <p:spPr>
          <a:xfrm>
            <a:off x="404049" y="808059"/>
            <a:ext cx="1694695" cy="461665"/>
          </a:xfrm>
          <a:prstGeom prst="rect">
            <a:avLst/>
          </a:prstGeom>
          <a:noFill/>
        </p:spPr>
        <p:txBody>
          <a:bodyPr wrap="none" rtlCol="0">
            <a:spAutoFit/>
          </a:bodyPr>
          <a:lstStyle/>
          <a:p>
            <a:r>
              <a:rPr lang="en-US" altLang="zh-CN" sz="2400" b="1" dirty="0">
                <a:solidFill>
                  <a:schemeClr val="accent6"/>
                </a:solidFill>
              </a:rPr>
              <a:t>SimpleDB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err="1">
                <a:solidFill>
                  <a:schemeClr val="bg1"/>
                </a:solidFill>
                <a:latin typeface="微软雅黑" panose="020B0503020204020204" pitchFamily="34" charset="-122"/>
                <a:ea typeface="微软雅黑" panose="020B0503020204020204" pitchFamily="34" charset="-122"/>
              </a:rPr>
              <a:t>DynamoDB</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7" name="图片 29" descr="4-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695" y="1521887"/>
            <a:ext cx="4811067" cy="407813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153093" y="2503923"/>
            <a:ext cx="2660468" cy="759182"/>
          </a:xfrm>
          <a:prstGeom prst="rect">
            <a:avLst/>
          </a:prstGeom>
        </p:spPr>
        <p:txBody>
          <a:bodyPr wrap="square">
            <a:spAutoFit/>
          </a:bodyPr>
          <a:lstStyle/>
          <a:p>
            <a:pPr>
              <a:lnSpc>
                <a:spcPts val="2600"/>
              </a:lnSpc>
            </a:pPr>
            <a:r>
              <a:rPr lang="en-US" altLang="zh-CN" dirty="0">
                <a:solidFill>
                  <a:schemeClr val="tx1">
                    <a:lumMod val="75000"/>
                    <a:lumOff val="25000"/>
                  </a:schemeClr>
                </a:solidFill>
              </a:rPr>
              <a:t>SimpleDB</a:t>
            </a:r>
            <a:r>
              <a:rPr lang="zh-CN" altLang="en-US" dirty="0">
                <a:solidFill>
                  <a:schemeClr val="tx1">
                    <a:lumMod val="75000"/>
                    <a:lumOff val="25000"/>
                  </a:schemeClr>
                </a:solidFill>
              </a:rPr>
              <a:t>中每个属性值的大小不能超过</a:t>
            </a:r>
            <a:r>
              <a:rPr lang="en-US" altLang="zh-CN" b="1" dirty="0">
                <a:solidFill>
                  <a:srgbClr val="70AD47"/>
                </a:solidFill>
              </a:rPr>
              <a:t>1KB</a:t>
            </a:r>
            <a:endParaRPr lang="zh-CN" altLang="en-US" b="1" dirty="0">
              <a:solidFill>
                <a:srgbClr val="70AD47"/>
              </a:solidFill>
            </a:endParaRPr>
          </a:p>
        </p:txBody>
      </p:sp>
      <p:sp>
        <p:nvSpPr>
          <p:cNvPr id="10" name="矩形 9"/>
          <p:cNvSpPr/>
          <p:nvPr/>
        </p:nvSpPr>
        <p:spPr>
          <a:xfrm>
            <a:off x="6153093" y="3428535"/>
            <a:ext cx="2660468" cy="759182"/>
          </a:xfrm>
          <a:prstGeom prst="rect">
            <a:avLst/>
          </a:prstGeom>
        </p:spPr>
        <p:txBody>
          <a:bodyPr wrap="square">
            <a:spAutoFit/>
          </a:bodyPr>
          <a:lstStyle/>
          <a:p>
            <a:pPr>
              <a:lnSpc>
                <a:spcPts val="2600"/>
              </a:lnSpc>
            </a:pPr>
            <a:r>
              <a:rPr lang="en-US" altLang="zh-CN" dirty="0">
                <a:solidFill>
                  <a:schemeClr val="tx1">
                    <a:lumMod val="75000"/>
                    <a:lumOff val="25000"/>
                  </a:schemeClr>
                </a:solidFill>
              </a:rPr>
              <a:t>SimpleDB</a:t>
            </a:r>
            <a:r>
              <a:rPr lang="zh-CN" altLang="en-US" dirty="0">
                <a:solidFill>
                  <a:schemeClr val="tx1">
                    <a:lumMod val="75000"/>
                    <a:lumOff val="25000"/>
                  </a:schemeClr>
                </a:solidFill>
              </a:rPr>
              <a:t>存储的</a:t>
            </a:r>
            <a:r>
              <a:rPr lang="zh-CN" altLang="en-US" b="1" dirty="0">
                <a:solidFill>
                  <a:srgbClr val="70AD47"/>
                </a:solidFill>
              </a:rPr>
              <a:t>数据范围</a:t>
            </a:r>
            <a:r>
              <a:rPr lang="zh-CN" altLang="en-US" dirty="0">
                <a:solidFill>
                  <a:schemeClr val="tx1">
                    <a:lumMod val="75000"/>
                    <a:lumOff val="25000"/>
                  </a:schemeClr>
                </a:solidFill>
              </a:rPr>
              <a:t>极其</a:t>
            </a:r>
            <a:r>
              <a:rPr lang="zh-CN" altLang="en-US" b="1" dirty="0">
                <a:solidFill>
                  <a:srgbClr val="70AD47"/>
                </a:solidFill>
              </a:rPr>
              <a:t>有限</a:t>
            </a:r>
          </a:p>
        </p:txBody>
      </p:sp>
      <p:sp>
        <p:nvSpPr>
          <p:cNvPr id="11" name="矩形 10"/>
          <p:cNvSpPr/>
          <p:nvPr/>
        </p:nvSpPr>
        <p:spPr>
          <a:xfrm>
            <a:off x="6153093" y="4353147"/>
            <a:ext cx="2660468" cy="1426031"/>
          </a:xfrm>
          <a:prstGeom prst="rect">
            <a:avLst/>
          </a:prstGeom>
        </p:spPr>
        <p:txBody>
          <a:bodyPr wrap="square">
            <a:spAutoFit/>
          </a:bodyPr>
          <a:lstStyle/>
          <a:p>
            <a:pPr>
              <a:lnSpc>
                <a:spcPts val="2600"/>
              </a:lnSpc>
            </a:pPr>
            <a:r>
              <a:rPr lang="zh-CN" altLang="en-US" dirty="0">
                <a:solidFill>
                  <a:schemeClr val="tx1">
                    <a:lumMod val="75000"/>
                    <a:lumOff val="25000"/>
                  </a:schemeClr>
                </a:solidFill>
              </a:rPr>
              <a:t>将相对大的数据存储在</a:t>
            </a:r>
            <a:r>
              <a:rPr lang="en-US" altLang="zh-CN" dirty="0">
                <a:solidFill>
                  <a:schemeClr val="tx1">
                    <a:lumMod val="75000"/>
                    <a:lumOff val="25000"/>
                  </a:schemeClr>
                </a:solidFill>
              </a:rPr>
              <a:t>S3</a:t>
            </a:r>
            <a:r>
              <a:rPr lang="zh-CN" altLang="en-US" dirty="0">
                <a:solidFill>
                  <a:schemeClr val="tx1">
                    <a:lumMod val="75000"/>
                    <a:lumOff val="25000"/>
                  </a:schemeClr>
                </a:solidFill>
              </a:rPr>
              <a:t>中，在</a:t>
            </a:r>
            <a:r>
              <a:rPr lang="en-US" altLang="zh-CN" dirty="0">
                <a:solidFill>
                  <a:schemeClr val="tx1">
                    <a:lumMod val="75000"/>
                    <a:lumOff val="25000"/>
                  </a:schemeClr>
                </a:solidFill>
              </a:rPr>
              <a:t>SimpleDB</a:t>
            </a:r>
            <a:r>
              <a:rPr lang="zh-CN" altLang="en-US" dirty="0">
                <a:solidFill>
                  <a:schemeClr val="tx1">
                    <a:lumMod val="75000"/>
                    <a:lumOff val="25000"/>
                  </a:schemeClr>
                </a:solidFill>
              </a:rPr>
              <a:t>中只保存指向某个特定文件位置的</a:t>
            </a:r>
            <a:r>
              <a:rPr lang="zh-CN" altLang="en-US" b="1" dirty="0">
                <a:solidFill>
                  <a:srgbClr val="70AD47"/>
                </a:solidFill>
              </a:rPr>
              <a:t>指针</a:t>
            </a:r>
          </a:p>
        </p:txBody>
      </p:sp>
      <p:sp>
        <p:nvSpPr>
          <p:cNvPr id="12" name="矩形 11"/>
          <p:cNvSpPr/>
          <p:nvPr/>
        </p:nvSpPr>
        <p:spPr>
          <a:xfrm>
            <a:off x="955033" y="5625290"/>
            <a:ext cx="3580852" cy="307777"/>
          </a:xfrm>
          <a:prstGeom prst="rect">
            <a:avLst/>
          </a:prstGeom>
        </p:spPr>
        <p:txBody>
          <a:bodyPr wrap="none">
            <a:spAutoFit/>
          </a:bodyPr>
          <a:lstStyle/>
          <a:p>
            <a:r>
              <a:rPr lang="en-US" altLang="zh-CN" sz="1400" dirty="0">
                <a:solidFill>
                  <a:schemeClr val="tx1">
                    <a:lumMod val="75000"/>
                    <a:lumOff val="25000"/>
                  </a:schemeClr>
                </a:solidFill>
              </a:rPr>
              <a:t>SimpleDB</a:t>
            </a:r>
            <a:r>
              <a:rPr lang="zh-CN" altLang="en-US" sz="1400" dirty="0">
                <a:solidFill>
                  <a:schemeClr val="tx1">
                    <a:lumMod val="75000"/>
                    <a:lumOff val="25000"/>
                  </a:schemeClr>
                </a:solidFill>
              </a:rPr>
              <a:t>与其他</a:t>
            </a:r>
            <a:r>
              <a:rPr lang="en-US" altLang="zh-CN" sz="1400" dirty="0">
                <a:solidFill>
                  <a:schemeClr val="tx1">
                    <a:lumMod val="75000"/>
                    <a:lumOff val="25000"/>
                  </a:schemeClr>
                </a:solidFill>
              </a:rPr>
              <a:t>AWS</a:t>
            </a:r>
            <a:r>
              <a:rPr lang="zh-CN" altLang="en-US" sz="1400" dirty="0">
                <a:solidFill>
                  <a:schemeClr val="tx1">
                    <a:lumMod val="75000"/>
                    <a:lumOff val="25000"/>
                  </a:schemeClr>
                </a:solidFill>
              </a:rPr>
              <a:t>组件综合使用的方式</a:t>
            </a:r>
          </a:p>
        </p:txBody>
      </p:sp>
      <p:sp>
        <p:nvSpPr>
          <p:cNvPr id="13" name="矩形 12"/>
          <p:cNvSpPr/>
          <p:nvPr/>
        </p:nvSpPr>
        <p:spPr>
          <a:xfrm>
            <a:off x="5491242" y="2603863"/>
            <a:ext cx="661851" cy="548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限制</a:t>
            </a:r>
          </a:p>
        </p:txBody>
      </p:sp>
      <p:sp>
        <p:nvSpPr>
          <p:cNvPr id="14" name="矩形 13"/>
          <p:cNvSpPr/>
          <p:nvPr/>
        </p:nvSpPr>
        <p:spPr>
          <a:xfrm>
            <a:off x="5491242" y="3533806"/>
            <a:ext cx="661851" cy="548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导致</a:t>
            </a:r>
          </a:p>
        </p:txBody>
      </p:sp>
      <p:sp>
        <p:nvSpPr>
          <p:cNvPr id="15" name="矩形 14"/>
          <p:cNvSpPr/>
          <p:nvPr/>
        </p:nvSpPr>
        <p:spPr>
          <a:xfrm>
            <a:off x="5491242" y="4440999"/>
            <a:ext cx="661851" cy="1228279"/>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解决</a:t>
            </a:r>
          </a:p>
        </p:txBody>
      </p:sp>
    </p:spTree>
    <p:extLst>
      <p:ext uri="{BB962C8B-B14F-4D97-AF65-F5344CB8AC3E}">
        <p14:creationId xmlns:p14="http://schemas.microsoft.com/office/powerpoint/2010/main" val="315337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55397" y="2291944"/>
            <a:ext cx="6518131" cy="1107996"/>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 </a:t>
            </a:r>
            <a:r>
              <a:rPr lang="zh-CN" altLang="en-US" sz="3300" b="1" spc="225" dirty="0">
                <a:solidFill>
                  <a:srgbClr val="96C527"/>
                </a:solidFill>
                <a:latin typeface="微软雅黑" panose="020B0503020204020204" pitchFamily="34" charset="-122"/>
                <a:ea typeface="微软雅黑" panose="020B0503020204020204" pitchFamily="34" charset="-122"/>
              </a:rPr>
              <a:t>非关系型数据库服务</a:t>
            </a:r>
            <a:endParaRPr lang="en-US" altLang="zh-CN" sz="3300" b="1" spc="225" dirty="0">
              <a:solidFill>
                <a:srgbClr val="96C527"/>
              </a:solidFill>
              <a:latin typeface="微软雅黑" panose="020B0503020204020204" pitchFamily="34" charset="-122"/>
              <a:ea typeface="微软雅黑" panose="020B0503020204020204" pitchFamily="34" charset="-122"/>
            </a:endParaRPr>
          </a:p>
          <a:p>
            <a:r>
              <a:rPr lang="en-US" altLang="zh-CN" sz="3300" b="1" spc="225" dirty="0">
                <a:solidFill>
                  <a:srgbClr val="96C527"/>
                </a:solidFill>
                <a:latin typeface="微软雅黑" panose="020B0503020204020204" pitchFamily="34" charset="-122"/>
                <a:ea typeface="微软雅黑" panose="020B0503020204020204" pitchFamily="34" charset="-122"/>
              </a:rPr>
              <a:t>      SimpleDB</a:t>
            </a:r>
            <a:r>
              <a:rPr lang="zh-CN" altLang="en-US" sz="3300" b="1" spc="225" dirty="0">
                <a:solidFill>
                  <a:srgbClr val="96C527"/>
                </a:solidFill>
                <a:latin typeface="微软雅黑" panose="020B0503020204020204" pitchFamily="34" charset="-122"/>
                <a:ea typeface="微软雅黑" panose="020B0503020204020204" pitchFamily="34" charset="-122"/>
              </a:rPr>
              <a:t>和</a:t>
            </a:r>
            <a:r>
              <a:rPr lang="en-US" altLang="zh-CN" sz="3300" b="1" spc="225" dirty="0">
                <a:solidFill>
                  <a:srgbClr val="96C527"/>
                </a:solidFill>
                <a:latin typeface="微软雅黑" panose="020B0503020204020204" pitchFamily="34" charset="-122"/>
                <a:ea typeface="微软雅黑" panose="020B0503020204020204" pitchFamily="34" charset="-122"/>
              </a:rPr>
              <a:t>DynamoDB</a:t>
            </a:r>
          </a:p>
        </p:txBody>
      </p:sp>
      <p:sp>
        <p:nvSpPr>
          <p:cNvPr id="3" name="等腰三角形 2"/>
          <p:cNvSpPr/>
          <p:nvPr/>
        </p:nvSpPr>
        <p:spPr>
          <a:xfrm rot="5400000">
            <a:off x="2071193" y="4711209"/>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329000" y="3610405"/>
            <a:ext cx="6237605" cy="415498"/>
          </a:xfrm>
          <a:prstGeom prst="rect">
            <a:avLst/>
          </a:prstGeom>
        </p:spPr>
        <p:txBody>
          <a:bodyPr wrap="none">
            <a:spAutoFit/>
          </a:bodyPr>
          <a:lstStyle/>
          <a:p>
            <a:r>
              <a:rPr lang="en-US" altLang="zh-CN" sz="2100" spc="225" dirty="0">
                <a:solidFill>
                  <a:schemeClr val="bg1">
                    <a:lumMod val="65000"/>
                  </a:schemeClr>
                </a:solidFill>
                <a:latin typeface="+mn-ea"/>
              </a:rPr>
              <a:t>2.1  </a:t>
            </a:r>
            <a:r>
              <a:rPr lang="zh-CN" altLang="en-US" sz="2100" spc="225" dirty="0">
                <a:solidFill>
                  <a:schemeClr val="bg1">
                    <a:lumMod val="65000"/>
                  </a:schemeClr>
                </a:solidFill>
                <a:latin typeface="+mn-ea"/>
              </a:rPr>
              <a:t>非关系型数据库与传统关系数据库的比较</a:t>
            </a:r>
          </a:p>
        </p:txBody>
      </p:sp>
      <p:sp>
        <p:nvSpPr>
          <p:cNvPr id="7" name="矩形 6"/>
          <p:cNvSpPr/>
          <p:nvPr/>
        </p:nvSpPr>
        <p:spPr>
          <a:xfrm>
            <a:off x="2329000" y="4102072"/>
            <a:ext cx="2350323" cy="415498"/>
          </a:xfrm>
          <a:prstGeom prst="rect">
            <a:avLst/>
          </a:prstGeom>
        </p:spPr>
        <p:txBody>
          <a:bodyPr wrap="none">
            <a:spAutoFit/>
          </a:bodyPr>
          <a:lstStyle/>
          <a:p>
            <a:r>
              <a:rPr lang="en-US" altLang="zh-CN" sz="2100" spc="225" dirty="0">
                <a:solidFill>
                  <a:schemeClr val="bg1">
                    <a:lumMod val="65000"/>
                  </a:schemeClr>
                </a:solidFill>
                <a:latin typeface="+mn-ea"/>
              </a:rPr>
              <a:t>2.2  SimpleDB</a:t>
            </a:r>
            <a:endParaRPr lang="zh-CN" altLang="en-US" sz="2100" spc="225" dirty="0">
              <a:solidFill>
                <a:schemeClr val="bg1">
                  <a:lumMod val="65000"/>
                </a:schemeClr>
              </a:solidFill>
              <a:latin typeface="+mn-ea"/>
            </a:endParaRPr>
          </a:p>
        </p:txBody>
      </p:sp>
      <p:sp>
        <p:nvSpPr>
          <p:cNvPr id="8" name="矩形 7"/>
          <p:cNvSpPr/>
          <p:nvPr/>
        </p:nvSpPr>
        <p:spPr>
          <a:xfrm>
            <a:off x="2329000" y="4583428"/>
            <a:ext cx="2561920" cy="415498"/>
          </a:xfrm>
          <a:prstGeom prst="rect">
            <a:avLst/>
          </a:prstGeom>
        </p:spPr>
        <p:txBody>
          <a:bodyPr wrap="none">
            <a:spAutoFit/>
          </a:bodyPr>
          <a:lstStyle/>
          <a:p>
            <a:r>
              <a:rPr lang="en-US" altLang="zh-CN" sz="2100" kern="500" spc="225" dirty="0">
                <a:solidFill>
                  <a:schemeClr val="bg1"/>
                </a:solidFill>
                <a:latin typeface="+mn-ea"/>
              </a:rPr>
              <a:t>2.3  DynamoDB</a:t>
            </a:r>
            <a:endParaRPr lang="zh-CN" altLang="en-US" sz="2100" kern="500" spc="225" dirty="0">
              <a:solidFill>
                <a:schemeClr val="bg1"/>
              </a:solidFill>
              <a:latin typeface="+mn-ea"/>
            </a:endParaRPr>
          </a:p>
        </p:txBody>
      </p:sp>
      <p:sp>
        <p:nvSpPr>
          <p:cNvPr id="9" name="矩形 8"/>
          <p:cNvSpPr/>
          <p:nvPr/>
        </p:nvSpPr>
        <p:spPr>
          <a:xfrm>
            <a:off x="2329000" y="5064784"/>
            <a:ext cx="5234125" cy="415498"/>
          </a:xfrm>
          <a:prstGeom prst="rect">
            <a:avLst/>
          </a:prstGeom>
        </p:spPr>
        <p:txBody>
          <a:bodyPr wrap="none">
            <a:spAutoFit/>
          </a:bodyPr>
          <a:lstStyle/>
          <a:p>
            <a:r>
              <a:rPr lang="en-US" altLang="zh-CN" sz="2100" spc="225" dirty="0">
                <a:solidFill>
                  <a:schemeClr val="bg1">
                    <a:lumMod val="65000"/>
                  </a:schemeClr>
                </a:solidFill>
                <a:latin typeface="+mn-ea"/>
              </a:rPr>
              <a:t>2.4  SimpleDB</a:t>
            </a:r>
            <a:r>
              <a:rPr lang="zh-CN" altLang="en-US" sz="2100" spc="225" dirty="0">
                <a:solidFill>
                  <a:schemeClr val="bg1">
                    <a:lumMod val="65000"/>
                  </a:schemeClr>
                </a:solidFill>
                <a:latin typeface="+mn-ea"/>
              </a:rPr>
              <a:t>和</a:t>
            </a:r>
            <a:r>
              <a:rPr lang="en-US" altLang="zh-CN" sz="2100" spc="225" dirty="0">
                <a:solidFill>
                  <a:schemeClr val="bg1">
                    <a:lumMod val="65000"/>
                  </a:schemeClr>
                </a:solidFill>
                <a:latin typeface="+mn-ea"/>
              </a:rPr>
              <a:t>DynamoDB</a:t>
            </a:r>
            <a:r>
              <a:rPr lang="zh-CN" altLang="en-US" sz="2100" spc="225" dirty="0">
                <a:solidFill>
                  <a:schemeClr val="bg1">
                    <a:lumMod val="65000"/>
                  </a:schemeClr>
                </a:solidFill>
                <a:latin typeface="+mn-ea"/>
              </a:rPr>
              <a:t>的比较</a:t>
            </a:r>
          </a:p>
        </p:txBody>
      </p:sp>
    </p:spTree>
    <p:extLst>
      <p:ext uri="{BB962C8B-B14F-4D97-AF65-F5344CB8AC3E}">
        <p14:creationId xmlns:p14="http://schemas.microsoft.com/office/powerpoint/2010/main" val="88054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33</a:t>
            </a:fld>
            <a:endParaRPr lang="zh-CN" altLang="en-US" dirty="0"/>
          </a:p>
        </p:txBody>
      </p:sp>
      <p:sp>
        <p:nvSpPr>
          <p:cNvPr id="3" name="文本框 2"/>
          <p:cNvSpPr txBox="1"/>
          <p:nvPr/>
        </p:nvSpPr>
        <p:spPr>
          <a:xfrm>
            <a:off x="404049" y="808059"/>
            <a:ext cx="1939955" cy="461665"/>
          </a:xfrm>
          <a:prstGeom prst="rect">
            <a:avLst/>
          </a:prstGeom>
          <a:noFill/>
        </p:spPr>
        <p:txBody>
          <a:bodyPr wrap="none" rtlCol="0">
            <a:spAutoFit/>
          </a:bodyPr>
          <a:lstStyle/>
          <a:p>
            <a:r>
              <a:rPr lang="en-US" altLang="zh-CN" sz="2400" b="1" dirty="0">
                <a:solidFill>
                  <a:schemeClr val="accent6"/>
                </a:solidFill>
              </a:rPr>
              <a:t>DynamoDB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a:solidFill>
                  <a:schemeClr val="bg1"/>
                </a:solidFill>
                <a:latin typeface="微软雅黑" panose="020B0503020204020204" pitchFamily="34" charset="-122"/>
                <a:ea typeface="微软雅黑" panose="020B0503020204020204" pitchFamily="34" charset="-122"/>
              </a:rPr>
              <a:t>DynamoDB</a:t>
            </a:r>
          </a:p>
        </p:txBody>
      </p:sp>
      <p:sp>
        <p:nvSpPr>
          <p:cNvPr id="6" name="矩形 5"/>
          <p:cNvSpPr/>
          <p:nvPr/>
        </p:nvSpPr>
        <p:spPr>
          <a:xfrm>
            <a:off x="425648" y="1416030"/>
            <a:ext cx="5477593" cy="923330"/>
          </a:xfrm>
          <a:prstGeom prst="rect">
            <a:avLst/>
          </a:prstGeom>
        </p:spPr>
        <p:txBody>
          <a:bodyPr wrap="square">
            <a:spAutoFit/>
          </a:bodyPr>
          <a:lstStyle/>
          <a:p>
            <a:pPr indent="457200" algn="just"/>
            <a:r>
              <a:rPr lang="zh-CN" altLang="en-US" dirty="0">
                <a:solidFill>
                  <a:schemeClr val="tx1">
                    <a:lumMod val="75000"/>
                    <a:lumOff val="25000"/>
                  </a:schemeClr>
                </a:solidFill>
              </a:rPr>
              <a:t>在 </a:t>
            </a:r>
            <a:r>
              <a:rPr lang="en-US" altLang="zh-CN" dirty="0">
                <a:solidFill>
                  <a:schemeClr val="tx1">
                    <a:lumMod val="75000"/>
                    <a:lumOff val="25000"/>
                  </a:schemeClr>
                </a:solidFill>
              </a:rPr>
              <a:t>DynamoDB </a:t>
            </a:r>
            <a:r>
              <a:rPr lang="zh-CN" altLang="en-US" dirty="0">
                <a:solidFill>
                  <a:schemeClr val="tx1">
                    <a:lumMod val="75000"/>
                    <a:lumOff val="25000"/>
                  </a:schemeClr>
                </a:solidFill>
              </a:rPr>
              <a:t>中，其核心组件包括</a:t>
            </a:r>
            <a:r>
              <a:rPr lang="zh-CN" altLang="en-US" b="1" dirty="0">
                <a:solidFill>
                  <a:srgbClr val="70AD47"/>
                </a:solidFill>
              </a:rPr>
              <a:t>表、项目和属性</a:t>
            </a:r>
            <a:r>
              <a:rPr lang="zh-CN" altLang="en-US" dirty="0">
                <a:solidFill>
                  <a:schemeClr val="tx1">
                    <a:lumMod val="75000"/>
                    <a:lumOff val="25000"/>
                  </a:schemeClr>
                </a:solidFill>
              </a:rPr>
              <a:t>。</a:t>
            </a:r>
            <a:r>
              <a:rPr lang="en-US" altLang="zh-CN" dirty="0">
                <a:solidFill>
                  <a:schemeClr val="tx1">
                    <a:lumMod val="75000"/>
                    <a:lumOff val="25000"/>
                  </a:schemeClr>
                </a:solidFill>
              </a:rPr>
              <a:t>DynamoDB </a:t>
            </a:r>
            <a:r>
              <a:rPr lang="zh-CN" altLang="en-US" dirty="0">
                <a:solidFill>
                  <a:schemeClr val="tx1">
                    <a:lumMod val="75000"/>
                    <a:lumOff val="25000"/>
                  </a:schemeClr>
                </a:solidFill>
              </a:rPr>
              <a:t>使用</a:t>
            </a:r>
            <a:r>
              <a:rPr lang="zh-CN" altLang="en-US" b="1" dirty="0">
                <a:solidFill>
                  <a:srgbClr val="70AD47"/>
                </a:solidFill>
              </a:rPr>
              <a:t>主键</a:t>
            </a:r>
            <a:r>
              <a:rPr lang="zh-CN" altLang="en-US" dirty="0">
                <a:solidFill>
                  <a:schemeClr val="tx1">
                    <a:lumMod val="75000"/>
                    <a:lumOff val="25000"/>
                  </a:schemeClr>
                </a:solidFill>
              </a:rPr>
              <a:t>来唯一标识表中的各个项目，并使用</a:t>
            </a:r>
            <a:r>
              <a:rPr lang="zh-CN" altLang="en-US" b="1" dirty="0">
                <a:solidFill>
                  <a:srgbClr val="70AD47"/>
                </a:solidFill>
              </a:rPr>
              <a:t>二级索引</a:t>
            </a:r>
            <a:r>
              <a:rPr lang="zh-CN" altLang="en-US" dirty="0">
                <a:solidFill>
                  <a:schemeClr val="tx1">
                    <a:lumMod val="75000"/>
                    <a:lumOff val="25000"/>
                  </a:schemeClr>
                </a:solidFill>
              </a:rPr>
              <a:t>来提供更大的查询灵活性。</a:t>
            </a:r>
          </a:p>
        </p:txBody>
      </p:sp>
      <p:pic>
        <p:nvPicPr>
          <p:cNvPr id="1026" name="Picture 2">
            <a:extLst>
              <a:ext uri="{FF2B5EF4-FFF2-40B4-BE49-F238E27FC236}">
                <a16:creationId xmlns:a16="http://schemas.microsoft.com/office/drawing/2014/main" id="{C9F17CEB-B690-4723-A2F4-BDA72BDC3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829" y="1038891"/>
            <a:ext cx="2609850" cy="481965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接连接符 22">
            <a:extLst>
              <a:ext uri="{FF2B5EF4-FFF2-40B4-BE49-F238E27FC236}">
                <a16:creationId xmlns:a16="http://schemas.microsoft.com/office/drawing/2014/main" id="{FB51F60E-FE12-4614-9F17-DF40768D52CE}"/>
              </a:ext>
            </a:extLst>
          </p:cNvPr>
          <p:cNvCxnSpPr/>
          <p:nvPr/>
        </p:nvCxnSpPr>
        <p:spPr>
          <a:xfrm>
            <a:off x="6696304" y="1178351"/>
            <a:ext cx="411507"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B0631EA-6FF6-4E70-87C0-94429B6B1524}"/>
              </a:ext>
            </a:extLst>
          </p:cNvPr>
          <p:cNvSpPr txBox="1"/>
          <p:nvPr/>
        </p:nvSpPr>
        <p:spPr>
          <a:xfrm>
            <a:off x="6378235" y="1024462"/>
            <a:ext cx="364202" cy="307777"/>
          </a:xfrm>
          <a:prstGeom prst="rect">
            <a:avLst/>
          </a:prstGeom>
          <a:noFill/>
        </p:spPr>
        <p:txBody>
          <a:bodyPr wrap="none" rtlCol="0">
            <a:spAutoFit/>
          </a:bodyPr>
          <a:lstStyle/>
          <a:p>
            <a:r>
              <a:rPr lang="zh-CN" altLang="en-US" sz="1400" b="1" dirty="0">
                <a:solidFill>
                  <a:schemeClr val="tx1">
                    <a:lumMod val="75000"/>
                    <a:lumOff val="25000"/>
                  </a:schemeClr>
                </a:solidFill>
              </a:rPr>
              <a:t>表</a:t>
            </a:r>
          </a:p>
        </p:txBody>
      </p:sp>
      <p:sp>
        <p:nvSpPr>
          <p:cNvPr id="37" name="矩形 36">
            <a:extLst>
              <a:ext uri="{FF2B5EF4-FFF2-40B4-BE49-F238E27FC236}">
                <a16:creationId xmlns:a16="http://schemas.microsoft.com/office/drawing/2014/main" id="{949ADD4D-6290-4F45-A986-3E0D5ED7F9A0}"/>
              </a:ext>
            </a:extLst>
          </p:cNvPr>
          <p:cNvSpPr/>
          <p:nvPr/>
        </p:nvSpPr>
        <p:spPr>
          <a:xfrm>
            <a:off x="6294663" y="1498862"/>
            <a:ext cx="2484000" cy="9900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a:extLst>
              <a:ext uri="{FF2B5EF4-FFF2-40B4-BE49-F238E27FC236}">
                <a16:creationId xmlns:a16="http://schemas.microsoft.com/office/drawing/2014/main" id="{B7BC52F3-962D-4324-8E6D-7E21117E137D}"/>
              </a:ext>
            </a:extLst>
          </p:cNvPr>
          <p:cNvCxnSpPr>
            <a:cxnSpLocks/>
            <a:stCxn id="50" idx="0"/>
          </p:cNvCxnSpPr>
          <p:nvPr/>
        </p:nvCxnSpPr>
        <p:spPr>
          <a:xfrm flipH="1" flipV="1">
            <a:off x="8088198" y="2036190"/>
            <a:ext cx="709319" cy="71161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CD9B7F6B-A6E0-45EC-AD97-9518D31A233E}"/>
              </a:ext>
            </a:extLst>
          </p:cNvPr>
          <p:cNvSpPr txBox="1"/>
          <p:nvPr/>
        </p:nvSpPr>
        <p:spPr>
          <a:xfrm>
            <a:off x="8525647" y="2747809"/>
            <a:ext cx="543739" cy="307777"/>
          </a:xfrm>
          <a:prstGeom prst="rect">
            <a:avLst/>
          </a:prstGeom>
          <a:noFill/>
        </p:spPr>
        <p:txBody>
          <a:bodyPr wrap="none" rtlCol="0">
            <a:spAutoFit/>
          </a:bodyPr>
          <a:lstStyle>
            <a:defPPr>
              <a:defRPr lang="zh-CN"/>
            </a:defPPr>
            <a:lvl1pPr>
              <a:defRPr sz="1400">
                <a:solidFill>
                  <a:schemeClr val="tx1">
                    <a:lumMod val="75000"/>
                    <a:lumOff val="25000"/>
                  </a:schemeClr>
                </a:solidFill>
              </a:defRPr>
            </a:lvl1pPr>
          </a:lstStyle>
          <a:p>
            <a:r>
              <a:rPr lang="zh-CN" altLang="en-US" b="1" dirty="0"/>
              <a:t>项目</a:t>
            </a:r>
          </a:p>
        </p:txBody>
      </p:sp>
      <p:sp>
        <p:nvSpPr>
          <p:cNvPr id="51" name="矩形 50">
            <a:extLst>
              <a:ext uri="{FF2B5EF4-FFF2-40B4-BE49-F238E27FC236}">
                <a16:creationId xmlns:a16="http://schemas.microsoft.com/office/drawing/2014/main" id="{4F9B3CA8-23E4-444F-B6B1-64F3510CA977}"/>
              </a:ext>
            </a:extLst>
          </p:cNvPr>
          <p:cNvSpPr/>
          <p:nvPr/>
        </p:nvSpPr>
        <p:spPr>
          <a:xfrm>
            <a:off x="6560336" y="2685610"/>
            <a:ext cx="1009388" cy="114167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AD5EEE68-A30B-4D52-9DE2-8D070785002F}"/>
              </a:ext>
            </a:extLst>
          </p:cNvPr>
          <p:cNvCxnSpPr>
            <a:cxnSpLocks/>
            <a:stCxn id="56" idx="1"/>
          </p:cNvCxnSpPr>
          <p:nvPr/>
        </p:nvCxnSpPr>
        <p:spPr>
          <a:xfrm flipH="1">
            <a:off x="7409468" y="3257263"/>
            <a:ext cx="1116179"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B2EB6BD1-B120-4AD8-8E1E-57B72DE66905}"/>
              </a:ext>
            </a:extLst>
          </p:cNvPr>
          <p:cNvSpPr txBox="1"/>
          <p:nvPr/>
        </p:nvSpPr>
        <p:spPr>
          <a:xfrm>
            <a:off x="8525647" y="3103374"/>
            <a:ext cx="543739" cy="307777"/>
          </a:xfrm>
          <a:prstGeom prst="rect">
            <a:avLst/>
          </a:prstGeom>
          <a:noFill/>
        </p:spPr>
        <p:txBody>
          <a:bodyPr wrap="none" rtlCol="0">
            <a:spAutoFit/>
          </a:bodyPr>
          <a:lstStyle>
            <a:defPPr>
              <a:defRPr lang="zh-CN"/>
            </a:defPPr>
            <a:lvl1pPr>
              <a:defRPr sz="1400">
                <a:solidFill>
                  <a:schemeClr val="tx1">
                    <a:lumMod val="75000"/>
                    <a:lumOff val="25000"/>
                  </a:schemeClr>
                </a:solidFill>
              </a:defRPr>
            </a:lvl1pPr>
          </a:lstStyle>
          <a:p>
            <a:r>
              <a:rPr lang="zh-CN" altLang="en-US" b="1" dirty="0"/>
              <a:t>属性</a:t>
            </a:r>
          </a:p>
        </p:txBody>
      </p:sp>
      <p:sp>
        <p:nvSpPr>
          <p:cNvPr id="55" name="矩形 54">
            <a:extLst>
              <a:ext uri="{FF2B5EF4-FFF2-40B4-BE49-F238E27FC236}">
                <a16:creationId xmlns:a16="http://schemas.microsoft.com/office/drawing/2014/main" id="{4C75DA7A-203B-493A-A2C4-C097A2313FB1}"/>
              </a:ext>
            </a:extLst>
          </p:cNvPr>
          <p:cNvSpPr/>
          <p:nvPr/>
        </p:nvSpPr>
        <p:spPr>
          <a:xfrm>
            <a:off x="7183225" y="1024462"/>
            <a:ext cx="608877" cy="30777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D6E31581-B7C0-4846-B048-A009870CA149}"/>
              </a:ext>
            </a:extLst>
          </p:cNvPr>
          <p:cNvSpPr/>
          <p:nvPr/>
        </p:nvSpPr>
        <p:spPr>
          <a:xfrm>
            <a:off x="6569763" y="4336330"/>
            <a:ext cx="839705" cy="20259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B3D3C9F2-ACB0-4F32-8BF7-90CEC3172652}"/>
              </a:ext>
            </a:extLst>
          </p:cNvPr>
          <p:cNvCxnSpPr>
            <a:cxnSpLocks/>
            <a:stCxn id="64" idx="2"/>
          </p:cNvCxnSpPr>
          <p:nvPr/>
        </p:nvCxnSpPr>
        <p:spPr>
          <a:xfrm flipH="1">
            <a:off x="7305773" y="3768994"/>
            <a:ext cx="1492670" cy="66863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00C90140-07E4-4E04-813B-C0F2A0356249}"/>
              </a:ext>
            </a:extLst>
          </p:cNvPr>
          <p:cNvSpPr txBox="1"/>
          <p:nvPr/>
        </p:nvSpPr>
        <p:spPr>
          <a:xfrm>
            <a:off x="8526573" y="3461217"/>
            <a:ext cx="543739" cy="307777"/>
          </a:xfrm>
          <a:prstGeom prst="rect">
            <a:avLst/>
          </a:prstGeom>
          <a:noFill/>
        </p:spPr>
        <p:txBody>
          <a:bodyPr wrap="none" rtlCol="0">
            <a:spAutoFit/>
          </a:bodyPr>
          <a:lstStyle>
            <a:defPPr>
              <a:defRPr lang="zh-CN"/>
            </a:defPPr>
            <a:lvl1pPr>
              <a:defRPr sz="1400">
                <a:solidFill>
                  <a:schemeClr val="tx1">
                    <a:lumMod val="75000"/>
                    <a:lumOff val="25000"/>
                  </a:schemeClr>
                </a:solidFill>
              </a:defRPr>
            </a:lvl1pPr>
          </a:lstStyle>
          <a:p>
            <a:r>
              <a:rPr lang="zh-CN" altLang="en-US" b="1" dirty="0"/>
              <a:t>主键</a:t>
            </a:r>
          </a:p>
        </p:txBody>
      </p:sp>
      <p:sp>
        <p:nvSpPr>
          <p:cNvPr id="67" name="文本框 66">
            <a:extLst>
              <a:ext uri="{FF2B5EF4-FFF2-40B4-BE49-F238E27FC236}">
                <a16:creationId xmlns:a16="http://schemas.microsoft.com/office/drawing/2014/main" id="{BF220609-4CA4-4C88-9D7C-E53BB30AC7DE}"/>
              </a:ext>
            </a:extLst>
          </p:cNvPr>
          <p:cNvSpPr txBox="1"/>
          <p:nvPr/>
        </p:nvSpPr>
        <p:spPr>
          <a:xfrm>
            <a:off x="404048" y="2485666"/>
            <a:ext cx="5477593" cy="3323987"/>
          </a:xfrm>
          <a:prstGeom prst="rect">
            <a:avLst/>
          </a:prstGeom>
        </p:spPr>
        <p:txBody>
          <a:bodyPr wrap="square">
            <a:spAutoFit/>
          </a:bodyPr>
          <a:lstStyle>
            <a:defPPr>
              <a:defRPr lang="zh-CN"/>
            </a:defPPr>
            <a:lvl1pPr algn="just">
              <a:defRPr>
                <a:solidFill>
                  <a:schemeClr val="tx1">
                    <a:lumMod val="75000"/>
                    <a:lumOff val="25000"/>
                  </a:schemeClr>
                </a:solidFill>
              </a:defRPr>
            </a:lvl1pPr>
          </a:lstStyle>
          <a:p>
            <a:pPr indent="457200">
              <a:spcBef>
                <a:spcPts val="600"/>
              </a:spcBef>
              <a:spcAft>
                <a:spcPts val="600"/>
              </a:spcAft>
            </a:pPr>
            <a:r>
              <a:rPr lang="zh-CN" altLang="en-US" dirty="0"/>
              <a:t>表中的每个项目都有一个唯一的标识符或</a:t>
            </a:r>
            <a:r>
              <a:rPr lang="zh-CN" altLang="en-US" b="1" dirty="0">
                <a:solidFill>
                  <a:srgbClr val="70AD47"/>
                </a:solidFill>
              </a:rPr>
              <a:t>主键</a:t>
            </a:r>
            <a:r>
              <a:rPr lang="zh-CN" altLang="en-US" dirty="0"/>
              <a:t>，用于将项目与表中的其他项目区分开来。在</a:t>
            </a:r>
            <a:r>
              <a:rPr lang="en-US" altLang="zh-CN" dirty="0"/>
              <a:t>People</a:t>
            </a:r>
            <a:r>
              <a:rPr lang="zh-CN" altLang="en-US" dirty="0"/>
              <a:t>表中，主键包含一个属性 </a:t>
            </a:r>
            <a:r>
              <a:rPr lang="en-US" altLang="zh-CN" dirty="0"/>
              <a:t>(</a:t>
            </a:r>
            <a:r>
              <a:rPr lang="en-US" altLang="zh-CN" dirty="0" err="1"/>
              <a:t>PersonID</a:t>
            </a:r>
            <a:r>
              <a:rPr lang="en-US" altLang="zh-CN" dirty="0"/>
              <a:t>)</a:t>
            </a:r>
            <a:r>
              <a:rPr lang="zh-CN" altLang="en-US" dirty="0"/>
              <a:t>。</a:t>
            </a:r>
          </a:p>
          <a:p>
            <a:pPr indent="457200">
              <a:spcBef>
                <a:spcPts val="600"/>
              </a:spcBef>
              <a:spcAft>
                <a:spcPts val="600"/>
              </a:spcAft>
            </a:pPr>
            <a:r>
              <a:rPr lang="zh-CN" altLang="en-US" dirty="0"/>
              <a:t>与主键不同，</a:t>
            </a:r>
            <a:r>
              <a:rPr lang="en-US" altLang="zh-CN" dirty="0"/>
              <a:t>People </a:t>
            </a:r>
            <a:r>
              <a:rPr lang="zh-CN" altLang="en-US" dirty="0"/>
              <a:t>表是</a:t>
            </a:r>
            <a:r>
              <a:rPr lang="zh-CN" altLang="en-US" b="1" dirty="0">
                <a:solidFill>
                  <a:srgbClr val="70AD47"/>
                </a:solidFill>
              </a:rPr>
              <a:t>无架构的</a:t>
            </a:r>
            <a:r>
              <a:rPr lang="zh-CN" altLang="en-US" dirty="0"/>
              <a:t>，这表示属性及其数据类型都不需要预先定义。每个项目都能拥有其自己的独特属性。</a:t>
            </a:r>
          </a:p>
          <a:p>
            <a:pPr indent="457200">
              <a:spcBef>
                <a:spcPts val="600"/>
              </a:spcBef>
              <a:spcAft>
                <a:spcPts val="600"/>
              </a:spcAft>
            </a:pPr>
            <a:r>
              <a:rPr lang="zh-CN" altLang="en-US" dirty="0"/>
              <a:t>大多数属性是</a:t>
            </a:r>
            <a:r>
              <a:rPr lang="zh-CN" altLang="en-US" b="1" dirty="0">
                <a:solidFill>
                  <a:srgbClr val="70AD47"/>
                </a:solidFill>
              </a:rPr>
              <a:t>标量</a:t>
            </a:r>
            <a:r>
              <a:rPr lang="zh-CN" altLang="en-US" dirty="0"/>
              <a:t>类型的，这表示它们只能具有一个值。字符串和数字是标量的常见示例。</a:t>
            </a:r>
          </a:p>
          <a:p>
            <a:pPr indent="457200">
              <a:spcBef>
                <a:spcPts val="600"/>
              </a:spcBef>
              <a:spcAft>
                <a:spcPts val="600"/>
              </a:spcAft>
            </a:pPr>
            <a:r>
              <a:rPr lang="zh-CN" altLang="en-US" dirty="0"/>
              <a:t>某些项目具有</a:t>
            </a:r>
            <a:r>
              <a:rPr lang="zh-CN" altLang="en-US" b="1" dirty="0">
                <a:solidFill>
                  <a:srgbClr val="70AD47"/>
                </a:solidFill>
              </a:rPr>
              <a:t>嵌套属性</a:t>
            </a:r>
            <a:r>
              <a:rPr lang="en-US" altLang="zh-CN" b="1" dirty="0">
                <a:solidFill>
                  <a:srgbClr val="70AD47"/>
                </a:solidFill>
              </a:rPr>
              <a:t>(</a:t>
            </a:r>
            <a:r>
              <a:rPr lang="zh-CN" altLang="en-US" b="1" dirty="0">
                <a:solidFill>
                  <a:srgbClr val="70AD47"/>
                </a:solidFill>
              </a:rPr>
              <a:t>地址</a:t>
            </a:r>
            <a:r>
              <a:rPr lang="en-US" altLang="zh-CN" b="1" dirty="0">
                <a:solidFill>
                  <a:srgbClr val="70AD47"/>
                </a:solidFill>
              </a:rPr>
              <a:t>)</a:t>
            </a:r>
            <a:r>
              <a:rPr lang="zh-CN" altLang="en-US" dirty="0"/>
              <a:t>。</a:t>
            </a:r>
            <a:r>
              <a:rPr lang="en-US" altLang="zh-CN" dirty="0"/>
              <a:t>DynamoDB </a:t>
            </a:r>
            <a:r>
              <a:rPr lang="zh-CN" altLang="en-US" dirty="0"/>
              <a:t>支持高达 </a:t>
            </a:r>
            <a:r>
              <a:rPr lang="en-US" altLang="zh-CN" dirty="0"/>
              <a:t>32 </a:t>
            </a:r>
            <a:r>
              <a:rPr lang="zh-CN" altLang="en-US" dirty="0"/>
              <a:t>级深度的嵌套属性。</a:t>
            </a:r>
          </a:p>
        </p:txBody>
      </p:sp>
    </p:spTree>
    <p:extLst>
      <p:ext uri="{BB962C8B-B14F-4D97-AF65-F5344CB8AC3E}">
        <p14:creationId xmlns:p14="http://schemas.microsoft.com/office/powerpoint/2010/main" val="412017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34</a:t>
            </a:fld>
            <a:endParaRPr lang="zh-CN" altLang="en-US" dirty="0"/>
          </a:p>
        </p:txBody>
      </p:sp>
      <p:sp>
        <p:nvSpPr>
          <p:cNvPr id="3" name="文本框 2"/>
          <p:cNvSpPr txBox="1"/>
          <p:nvPr/>
        </p:nvSpPr>
        <p:spPr>
          <a:xfrm>
            <a:off x="404049" y="808059"/>
            <a:ext cx="1939955" cy="461665"/>
          </a:xfrm>
          <a:prstGeom prst="rect">
            <a:avLst/>
          </a:prstGeom>
          <a:noFill/>
        </p:spPr>
        <p:txBody>
          <a:bodyPr wrap="none" rtlCol="0">
            <a:spAutoFit/>
          </a:bodyPr>
          <a:lstStyle/>
          <a:p>
            <a:r>
              <a:rPr lang="en-US" altLang="zh-CN" sz="2400" b="1" dirty="0">
                <a:solidFill>
                  <a:schemeClr val="accent6"/>
                </a:solidFill>
              </a:rPr>
              <a:t>DynamoDB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a:solidFill>
                  <a:schemeClr val="bg1"/>
                </a:solidFill>
                <a:latin typeface="微软雅黑" panose="020B0503020204020204" pitchFamily="34" charset="-122"/>
                <a:ea typeface="微软雅黑" panose="020B0503020204020204" pitchFamily="34" charset="-122"/>
              </a:rPr>
              <a:t>DynamoDB</a:t>
            </a:r>
          </a:p>
        </p:txBody>
      </p:sp>
      <p:sp>
        <p:nvSpPr>
          <p:cNvPr id="6" name="矩形 5"/>
          <p:cNvSpPr/>
          <p:nvPr/>
        </p:nvSpPr>
        <p:spPr>
          <a:xfrm>
            <a:off x="425648" y="1416030"/>
            <a:ext cx="7150933" cy="369332"/>
          </a:xfrm>
          <a:prstGeom prst="rect">
            <a:avLst/>
          </a:prstGeom>
        </p:spPr>
        <p:txBody>
          <a:bodyPr wrap="square">
            <a:spAutoFit/>
          </a:bodyPr>
          <a:lstStyle/>
          <a:p>
            <a:pPr indent="457200" algn="just"/>
            <a:r>
              <a:rPr lang="zh-CN" altLang="en-US" dirty="0">
                <a:solidFill>
                  <a:schemeClr val="tx1">
                    <a:lumMod val="75000"/>
                    <a:lumOff val="25000"/>
                  </a:schemeClr>
                </a:solidFill>
              </a:rPr>
              <a:t>下面是名为 </a:t>
            </a:r>
            <a:r>
              <a:rPr lang="en-US" altLang="zh-CN" dirty="0">
                <a:solidFill>
                  <a:schemeClr val="tx1">
                    <a:lumMod val="75000"/>
                    <a:lumOff val="25000"/>
                  </a:schemeClr>
                </a:solidFill>
              </a:rPr>
              <a:t>Music </a:t>
            </a:r>
            <a:r>
              <a:rPr lang="zh-CN" altLang="en-US" dirty="0">
                <a:solidFill>
                  <a:schemeClr val="tx1">
                    <a:lumMod val="75000"/>
                    <a:lumOff val="25000"/>
                  </a:schemeClr>
                </a:solidFill>
              </a:rPr>
              <a:t>的另一个示例表，该表可用于跟踪音乐精选。</a:t>
            </a:r>
          </a:p>
        </p:txBody>
      </p:sp>
      <p:pic>
        <p:nvPicPr>
          <p:cNvPr id="2050" name="Picture 2">
            <a:extLst>
              <a:ext uri="{FF2B5EF4-FFF2-40B4-BE49-F238E27FC236}">
                <a16:creationId xmlns:a16="http://schemas.microsoft.com/office/drawing/2014/main" id="{67419E0B-20A1-4C34-A005-3D866CEC0E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6749"/>
          <a:stretch/>
        </p:blipFill>
        <p:spPr bwMode="auto">
          <a:xfrm>
            <a:off x="746979" y="2194917"/>
            <a:ext cx="3194050" cy="29661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EF180F1C-8833-449E-8DF7-274046E05B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318"/>
          <a:stretch/>
        </p:blipFill>
        <p:spPr bwMode="auto">
          <a:xfrm>
            <a:off x="5202973" y="1931668"/>
            <a:ext cx="3194050" cy="388723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连接符: 肘形 7">
            <a:extLst>
              <a:ext uri="{FF2B5EF4-FFF2-40B4-BE49-F238E27FC236}">
                <a16:creationId xmlns:a16="http://schemas.microsoft.com/office/drawing/2014/main" id="{13CA9996-C2E3-4B68-8675-B5EFD06227BE}"/>
              </a:ext>
            </a:extLst>
          </p:cNvPr>
          <p:cNvCxnSpPr/>
          <p:nvPr/>
        </p:nvCxnSpPr>
        <p:spPr>
          <a:xfrm flipV="1">
            <a:off x="3972833" y="3275503"/>
            <a:ext cx="1201859" cy="119956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0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35</a:t>
            </a:fld>
            <a:endParaRPr lang="zh-CN" altLang="en-US" dirty="0"/>
          </a:p>
        </p:txBody>
      </p:sp>
      <p:sp>
        <p:nvSpPr>
          <p:cNvPr id="3" name="文本框 2"/>
          <p:cNvSpPr txBox="1"/>
          <p:nvPr/>
        </p:nvSpPr>
        <p:spPr>
          <a:xfrm>
            <a:off x="404049" y="808059"/>
            <a:ext cx="1939955" cy="461665"/>
          </a:xfrm>
          <a:prstGeom prst="rect">
            <a:avLst/>
          </a:prstGeom>
          <a:noFill/>
        </p:spPr>
        <p:txBody>
          <a:bodyPr wrap="none" rtlCol="0">
            <a:spAutoFit/>
          </a:bodyPr>
          <a:lstStyle/>
          <a:p>
            <a:r>
              <a:rPr lang="en-US" altLang="zh-CN" sz="2400" b="1" dirty="0">
                <a:solidFill>
                  <a:schemeClr val="accent6"/>
                </a:solidFill>
              </a:rPr>
              <a:t>DynamoDB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a:solidFill>
                  <a:schemeClr val="bg1"/>
                </a:solidFill>
                <a:latin typeface="微软雅黑" panose="020B0503020204020204" pitchFamily="34" charset="-122"/>
                <a:ea typeface="微软雅黑" panose="020B0503020204020204" pitchFamily="34" charset="-122"/>
              </a:rPr>
              <a:t>DynamoDB</a:t>
            </a:r>
          </a:p>
        </p:txBody>
      </p:sp>
      <p:sp>
        <p:nvSpPr>
          <p:cNvPr id="6" name="矩形 5"/>
          <p:cNvSpPr/>
          <p:nvPr/>
        </p:nvSpPr>
        <p:spPr>
          <a:xfrm>
            <a:off x="425648" y="1416030"/>
            <a:ext cx="5477593" cy="923330"/>
          </a:xfrm>
          <a:prstGeom prst="rect">
            <a:avLst/>
          </a:prstGeom>
        </p:spPr>
        <p:txBody>
          <a:bodyPr wrap="square">
            <a:spAutoFit/>
          </a:bodyPr>
          <a:lstStyle/>
          <a:p>
            <a:pPr indent="457200" algn="just"/>
            <a:r>
              <a:rPr lang="zh-CN" altLang="en-US" dirty="0">
                <a:solidFill>
                  <a:schemeClr val="tx1">
                    <a:lumMod val="75000"/>
                    <a:lumOff val="25000"/>
                  </a:schemeClr>
                </a:solidFill>
              </a:rPr>
              <a:t>在 </a:t>
            </a:r>
            <a:r>
              <a:rPr lang="en-US" altLang="zh-CN" dirty="0">
                <a:solidFill>
                  <a:schemeClr val="tx1">
                    <a:lumMod val="75000"/>
                    <a:lumOff val="25000"/>
                  </a:schemeClr>
                </a:solidFill>
              </a:rPr>
              <a:t>DynamoDB </a:t>
            </a:r>
            <a:r>
              <a:rPr lang="zh-CN" altLang="en-US" dirty="0">
                <a:solidFill>
                  <a:schemeClr val="tx1">
                    <a:lumMod val="75000"/>
                    <a:lumOff val="25000"/>
                  </a:schemeClr>
                </a:solidFill>
              </a:rPr>
              <a:t>中，其核心组件包括</a:t>
            </a:r>
            <a:r>
              <a:rPr lang="zh-CN" altLang="en-US" b="1" dirty="0">
                <a:solidFill>
                  <a:srgbClr val="70AD47"/>
                </a:solidFill>
              </a:rPr>
              <a:t>表、项目和属性</a:t>
            </a:r>
            <a:r>
              <a:rPr lang="zh-CN" altLang="en-US" dirty="0">
                <a:solidFill>
                  <a:schemeClr val="tx1">
                    <a:lumMod val="75000"/>
                    <a:lumOff val="25000"/>
                  </a:schemeClr>
                </a:solidFill>
              </a:rPr>
              <a:t>。</a:t>
            </a:r>
            <a:r>
              <a:rPr lang="en-US" altLang="zh-CN" dirty="0">
                <a:solidFill>
                  <a:schemeClr val="tx1">
                    <a:lumMod val="75000"/>
                    <a:lumOff val="25000"/>
                  </a:schemeClr>
                </a:solidFill>
              </a:rPr>
              <a:t>DynamoDB </a:t>
            </a:r>
            <a:r>
              <a:rPr lang="zh-CN" altLang="en-US" dirty="0">
                <a:solidFill>
                  <a:schemeClr val="tx1">
                    <a:lumMod val="75000"/>
                    <a:lumOff val="25000"/>
                  </a:schemeClr>
                </a:solidFill>
              </a:rPr>
              <a:t>使用</a:t>
            </a:r>
            <a:r>
              <a:rPr lang="zh-CN" altLang="en-US" b="1" dirty="0">
                <a:solidFill>
                  <a:srgbClr val="70AD47"/>
                </a:solidFill>
              </a:rPr>
              <a:t>主键</a:t>
            </a:r>
            <a:r>
              <a:rPr lang="zh-CN" altLang="en-US" dirty="0">
                <a:solidFill>
                  <a:schemeClr val="tx1">
                    <a:lumMod val="75000"/>
                    <a:lumOff val="25000"/>
                  </a:schemeClr>
                </a:solidFill>
              </a:rPr>
              <a:t>来唯一标识表中的各个项目，并使用</a:t>
            </a:r>
            <a:r>
              <a:rPr lang="zh-CN" altLang="en-US" b="1" dirty="0">
                <a:solidFill>
                  <a:srgbClr val="70AD47"/>
                </a:solidFill>
              </a:rPr>
              <a:t>二级索引</a:t>
            </a:r>
            <a:r>
              <a:rPr lang="zh-CN" altLang="en-US" dirty="0">
                <a:solidFill>
                  <a:schemeClr val="tx1">
                    <a:lumMod val="75000"/>
                    <a:lumOff val="25000"/>
                  </a:schemeClr>
                </a:solidFill>
              </a:rPr>
              <a:t>来提供更大的查询灵活性。</a:t>
            </a:r>
          </a:p>
        </p:txBody>
      </p:sp>
      <p:pic>
        <p:nvPicPr>
          <p:cNvPr id="1026" name="Picture 2">
            <a:extLst>
              <a:ext uri="{FF2B5EF4-FFF2-40B4-BE49-F238E27FC236}">
                <a16:creationId xmlns:a16="http://schemas.microsoft.com/office/drawing/2014/main" id="{C9F17CEB-B690-4723-A2F4-BDA72BDC3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829" y="1038891"/>
            <a:ext cx="2609850" cy="481965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接连接符 22">
            <a:extLst>
              <a:ext uri="{FF2B5EF4-FFF2-40B4-BE49-F238E27FC236}">
                <a16:creationId xmlns:a16="http://schemas.microsoft.com/office/drawing/2014/main" id="{FB51F60E-FE12-4614-9F17-DF40768D52CE}"/>
              </a:ext>
            </a:extLst>
          </p:cNvPr>
          <p:cNvCxnSpPr/>
          <p:nvPr/>
        </p:nvCxnSpPr>
        <p:spPr>
          <a:xfrm>
            <a:off x="6696304" y="1178351"/>
            <a:ext cx="411507"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B0631EA-6FF6-4E70-87C0-94429B6B1524}"/>
              </a:ext>
            </a:extLst>
          </p:cNvPr>
          <p:cNvSpPr txBox="1"/>
          <p:nvPr/>
        </p:nvSpPr>
        <p:spPr>
          <a:xfrm>
            <a:off x="6378235" y="1024462"/>
            <a:ext cx="364202" cy="307777"/>
          </a:xfrm>
          <a:prstGeom prst="rect">
            <a:avLst/>
          </a:prstGeom>
          <a:noFill/>
        </p:spPr>
        <p:txBody>
          <a:bodyPr wrap="none" rtlCol="0">
            <a:spAutoFit/>
          </a:bodyPr>
          <a:lstStyle/>
          <a:p>
            <a:r>
              <a:rPr lang="zh-CN" altLang="en-US" sz="1400" b="1" dirty="0">
                <a:solidFill>
                  <a:schemeClr val="tx1">
                    <a:lumMod val="75000"/>
                    <a:lumOff val="25000"/>
                  </a:schemeClr>
                </a:solidFill>
              </a:rPr>
              <a:t>表</a:t>
            </a:r>
          </a:p>
        </p:txBody>
      </p:sp>
      <p:sp>
        <p:nvSpPr>
          <p:cNvPr id="37" name="矩形 36">
            <a:extLst>
              <a:ext uri="{FF2B5EF4-FFF2-40B4-BE49-F238E27FC236}">
                <a16:creationId xmlns:a16="http://schemas.microsoft.com/office/drawing/2014/main" id="{949ADD4D-6290-4F45-A986-3E0D5ED7F9A0}"/>
              </a:ext>
            </a:extLst>
          </p:cNvPr>
          <p:cNvSpPr/>
          <p:nvPr/>
        </p:nvSpPr>
        <p:spPr>
          <a:xfrm>
            <a:off x="6294663" y="1498862"/>
            <a:ext cx="2484000" cy="9900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a:extLst>
              <a:ext uri="{FF2B5EF4-FFF2-40B4-BE49-F238E27FC236}">
                <a16:creationId xmlns:a16="http://schemas.microsoft.com/office/drawing/2014/main" id="{B7BC52F3-962D-4324-8E6D-7E21117E137D}"/>
              </a:ext>
            </a:extLst>
          </p:cNvPr>
          <p:cNvCxnSpPr>
            <a:cxnSpLocks/>
            <a:stCxn id="50" idx="0"/>
          </p:cNvCxnSpPr>
          <p:nvPr/>
        </p:nvCxnSpPr>
        <p:spPr>
          <a:xfrm flipH="1" flipV="1">
            <a:off x="8088198" y="2036190"/>
            <a:ext cx="709319" cy="71161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CD9B7F6B-A6E0-45EC-AD97-9518D31A233E}"/>
              </a:ext>
            </a:extLst>
          </p:cNvPr>
          <p:cNvSpPr txBox="1"/>
          <p:nvPr/>
        </p:nvSpPr>
        <p:spPr>
          <a:xfrm>
            <a:off x="8525647" y="2747809"/>
            <a:ext cx="543739" cy="307777"/>
          </a:xfrm>
          <a:prstGeom prst="rect">
            <a:avLst/>
          </a:prstGeom>
          <a:noFill/>
        </p:spPr>
        <p:txBody>
          <a:bodyPr wrap="none" rtlCol="0">
            <a:spAutoFit/>
          </a:bodyPr>
          <a:lstStyle>
            <a:defPPr>
              <a:defRPr lang="zh-CN"/>
            </a:defPPr>
            <a:lvl1pPr>
              <a:defRPr sz="1400">
                <a:solidFill>
                  <a:schemeClr val="tx1">
                    <a:lumMod val="75000"/>
                    <a:lumOff val="25000"/>
                  </a:schemeClr>
                </a:solidFill>
              </a:defRPr>
            </a:lvl1pPr>
          </a:lstStyle>
          <a:p>
            <a:r>
              <a:rPr lang="zh-CN" altLang="en-US" b="1" dirty="0"/>
              <a:t>项目</a:t>
            </a:r>
          </a:p>
        </p:txBody>
      </p:sp>
      <p:sp>
        <p:nvSpPr>
          <p:cNvPr id="51" name="矩形 50">
            <a:extLst>
              <a:ext uri="{FF2B5EF4-FFF2-40B4-BE49-F238E27FC236}">
                <a16:creationId xmlns:a16="http://schemas.microsoft.com/office/drawing/2014/main" id="{4F9B3CA8-23E4-444F-B6B1-64F3510CA977}"/>
              </a:ext>
            </a:extLst>
          </p:cNvPr>
          <p:cNvSpPr/>
          <p:nvPr/>
        </p:nvSpPr>
        <p:spPr>
          <a:xfrm>
            <a:off x="6560336" y="2685610"/>
            <a:ext cx="1009388" cy="1141672"/>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AD5EEE68-A30B-4D52-9DE2-8D070785002F}"/>
              </a:ext>
            </a:extLst>
          </p:cNvPr>
          <p:cNvCxnSpPr>
            <a:cxnSpLocks/>
            <a:stCxn id="56" idx="1"/>
          </p:cNvCxnSpPr>
          <p:nvPr/>
        </p:nvCxnSpPr>
        <p:spPr>
          <a:xfrm flipH="1">
            <a:off x="7409468" y="3257263"/>
            <a:ext cx="1116179"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B2EB6BD1-B120-4AD8-8E1E-57B72DE66905}"/>
              </a:ext>
            </a:extLst>
          </p:cNvPr>
          <p:cNvSpPr txBox="1"/>
          <p:nvPr/>
        </p:nvSpPr>
        <p:spPr>
          <a:xfrm>
            <a:off x="8525647" y="3103374"/>
            <a:ext cx="543739" cy="307777"/>
          </a:xfrm>
          <a:prstGeom prst="rect">
            <a:avLst/>
          </a:prstGeom>
          <a:noFill/>
        </p:spPr>
        <p:txBody>
          <a:bodyPr wrap="none" rtlCol="0">
            <a:spAutoFit/>
          </a:bodyPr>
          <a:lstStyle>
            <a:defPPr>
              <a:defRPr lang="zh-CN"/>
            </a:defPPr>
            <a:lvl1pPr>
              <a:defRPr sz="1400">
                <a:solidFill>
                  <a:schemeClr val="tx1">
                    <a:lumMod val="75000"/>
                    <a:lumOff val="25000"/>
                  </a:schemeClr>
                </a:solidFill>
              </a:defRPr>
            </a:lvl1pPr>
          </a:lstStyle>
          <a:p>
            <a:r>
              <a:rPr lang="zh-CN" altLang="en-US" b="1" dirty="0"/>
              <a:t>属性</a:t>
            </a:r>
          </a:p>
        </p:txBody>
      </p:sp>
      <p:sp>
        <p:nvSpPr>
          <p:cNvPr id="55" name="矩形 54">
            <a:extLst>
              <a:ext uri="{FF2B5EF4-FFF2-40B4-BE49-F238E27FC236}">
                <a16:creationId xmlns:a16="http://schemas.microsoft.com/office/drawing/2014/main" id="{4C75DA7A-203B-493A-A2C4-C097A2313FB1}"/>
              </a:ext>
            </a:extLst>
          </p:cNvPr>
          <p:cNvSpPr/>
          <p:nvPr/>
        </p:nvSpPr>
        <p:spPr>
          <a:xfrm>
            <a:off x="7183225" y="1024462"/>
            <a:ext cx="608877" cy="307775"/>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D6E31581-B7C0-4846-B048-A009870CA149}"/>
              </a:ext>
            </a:extLst>
          </p:cNvPr>
          <p:cNvSpPr/>
          <p:nvPr/>
        </p:nvSpPr>
        <p:spPr>
          <a:xfrm>
            <a:off x="6569763" y="4336330"/>
            <a:ext cx="839705" cy="20259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B3D3C9F2-ACB0-4F32-8BF7-90CEC3172652}"/>
              </a:ext>
            </a:extLst>
          </p:cNvPr>
          <p:cNvCxnSpPr>
            <a:cxnSpLocks/>
            <a:stCxn id="64" idx="2"/>
          </p:cNvCxnSpPr>
          <p:nvPr/>
        </p:nvCxnSpPr>
        <p:spPr>
          <a:xfrm flipH="1">
            <a:off x="7305773" y="3768994"/>
            <a:ext cx="1492670" cy="66863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00C90140-07E4-4E04-813B-C0F2A0356249}"/>
              </a:ext>
            </a:extLst>
          </p:cNvPr>
          <p:cNvSpPr txBox="1"/>
          <p:nvPr/>
        </p:nvSpPr>
        <p:spPr>
          <a:xfrm>
            <a:off x="8526573" y="3461217"/>
            <a:ext cx="543739" cy="307777"/>
          </a:xfrm>
          <a:prstGeom prst="rect">
            <a:avLst/>
          </a:prstGeom>
          <a:noFill/>
        </p:spPr>
        <p:txBody>
          <a:bodyPr wrap="none" rtlCol="0">
            <a:spAutoFit/>
          </a:bodyPr>
          <a:lstStyle>
            <a:defPPr>
              <a:defRPr lang="zh-CN"/>
            </a:defPPr>
            <a:lvl1pPr>
              <a:defRPr sz="1400">
                <a:solidFill>
                  <a:schemeClr val="tx1">
                    <a:lumMod val="75000"/>
                    <a:lumOff val="25000"/>
                  </a:schemeClr>
                </a:solidFill>
              </a:defRPr>
            </a:lvl1pPr>
          </a:lstStyle>
          <a:p>
            <a:r>
              <a:rPr lang="zh-CN" altLang="en-US" b="1" dirty="0"/>
              <a:t>主键</a:t>
            </a:r>
          </a:p>
        </p:txBody>
      </p:sp>
      <p:sp>
        <p:nvSpPr>
          <p:cNvPr id="67" name="文本框 66">
            <a:extLst>
              <a:ext uri="{FF2B5EF4-FFF2-40B4-BE49-F238E27FC236}">
                <a16:creationId xmlns:a16="http://schemas.microsoft.com/office/drawing/2014/main" id="{BF220609-4CA4-4C88-9D7C-E53BB30AC7DE}"/>
              </a:ext>
            </a:extLst>
          </p:cNvPr>
          <p:cNvSpPr txBox="1"/>
          <p:nvPr/>
        </p:nvSpPr>
        <p:spPr>
          <a:xfrm>
            <a:off x="404048" y="2485666"/>
            <a:ext cx="5477593" cy="3323987"/>
          </a:xfrm>
          <a:prstGeom prst="rect">
            <a:avLst/>
          </a:prstGeom>
        </p:spPr>
        <p:txBody>
          <a:bodyPr wrap="square">
            <a:spAutoFit/>
          </a:bodyPr>
          <a:lstStyle>
            <a:defPPr>
              <a:defRPr lang="zh-CN"/>
            </a:defPPr>
            <a:lvl1pPr algn="just">
              <a:defRPr>
                <a:solidFill>
                  <a:schemeClr val="tx1">
                    <a:lumMod val="75000"/>
                    <a:lumOff val="25000"/>
                  </a:schemeClr>
                </a:solidFill>
              </a:defRPr>
            </a:lvl1pPr>
          </a:lstStyle>
          <a:p>
            <a:pPr indent="457200">
              <a:spcBef>
                <a:spcPts val="600"/>
              </a:spcBef>
              <a:spcAft>
                <a:spcPts val="600"/>
              </a:spcAft>
            </a:pPr>
            <a:r>
              <a:rPr lang="zh-CN" altLang="en-US" dirty="0"/>
              <a:t>表中的每个项目都有一个唯一的标识符或</a:t>
            </a:r>
            <a:r>
              <a:rPr lang="zh-CN" altLang="en-US" b="1" dirty="0">
                <a:solidFill>
                  <a:srgbClr val="70AD47"/>
                </a:solidFill>
              </a:rPr>
              <a:t>主键</a:t>
            </a:r>
            <a:r>
              <a:rPr lang="zh-CN" altLang="en-US" dirty="0"/>
              <a:t>，用于将项目与表中的其他项目区分开来。在</a:t>
            </a:r>
            <a:r>
              <a:rPr lang="en-US" altLang="zh-CN" dirty="0"/>
              <a:t>People</a:t>
            </a:r>
            <a:r>
              <a:rPr lang="zh-CN" altLang="en-US" dirty="0"/>
              <a:t>表中，主键包含一个属性 </a:t>
            </a:r>
            <a:r>
              <a:rPr lang="en-US" altLang="zh-CN" dirty="0"/>
              <a:t>(</a:t>
            </a:r>
            <a:r>
              <a:rPr lang="en-US" altLang="zh-CN" dirty="0" err="1"/>
              <a:t>PersonID</a:t>
            </a:r>
            <a:r>
              <a:rPr lang="en-US" altLang="zh-CN" dirty="0"/>
              <a:t>)</a:t>
            </a:r>
            <a:r>
              <a:rPr lang="zh-CN" altLang="en-US" dirty="0"/>
              <a:t>。</a:t>
            </a:r>
          </a:p>
          <a:p>
            <a:pPr indent="457200">
              <a:spcBef>
                <a:spcPts val="600"/>
              </a:spcBef>
              <a:spcAft>
                <a:spcPts val="600"/>
              </a:spcAft>
            </a:pPr>
            <a:r>
              <a:rPr lang="zh-CN" altLang="en-US" dirty="0"/>
              <a:t>与主键不同，</a:t>
            </a:r>
            <a:r>
              <a:rPr lang="en-US" altLang="zh-CN" dirty="0"/>
              <a:t>People </a:t>
            </a:r>
            <a:r>
              <a:rPr lang="zh-CN" altLang="en-US" dirty="0"/>
              <a:t>表是</a:t>
            </a:r>
            <a:r>
              <a:rPr lang="zh-CN" altLang="en-US" b="1" dirty="0">
                <a:solidFill>
                  <a:srgbClr val="70AD47"/>
                </a:solidFill>
              </a:rPr>
              <a:t>无架构的</a:t>
            </a:r>
            <a:r>
              <a:rPr lang="zh-CN" altLang="en-US" dirty="0"/>
              <a:t>，这表示属性及其数据类型都不需要预先定义。每个项目都能拥有其自己的独特属性。</a:t>
            </a:r>
          </a:p>
          <a:p>
            <a:pPr indent="457200">
              <a:spcBef>
                <a:spcPts val="600"/>
              </a:spcBef>
              <a:spcAft>
                <a:spcPts val="600"/>
              </a:spcAft>
            </a:pPr>
            <a:r>
              <a:rPr lang="zh-CN" altLang="en-US" dirty="0"/>
              <a:t>大多数属性是</a:t>
            </a:r>
            <a:r>
              <a:rPr lang="zh-CN" altLang="en-US" b="1" dirty="0">
                <a:solidFill>
                  <a:srgbClr val="70AD47"/>
                </a:solidFill>
              </a:rPr>
              <a:t>标量</a:t>
            </a:r>
            <a:r>
              <a:rPr lang="zh-CN" altLang="en-US" dirty="0"/>
              <a:t>类型的，这表示它们只能具有一个值。字符串和数字是标量的常见示例。</a:t>
            </a:r>
          </a:p>
          <a:p>
            <a:pPr indent="457200">
              <a:spcBef>
                <a:spcPts val="600"/>
              </a:spcBef>
              <a:spcAft>
                <a:spcPts val="600"/>
              </a:spcAft>
            </a:pPr>
            <a:r>
              <a:rPr lang="zh-CN" altLang="en-US" dirty="0"/>
              <a:t>某些项目具有</a:t>
            </a:r>
            <a:r>
              <a:rPr lang="zh-CN" altLang="en-US" b="1" dirty="0">
                <a:solidFill>
                  <a:srgbClr val="70AD47"/>
                </a:solidFill>
              </a:rPr>
              <a:t>嵌套属性</a:t>
            </a:r>
            <a:r>
              <a:rPr lang="en-US" altLang="zh-CN" b="1" dirty="0">
                <a:solidFill>
                  <a:srgbClr val="70AD47"/>
                </a:solidFill>
              </a:rPr>
              <a:t>(</a:t>
            </a:r>
            <a:r>
              <a:rPr lang="zh-CN" altLang="en-US" b="1" dirty="0">
                <a:solidFill>
                  <a:srgbClr val="70AD47"/>
                </a:solidFill>
              </a:rPr>
              <a:t>地址</a:t>
            </a:r>
            <a:r>
              <a:rPr lang="en-US" altLang="zh-CN" b="1" dirty="0">
                <a:solidFill>
                  <a:srgbClr val="70AD47"/>
                </a:solidFill>
              </a:rPr>
              <a:t>)</a:t>
            </a:r>
            <a:r>
              <a:rPr lang="zh-CN" altLang="en-US" dirty="0"/>
              <a:t>。</a:t>
            </a:r>
            <a:r>
              <a:rPr lang="en-US" altLang="zh-CN" dirty="0"/>
              <a:t>DynamoDB </a:t>
            </a:r>
            <a:r>
              <a:rPr lang="zh-CN" altLang="en-US" dirty="0"/>
              <a:t>支持高达 </a:t>
            </a:r>
            <a:r>
              <a:rPr lang="en-US" altLang="zh-CN" dirty="0"/>
              <a:t>32 </a:t>
            </a:r>
            <a:r>
              <a:rPr lang="zh-CN" altLang="en-US" dirty="0"/>
              <a:t>级深度的嵌套属性。</a:t>
            </a:r>
          </a:p>
        </p:txBody>
      </p:sp>
    </p:spTree>
    <p:extLst>
      <p:ext uri="{BB962C8B-B14F-4D97-AF65-F5344CB8AC3E}">
        <p14:creationId xmlns:p14="http://schemas.microsoft.com/office/powerpoint/2010/main" val="127067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36</a:t>
            </a:fld>
            <a:endParaRPr lang="zh-CN" altLang="en-US" dirty="0"/>
          </a:p>
        </p:txBody>
      </p:sp>
      <p:sp>
        <p:nvSpPr>
          <p:cNvPr id="3" name="文本框 2"/>
          <p:cNvSpPr txBox="1"/>
          <p:nvPr/>
        </p:nvSpPr>
        <p:spPr>
          <a:xfrm>
            <a:off x="404049" y="808059"/>
            <a:ext cx="1939955" cy="461665"/>
          </a:xfrm>
          <a:prstGeom prst="rect">
            <a:avLst/>
          </a:prstGeom>
          <a:noFill/>
        </p:spPr>
        <p:txBody>
          <a:bodyPr wrap="none" rtlCol="0">
            <a:spAutoFit/>
          </a:bodyPr>
          <a:lstStyle/>
          <a:p>
            <a:r>
              <a:rPr lang="en-US" altLang="zh-CN" sz="2400" b="1" dirty="0">
                <a:solidFill>
                  <a:schemeClr val="accent6"/>
                </a:solidFill>
              </a:rPr>
              <a:t>DynamoDB</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a:solidFill>
                  <a:schemeClr val="bg1"/>
                </a:solidFill>
                <a:latin typeface="微软雅黑" panose="020B0503020204020204" pitchFamily="34" charset="-122"/>
                <a:ea typeface="微软雅黑" panose="020B0503020204020204" pitchFamily="34" charset="-122"/>
              </a:rPr>
              <a:t>DynamoDB</a:t>
            </a:r>
          </a:p>
        </p:txBody>
      </p:sp>
      <p:sp>
        <p:nvSpPr>
          <p:cNvPr id="7" name="矩形 6"/>
          <p:cNvSpPr/>
          <p:nvPr/>
        </p:nvSpPr>
        <p:spPr>
          <a:xfrm>
            <a:off x="425648" y="1521887"/>
            <a:ext cx="2361544" cy="369332"/>
          </a:xfrm>
          <a:prstGeom prst="rect">
            <a:avLst/>
          </a:prstGeom>
        </p:spPr>
        <p:txBody>
          <a:bodyPr wrap="none">
            <a:spAutoFit/>
          </a:bodyPr>
          <a:lstStyle/>
          <a:p>
            <a:r>
              <a:rPr lang="en-US" altLang="zh-CN" dirty="0"/>
              <a:t>DynamoDB</a:t>
            </a:r>
            <a:r>
              <a:rPr lang="zh-CN" altLang="en-US" dirty="0"/>
              <a:t>的特点：</a:t>
            </a:r>
            <a:endParaRPr lang="en-US" altLang="zh-CN" dirty="0"/>
          </a:p>
        </p:txBody>
      </p:sp>
      <p:sp>
        <p:nvSpPr>
          <p:cNvPr id="8" name="矩形 7"/>
          <p:cNvSpPr/>
          <p:nvPr/>
        </p:nvSpPr>
        <p:spPr>
          <a:xfrm>
            <a:off x="1176777" y="2173107"/>
            <a:ext cx="6793757" cy="759182"/>
          </a:xfrm>
          <a:prstGeom prst="rect">
            <a:avLst/>
          </a:prstGeom>
          <a:solidFill>
            <a:schemeClr val="bg1">
              <a:lumMod val="95000"/>
            </a:schemeClr>
          </a:solidFill>
        </p:spPr>
        <p:txBody>
          <a:bodyPr wrap="square">
            <a:spAutoFit/>
          </a:bodyPr>
          <a:lstStyle/>
          <a:p>
            <a:pPr>
              <a:lnSpc>
                <a:spcPts val="2600"/>
              </a:lnSpc>
            </a:pPr>
            <a:r>
              <a:rPr lang="en-US" altLang="zh-CN" dirty="0">
                <a:solidFill>
                  <a:schemeClr val="tx1">
                    <a:lumMod val="75000"/>
                    <a:lumOff val="25000"/>
                  </a:schemeClr>
                </a:solidFill>
              </a:rPr>
              <a:t>DynamoDB</a:t>
            </a:r>
            <a:r>
              <a:rPr lang="zh-CN" altLang="en-US" dirty="0">
                <a:solidFill>
                  <a:schemeClr val="tx1">
                    <a:lumMod val="75000"/>
                    <a:lumOff val="25000"/>
                  </a:schemeClr>
                </a:solidFill>
              </a:rPr>
              <a:t>以</a:t>
            </a:r>
            <a:r>
              <a:rPr lang="zh-CN" altLang="en-US" b="1" dirty="0">
                <a:solidFill>
                  <a:srgbClr val="70AD47"/>
                </a:solidFill>
              </a:rPr>
              <a:t>表</a:t>
            </a:r>
            <a:r>
              <a:rPr lang="zh-CN" altLang="en-US" dirty="0">
                <a:solidFill>
                  <a:schemeClr val="tx1">
                    <a:lumMod val="75000"/>
                    <a:lumOff val="25000"/>
                  </a:schemeClr>
                </a:solidFill>
              </a:rPr>
              <a:t>为基本单位，表中的条目同样不需要预先定义的模式。</a:t>
            </a:r>
          </a:p>
        </p:txBody>
      </p:sp>
      <p:sp>
        <p:nvSpPr>
          <p:cNvPr id="9" name="矩形 8"/>
          <p:cNvSpPr/>
          <p:nvPr/>
        </p:nvSpPr>
        <p:spPr>
          <a:xfrm>
            <a:off x="1176777" y="3073715"/>
            <a:ext cx="6747725" cy="759182"/>
          </a:xfrm>
          <a:prstGeom prst="rect">
            <a:avLst/>
          </a:prstGeom>
          <a:solidFill>
            <a:schemeClr val="bg1">
              <a:lumMod val="95000"/>
            </a:schemeClr>
          </a:solidFill>
        </p:spPr>
        <p:txBody>
          <a:bodyPr wrap="square">
            <a:spAutoFit/>
          </a:bodyPr>
          <a:lstStyle/>
          <a:p>
            <a:pPr>
              <a:lnSpc>
                <a:spcPts val="2600"/>
              </a:lnSpc>
            </a:pPr>
            <a:r>
              <a:rPr lang="en-US" altLang="zh-CN" dirty="0">
                <a:solidFill>
                  <a:schemeClr val="tx1">
                    <a:lumMod val="75000"/>
                    <a:lumOff val="25000"/>
                  </a:schemeClr>
                </a:solidFill>
              </a:rPr>
              <a:t>DynamoDB</a:t>
            </a:r>
            <a:r>
              <a:rPr lang="zh-CN" altLang="en-US" dirty="0">
                <a:solidFill>
                  <a:schemeClr val="tx1">
                    <a:lumMod val="75000"/>
                    <a:lumOff val="25000"/>
                  </a:schemeClr>
                </a:solidFill>
              </a:rPr>
              <a:t>中</a:t>
            </a:r>
            <a:r>
              <a:rPr lang="zh-CN" altLang="en-US" b="1" dirty="0">
                <a:solidFill>
                  <a:srgbClr val="70AD47"/>
                </a:solidFill>
              </a:rPr>
              <a:t>取消</a:t>
            </a:r>
            <a:r>
              <a:rPr lang="zh-CN" altLang="en-US" dirty="0">
                <a:solidFill>
                  <a:schemeClr val="tx1">
                    <a:lumMod val="75000"/>
                    <a:lumOff val="25000"/>
                  </a:schemeClr>
                </a:solidFill>
              </a:rPr>
              <a:t>了对表中</a:t>
            </a:r>
            <a:r>
              <a:rPr lang="zh-CN" altLang="en-US" b="1" dirty="0">
                <a:solidFill>
                  <a:srgbClr val="70AD47"/>
                </a:solidFill>
              </a:rPr>
              <a:t>数据大小的限制</a:t>
            </a:r>
            <a:r>
              <a:rPr lang="zh-CN" altLang="en-US" dirty="0">
                <a:solidFill>
                  <a:schemeClr val="tx1">
                    <a:lumMod val="75000"/>
                    <a:lumOff val="25000"/>
                  </a:schemeClr>
                </a:solidFill>
              </a:rPr>
              <a:t>，用户设置任意大小，并由系统自动分配到多个服务器上。</a:t>
            </a:r>
          </a:p>
        </p:txBody>
      </p:sp>
      <p:sp>
        <p:nvSpPr>
          <p:cNvPr id="10" name="矩形 9"/>
          <p:cNvSpPr/>
          <p:nvPr/>
        </p:nvSpPr>
        <p:spPr>
          <a:xfrm>
            <a:off x="1176777" y="3974323"/>
            <a:ext cx="6718212" cy="759182"/>
          </a:xfrm>
          <a:prstGeom prst="rect">
            <a:avLst/>
          </a:prstGeom>
          <a:solidFill>
            <a:schemeClr val="bg1">
              <a:lumMod val="95000"/>
            </a:schemeClr>
          </a:solidFill>
        </p:spPr>
        <p:txBody>
          <a:bodyPr wrap="square">
            <a:spAutoFit/>
          </a:bodyPr>
          <a:lstStyle/>
          <a:p>
            <a:pPr>
              <a:lnSpc>
                <a:spcPts val="2600"/>
              </a:lnSpc>
            </a:pPr>
            <a:r>
              <a:rPr lang="en-US" altLang="zh-CN" dirty="0">
                <a:solidFill>
                  <a:schemeClr val="tx1">
                    <a:lumMod val="75000"/>
                    <a:lumOff val="25000"/>
                  </a:schemeClr>
                </a:solidFill>
              </a:rPr>
              <a:t>DynamoDB</a:t>
            </a:r>
            <a:r>
              <a:rPr lang="zh-CN" altLang="en-US" dirty="0">
                <a:solidFill>
                  <a:schemeClr val="tx1">
                    <a:lumMod val="75000"/>
                    <a:lumOff val="25000"/>
                  </a:schemeClr>
                </a:solidFill>
              </a:rPr>
              <a:t>不再固定使用最终一致性数据模型，而是允许用户选择</a:t>
            </a:r>
            <a:r>
              <a:rPr lang="zh-CN" altLang="en-US" b="1" dirty="0">
                <a:solidFill>
                  <a:srgbClr val="70AD47"/>
                </a:solidFill>
              </a:rPr>
              <a:t>弱一致性</a:t>
            </a:r>
            <a:r>
              <a:rPr lang="zh-CN" altLang="en-US" dirty="0">
                <a:solidFill>
                  <a:schemeClr val="tx1">
                    <a:lumMod val="75000"/>
                    <a:lumOff val="25000"/>
                  </a:schemeClr>
                </a:solidFill>
              </a:rPr>
              <a:t>或者</a:t>
            </a:r>
            <a:r>
              <a:rPr lang="zh-CN" altLang="en-US" b="1" dirty="0">
                <a:solidFill>
                  <a:srgbClr val="70AD47"/>
                </a:solidFill>
              </a:rPr>
              <a:t>强一致性</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p:txBody>
      </p:sp>
      <p:sp>
        <p:nvSpPr>
          <p:cNvPr id="11" name="矩形 10"/>
          <p:cNvSpPr/>
          <p:nvPr/>
        </p:nvSpPr>
        <p:spPr>
          <a:xfrm>
            <a:off x="1176777" y="4874930"/>
            <a:ext cx="6718215" cy="759182"/>
          </a:xfrm>
          <a:prstGeom prst="rect">
            <a:avLst/>
          </a:prstGeom>
          <a:solidFill>
            <a:schemeClr val="bg1">
              <a:lumMod val="95000"/>
            </a:schemeClr>
          </a:solidFill>
        </p:spPr>
        <p:txBody>
          <a:bodyPr wrap="square">
            <a:spAutoFit/>
          </a:bodyPr>
          <a:lstStyle/>
          <a:p>
            <a:pPr>
              <a:lnSpc>
                <a:spcPts val="2600"/>
              </a:lnSpc>
            </a:pPr>
            <a:r>
              <a:rPr lang="en-US" altLang="zh-CN" dirty="0" err="1">
                <a:solidFill>
                  <a:schemeClr val="tx1">
                    <a:lumMod val="75000"/>
                    <a:lumOff val="25000"/>
                  </a:schemeClr>
                </a:solidFill>
              </a:rPr>
              <a:t>DynamoDB</a:t>
            </a:r>
            <a:r>
              <a:rPr lang="zh-CN" altLang="en-US" dirty="0">
                <a:solidFill>
                  <a:schemeClr val="tx1">
                    <a:lumMod val="75000"/>
                    <a:lumOff val="25000"/>
                  </a:schemeClr>
                </a:solidFill>
              </a:rPr>
              <a:t>还在硬件上进行了优化，采用</a:t>
            </a:r>
            <a:r>
              <a:rPr lang="zh-CN" altLang="en-US" b="1" dirty="0">
                <a:solidFill>
                  <a:srgbClr val="70AD47"/>
                </a:solidFill>
              </a:rPr>
              <a:t>固态硬盘</a:t>
            </a:r>
            <a:r>
              <a:rPr lang="zh-CN" altLang="en-US" dirty="0">
                <a:solidFill>
                  <a:schemeClr val="tx1">
                    <a:lumMod val="75000"/>
                    <a:lumOff val="25000"/>
                  </a:schemeClr>
                </a:solidFill>
              </a:rPr>
              <a:t>作为支撑，并根据用户设定的</a:t>
            </a:r>
            <a:r>
              <a:rPr lang="zh-CN" altLang="en-US" b="1" dirty="0">
                <a:solidFill>
                  <a:srgbClr val="70AD47"/>
                </a:solidFill>
              </a:rPr>
              <a:t>读</a:t>
            </a:r>
            <a:r>
              <a:rPr lang="en-US" altLang="zh-CN" b="1" dirty="0">
                <a:solidFill>
                  <a:srgbClr val="70AD47"/>
                </a:solidFill>
              </a:rPr>
              <a:t>/</a:t>
            </a:r>
            <a:r>
              <a:rPr lang="zh-CN" altLang="en-US" b="1" dirty="0">
                <a:solidFill>
                  <a:srgbClr val="70AD47"/>
                </a:solidFill>
              </a:rPr>
              <a:t>写流量</a:t>
            </a:r>
            <a:r>
              <a:rPr lang="zh-CN" altLang="en-US" dirty="0">
                <a:solidFill>
                  <a:schemeClr val="tx1">
                    <a:lumMod val="75000"/>
                    <a:lumOff val="25000"/>
                  </a:schemeClr>
                </a:solidFill>
              </a:rPr>
              <a:t>限制预设来确定数据分布的硬盘数量。</a:t>
            </a:r>
          </a:p>
        </p:txBody>
      </p:sp>
      <p:sp>
        <p:nvSpPr>
          <p:cNvPr id="12" name="矩形 11"/>
          <p:cNvSpPr/>
          <p:nvPr/>
        </p:nvSpPr>
        <p:spPr>
          <a:xfrm>
            <a:off x="591631" y="2201011"/>
            <a:ext cx="476250" cy="6458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13" name="矩形 12"/>
          <p:cNvSpPr/>
          <p:nvPr/>
        </p:nvSpPr>
        <p:spPr>
          <a:xfrm>
            <a:off x="591631" y="3129100"/>
            <a:ext cx="476250" cy="645816"/>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endParaRPr lang="zh-CN" altLang="en-US" sz="2000" dirty="0"/>
          </a:p>
        </p:txBody>
      </p:sp>
      <p:sp>
        <p:nvSpPr>
          <p:cNvPr id="14" name="矩形 13"/>
          <p:cNvSpPr/>
          <p:nvPr/>
        </p:nvSpPr>
        <p:spPr>
          <a:xfrm>
            <a:off x="591631" y="4025441"/>
            <a:ext cx="476250" cy="6458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endParaRPr lang="zh-CN" altLang="en-US" sz="2000" dirty="0"/>
          </a:p>
        </p:txBody>
      </p:sp>
      <p:sp>
        <p:nvSpPr>
          <p:cNvPr id="15" name="矩形 14"/>
          <p:cNvSpPr/>
          <p:nvPr/>
        </p:nvSpPr>
        <p:spPr>
          <a:xfrm>
            <a:off x="591631" y="4927336"/>
            <a:ext cx="476250" cy="645816"/>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endParaRPr lang="zh-CN" altLang="en-US" sz="2000" dirty="0"/>
          </a:p>
        </p:txBody>
      </p:sp>
    </p:spTree>
    <p:extLst>
      <p:ext uri="{BB962C8B-B14F-4D97-AF65-F5344CB8AC3E}">
        <p14:creationId xmlns:p14="http://schemas.microsoft.com/office/powerpoint/2010/main" val="403209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55397" y="2291944"/>
            <a:ext cx="6518131" cy="1107996"/>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2 </a:t>
            </a:r>
            <a:r>
              <a:rPr lang="zh-CN" altLang="en-US" sz="3300" b="1" spc="225" dirty="0">
                <a:solidFill>
                  <a:srgbClr val="96C527"/>
                </a:solidFill>
                <a:latin typeface="微软雅黑" panose="020B0503020204020204" pitchFamily="34" charset="-122"/>
                <a:ea typeface="微软雅黑" panose="020B0503020204020204" pitchFamily="34" charset="-122"/>
              </a:rPr>
              <a:t>非关系型数据库服务</a:t>
            </a:r>
            <a:endParaRPr lang="en-US" altLang="zh-CN" sz="3300" b="1" spc="225" dirty="0">
              <a:solidFill>
                <a:srgbClr val="96C527"/>
              </a:solidFill>
              <a:latin typeface="微软雅黑" panose="020B0503020204020204" pitchFamily="34" charset="-122"/>
              <a:ea typeface="微软雅黑" panose="020B0503020204020204" pitchFamily="34" charset="-122"/>
            </a:endParaRPr>
          </a:p>
          <a:p>
            <a:r>
              <a:rPr lang="en-US" altLang="zh-CN" sz="3300" b="1" spc="225" dirty="0">
                <a:solidFill>
                  <a:srgbClr val="96C527"/>
                </a:solidFill>
                <a:latin typeface="微软雅黑" panose="020B0503020204020204" pitchFamily="34" charset="-122"/>
                <a:ea typeface="微软雅黑" panose="020B0503020204020204" pitchFamily="34" charset="-122"/>
              </a:rPr>
              <a:t>      SimpleDB</a:t>
            </a:r>
            <a:r>
              <a:rPr lang="zh-CN" altLang="en-US" sz="3300" b="1" spc="225" dirty="0">
                <a:solidFill>
                  <a:srgbClr val="96C527"/>
                </a:solidFill>
                <a:latin typeface="微软雅黑" panose="020B0503020204020204" pitchFamily="34" charset="-122"/>
                <a:ea typeface="微软雅黑" panose="020B0503020204020204" pitchFamily="34" charset="-122"/>
              </a:rPr>
              <a:t>和</a:t>
            </a:r>
            <a:r>
              <a:rPr lang="en-US" altLang="zh-CN" sz="3300" b="1" spc="225" dirty="0">
                <a:solidFill>
                  <a:srgbClr val="96C527"/>
                </a:solidFill>
                <a:latin typeface="微软雅黑" panose="020B0503020204020204" pitchFamily="34" charset="-122"/>
                <a:ea typeface="微软雅黑" panose="020B0503020204020204" pitchFamily="34" charset="-122"/>
              </a:rPr>
              <a:t>DynamoDB</a:t>
            </a:r>
          </a:p>
        </p:txBody>
      </p:sp>
      <p:sp>
        <p:nvSpPr>
          <p:cNvPr id="3" name="等腰三角形 2"/>
          <p:cNvSpPr/>
          <p:nvPr/>
        </p:nvSpPr>
        <p:spPr>
          <a:xfrm rot="5400000">
            <a:off x="2071193" y="5192565"/>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329000" y="3610405"/>
            <a:ext cx="6237605" cy="415498"/>
          </a:xfrm>
          <a:prstGeom prst="rect">
            <a:avLst/>
          </a:prstGeom>
        </p:spPr>
        <p:txBody>
          <a:bodyPr wrap="none">
            <a:spAutoFit/>
          </a:bodyPr>
          <a:lstStyle/>
          <a:p>
            <a:r>
              <a:rPr lang="en-US" altLang="zh-CN" sz="2100" spc="225" dirty="0">
                <a:solidFill>
                  <a:schemeClr val="bg1">
                    <a:lumMod val="65000"/>
                  </a:schemeClr>
                </a:solidFill>
                <a:latin typeface="+mn-ea"/>
              </a:rPr>
              <a:t>2.1  </a:t>
            </a:r>
            <a:r>
              <a:rPr lang="zh-CN" altLang="en-US" sz="2100" spc="225" dirty="0">
                <a:solidFill>
                  <a:schemeClr val="bg1">
                    <a:lumMod val="65000"/>
                  </a:schemeClr>
                </a:solidFill>
                <a:latin typeface="+mn-ea"/>
              </a:rPr>
              <a:t>非关系型数据库与传统关系数据库的比较</a:t>
            </a:r>
          </a:p>
        </p:txBody>
      </p:sp>
      <p:sp>
        <p:nvSpPr>
          <p:cNvPr id="7" name="矩形 6"/>
          <p:cNvSpPr/>
          <p:nvPr/>
        </p:nvSpPr>
        <p:spPr>
          <a:xfrm>
            <a:off x="2329000" y="4102072"/>
            <a:ext cx="2350323" cy="415498"/>
          </a:xfrm>
          <a:prstGeom prst="rect">
            <a:avLst/>
          </a:prstGeom>
        </p:spPr>
        <p:txBody>
          <a:bodyPr wrap="none">
            <a:spAutoFit/>
          </a:bodyPr>
          <a:lstStyle/>
          <a:p>
            <a:r>
              <a:rPr lang="en-US" altLang="zh-CN" sz="2100" spc="225" dirty="0">
                <a:solidFill>
                  <a:schemeClr val="bg1">
                    <a:lumMod val="65000"/>
                  </a:schemeClr>
                </a:solidFill>
                <a:latin typeface="+mn-ea"/>
              </a:rPr>
              <a:t>2.2  SimpleDB</a:t>
            </a:r>
            <a:endParaRPr lang="zh-CN" altLang="en-US" sz="2100" spc="225" dirty="0">
              <a:solidFill>
                <a:schemeClr val="bg1">
                  <a:lumMod val="65000"/>
                </a:schemeClr>
              </a:solidFill>
              <a:latin typeface="+mn-ea"/>
            </a:endParaRPr>
          </a:p>
        </p:txBody>
      </p:sp>
      <p:sp>
        <p:nvSpPr>
          <p:cNvPr id="8" name="矩形 7"/>
          <p:cNvSpPr/>
          <p:nvPr/>
        </p:nvSpPr>
        <p:spPr>
          <a:xfrm>
            <a:off x="2329000" y="4583428"/>
            <a:ext cx="2561920" cy="415498"/>
          </a:xfrm>
          <a:prstGeom prst="rect">
            <a:avLst/>
          </a:prstGeom>
        </p:spPr>
        <p:txBody>
          <a:bodyPr wrap="none">
            <a:spAutoFit/>
          </a:bodyPr>
          <a:lstStyle/>
          <a:p>
            <a:r>
              <a:rPr lang="en-US" altLang="zh-CN" sz="2100" spc="225" dirty="0">
                <a:solidFill>
                  <a:schemeClr val="bg1">
                    <a:lumMod val="65000"/>
                  </a:schemeClr>
                </a:solidFill>
                <a:latin typeface="+mn-ea"/>
              </a:rPr>
              <a:t>2.3  DynamoDB</a:t>
            </a:r>
            <a:endParaRPr lang="zh-CN" altLang="en-US" sz="2100" spc="225" dirty="0">
              <a:solidFill>
                <a:schemeClr val="bg1">
                  <a:lumMod val="65000"/>
                </a:schemeClr>
              </a:solidFill>
              <a:latin typeface="+mn-ea"/>
            </a:endParaRPr>
          </a:p>
        </p:txBody>
      </p:sp>
      <p:sp>
        <p:nvSpPr>
          <p:cNvPr id="9" name="矩形 8"/>
          <p:cNvSpPr/>
          <p:nvPr/>
        </p:nvSpPr>
        <p:spPr>
          <a:xfrm>
            <a:off x="2329000" y="5064784"/>
            <a:ext cx="5234125" cy="415498"/>
          </a:xfrm>
          <a:prstGeom prst="rect">
            <a:avLst/>
          </a:prstGeom>
        </p:spPr>
        <p:txBody>
          <a:bodyPr wrap="none">
            <a:spAutoFit/>
          </a:bodyPr>
          <a:lstStyle/>
          <a:p>
            <a:r>
              <a:rPr lang="en-US" altLang="zh-CN" sz="2100" kern="500" spc="225" dirty="0">
                <a:solidFill>
                  <a:schemeClr val="bg1"/>
                </a:solidFill>
                <a:latin typeface="+mn-ea"/>
              </a:rPr>
              <a:t>2.4  SimpleDB</a:t>
            </a:r>
            <a:r>
              <a:rPr lang="zh-CN" altLang="en-US" sz="2100" kern="500" spc="225" dirty="0">
                <a:solidFill>
                  <a:schemeClr val="bg1"/>
                </a:solidFill>
                <a:latin typeface="+mn-ea"/>
              </a:rPr>
              <a:t>和</a:t>
            </a:r>
            <a:r>
              <a:rPr lang="en-US" altLang="zh-CN" sz="2100" kern="500" spc="225" dirty="0">
                <a:solidFill>
                  <a:schemeClr val="bg1"/>
                </a:solidFill>
                <a:latin typeface="+mn-ea"/>
              </a:rPr>
              <a:t>DynamoDB</a:t>
            </a:r>
            <a:r>
              <a:rPr lang="zh-CN" altLang="en-US" sz="2100" kern="500" spc="225" dirty="0">
                <a:solidFill>
                  <a:schemeClr val="bg1"/>
                </a:solidFill>
                <a:latin typeface="+mn-ea"/>
              </a:rPr>
              <a:t>的比较</a:t>
            </a:r>
          </a:p>
        </p:txBody>
      </p:sp>
    </p:spTree>
    <p:extLst>
      <p:ext uri="{BB962C8B-B14F-4D97-AF65-F5344CB8AC3E}">
        <p14:creationId xmlns:p14="http://schemas.microsoft.com/office/powerpoint/2010/main" val="172154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521148" y="2112184"/>
            <a:ext cx="5914192" cy="16041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endParaRPr>
          </a:p>
        </p:txBody>
      </p:sp>
      <p:sp>
        <p:nvSpPr>
          <p:cNvPr id="14" name="矩形 13"/>
          <p:cNvSpPr/>
          <p:nvPr/>
        </p:nvSpPr>
        <p:spPr>
          <a:xfrm>
            <a:off x="2521148" y="3973502"/>
            <a:ext cx="5914192" cy="16041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endParaRPr>
          </a:p>
        </p:txBody>
      </p:sp>
      <p:sp>
        <p:nvSpPr>
          <p:cNvPr id="2" name="灯片编号占位符 1"/>
          <p:cNvSpPr>
            <a:spLocks noGrp="1"/>
          </p:cNvSpPr>
          <p:nvPr>
            <p:ph type="sldNum" sz="quarter" idx="4"/>
          </p:nvPr>
        </p:nvSpPr>
        <p:spPr/>
        <p:txBody>
          <a:bodyPr/>
          <a:lstStyle/>
          <a:p>
            <a:fld id="{CF730C6D-5BB4-4F63-9D16-9EBF769D35DB}" type="slidenum">
              <a:rPr lang="zh-CN" altLang="en-US" smtClean="0"/>
              <a:pPr/>
              <a:t>38</a:t>
            </a:fld>
            <a:endParaRPr lang="zh-CN" altLang="en-US" dirty="0"/>
          </a:p>
        </p:txBody>
      </p:sp>
      <p:sp>
        <p:nvSpPr>
          <p:cNvPr id="3" name="文本框 2"/>
          <p:cNvSpPr txBox="1"/>
          <p:nvPr/>
        </p:nvSpPr>
        <p:spPr>
          <a:xfrm>
            <a:off x="404049" y="808059"/>
            <a:ext cx="4681090" cy="461665"/>
          </a:xfrm>
          <a:prstGeom prst="rect">
            <a:avLst/>
          </a:prstGeom>
          <a:noFill/>
        </p:spPr>
        <p:txBody>
          <a:bodyPr wrap="none" rtlCol="0">
            <a:spAutoFit/>
          </a:bodyPr>
          <a:lstStyle/>
          <a:p>
            <a:r>
              <a:rPr lang="en-US" altLang="zh-CN" sz="2400" b="1" dirty="0">
                <a:solidFill>
                  <a:schemeClr val="accent6"/>
                </a:solidFill>
              </a:rPr>
              <a:t>SimpleDB</a:t>
            </a:r>
            <a:r>
              <a:rPr lang="zh-CN" altLang="en-US" sz="2400" b="1" dirty="0">
                <a:solidFill>
                  <a:schemeClr val="accent6"/>
                </a:solidFill>
              </a:rPr>
              <a:t>和</a:t>
            </a:r>
            <a:r>
              <a:rPr lang="en-US" altLang="zh-CN" sz="2400" b="1" dirty="0" err="1">
                <a:solidFill>
                  <a:schemeClr val="accent6"/>
                </a:solidFill>
              </a:rPr>
              <a:t>DynamoDB</a:t>
            </a:r>
            <a:r>
              <a:rPr lang="zh-CN" altLang="en-US" sz="2400" b="1" dirty="0">
                <a:solidFill>
                  <a:schemeClr val="accent6"/>
                </a:solidFill>
              </a:rPr>
              <a:t>的比较</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155786"/>
            <a:ext cx="57038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非关系型数据库服务</a:t>
            </a:r>
            <a:r>
              <a:rPr lang="en-US" altLang="zh-CN" sz="2000" b="1" dirty="0">
                <a:solidFill>
                  <a:schemeClr val="bg1"/>
                </a:solidFill>
                <a:latin typeface="微软雅黑" panose="020B0503020204020204" pitchFamily="34" charset="-122"/>
                <a:ea typeface="微软雅黑" panose="020B0503020204020204" pitchFamily="34" charset="-122"/>
              </a:rPr>
              <a:t>SimpleDB</a:t>
            </a:r>
            <a:r>
              <a:rPr lang="zh-CN" altLang="en-US" sz="2000" b="1" dirty="0">
                <a:solidFill>
                  <a:schemeClr val="bg1"/>
                </a:solidFill>
                <a:latin typeface="微软雅黑" panose="020B0503020204020204" pitchFamily="34" charset="-122"/>
                <a:ea typeface="微软雅黑" panose="020B0503020204020204" pitchFamily="34" charset="-122"/>
              </a:rPr>
              <a:t>和</a:t>
            </a:r>
            <a:r>
              <a:rPr lang="en-US" altLang="zh-CN" sz="2000" b="1" dirty="0" err="1">
                <a:solidFill>
                  <a:schemeClr val="bg1"/>
                </a:solidFill>
                <a:latin typeface="微软雅黑" panose="020B0503020204020204" pitchFamily="34" charset="-122"/>
                <a:ea typeface="微软雅黑" panose="020B0503020204020204" pitchFamily="34" charset="-122"/>
              </a:rPr>
              <a:t>DynamoDB</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425648" y="1398356"/>
            <a:ext cx="8009692" cy="458908"/>
          </a:xfrm>
          <a:prstGeom prst="rect">
            <a:avLst/>
          </a:prstGeom>
          <a:solidFill>
            <a:schemeClr val="tx1">
              <a:lumMod val="75000"/>
              <a:lumOff val="25000"/>
            </a:schemeClr>
          </a:solidFill>
        </p:spPr>
        <p:txBody>
          <a:bodyPr wrap="square">
            <a:spAutoFit/>
          </a:bodyPr>
          <a:lstStyle/>
          <a:p>
            <a:pPr>
              <a:lnSpc>
                <a:spcPct val="150000"/>
              </a:lnSpc>
            </a:pPr>
            <a:r>
              <a:rPr lang="en-US" altLang="zh-CN" dirty="0">
                <a:solidFill>
                  <a:schemeClr val="bg1"/>
                </a:solidFill>
              </a:rPr>
              <a:t>SimpleDB</a:t>
            </a:r>
            <a:r>
              <a:rPr lang="zh-CN" altLang="en-US" dirty="0">
                <a:solidFill>
                  <a:schemeClr val="bg1"/>
                </a:solidFill>
              </a:rPr>
              <a:t>和</a:t>
            </a:r>
            <a:r>
              <a:rPr lang="en-US" altLang="zh-CN" dirty="0" err="1">
                <a:solidFill>
                  <a:schemeClr val="bg1"/>
                </a:solidFill>
              </a:rPr>
              <a:t>DynamoDB</a:t>
            </a:r>
            <a:r>
              <a:rPr lang="zh-CN" altLang="en-US" dirty="0">
                <a:solidFill>
                  <a:schemeClr val="bg1"/>
                </a:solidFill>
              </a:rPr>
              <a:t>都是</a:t>
            </a:r>
            <a:r>
              <a:rPr lang="en-US" altLang="zh-CN" dirty="0">
                <a:solidFill>
                  <a:schemeClr val="bg1"/>
                </a:solidFill>
              </a:rPr>
              <a:t>Amazon</a:t>
            </a:r>
            <a:r>
              <a:rPr lang="zh-CN" altLang="en-US" dirty="0">
                <a:solidFill>
                  <a:schemeClr val="bg1"/>
                </a:solidFill>
              </a:rPr>
              <a:t>提供的非关系型数据库服务。</a:t>
            </a:r>
            <a:endParaRPr lang="en-US" altLang="zh-CN" dirty="0">
              <a:solidFill>
                <a:schemeClr val="bg1"/>
              </a:solidFill>
            </a:endParaRPr>
          </a:p>
        </p:txBody>
      </p:sp>
      <p:sp>
        <p:nvSpPr>
          <p:cNvPr id="8" name="矩形 7"/>
          <p:cNvSpPr/>
          <p:nvPr/>
        </p:nvSpPr>
        <p:spPr>
          <a:xfrm>
            <a:off x="425648" y="2112184"/>
            <a:ext cx="1784152" cy="1604154"/>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SimpleDB</a:t>
            </a:r>
            <a:endParaRPr lang="zh-CN" altLang="en-US" sz="2000" b="1" dirty="0">
              <a:solidFill>
                <a:schemeClr val="bg1"/>
              </a:solidFill>
            </a:endParaRPr>
          </a:p>
        </p:txBody>
      </p:sp>
      <p:sp>
        <p:nvSpPr>
          <p:cNvPr id="9" name="矩形 8"/>
          <p:cNvSpPr/>
          <p:nvPr/>
        </p:nvSpPr>
        <p:spPr>
          <a:xfrm>
            <a:off x="425648" y="3973502"/>
            <a:ext cx="1784152" cy="16041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bg1"/>
                </a:solidFill>
              </a:rPr>
              <a:t>DynamoDB</a:t>
            </a:r>
            <a:endParaRPr lang="zh-CN" altLang="en-US" sz="2000" b="1" dirty="0">
              <a:solidFill>
                <a:schemeClr val="bg1"/>
              </a:solidFill>
            </a:endParaRPr>
          </a:p>
        </p:txBody>
      </p:sp>
      <p:sp>
        <p:nvSpPr>
          <p:cNvPr id="10" name="矩形 9"/>
          <p:cNvSpPr/>
          <p:nvPr/>
        </p:nvSpPr>
        <p:spPr>
          <a:xfrm>
            <a:off x="2744594" y="2312104"/>
            <a:ext cx="5380231"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rPr>
              <a:t>限制了每张表的大小，更适合于小规模复杂的工作。自动对所有属性进行索引，提供了更加强大的查询功能。</a:t>
            </a:r>
          </a:p>
        </p:txBody>
      </p:sp>
      <p:sp>
        <p:nvSpPr>
          <p:cNvPr id="12" name="矩形 11"/>
          <p:cNvSpPr/>
          <p:nvPr/>
        </p:nvSpPr>
        <p:spPr>
          <a:xfrm>
            <a:off x="2744593" y="4106165"/>
            <a:ext cx="5380231"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rPr>
              <a:t>支持自动将数据和负载分布到多个服务器上，并未限制存储在单个表中数据量的大小，适用于较大规模负载的工作。</a:t>
            </a:r>
            <a:endParaRPr lang="zh-CN" altLang="en-US" dirty="0"/>
          </a:p>
        </p:txBody>
      </p:sp>
    </p:spTree>
    <p:extLst>
      <p:ext uri="{BB962C8B-B14F-4D97-AF65-F5344CB8AC3E}">
        <p14:creationId xmlns:p14="http://schemas.microsoft.com/office/powerpoint/2010/main" val="15174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6225" y="2467204"/>
            <a:ext cx="5306261" cy="600164"/>
          </a:xfrm>
          <a:prstGeom prst="rect">
            <a:avLst/>
          </a:prstGeom>
        </p:spPr>
        <p:txBody>
          <a:bodyPr wrap="none">
            <a:spAutoFit/>
          </a:bodyPr>
          <a:lstStyle/>
          <a:p>
            <a:r>
              <a:rPr lang="en-US" altLang="zh-CN" sz="3300" b="1" spc="225" dirty="0">
                <a:solidFill>
                  <a:srgbClr val="96C527"/>
                </a:solidFill>
                <a:latin typeface="微软雅黑" panose="020B0503020204020204" pitchFamily="34" charset="-122"/>
                <a:ea typeface="微软雅黑" panose="020B0503020204020204" pitchFamily="34" charset="-122"/>
              </a:rPr>
              <a:t>1 </a:t>
            </a:r>
            <a:r>
              <a:rPr lang="zh-CN" altLang="en-US" sz="3300" b="1" spc="225" dirty="0">
                <a:solidFill>
                  <a:srgbClr val="96C527"/>
                </a:solidFill>
                <a:latin typeface="微软雅黑" panose="020B0503020204020204" pitchFamily="34" charset="-122"/>
                <a:ea typeface="微软雅黑" panose="020B0503020204020204" pitchFamily="34" charset="-122"/>
              </a:rPr>
              <a:t>基础存储架构</a:t>
            </a:r>
            <a:r>
              <a:rPr lang="en-US" altLang="zh-CN" sz="3300" b="1" spc="225" dirty="0">
                <a:solidFill>
                  <a:srgbClr val="96C527"/>
                </a:solidFill>
                <a:latin typeface="微软雅黑" panose="020B0503020204020204" pitchFamily="34" charset="-122"/>
                <a:ea typeface="微软雅黑" panose="020B0503020204020204" pitchFamily="34" charset="-122"/>
              </a:rPr>
              <a:t>Dynamo</a:t>
            </a:r>
          </a:p>
        </p:txBody>
      </p:sp>
      <p:sp>
        <p:nvSpPr>
          <p:cNvPr id="3" name="等腰三角形 2"/>
          <p:cNvSpPr/>
          <p:nvPr/>
        </p:nvSpPr>
        <p:spPr>
          <a:xfrm rot="5400000">
            <a:off x="2517518" y="3917433"/>
            <a:ext cx="155187" cy="159935"/>
          </a:xfrm>
          <a:prstGeom prst="triangl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2775325" y="3297985"/>
            <a:ext cx="2727029" cy="415498"/>
          </a:xfrm>
          <a:prstGeom prst="rect">
            <a:avLst/>
          </a:prstGeom>
        </p:spPr>
        <p:txBody>
          <a:bodyPr wrap="none">
            <a:spAutoFit/>
          </a:bodyPr>
          <a:lstStyle/>
          <a:p>
            <a:r>
              <a:rPr lang="en-US" altLang="zh-CN" sz="2100" kern="500" spc="225" dirty="0">
                <a:solidFill>
                  <a:schemeClr val="tx1">
                    <a:lumMod val="50000"/>
                    <a:lumOff val="50000"/>
                  </a:schemeClr>
                </a:solidFill>
                <a:latin typeface="+mn-ea"/>
              </a:rPr>
              <a:t>1.1  </a:t>
            </a:r>
            <a:r>
              <a:rPr lang="en-US" altLang="zh-CN" sz="2100" kern="500" spc="225" dirty="0">
                <a:solidFill>
                  <a:schemeClr val="tx1">
                    <a:lumMod val="50000"/>
                    <a:lumOff val="50000"/>
                  </a:schemeClr>
                </a:solidFill>
                <a:latin typeface="+mn-ea"/>
                <a:cs typeface="Times New Roman" panose="02020603050405020304" pitchFamily="18" charset="0"/>
              </a:rPr>
              <a:t>Dynamo</a:t>
            </a:r>
            <a:r>
              <a:rPr lang="zh-CN" altLang="en-US" sz="2100" kern="500" spc="225" dirty="0">
                <a:solidFill>
                  <a:schemeClr val="tx1">
                    <a:lumMod val="50000"/>
                    <a:lumOff val="50000"/>
                  </a:schemeClr>
                </a:solidFill>
                <a:latin typeface="+mn-ea"/>
                <a:cs typeface="Times New Roman" panose="02020603050405020304" pitchFamily="18" charset="0"/>
              </a:rPr>
              <a:t>概况</a:t>
            </a:r>
            <a:endParaRPr lang="zh-CN" altLang="en-US" sz="2100" spc="225" dirty="0">
              <a:solidFill>
                <a:schemeClr val="tx1">
                  <a:lumMod val="50000"/>
                  <a:lumOff val="50000"/>
                </a:schemeClr>
              </a:solidFill>
              <a:latin typeface="+mn-ea"/>
            </a:endParaRPr>
          </a:p>
        </p:txBody>
      </p:sp>
      <p:sp>
        <p:nvSpPr>
          <p:cNvPr id="7" name="矩形 6"/>
          <p:cNvSpPr/>
          <p:nvPr/>
        </p:nvSpPr>
        <p:spPr>
          <a:xfrm>
            <a:off x="2775325" y="3789652"/>
            <a:ext cx="4217821" cy="415498"/>
          </a:xfrm>
          <a:prstGeom prst="rect">
            <a:avLst/>
          </a:prstGeom>
        </p:spPr>
        <p:txBody>
          <a:bodyPr wrap="none">
            <a:spAutoFit/>
          </a:bodyPr>
          <a:lstStyle/>
          <a:p>
            <a:r>
              <a:rPr lang="en-US" altLang="zh-CN" sz="2100" kern="500" spc="225" dirty="0">
                <a:solidFill>
                  <a:schemeClr val="bg1"/>
                </a:solidFill>
                <a:latin typeface="+mn-ea"/>
              </a:rPr>
              <a:t>1.2  Dynamo</a:t>
            </a:r>
            <a:r>
              <a:rPr lang="zh-CN" altLang="en-US" sz="2100" kern="500" spc="225" dirty="0">
                <a:solidFill>
                  <a:schemeClr val="bg1"/>
                </a:solidFill>
                <a:latin typeface="+mn-ea"/>
              </a:rPr>
              <a:t>架构的主要技术</a:t>
            </a:r>
          </a:p>
        </p:txBody>
      </p:sp>
    </p:spTree>
    <p:extLst>
      <p:ext uri="{BB962C8B-B14F-4D97-AF65-F5344CB8AC3E}">
        <p14:creationId xmlns:p14="http://schemas.microsoft.com/office/powerpoint/2010/main" val="300818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5</a:t>
            </a:fld>
            <a:endParaRPr lang="zh-CN" altLang="en-US" dirty="0"/>
          </a:p>
        </p:txBody>
      </p:sp>
      <p:sp>
        <p:nvSpPr>
          <p:cNvPr id="3" name="文本框 2"/>
          <p:cNvSpPr txBox="1"/>
          <p:nvPr/>
        </p:nvSpPr>
        <p:spPr>
          <a:xfrm>
            <a:off x="404049" y="808059"/>
            <a:ext cx="5795176" cy="461665"/>
          </a:xfrm>
          <a:prstGeom prst="rect">
            <a:avLst/>
          </a:prstGeom>
          <a:noFill/>
        </p:spPr>
        <p:txBody>
          <a:bodyPr wrap="none" rtlCol="0">
            <a:spAutoFit/>
          </a:bodyPr>
          <a:lstStyle/>
          <a:p>
            <a:r>
              <a:rPr lang="en-US" altLang="zh-CN" sz="2400" b="1" dirty="0">
                <a:solidFill>
                  <a:schemeClr val="accent6"/>
                </a:solidFill>
              </a:rPr>
              <a:t>Dynamo</a:t>
            </a:r>
            <a:r>
              <a:rPr lang="zh-CN" altLang="en-US" sz="2400" b="1" dirty="0">
                <a:solidFill>
                  <a:schemeClr val="accent6"/>
                </a:solidFill>
              </a:rPr>
              <a:t>需要解决的主要问题及解决方案</a:t>
            </a:r>
          </a:p>
        </p:txBody>
      </p:sp>
      <p:sp>
        <p:nvSpPr>
          <p:cNvPr id="4" name="椭圆 3"/>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6" name="矩形 5"/>
          <p:cNvSpPr/>
          <p:nvPr/>
        </p:nvSpPr>
        <p:spPr>
          <a:xfrm>
            <a:off x="361984" y="1397677"/>
            <a:ext cx="8502616" cy="923330"/>
          </a:xfrm>
          <a:prstGeom prst="rect">
            <a:avLst/>
          </a:prstGeom>
        </p:spPr>
        <p:txBody>
          <a:bodyPr wrap="square">
            <a:spAutoFit/>
          </a:bodyPr>
          <a:lstStyle/>
          <a:p>
            <a:pPr>
              <a:lnSpc>
                <a:spcPct val="150000"/>
              </a:lnSpc>
            </a:pPr>
            <a:r>
              <a:rPr lang="en-US" altLang="zh-CN" dirty="0">
                <a:solidFill>
                  <a:schemeClr val="tx1">
                    <a:lumMod val="75000"/>
                    <a:lumOff val="25000"/>
                  </a:schemeClr>
                </a:solidFill>
              </a:rPr>
              <a:t>Dynamo</a:t>
            </a:r>
            <a:r>
              <a:rPr lang="zh-CN" altLang="en-US" dirty="0">
                <a:solidFill>
                  <a:schemeClr val="tx1">
                    <a:lumMod val="75000"/>
                    <a:lumOff val="25000"/>
                  </a:schemeClr>
                </a:solidFill>
              </a:rPr>
              <a:t>在设计时被定位为一个基于分布式存储架构的，高可靠、高可用且具有良好容错性的系统。下图列举了</a:t>
            </a:r>
            <a:r>
              <a:rPr lang="en-US" altLang="zh-CN" dirty="0">
                <a:solidFill>
                  <a:schemeClr val="tx1">
                    <a:lumMod val="75000"/>
                    <a:lumOff val="25000"/>
                  </a:schemeClr>
                </a:solidFill>
              </a:rPr>
              <a:t>Dynamo</a:t>
            </a:r>
            <a:r>
              <a:rPr lang="zh-CN" altLang="en-US" dirty="0">
                <a:solidFill>
                  <a:schemeClr val="tx1">
                    <a:lumMod val="75000"/>
                    <a:lumOff val="25000"/>
                  </a:schemeClr>
                </a:solidFill>
              </a:rPr>
              <a:t>设计时面临的主要问题及所采取的解决方案。</a:t>
            </a:r>
          </a:p>
        </p:txBody>
      </p:sp>
      <p:graphicFrame>
        <p:nvGraphicFramePr>
          <p:cNvPr id="7" name="表格 6"/>
          <p:cNvGraphicFramePr>
            <a:graphicFrameLocks noGrp="1"/>
          </p:cNvGraphicFramePr>
          <p:nvPr>
            <p:extLst>
              <p:ext uri="{D42A27DB-BD31-4B8C-83A1-F6EECF244321}">
                <p14:modId xmlns:p14="http://schemas.microsoft.com/office/powerpoint/2010/main" val="3732993509"/>
              </p:ext>
            </p:extLst>
          </p:nvPr>
        </p:nvGraphicFramePr>
        <p:xfrm>
          <a:off x="425648" y="2374387"/>
          <a:ext cx="8317758" cy="3477103"/>
        </p:xfrm>
        <a:graphic>
          <a:graphicData uri="http://schemas.openxmlformats.org/drawingml/2006/table">
            <a:tbl>
              <a:tblPr firstRow="1" firstCol="1" bandRow="1">
                <a:tableStyleId>{93296810-A885-4BE3-A3E7-6D5BEEA58F35}</a:tableStyleId>
              </a:tblPr>
              <a:tblGrid>
                <a:gridCol w="3127119">
                  <a:extLst>
                    <a:ext uri="{9D8B030D-6E8A-4147-A177-3AD203B41FA5}">
                      <a16:colId xmlns:a16="http://schemas.microsoft.com/office/drawing/2014/main" val="20000"/>
                    </a:ext>
                  </a:extLst>
                </a:gridCol>
                <a:gridCol w="5190639">
                  <a:extLst>
                    <a:ext uri="{9D8B030D-6E8A-4147-A177-3AD203B41FA5}">
                      <a16:colId xmlns:a16="http://schemas.microsoft.com/office/drawing/2014/main" val="20001"/>
                    </a:ext>
                  </a:extLst>
                </a:gridCol>
              </a:tblGrid>
              <a:tr h="496729">
                <a:tc>
                  <a:txBody>
                    <a:bodyPr/>
                    <a:lstStyle/>
                    <a:p>
                      <a:pPr algn="ctr">
                        <a:lnSpc>
                          <a:spcPct val="150000"/>
                        </a:lnSpc>
                        <a:spcAft>
                          <a:spcPts val="100"/>
                        </a:spcAft>
                        <a:tabLst>
                          <a:tab pos="2628265" algn="ctr"/>
                          <a:tab pos="5292725" algn="r"/>
                        </a:tabLst>
                      </a:pPr>
                      <a:r>
                        <a:rPr lang="zh-CN" sz="1800" kern="100" dirty="0">
                          <a:effectLst/>
                        </a:rPr>
                        <a:t>问</a:t>
                      </a:r>
                      <a:r>
                        <a:rPr lang="en-US" sz="1800" kern="100" dirty="0">
                          <a:effectLst/>
                        </a:rPr>
                        <a:t>    </a:t>
                      </a:r>
                      <a:r>
                        <a:rPr lang="zh-CN" sz="1800" kern="100" dirty="0">
                          <a:effectLst/>
                        </a:rPr>
                        <a:t>题</a:t>
                      </a:r>
                      <a:endParaRPr lang="zh-CN" sz="18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95000"/>
                        <a:lumOff val="5000"/>
                      </a:schemeClr>
                    </a:solidFill>
                  </a:tcPr>
                </a:tc>
                <a:tc>
                  <a:txBody>
                    <a:bodyPr/>
                    <a:lstStyle/>
                    <a:p>
                      <a:pPr algn="ctr">
                        <a:lnSpc>
                          <a:spcPct val="150000"/>
                        </a:lnSpc>
                        <a:spcAft>
                          <a:spcPts val="100"/>
                        </a:spcAft>
                        <a:tabLst>
                          <a:tab pos="2628265" algn="ctr"/>
                          <a:tab pos="5292725" algn="r"/>
                        </a:tabLst>
                      </a:pPr>
                      <a:r>
                        <a:rPr lang="zh-CN" sz="1800" kern="100" dirty="0">
                          <a:effectLst/>
                        </a:rPr>
                        <a:t>采取的相关技术</a:t>
                      </a:r>
                      <a:endParaRPr lang="zh-CN" sz="18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496729">
                <a:tc>
                  <a:txBody>
                    <a:bodyPr/>
                    <a:lstStyle/>
                    <a:p>
                      <a:pPr indent="374015" algn="ctr">
                        <a:lnSpc>
                          <a:spcPct val="150000"/>
                        </a:lnSpc>
                        <a:spcAft>
                          <a:spcPts val="100"/>
                        </a:spcAft>
                        <a:tabLst>
                          <a:tab pos="2628265" algn="ctr"/>
                          <a:tab pos="5292725" algn="r"/>
                        </a:tabLst>
                      </a:pPr>
                      <a:r>
                        <a:rPr lang="zh-CN" sz="1800" kern="100" dirty="0">
                          <a:effectLst/>
                        </a:rPr>
                        <a:t>数据均衡分布</a:t>
                      </a:r>
                      <a:endParaRPr lang="zh-CN" sz="18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indent="118110" algn="ctr">
                        <a:lnSpc>
                          <a:spcPct val="150000"/>
                        </a:lnSpc>
                        <a:spcAft>
                          <a:spcPts val="100"/>
                        </a:spcAft>
                        <a:tabLst>
                          <a:tab pos="2628265" algn="ctr"/>
                          <a:tab pos="5292725" algn="r"/>
                        </a:tabLst>
                      </a:pPr>
                      <a:r>
                        <a:rPr lang="zh-CN" sz="1800" kern="100" dirty="0">
                          <a:solidFill>
                            <a:schemeClr val="tx1">
                              <a:lumMod val="75000"/>
                              <a:lumOff val="25000"/>
                            </a:schemeClr>
                          </a:solidFill>
                          <a:effectLst/>
                        </a:rPr>
                        <a:t>改进的一致性哈希算法</a:t>
                      </a:r>
                      <a:endParaRPr lang="zh-CN" sz="1800" kern="100" dirty="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96729">
                <a:tc>
                  <a:txBody>
                    <a:bodyPr/>
                    <a:lstStyle/>
                    <a:p>
                      <a:pPr indent="374015" algn="ctr">
                        <a:lnSpc>
                          <a:spcPct val="150000"/>
                        </a:lnSpc>
                        <a:spcAft>
                          <a:spcPts val="100"/>
                        </a:spcAft>
                        <a:tabLst>
                          <a:tab pos="2628265" algn="ctr"/>
                          <a:tab pos="5292725" algn="r"/>
                        </a:tabLst>
                      </a:pPr>
                      <a:r>
                        <a:rPr lang="zh-CN" sz="1800" kern="100" dirty="0">
                          <a:effectLst/>
                        </a:rPr>
                        <a:t>数据备份</a:t>
                      </a:r>
                      <a:endParaRPr lang="zh-CN" sz="18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indent="118110" algn="ctr">
                        <a:lnSpc>
                          <a:spcPct val="150000"/>
                        </a:lnSpc>
                        <a:spcAft>
                          <a:spcPts val="100"/>
                        </a:spcAft>
                        <a:tabLst>
                          <a:tab pos="2628265" algn="ctr"/>
                          <a:tab pos="5292725" algn="r"/>
                        </a:tabLst>
                      </a:pPr>
                      <a:r>
                        <a:rPr lang="zh-CN" sz="1800" kern="100" dirty="0">
                          <a:solidFill>
                            <a:schemeClr val="tx1">
                              <a:lumMod val="75000"/>
                              <a:lumOff val="25000"/>
                            </a:schemeClr>
                          </a:solidFill>
                          <a:effectLst/>
                        </a:rPr>
                        <a:t>参数可调的弱</a:t>
                      </a:r>
                      <a:r>
                        <a:rPr lang="en-US" sz="1800" kern="100" dirty="0">
                          <a:solidFill>
                            <a:schemeClr val="tx1">
                              <a:lumMod val="75000"/>
                              <a:lumOff val="25000"/>
                            </a:schemeClr>
                          </a:solidFill>
                          <a:effectLst/>
                        </a:rPr>
                        <a:t>quorum</a:t>
                      </a:r>
                      <a:r>
                        <a:rPr lang="zh-CN" sz="1800" kern="100" dirty="0">
                          <a:solidFill>
                            <a:schemeClr val="tx1">
                              <a:lumMod val="75000"/>
                              <a:lumOff val="25000"/>
                            </a:schemeClr>
                          </a:solidFill>
                          <a:effectLst/>
                        </a:rPr>
                        <a:t>机制</a:t>
                      </a:r>
                      <a:endParaRPr lang="zh-CN" sz="1800" kern="100" dirty="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96729">
                <a:tc>
                  <a:txBody>
                    <a:bodyPr/>
                    <a:lstStyle/>
                    <a:p>
                      <a:pPr indent="374015" algn="ctr">
                        <a:lnSpc>
                          <a:spcPct val="150000"/>
                        </a:lnSpc>
                        <a:spcAft>
                          <a:spcPts val="100"/>
                        </a:spcAft>
                        <a:tabLst>
                          <a:tab pos="2628265" algn="ctr"/>
                          <a:tab pos="5292725" algn="r"/>
                        </a:tabLst>
                      </a:pPr>
                      <a:r>
                        <a:rPr lang="zh-CN" sz="1800" kern="100">
                          <a:effectLst/>
                        </a:rPr>
                        <a:t>数据冲突处理</a:t>
                      </a:r>
                      <a:endParaRPr lang="zh-CN" sz="18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indent="118110" algn="ctr">
                        <a:lnSpc>
                          <a:spcPct val="150000"/>
                        </a:lnSpc>
                        <a:spcAft>
                          <a:spcPts val="100"/>
                        </a:spcAft>
                        <a:tabLst>
                          <a:tab pos="2628265" algn="ctr"/>
                          <a:tab pos="5292725" algn="r"/>
                        </a:tabLst>
                      </a:pPr>
                      <a:r>
                        <a:rPr lang="zh-CN" sz="1800" kern="100" dirty="0">
                          <a:solidFill>
                            <a:schemeClr val="tx1">
                              <a:lumMod val="75000"/>
                              <a:lumOff val="25000"/>
                            </a:schemeClr>
                          </a:solidFill>
                          <a:effectLst/>
                        </a:rPr>
                        <a:t>向量时钟（</a:t>
                      </a:r>
                      <a:r>
                        <a:rPr lang="en-US" sz="1800" kern="100" dirty="0">
                          <a:solidFill>
                            <a:schemeClr val="tx1">
                              <a:lumMod val="75000"/>
                              <a:lumOff val="25000"/>
                            </a:schemeClr>
                          </a:solidFill>
                          <a:effectLst/>
                        </a:rPr>
                        <a:t>Vector Clock</a:t>
                      </a:r>
                      <a:r>
                        <a:rPr lang="zh-CN" sz="1800" kern="100" dirty="0">
                          <a:solidFill>
                            <a:schemeClr val="tx1">
                              <a:lumMod val="75000"/>
                              <a:lumOff val="25000"/>
                            </a:schemeClr>
                          </a:solidFill>
                          <a:effectLst/>
                        </a:rPr>
                        <a:t>）</a:t>
                      </a:r>
                      <a:endParaRPr lang="zh-CN" sz="1800" kern="100" dirty="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96729">
                <a:tc>
                  <a:txBody>
                    <a:bodyPr/>
                    <a:lstStyle/>
                    <a:p>
                      <a:pPr indent="374015" algn="ctr">
                        <a:lnSpc>
                          <a:spcPct val="150000"/>
                        </a:lnSpc>
                        <a:spcAft>
                          <a:spcPts val="100"/>
                        </a:spcAft>
                        <a:tabLst>
                          <a:tab pos="2628265" algn="ctr"/>
                          <a:tab pos="5292725" algn="r"/>
                        </a:tabLst>
                      </a:pPr>
                      <a:r>
                        <a:rPr lang="zh-CN" sz="1800" kern="100">
                          <a:effectLst/>
                        </a:rPr>
                        <a:t>成员资格及错误检测</a:t>
                      </a:r>
                      <a:endParaRPr lang="zh-CN" sz="18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indent="118110" algn="ctr">
                        <a:lnSpc>
                          <a:spcPct val="150000"/>
                        </a:lnSpc>
                        <a:spcAft>
                          <a:spcPts val="100"/>
                        </a:spcAft>
                        <a:tabLst>
                          <a:tab pos="2628265" algn="ctr"/>
                          <a:tab pos="5292725" algn="r"/>
                        </a:tabLst>
                      </a:pPr>
                      <a:r>
                        <a:rPr lang="zh-CN" sz="1800" kern="100" dirty="0">
                          <a:solidFill>
                            <a:schemeClr val="tx1">
                              <a:lumMod val="75000"/>
                              <a:lumOff val="25000"/>
                            </a:schemeClr>
                          </a:solidFill>
                          <a:effectLst/>
                        </a:rPr>
                        <a:t>基于</a:t>
                      </a:r>
                      <a:r>
                        <a:rPr lang="en-US" sz="1800" kern="100" dirty="0">
                          <a:solidFill>
                            <a:schemeClr val="tx1">
                              <a:lumMod val="75000"/>
                              <a:lumOff val="25000"/>
                            </a:schemeClr>
                          </a:solidFill>
                          <a:effectLst/>
                        </a:rPr>
                        <a:t>Gossip</a:t>
                      </a:r>
                      <a:r>
                        <a:rPr lang="zh-CN" sz="1800" kern="100" dirty="0">
                          <a:solidFill>
                            <a:schemeClr val="tx1">
                              <a:lumMod val="75000"/>
                              <a:lumOff val="25000"/>
                            </a:schemeClr>
                          </a:solidFill>
                          <a:effectLst/>
                        </a:rPr>
                        <a:t>协议的成员资格和错误检测</a:t>
                      </a:r>
                      <a:endParaRPr lang="zh-CN" sz="1800" kern="100" dirty="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96729">
                <a:tc>
                  <a:txBody>
                    <a:bodyPr/>
                    <a:lstStyle/>
                    <a:p>
                      <a:pPr indent="374015" algn="ctr">
                        <a:lnSpc>
                          <a:spcPct val="150000"/>
                        </a:lnSpc>
                        <a:spcAft>
                          <a:spcPts val="100"/>
                        </a:spcAft>
                        <a:tabLst>
                          <a:tab pos="2628265" algn="ctr"/>
                          <a:tab pos="5292725" algn="r"/>
                        </a:tabLst>
                      </a:pPr>
                      <a:r>
                        <a:rPr lang="zh-CN" sz="1800" kern="100">
                          <a:effectLst/>
                        </a:rPr>
                        <a:t>临时故障处理</a:t>
                      </a:r>
                      <a:endParaRPr lang="zh-CN" sz="18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indent="118110" algn="ctr">
                        <a:lnSpc>
                          <a:spcPct val="150000"/>
                        </a:lnSpc>
                        <a:spcAft>
                          <a:spcPts val="100"/>
                        </a:spcAft>
                        <a:tabLst>
                          <a:tab pos="2628265" algn="ctr"/>
                          <a:tab pos="5292725" algn="r"/>
                        </a:tabLst>
                      </a:pPr>
                      <a:r>
                        <a:rPr lang="en-US" sz="1800" kern="100" dirty="0">
                          <a:solidFill>
                            <a:schemeClr val="tx1">
                              <a:lumMod val="75000"/>
                              <a:lumOff val="25000"/>
                            </a:schemeClr>
                          </a:solidFill>
                          <a:effectLst/>
                        </a:rPr>
                        <a:t>Hinted handoff</a:t>
                      </a:r>
                      <a:r>
                        <a:rPr lang="zh-CN" sz="1800" kern="100" dirty="0">
                          <a:solidFill>
                            <a:schemeClr val="tx1">
                              <a:lumMod val="75000"/>
                              <a:lumOff val="25000"/>
                            </a:schemeClr>
                          </a:solidFill>
                          <a:effectLst/>
                        </a:rPr>
                        <a:t>（数据回传机制），</a:t>
                      </a:r>
                      <a:endParaRPr lang="zh-CN" sz="1800" kern="100" dirty="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496729">
                <a:tc>
                  <a:txBody>
                    <a:bodyPr/>
                    <a:lstStyle/>
                    <a:p>
                      <a:pPr indent="374015" algn="ctr">
                        <a:lnSpc>
                          <a:spcPct val="150000"/>
                        </a:lnSpc>
                        <a:spcAft>
                          <a:spcPts val="100"/>
                        </a:spcAft>
                        <a:tabLst>
                          <a:tab pos="2628265" algn="ctr"/>
                          <a:tab pos="5292725" algn="r"/>
                        </a:tabLst>
                      </a:pPr>
                      <a:r>
                        <a:rPr lang="zh-CN" sz="1800" kern="100">
                          <a:effectLst/>
                        </a:rPr>
                        <a:t>永久故障处理</a:t>
                      </a:r>
                      <a:endParaRPr lang="zh-CN" sz="1800" kern="100" dirty="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indent="118110" algn="ctr">
                        <a:lnSpc>
                          <a:spcPct val="150000"/>
                        </a:lnSpc>
                        <a:spcAft>
                          <a:spcPts val="100"/>
                        </a:spcAft>
                        <a:tabLst>
                          <a:tab pos="2628265" algn="ctr"/>
                          <a:tab pos="5292725" algn="r"/>
                        </a:tabLst>
                      </a:pPr>
                      <a:r>
                        <a:rPr lang="en-US" sz="1800" kern="100" dirty="0" err="1">
                          <a:solidFill>
                            <a:schemeClr val="tx1">
                              <a:lumMod val="75000"/>
                              <a:lumOff val="25000"/>
                            </a:schemeClr>
                          </a:solidFill>
                          <a:effectLst/>
                        </a:rPr>
                        <a:t>Merkle</a:t>
                      </a:r>
                      <a:r>
                        <a:rPr lang="zh-CN" sz="1800" kern="100" dirty="0">
                          <a:solidFill>
                            <a:schemeClr val="tx1">
                              <a:lumMod val="75000"/>
                              <a:lumOff val="25000"/>
                            </a:schemeClr>
                          </a:solidFill>
                          <a:effectLst/>
                        </a:rPr>
                        <a:t>哈希树</a:t>
                      </a:r>
                      <a:endParaRPr lang="zh-CN" sz="1800" kern="100" dirty="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5619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6</a:t>
            </a:fld>
            <a:endParaRPr lang="zh-CN" altLang="en-US" dirty="0"/>
          </a:p>
        </p:txBody>
      </p:sp>
      <p:sp>
        <p:nvSpPr>
          <p:cNvPr id="4" name="文本框 3"/>
          <p:cNvSpPr txBox="1"/>
          <p:nvPr/>
        </p:nvSpPr>
        <p:spPr>
          <a:xfrm>
            <a:off x="404049" y="808059"/>
            <a:ext cx="3025187" cy="461665"/>
          </a:xfrm>
          <a:prstGeom prst="rect">
            <a:avLst/>
          </a:prstGeom>
          <a:noFill/>
        </p:spPr>
        <p:txBody>
          <a:bodyPr wrap="none" rtlCol="0">
            <a:spAutoFit/>
          </a:bodyPr>
          <a:lstStyle/>
          <a:p>
            <a:r>
              <a:rPr lang="en-US" altLang="zh-CN" sz="2400" b="1" dirty="0">
                <a:solidFill>
                  <a:schemeClr val="accent6"/>
                </a:solidFill>
              </a:rPr>
              <a:t>Dynamo</a:t>
            </a:r>
            <a:r>
              <a:rPr lang="zh-CN" altLang="en-US" sz="2400" b="1" dirty="0">
                <a:solidFill>
                  <a:schemeClr val="accent6"/>
                </a:solidFill>
              </a:rPr>
              <a:t>的存储节点</a:t>
            </a:r>
          </a:p>
        </p:txBody>
      </p:sp>
      <p:sp>
        <p:nvSpPr>
          <p:cNvPr id="5" name="椭圆 4"/>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pic>
        <p:nvPicPr>
          <p:cNvPr id="1026" name="图片 11" descr="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3804" y="1903181"/>
            <a:ext cx="2505231" cy="297148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4-1"/>
          <p:cNvPicPr>
            <a:picLocks noChangeAspect="1" noChangeArrowheads="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1339" t="74240" r="73770" b="4502"/>
          <a:stretch/>
        </p:blipFill>
        <p:spPr bwMode="auto">
          <a:xfrm>
            <a:off x="3868191" y="2444042"/>
            <a:ext cx="1865470" cy="1889760"/>
          </a:xfrm>
          <a:custGeom>
            <a:avLst/>
            <a:gdLst>
              <a:gd name="connsiteX0" fmla="*/ 932735 w 1865470"/>
              <a:gd name="connsiteY0" fmla="*/ 0 h 1889760"/>
              <a:gd name="connsiteX1" fmla="*/ 1865470 w 1865470"/>
              <a:gd name="connsiteY1" fmla="*/ 944880 h 1889760"/>
              <a:gd name="connsiteX2" fmla="*/ 932735 w 1865470"/>
              <a:gd name="connsiteY2" fmla="*/ 1889760 h 1889760"/>
              <a:gd name="connsiteX3" fmla="*/ 0 w 1865470"/>
              <a:gd name="connsiteY3" fmla="*/ 944880 h 1889760"/>
              <a:gd name="connsiteX4" fmla="*/ 932735 w 1865470"/>
              <a:gd name="connsiteY4" fmla="*/ 0 h 1889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470" h="1889760">
                <a:moveTo>
                  <a:pt x="932735" y="0"/>
                </a:moveTo>
                <a:cubicBezTo>
                  <a:pt x="1447870" y="0"/>
                  <a:pt x="1865470" y="423037"/>
                  <a:pt x="1865470" y="944880"/>
                </a:cubicBezTo>
                <a:cubicBezTo>
                  <a:pt x="1865470" y="1466723"/>
                  <a:pt x="1447870" y="1889760"/>
                  <a:pt x="932735" y="1889760"/>
                </a:cubicBezTo>
                <a:cubicBezTo>
                  <a:pt x="417600" y="1889760"/>
                  <a:pt x="0" y="1466723"/>
                  <a:pt x="0" y="944880"/>
                </a:cubicBezTo>
                <a:cubicBezTo>
                  <a:pt x="0" y="423037"/>
                  <a:pt x="417600" y="0"/>
                  <a:pt x="932735" y="0"/>
                </a:cubicBezTo>
                <a:close/>
              </a:path>
            </a:pathLst>
          </a:custGeom>
          <a:noFill/>
          <a:ln w="9525">
            <a:solidFill>
              <a:schemeClr val="accent6"/>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椭圆 10"/>
          <p:cNvSpPr/>
          <p:nvPr/>
        </p:nvSpPr>
        <p:spPr>
          <a:xfrm>
            <a:off x="6253804" y="4105042"/>
            <a:ext cx="678181" cy="678181"/>
          </a:xfrm>
          <a:prstGeom prst="ellipse">
            <a:avLst/>
          </a:prstGeom>
          <a:solidFill>
            <a:schemeClr val="accent6">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1" idx="7"/>
          </p:cNvCxnSpPr>
          <p:nvPr/>
        </p:nvCxnSpPr>
        <p:spPr>
          <a:xfrm>
            <a:off x="5474815" y="2733442"/>
            <a:ext cx="1357853" cy="1470917"/>
          </a:xfrm>
          <a:prstGeom prst="line">
            <a:avLst/>
          </a:prstGeom>
          <a:ln w="952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639471" y="4333802"/>
            <a:ext cx="1865470" cy="438570"/>
          </a:xfrm>
          <a:prstGeom prst="line">
            <a:avLst/>
          </a:prstGeom>
          <a:ln w="9525">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61984" y="1506454"/>
            <a:ext cx="5323893" cy="400110"/>
          </a:xfrm>
          <a:prstGeom prst="rect">
            <a:avLst/>
          </a:prstGeom>
          <a:solidFill>
            <a:schemeClr val="accent6"/>
          </a:solidFill>
        </p:spPr>
        <p:txBody>
          <a:bodyPr wrap="none">
            <a:spAutoFit/>
          </a:bodyPr>
          <a:lstStyle/>
          <a:p>
            <a:r>
              <a:rPr lang="en-US" altLang="zh-CN" sz="2000" dirty="0">
                <a:solidFill>
                  <a:schemeClr val="bg1"/>
                </a:solidFill>
              </a:rPr>
              <a:t>Dynamo</a:t>
            </a:r>
            <a:r>
              <a:rPr lang="zh-CN" altLang="en-US" sz="2000" dirty="0">
                <a:solidFill>
                  <a:schemeClr val="bg1"/>
                </a:solidFill>
              </a:rPr>
              <a:t>中的存储节点呈无中心的环状分布。</a:t>
            </a:r>
          </a:p>
        </p:txBody>
      </p:sp>
      <p:sp>
        <p:nvSpPr>
          <p:cNvPr id="24" name="矩形 23"/>
          <p:cNvSpPr/>
          <p:nvPr/>
        </p:nvSpPr>
        <p:spPr>
          <a:xfrm>
            <a:off x="1165805" y="2548776"/>
            <a:ext cx="1750672" cy="3693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lt1"/>
                </a:solidFill>
              </a:rPr>
              <a:t>preference list</a:t>
            </a:r>
            <a:endParaRPr lang="zh-CN" altLang="en-US" dirty="0">
              <a:solidFill>
                <a:schemeClr val="lt1"/>
              </a:solidFill>
            </a:endParaRPr>
          </a:p>
        </p:txBody>
      </p:sp>
      <p:sp>
        <p:nvSpPr>
          <p:cNvPr id="25" name="矩形 24"/>
          <p:cNvSpPr/>
          <p:nvPr/>
        </p:nvSpPr>
        <p:spPr>
          <a:xfrm>
            <a:off x="1174534" y="3978131"/>
            <a:ext cx="1479508" cy="3693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lt1"/>
                </a:solidFill>
              </a:rPr>
              <a:t>coordinator</a:t>
            </a:r>
            <a:endParaRPr lang="zh-CN" altLang="en-US" dirty="0">
              <a:solidFill>
                <a:schemeClr val="lt1"/>
              </a:solidFill>
            </a:endParaRPr>
          </a:p>
        </p:txBody>
      </p:sp>
      <p:sp>
        <p:nvSpPr>
          <p:cNvPr id="26" name="矩形 25"/>
          <p:cNvSpPr/>
          <p:nvPr/>
        </p:nvSpPr>
        <p:spPr>
          <a:xfrm>
            <a:off x="1174535" y="2902335"/>
            <a:ext cx="2591489" cy="646331"/>
          </a:xfrm>
          <a:prstGeom prst="rect">
            <a:avLst/>
          </a:prstGeom>
        </p:spPr>
        <p:txBody>
          <a:bodyPr wrap="square">
            <a:spAutoFit/>
          </a:bodyPr>
          <a:lstStyle/>
          <a:p>
            <a:r>
              <a:rPr lang="zh-CN" altLang="en-US" dirty="0">
                <a:solidFill>
                  <a:schemeClr val="tx1">
                    <a:lumMod val="75000"/>
                    <a:lumOff val="25000"/>
                  </a:schemeClr>
                </a:solidFill>
              </a:rPr>
              <a:t>存储与某个特定键值相对应的数据的节点列表</a:t>
            </a:r>
          </a:p>
        </p:txBody>
      </p:sp>
      <p:sp>
        <p:nvSpPr>
          <p:cNvPr id="27" name="矩形 26"/>
          <p:cNvSpPr/>
          <p:nvPr/>
        </p:nvSpPr>
        <p:spPr>
          <a:xfrm>
            <a:off x="1176714" y="4360407"/>
            <a:ext cx="2954655" cy="369332"/>
          </a:xfrm>
          <a:prstGeom prst="rect">
            <a:avLst/>
          </a:prstGeom>
        </p:spPr>
        <p:txBody>
          <a:bodyPr wrap="none">
            <a:spAutoFit/>
          </a:bodyPr>
          <a:lstStyle/>
          <a:p>
            <a:r>
              <a:rPr lang="zh-CN" altLang="en-US" dirty="0">
                <a:solidFill>
                  <a:schemeClr val="tx1">
                    <a:lumMod val="75000"/>
                    <a:lumOff val="25000"/>
                  </a:schemeClr>
                </a:solidFill>
              </a:rPr>
              <a:t>执行一次读或写操作的节点</a:t>
            </a:r>
          </a:p>
        </p:txBody>
      </p:sp>
      <p:sp>
        <p:nvSpPr>
          <p:cNvPr id="28" name="矩形 27"/>
          <p:cNvSpPr/>
          <p:nvPr/>
        </p:nvSpPr>
        <p:spPr>
          <a:xfrm>
            <a:off x="361984" y="5410298"/>
            <a:ext cx="8369651" cy="369332"/>
          </a:xfrm>
          <a:prstGeom prst="rect">
            <a:avLst/>
          </a:prstGeom>
          <a:solidFill>
            <a:schemeClr val="bg1">
              <a:lumMod val="85000"/>
            </a:schemeClr>
          </a:solidFill>
        </p:spPr>
        <p:txBody>
          <a:bodyPr wrap="square">
            <a:spAutoFit/>
          </a:bodyPr>
          <a:lstStyle/>
          <a:p>
            <a:r>
              <a:rPr lang="zh-CN" altLang="en-US" dirty="0">
                <a:solidFill>
                  <a:schemeClr val="tx1">
                    <a:lumMod val="75000"/>
                    <a:lumOff val="25000"/>
                  </a:schemeClr>
                </a:solidFill>
              </a:rPr>
              <a:t>通常，</a:t>
            </a:r>
            <a:r>
              <a:rPr lang="en-US" altLang="zh-CN" dirty="0">
                <a:solidFill>
                  <a:schemeClr val="tx1">
                    <a:lumMod val="75000"/>
                    <a:lumOff val="25000"/>
                  </a:schemeClr>
                </a:solidFill>
              </a:rPr>
              <a:t>coordinator </a:t>
            </a:r>
            <a:r>
              <a:rPr lang="zh-CN" altLang="en-US" dirty="0">
                <a:solidFill>
                  <a:schemeClr val="tx1">
                    <a:lumMod val="75000"/>
                    <a:lumOff val="25000"/>
                  </a:schemeClr>
                </a:solidFill>
              </a:rPr>
              <a:t>是 </a:t>
            </a:r>
            <a:r>
              <a:rPr lang="en-US" altLang="zh-CN" dirty="0">
                <a:solidFill>
                  <a:schemeClr val="tx1">
                    <a:lumMod val="75000"/>
                    <a:lumOff val="25000"/>
                  </a:schemeClr>
                </a:solidFill>
              </a:rPr>
              <a:t>preference list </a:t>
            </a:r>
            <a:r>
              <a:rPr lang="zh-CN" altLang="en-US" dirty="0">
                <a:solidFill>
                  <a:schemeClr val="tx1">
                    <a:lumMod val="75000"/>
                    <a:lumOff val="25000"/>
                  </a:schemeClr>
                </a:solidFill>
              </a:rPr>
              <a:t>上的第一个节点</a:t>
            </a:r>
          </a:p>
        </p:txBody>
      </p:sp>
      <p:sp>
        <p:nvSpPr>
          <p:cNvPr id="29" name="矩形 28"/>
          <p:cNvSpPr/>
          <p:nvPr/>
        </p:nvSpPr>
        <p:spPr>
          <a:xfrm>
            <a:off x="361448" y="2551417"/>
            <a:ext cx="535565" cy="20497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两个基本概念</a:t>
            </a:r>
          </a:p>
        </p:txBody>
      </p:sp>
      <p:sp>
        <p:nvSpPr>
          <p:cNvPr id="31" name="左大括号 30"/>
          <p:cNvSpPr/>
          <p:nvPr/>
        </p:nvSpPr>
        <p:spPr>
          <a:xfrm>
            <a:off x="897013" y="2712511"/>
            <a:ext cx="277521" cy="1439266"/>
          </a:xfrm>
          <a:prstGeom prst="leftBrace">
            <a:avLst>
              <a:gd name="adj1" fmla="val 49519"/>
              <a:gd name="adj2" fmla="val 50000"/>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3418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7</a:t>
            </a:fld>
            <a:endParaRPr lang="zh-CN" altLang="en-US" dirty="0"/>
          </a:p>
        </p:txBody>
      </p:sp>
      <p:sp>
        <p:nvSpPr>
          <p:cNvPr id="3" name="矩形 2"/>
          <p:cNvSpPr/>
          <p:nvPr/>
        </p:nvSpPr>
        <p:spPr>
          <a:xfrm>
            <a:off x="529233" y="1554296"/>
            <a:ext cx="4006652" cy="4247317"/>
          </a:xfrm>
          <a:prstGeom prst="rect">
            <a:avLst/>
          </a:prstGeom>
        </p:spPr>
        <p:txBody>
          <a:bodyPr wrap="square">
            <a:spAutoFit/>
          </a:bodyPr>
          <a:lstStyle/>
          <a:p>
            <a:pPr>
              <a:lnSpc>
                <a:spcPct val="150000"/>
              </a:lnSpc>
            </a:pPr>
            <a:r>
              <a:rPr lang="en-US" altLang="zh-CN" dirty="0">
                <a:solidFill>
                  <a:schemeClr val="tx1">
                    <a:lumMod val="75000"/>
                    <a:lumOff val="25000"/>
                  </a:schemeClr>
                </a:solidFill>
              </a:rPr>
              <a:t>Dynamo</a:t>
            </a:r>
            <a:r>
              <a:rPr lang="zh-CN" altLang="en-US" dirty="0">
                <a:solidFill>
                  <a:schemeClr val="tx1">
                    <a:lumMod val="75000"/>
                    <a:lumOff val="25000"/>
                  </a:schemeClr>
                </a:solidFill>
              </a:rPr>
              <a:t>采用了分布式的数据存储架构，均衡的数据分布可以保证负载平衡和系统良好的扩展性。</a:t>
            </a:r>
            <a:endParaRPr lang="en-US" altLang="zh-CN" dirty="0">
              <a:solidFill>
                <a:schemeClr val="tx1">
                  <a:lumMod val="75000"/>
                  <a:lumOff val="25000"/>
                </a:schemeClr>
              </a:solidFill>
            </a:endParaRPr>
          </a:p>
          <a:p>
            <a:pPr>
              <a:lnSpc>
                <a:spcPct val="150000"/>
              </a:lnSpc>
            </a:pP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因此，如何在各个节点上数据的均衡性是影响</a:t>
            </a:r>
            <a:r>
              <a:rPr lang="en-US" altLang="zh-CN" dirty="0">
                <a:solidFill>
                  <a:schemeClr val="tx1">
                    <a:lumMod val="75000"/>
                    <a:lumOff val="25000"/>
                  </a:schemeClr>
                </a:solidFill>
              </a:rPr>
              <a:t>Dynamo</a:t>
            </a:r>
            <a:r>
              <a:rPr lang="zh-CN" altLang="en-US" dirty="0">
                <a:solidFill>
                  <a:schemeClr val="tx1">
                    <a:lumMod val="75000"/>
                    <a:lumOff val="25000"/>
                  </a:schemeClr>
                </a:solidFill>
              </a:rPr>
              <a:t>性能的关键问题。</a:t>
            </a:r>
            <a:endParaRPr lang="en-US" altLang="zh-CN" dirty="0">
              <a:solidFill>
                <a:schemeClr val="tx1">
                  <a:lumMod val="75000"/>
                  <a:lumOff val="25000"/>
                </a:schemeClr>
              </a:solidFill>
            </a:endParaRPr>
          </a:p>
          <a:p>
            <a:pPr>
              <a:lnSpc>
                <a:spcPct val="150000"/>
              </a:lnSpc>
            </a:pPr>
            <a:endParaRPr lang="en-US" altLang="zh-CN" dirty="0">
              <a:solidFill>
                <a:schemeClr val="tx1">
                  <a:lumMod val="75000"/>
                  <a:lumOff val="25000"/>
                </a:schemeClr>
              </a:solidFill>
            </a:endParaRPr>
          </a:p>
          <a:p>
            <a:pPr>
              <a:lnSpc>
                <a:spcPct val="150000"/>
              </a:lnSpc>
            </a:pPr>
            <a:r>
              <a:rPr lang="en-US" altLang="zh-CN" dirty="0">
                <a:solidFill>
                  <a:schemeClr val="tx1">
                    <a:lumMod val="75000"/>
                    <a:lumOff val="25000"/>
                  </a:schemeClr>
                </a:solidFill>
              </a:rPr>
              <a:t>Dynamo</a:t>
            </a:r>
            <a:r>
              <a:rPr lang="zh-CN" altLang="en-US" dirty="0">
                <a:solidFill>
                  <a:schemeClr val="tx1">
                    <a:lumMod val="75000"/>
                    <a:lumOff val="25000"/>
                  </a:schemeClr>
                </a:solidFill>
              </a:rPr>
              <a:t>中使用</a:t>
            </a:r>
            <a:r>
              <a:rPr lang="zh-CN" altLang="en-US" b="1" dirty="0">
                <a:solidFill>
                  <a:schemeClr val="accent6"/>
                </a:solidFill>
              </a:rPr>
              <a:t>改进后的一致性哈希算法</a:t>
            </a:r>
            <a:r>
              <a:rPr lang="zh-CN" altLang="en-US" dirty="0">
                <a:solidFill>
                  <a:schemeClr val="tx1">
                    <a:lumMod val="75000"/>
                    <a:lumOff val="25000"/>
                  </a:schemeClr>
                </a:solidFill>
              </a:rPr>
              <a:t>，并在此基础上进行数据备份，以提高系统的可用性。</a:t>
            </a:r>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sp>
        <p:nvSpPr>
          <p:cNvPr id="5" name="文本框 4"/>
          <p:cNvSpPr txBox="1"/>
          <p:nvPr/>
        </p:nvSpPr>
        <p:spPr>
          <a:xfrm>
            <a:off x="404049" y="808059"/>
            <a:ext cx="2954655" cy="461665"/>
          </a:xfrm>
          <a:prstGeom prst="rect">
            <a:avLst/>
          </a:prstGeom>
          <a:noFill/>
        </p:spPr>
        <p:txBody>
          <a:bodyPr wrap="none" rtlCol="0">
            <a:spAutoFit/>
          </a:bodyPr>
          <a:lstStyle/>
          <a:p>
            <a:r>
              <a:rPr lang="zh-CN" altLang="en-US" sz="2400" b="1" dirty="0">
                <a:solidFill>
                  <a:schemeClr val="accent6"/>
                </a:solidFill>
              </a:rPr>
              <a:t>数据均衡分布的问题</a:t>
            </a:r>
          </a:p>
        </p:txBody>
      </p:sp>
      <p:sp>
        <p:nvSpPr>
          <p:cNvPr id="6" name="椭圆 5"/>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9" name="组合 48"/>
          <p:cNvGrpSpPr/>
          <p:nvPr/>
        </p:nvGrpSpPr>
        <p:grpSpPr>
          <a:xfrm>
            <a:off x="4719320" y="2005012"/>
            <a:ext cx="3836988" cy="3544889"/>
            <a:chOff x="4902200" y="2005012"/>
            <a:chExt cx="3836988" cy="3544889"/>
          </a:xfrm>
        </p:grpSpPr>
        <p:sp>
          <p:nvSpPr>
            <p:cNvPr id="47" name="文本框 46"/>
            <p:cNvSpPr txBox="1"/>
            <p:nvPr/>
          </p:nvSpPr>
          <p:spPr>
            <a:xfrm rot="21123629">
              <a:off x="5107110" y="3492745"/>
              <a:ext cx="954107" cy="1015663"/>
            </a:xfrm>
            <a:prstGeom prst="rect">
              <a:avLst/>
            </a:prstGeom>
            <a:noFill/>
          </p:spPr>
          <p:txBody>
            <a:bodyPr wrap="none" rtlCol="0">
              <a:spAutoFit/>
            </a:bodyPr>
            <a:lstStyle/>
            <a:p>
              <a:r>
                <a:rPr lang="zh-CN" altLang="en-US" sz="6000" b="1" dirty="0">
                  <a:solidFill>
                    <a:schemeClr val="tx1">
                      <a:lumMod val="75000"/>
                      <a:lumOff val="25000"/>
                    </a:schemeClr>
                  </a:solidFill>
                  <a:latin typeface="+mj-ea"/>
                  <a:ea typeface="+mj-ea"/>
                </a:rPr>
                <a:t>数</a:t>
              </a:r>
            </a:p>
          </p:txBody>
        </p:sp>
        <p:sp>
          <p:nvSpPr>
            <p:cNvPr id="48" name="文本框 47"/>
            <p:cNvSpPr txBox="1"/>
            <p:nvPr/>
          </p:nvSpPr>
          <p:spPr>
            <a:xfrm rot="314267">
              <a:off x="7646978" y="3481288"/>
              <a:ext cx="954107" cy="1015663"/>
            </a:xfrm>
            <a:prstGeom prst="rect">
              <a:avLst/>
            </a:prstGeom>
            <a:noFill/>
          </p:spPr>
          <p:txBody>
            <a:bodyPr wrap="none" rtlCol="0">
              <a:spAutoFit/>
            </a:bodyPr>
            <a:lstStyle/>
            <a:p>
              <a:r>
                <a:rPr lang="zh-CN" altLang="en-US" sz="6000" b="1" dirty="0">
                  <a:solidFill>
                    <a:schemeClr val="tx1">
                      <a:lumMod val="75000"/>
                      <a:lumOff val="25000"/>
                    </a:schemeClr>
                  </a:solidFill>
                  <a:latin typeface="+mj-ea"/>
                  <a:ea typeface="+mj-ea"/>
                </a:rPr>
                <a:t>据</a:t>
              </a:r>
            </a:p>
          </p:txBody>
        </p:sp>
        <p:sp>
          <p:nvSpPr>
            <p:cNvPr id="10" name="Rectangle 5"/>
            <p:cNvSpPr>
              <a:spLocks noChangeArrowheads="1"/>
            </p:cNvSpPr>
            <p:nvPr/>
          </p:nvSpPr>
          <p:spPr bwMode="auto">
            <a:xfrm>
              <a:off x="6116638" y="5376863"/>
              <a:ext cx="1452563" cy="173038"/>
            </a:xfrm>
            <a:prstGeom prst="rect">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6"/>
            <p:cNvSpPr>
              <a:spLocks noChangeArrowheads="1"/>
            </p:cNvSpPr>
            <p:nvPr/>
          </p:nvSpPr>
          <p:spPr bwMode="auto">
            <a:xfrm>
              <a:off x="6116638" y="5376863"/>
              <a:ext cx="145256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7"/>
            <p:cNvSpPr>
              <a:spLocks noChangeArrowheads="1"/>
            </p:cNvSpPr>
            <p:nvPr/>
          </p:nvSpPr>
          <p:spPr bwMode="auto">
            <a:xfrm>
              <a:off x="6223000" y="5245100"/>
              <a:ext cx="1250950" cy="131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8"/>
            <p:cNvSpPr>
              <a:spLocks noChangeArrowheads="1"/>
            </p:cNvSpPr>
            <p:nvPr/>
          </p:nvSpPr>
          <p:spPr bwMode="auto">
            <a:xfrm>
              <a:off x="6223000" y="5245100"/>
              <a:ext cx="1250950"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9"/>
            <p:cNvSpPr>
              <a:spLocks/>
            </p:cNvSpPr>
            <p:nvPr/>
          </p:nvSpPr>
          <p:spPr bwMode="auto">
            <a:xfrm>
              <a:off x="6777038" y="2487613"/>
              <a:ext cx="142875" cy="1371600"/>
            </a:xfrm>
            <a:custGeom>
              <a:avLst/>
              <a:gdLst>
                <a:gd name="T0" fmla="*/ 28 w 28"/>
                <a:gd name="T1" fmla="*/ 255 h 270"/>
                <a:gd name="T2" fmla="*/ 14 w 28"/>
                <a:gd name="T3" fmla="*/ 270 h 270"/>
                <a:gd name="T4" fmla="*/ 0 w 28"/>
                <a:gd name="T5" fmla="*/ 255 h 270"/>
                <a:gd name="T6" fmla="*/ 0 w 28"/>
                <a:gd name="T7" fmla="*/ 15 h 270"/>
                <a:gd name="T8" fmla="*/ 14 w 28"/>
                <a:gd name="T9" fmla="*/ 0 h 270"/>
                <a:gd name="T10" fmla="*/ 28 w 28"/>
                <a:gd name="T11" fmla="*/ 15 h 270"/>
                <a:gd name="T12" fmla="*/ 28 w 28"/>
                <a:gd name="T13" fmla="*/ 255 h 270"/>
              </a:gdLst>
              <a:ahLst/>
              <a:cxnLst>
                <a:cxn ang="0">
                  <a:pos x="T0" y="T1"/>
                </a:cxn>
                <a:cxn ang="0">
                  <a:pos x="T2" y="T3"/>
                </a:cxn>
                <a:cxn ang="0">
                  <a:pos x="T4" y="T5"/>
                </a:cxn>
                <a:cxn ang="0">
                  <a:pos x="T6" y="T7"/>
                </a:cxn>
                <a:cxn ang="0">
                  <a:pos x="T8" y="T9"/>
                </a:cxn>
                <a:cxn ang="0">
                  <a:pos x="T10" y="T11"/>
                </a:cxn>
                <a:cxn ang="0">
                  <a:pos x="T12" y="T13"/>
                </a:cxn>
              </a:cxnLst>
              <a:rect l="0" t="0" r="r" b="b"/>
              <a:pathLst>
                <a:path w="28" h="270">
                  <a:moveTo>
                    <a:pt x="28" y="255"/>
                  </a:moveTo>
                  <a:cubicBezTo>
                    <a:pt x="28" y="263"/>
                    <a:pt x="22" y="270"/>
                    <a:pt x="14" y="270"/>
                  </a:cubicBezTo>
                  <a:cubicBezTo>
                    <a:pt x="6" y="270"/>
                    <a:pt x="0" y="263"/>
                    <a:pt x="0" y="255"/>
                  </a:cubicBezTo>
                  <a:cubicBezTo>
                    <a:pt x="0" y="15"/>
                    <a:pt x="0" y="15"/>
                    <a:pt x="0" y="15"/>
                  </a:cubicBezTo>
                  <a:cubicBezTo>
                    <a:pt x="0" y="7"/>
                    <a:pt x="6" y="0"/>
                    <a:pt x="14" y="0"/>
                  </a:cubicBezTo>
                  <a:cubicBezTo>
                    <a:pt x="22" y="0"/>
                    <a:pt x="28" y="7"/>
                    <a:pt x="28" y="15"/>
                  </a:cubicBezTo>
                  <a:cubicBezTo>
                    <a:pt x="28" y="255"/>
                    <a:pt x="28" y="255"/>
                    <a:pt x="28" y="255"/>
                  </a:cubicBezTo>
                </a:path>
              </a:pathLst>
            </a:custGeom>
            <a:solidFill>
              <a:srgbClr val="7038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0"/>
            <p:cNvSpPr>
              <a:spLocks noChangeArrowheads="1"/>
            </p:cNvSpPr>
            <p:nvPr/>
          </p:nvSpPr>
          <p:spPr bwMode="auto">
            <a:xfrm>
              <a:off x="6742113" y="3716338"/>
              <a:ext cx="212725" cy="1528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1"/>
            <p:cNvSpPr>
              <a:spLocks noChangeArrowheads="1"/>
            </p:cNvSpPr>
            <p:nvPr/>
          </p:nvSpPr>
          <p:spPr bwMode="auto">
            <a:xfrm>
              <a:off x="6742113" y="3716338"/>
              <a:ext cx="212725"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2"/>
            <p:cNvSpPr>
              <a:spLocks/>
            </p:cNvSpPr>
            <p:nvPr/>
          </p:nvSpPr>
          <p:spPr bwMode="auto">
            <a:xfrm>
              <a:off x="6802438" y="2005012"/>
              <a:ext cx="92075" cy="598488"/>
            </a:xfrm>
            <a:custGeom>
              <a:avLst/>
              <a:gdLst>
                <a:gd name="T0" fmla="*/ 18 w 18"/>
                <a:gd name="T1" fmla="*/ 109 h 118"/>
                <a:gd name="T2" fmla="*/ 9 w 18"/>
                <a:gd name="T3" fmla="*/ 118 h 118"/>
                <a:gd name="T4" fmla="*/ 0 w 18"/>
                <a:gd name="T5" fmla="*/ 109 h 118"/>
                <a:gd name="T6" fmla="*/ 0 w 18"/>
                <a:gd name="T7" fmla="*/ 8 h 118"/>
                <a:gd name="T8" fmla="*/ 9 w 18"/>
                <a:gd name="T9" fmla="*/ 0 h 118"/>
                <a:gd name="T10" fmla="*/ 18 w 18"/>
                <a:gd name="T11" fmla="*/ 8 h 118"/>
                <a:gd name="T12" fmla="*/ 18 w 18"/>
                <a:gd name="T13" fmla="*/ 109 h 118"/>
              </a:gdLst>
              <a:ahLst/>
              <a:cxnLst>
                <a:cxn ang="0">
                  <a:pos x="T0" y="T1"/>
                </a:cxn>
                <a:cxn ang="0">
                  <a:pos x="T2" y="T3"/>
                </a:cxn>
                <a:cxn ang="0">
                  <a:pos x="T4" y="T5"/>
                </a:cxn>
                <a:cxn ang="0">
                  <a:pos x="T6" y="T7"/>
                </a:cxn>
                <a:cxn ang="0">
                  <a:pos x="T8" y="T9"/>
                </a:cxn>
                <a:cxn ang="0">
                  <a:pos x="T10" y="T11"/>
                </a:cxn>
                <a:cxn ang="0">
                  <a:pos x="T12" y="T13"/>
                </a:cxn>
              </a:cxnLst>
              <a:rect l="0" t="0" r="r" b="b"/>
              <a:pathLst>
                <a:path w="18" h="118">
                  <a:moveTo>
                    <a:pt x="18" y="109"/>
                  </a:moveTo>
                  <a:cubicBezTo>
                    <a:pt x="18" y="114"/>
                    <a:pt x="14" y="118"/>
                    <a:pt x="9" y="118"/>
                  </a:cubicBezTo>
                  <a:cubicBezTo>
                    <a:pt x="4" y="118"/>
                    <a:pt x="0" y="114"/>
                    <a:pt x="0" y="109"/>
                  </a:cubicBezTo>
                  <a:cubicBezTo>
                    <a:pt x="0" y="8"/>
                    <a:pt x="0" y="8"/>
                    <a:pt x="0" y="8"/>
                  </a:cubicBezTo>
                  <a:cubicBezTo>
                    <a:pt x="0" y="4"/>
                    <a:pt x="4" y="0"/>
                    <a:pt x="9" y="0"/>
                  </a:cubicBezTo>
                  <a:cubicBezTo>
                    <a:pt x="14" y="0"/>
                    <a:pt x="18" y="4"/>
                    <a:pt x="18" y="8"/>
                  </a:cubicBezTo>
                  <a:cubicBezTo>
                    <a:pt x="18" y="109"/>
                    <a:pt x="18" y="109"/>
                    <a:pt x="18" y="109"/>
                  </a:cubicBezTo>
                </a:path>
              </a:pathLst>
            </a:custGeom>
            <a:solidFill>
              <a:srgbClr val="7038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6848475" y="2095500"/>
              <a:ext cx="1408113" cy="482600"/>
            </a:xfrm>
            <a:custGeom>
              <a:avLst/>
              <a:gdLst>
                <a:gd name="T0" fmla="*/ 0 w 277"/>
                <a:gd name="T1" fmla="*/ 48 h 95"/>
                <a:gd name="T2" fmla="*/ 99 w 277"/>
                <a:gd name="T3" fmla="*/ 26 h 95"/>
                <a:gd name="T4" fmla="*/ 167 w 277"/>
                <a:gd name="T5" fmla="*/ 52 h 95"/>
                <a:gd name="T6" fmla="*/ 277 w 277"/>
                <a:gd name="T7" fmla="*/ 62 h 95"/>
                <a:gd name="T8" fmla="*/ 208 w 277"/>
                <a:gd name="T9" fmla="*/ 52 h 95"/>
                <a:gd name="T10" fmla="*/ 86 w 277"/>
                <a:gd name="T11" fmla="*/ 0 h 95"/>
                <a:gd name="T12" fmla="*/ 0 w 277"/>
                <a:gd name="T13" fmla="*/ 16 h 95"/>
                <a:gd name="T14" fmla="*/ 0 w 277"/>
                <a:gd name="T15" fmla="*/ 48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95">
                  <a:moveTo>
                    <a:pt x="0" y="48"/>
                  </a:moveTo>
                  <a:cubicBezTo>
                    <a:pt x="0" y="48"/>
                    <a:pt x="64" y="28"/>
                    <a:pt x="99" y="26"/>
                  </a:cubicBezTo>
                  <a:cubicBezTo>
                    <a:pt x="118" y="25"/>
                    <a:pt x="142" y="39"/>
                    <a:pt x="167" y="52"/>
                  </a:cubicBezTo>
                  <a:cubicBezTo>
                    <a:pt x="206" y="74"/>
                    <a:pt x="247" y="95"/>
                    <a:pt x="277" y="62"/>
                  </a:cubicBezTo>
                  <a:cubicBezTo>
                    <a:pt x="246" y="69"/>
                    <a:pt x="231" y="65"/>
                    <a:pt x="208" y="52"/>
                  </a:cubicBezTo>
                  <a:cubicBezTo>
                    <a:pt x="186" y="39"/>
                    <a:pt x="136" y="0"/>
                    <a:pt x="86" y="0"/>
                  </a:cubicBezTo>
                  <a:cubicBezTo>
                    <a:pt x="43" y="0"/>
                    <a:pt x="0" y="16"/>
                    <a:pt x="0" y="16"/>
                  </a:cubicBezTo>
                  <a:cubicBezTo>
                    <a:pt x="0" y="48"/>
                    <a:pt x="0" y="48"/>
                    <a:pt x="0" y="48"/>
                  </a:cubicBezTo>
                </a:path>
              </a:pathLst>
            </a:custGeom>
            <a:solidFill>
              <a:srgbClr val="EFC2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5440363" y="2095500"/>
              <a:ext cx="1408113" cy="482600"/>
            </a:xfrm>
            <a:custGeom>
              <a:avLst/>
              <a:gdLst>
                <a:gd name="T0" fmla="*/ 277 w 277"/>
                <a:gd name="T1" fmla="*/ 48 h 95"/>
                <a:gd name="T2" fmla="*/ 178 w 277"/>
                <a:gd name="T3" fmla="*/ 26 h 95"/>
                <a:gd name="T4" fmla="*/ 110 w 277"/>
                <a:gd name="T5" fmla="*/ 52 h 95"/>
                <a:gd name="T6" fmla="*/ 0 w 277"/>
                <a:gd name="T7" fmla="*/ 62 h 95"/>
                <a:gd name="T8" fmla="*/ 69 w 277"/>
                <a:gd name="T9" fmla="*/ 52 h 95"/>
                <a:gd name="T10" fmla="*/ 191 w 277"/>
                <a:gd name="T11" fmla="*/ 0 h 95"/>
                <a:gd name="T12" fmla="*/ 277 w 277"/>
                <a:gd name="T13" fmla="*/ 16 h 95"/>
                <a:gd name="T14" fmla="*/ 277 w 277"/>
                <a:gd name="T15" fmla="*/ 48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95">
                  <a:moveTo>
                    <a:pt x="277" y="48"/>
                  </a:moveTo>
                  <a:cubicBezTo>
                    <a:pt x="277" y="48"/>
                    <a:pt x="213" y="28"/>
                    <a:pt x="178" y="26"/>
                  </a:cubicBezTo>
                  <a:cubicBezTo>
                    <a:pt x="159" y="25"/>
                    <a:pt x="135" y="39"/>
                    <a:pt x="110" y="52"/>
                  </a:cubicBezTo>
                  <a:cubicBezTo>
                    <a:pt x="72" y="74"/>
                    <a:pt x="30" y="95"/>
                    <a:pt x="0" y="62"/>
                  </a:cubicBezTo>
                  <a:cubicBezTo>
                    <a:pt x="31" y="69"/>
                    <a:pt x="46" y="65"/>
                    <a:pt x="69" y="52"/>
                  </a:cubicBezTo>
                  <a:cubicBezTo>
                    <a:pt x="91" y="39"/>
                    <a:pt x="141" y="0"/>
                    <a:pt x="191" y="0"/>
                  </a:cubicBezTo>
                  <a:cubicBezTo>
                    <a:pt x="234" y="0"/>
                    <a:pt x="277" y="16"/>
                    <a:pt x="277" y="16"/>
                  </a:cubicBezTo>
                  <a:cubicBezTo>
                    <a:pt x="277" y="48"/>
                    <a:pt x="277" y="48"/>
                    <a:pt x="277" y="48"/>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7416800" y="4275138"/>
              <a:ext cx="1322388" cy="339725"/>
            </a:xfrm>
            <a:custGeom>
              <a:avLst/>
              <a:gdLst>
                <a:gd name="T0" fmla="*/ 130 w 260"/>
                <a:gd name="T1" fmla="*/ 67 h 67"/>
                <a:gd name="T2" fmla="*/ 260 w 260"/>
                <a:gd name="T3" fmla="*/ 0 h 67"/>
                <a:gd name="T4" fmla="*/ 0 w 260"/>
                <a:gd name="T5" fmla="*/ 0 h 67"/>
                <a:gd name="T6" fmla="*/ 130 w 260"/>
                <a:gd name="T7" fmla="*/ 67 h 67"/>
              </a:gdLst>
              <a:ahLst/>
              <a:cxnLst>
                <a:cxn ang="0">
                  <a:pos x="T0" y="T1"/>
                </a:cxn>
                <a:cxn ang="0">
                  <a:pos x="T2" y="T3"/>
                </a:cxn>
                <a:cxn ang="0">
                  <a:pos x="T4" y="T5"/>
                </a:cxn>
                <a:cxn ang="0">
                  <a:pos x="T6" y="T7"/>
                </a:cxn>
              </a:cxnLst>
              <a:rect l="0" t="0" r="r" b="b"/>
              <a:pathLst>
                <a:path w="260" h="67">
                  <a:moveTo>
                    <a:pt x="130" y="67"/>
                  </a:moveTo>
                  <a:cubicBezTo>
                    <a:pt x="202" y="67"/>
                    <a:pt x="260" y="37"/>
                    <a:pt x="260" y="0"/>
                  </a:cubicBezTo>
                  <a:cubicBezTo>
                    <a:pt x="0" y="0"/>
                    <a:pt x="0" y="0"/>
                    <a:pt x="0" y="0"/>
                  </a:cubicBezTo>
                  <a:cubicBezTo>
                    <a:pt x="0" y="37"/>
                    <a:pt x="58" y="67"/>
                    <a:pt x="130" y="6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p:cNvSpPr>
            <p:nvPr/>
          </p:nvSpPr>
          <p:spPr bwMode="auto">
            <a:xfrm>
              <a:off x="8062913" y="2598738"/>
              <a:ext cx="619125" cy="1681163"/>
            </a:xfrm>
            <a:custGeom>
              <a:avLst/>
              <a:gdLst>
                <a:gd name="T0" fmla="*/ 374 w 390"/>
                <a:gd name="T1" fmla="*/ 1059 h 1059"/>
                <a:gd name="T2" fmla="*/ 0 w 390"/>
                <a:gd name="T3" fmla="*/ 3 h 1059"/>
                <a:gd name="T4" fmla="*/ 16 w 390"/>
                <a:gd name="T5" fmla="*/ 0 h 1059"/>
                <a:gd name="T6" fmla="*/ 390 w 390"/>
                <a:gd name="T7" fmla="*/ 1053 h 1059"/>
                <a:gd name="T8" fmla="*/ 374 w 390"/>
                <a:gd name="T9" fmla="*/ 1059 h 1059"/>
              </a:gdLst>
              <a:ahLst/>
              <a:cxnLst>
                <a:cxn ang="0">
                  <a:pos x="T0" y="T1"/>
                </a:cxn>
                <a:cxn ang="0">
                  <a:pos x="T2" y="T3"/>
                </a:cxn>
                <a:cxn ang="0">
                  <a:pos x="T4" y="T5"/>
                </a:cxn>
                <a:cxn ang="0">
                  <a:pos x="T6" y="T7"/>
                </a:cxn>
                <a:cxn ang="0">
                  <a:pos x="T8" y="T9"/>
                </a:cxn>
              </a:cxnLst>
              <a:rect l="0" t="0" r="r" b="b"/>
              <a:pathLst>
                <a:path w="390" h="1059">
                  <a:moveTo>
                    <a:pt x="374" y="1059"/>
                  </a:moveTo>
                  <a:lnTo>
                    <a:pt x="0" y="3"/>
                  </a:lnTo>
                  <a:lnTo>
                    <a:pt x="16" y="0"/>
                  </a:lnTo>
                  <a:lnTo>
                    <a:pt x="390" y="1053"/>
                  </a:lnTo>
                  <a:lnTo>
                    <a:pt x="374" y="105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7"/>
            <p:cNvSpPr>
              <a:spLocks noChangeArrowheads="1"/>
            </p:cNvSpPr>
            <p:nvPr/>
          </p:nvSpPr>
          <p:spPr bwMode="auto">
            <a:xfrm>
              <a:off x="8062913" y="2603500"/>
              <a:ext cx="30163" cy="167163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7493000" y="2598738"/>
              <a:ext cx="595313" cy="1681163"/>
            </a:xfrm>
            <a:custGeom>
              <a:avLst/>
              <a:gdLst>
                <a:gd name="T0" fmla="*/ 16 w 375"/>
                <a:gd name="T1" fmla="*/ 1059 h 1059"/>
                <a:gd name="T2" fmla="*/ 0 w 375"/>
                <a:gd name="T3" fmla="*/ 1053 h 1059"/>
                <a:gd name="T4" fmla="*/ 359 w 375"/>
                <a:gd name="T5" fmla="*/ 0 h 1059"/>
                <a:gd name="T6" fmla="*/ 375 w 375"/>
                <a:gd name="T7" fmla="*/ 3 h 1059"/>
                <a:gd name="T8" fmla="*/ 16 w 375"/>
                <a:gd name="T9" fmla="*/ 1059 h 1059"/>
              </a:gdLst>
              <a:ahLst/>
              <a:cxnLst>
                <a:cxn ang="0">
                  <a:pos x="T0" y="T1"/>
                </a:cxn>
                <a:cxn ang="0">
                  <a:pos x="T2" y="T3"/>
                </a:cxn>
                <a:cxn ang="0">
                  <a:pos x="T4" y="T5"/>
                </a:cxn>
                <a:cxn ang="0">
                  <a:pos x="T6" y="T7"/>
                </a:cxn>
                <a:cxn ang="0">
                  <a:pos x="T8" y="T9"/>
                </a:cxn>
              </a:cxnLst>
              <a:rect l="0" t="0" r="r" b="b"/>
              <a:pathLst>
                <a:path w="375" h="1059">
                  <a:moveTo>
                    <a:pt x="16" y="1059"/>
                  </a:moveTo>
                  <a:lnTo>
                    <a:pt x="0" y="1053"/>
                  </a:lnTo>
                  <a:lnTo>
                    <a:pt x="359" y="0"/>
                  </a:lnTo>
                  <a:lnTo>
                    <a:pt x="375" y="3"/>
                  </a:lnTo>
                  <a:lnTo>
                    <a:pt x="16" y="105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9"/>
            <p:cNvSpPr>
              <a:spLocks noEditPoints="1"/>
            </p:cNvSpPr>
            <p:nvPr/>
          </p:nvSpPr>
          <p:spPr bwMode="auto">
            <a:xfrm>
              <a:off x="7996238" y="2441575"/>
              <a:ext cx="163513" cy="168275"/>
            </a:xfrm>
            <a:custGeom>
              <a:avLst/>
              <a:gdLst>
                <a:gd name="T0" fmla="*/ 16 w 32"/>
                <a:gd name="T1" fmla="*/ 33 h 33"/>
                <a:gd name="T2" fmla="*/ 0 w 32"/>
                <a:gd name="T3" fmla="*/ 17 h 33"/>
                <a:gd name="T4" fmla="*/ 16 w 32"/>
                <a:gd name="T5" fmla="*/ 0 h 33"/>
                <a:gd name="T6" fmla="*/ 32 w 32"/>
                <a:gd name="T7" fmla="*/ 17 h 33"/>
                <a:gd name="T8" fmla="*/ 16 w 32"/>
                <a:gd name="T9" fmla="*/ 33 h 33"/>
                <a:gd name="T10" fmla="*/ 16 w 32"/>
                <a:gd name="T11" fmla="*/ 6 h 33"/>
                <a:gd name="T12" fmla="*/ 5 w 32"/>
                <a:gd name="T13" fmla="*/ 17 h 33"/>
                <a:gd name="T14" fmla="*/ 16 w 32"/>
                <a:gd name="T15" fmla="*/ 27 h 33"/>
                <a:gd name="T16" fmla="*/ 27 w 32"/>
                <a:gd name="T17" fmla="*/ 17 h 33"/>
                <a:gd name="T18" fmla="*/ 16 w 32"/>
                <a:gd name="T19"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6"/>
                    <a:pt x="0" y="17"/>
                  </a:cubicBezTo>
                  <a:cubicBezTo>
                    <a:pt x="0" y="8"/>
                    <a:pt x="7" y="0"/>
                    <a:pt x="16" y="0"/>
                  </a:cubicBezTo>
                  <a:cubicBezTo>
                    <a:pt x="25" y="0"/>
                    <a:pt x="32" y="8"/>
                    <a:pt x="32" y="17"/>
                  </a:cubicBezTo>
                  <a:cubicBezTo>
                    <a:pt x="32" y="26"/>
                    <a:pt x="25" y="33"/>
                    <a:pt x="16" y="33"/>
                  </a:cubicBezTo>
                  <a:moveTo>
                    <a:pt x="16" y="6"/>
                  </a:moveTo>
                  <a:cubicBezTo>
                    <a:pt x="10" y="6"/>
                    <a:pt x="5" y="11"/>
                    <a:pt x="5" y="17"/>
                  </a:cubicBezTo>
                  <a:cubicBezTo>
                    <a:pt x="5" y="23"/>
                    <a:pt x="10" y="27"/>
                    <a:pt x="16" y="27"/>
                  </a:cubicBezTo>
                  <a:cubicBezTo>
                    <a:pt x="22" y="27"/>
                    <a:pt x="27" y="23"/>
                    <a:pt x="27" y="17"/>
                  </a:cubicBezTo>
                  <a:cubicBezTo>
                    <a:pt x="27" y="11"/>
                    <a:pt x="22" y="6"/>
                    <a:pt x="16" y="6"/>
                  </a:cubicBezTo>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0"/>
            <p:cNvSpPr>
              <a:spLocks/>
            </p:cNvSpPr>
            <p:nvPr/>
          </p:nvSpPr>
          <p:spPr bwMode="auto">
            <a:xfrm>
              <a:off x="8078788" y="4275138"/>
              <a:ext cx="660400" cy="339725"/>
            </a:xfrm>
            <a:custGeom>
              <a:avLst/>
              <a:gdLst>
                <a:gd name="T0" fmla="*/ 0 w 130"/>
                <a:gd name="T1" fmla="*/ 67 h 67"/>
                <a:gd name="T2" fmla="*/ 130 w 130"/>
                <a:gd name="T3" fmla="*/ 0 h 67"/>
                <a:gd name="T4" fmla="*/ 0 w 130"/>
                <a:gd name="T5" fmla="*/ 0 h 67"/>
                <a:gd name="T6" fmla="*/ 0 w 130"/>
                <a:gd name="T7" fmla="*/ 67 h 67"/>
              </a:gdLst>
              <a:ahLst/>
              <a:cxnLst>
                <a:cxn ang="0">
                  <a:pos x="T0" y="T1"/>
                </a:cxn>
                <a:cxn ang="0">
                  <a:pos x="T2" y="T3"/>
                </a:cxn>
                <a:cxn ang="0">
                  <a:pos x="T4" y="T5"/>
                </a:cxn>
                <a:cxn ang="0">
                  <a:pos x="T6" y="T7"/>
                </a:cxn>
              </a:cxnLst>
              <a:rect l="0" t="0" r="r" b="b"/>
              <a:pathLst>
                <a:path w="130" h="67">
                  <a:moveTo>
                    <a:pt x="0" y="67"/>
                  </a:moveTo>
                  <a:cubicBezTo>
                    <a:pt x="72" y="67"/>
                    <a:pt x="130" y="37"/>
                    <a:pt x="130" y="0"/>
                  </a:cubicBezTo>
                  <a:cubicBezTo>
                    <a:pt x="0" y="0"/>
                    <a:pt x="0" y="0"/>
                    <a:pt x="0" y="0"/>
                  </a:cubicBezTo>
                  <a:lnTo>
                    <a:pt x="0" y="67"/>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21"/>
            <p:cNvSpPr>
              <a:spLocks/>
            </p:cNvSpPr>
            <p:nvPr/>
          </p:nvSpPr>
          <p:spPr bwMode="auto">
            <a:xfrm>
              <a:off x="4902200" y="4275138"/>
              <a:ext cx="1320800" cy="339725"/>
            </a:xfrm>
            <a:custGeom>
              <a:avLst/>
              <a:gdLst>
                <a:gd name="T0" fmla="*/ 130 w 260"/>
                <a:gd name="T1" fmla="*/ 67 h 67"/>
                <a:gd name="T2" fmla="*/ 260 w 260"/>
                <a:gd name="T3" fmla="*/ 0 h 67"/>
                <a:gd name="T4" fmla="*/ 0 w 260"/>
                <a:gd name="T5" fmla="*/ 0 h 67"/>
                <a:gd name="T6" fmla="*/ 130 w 260"/>
                <a:gd name="T7" fmla="*/ 67 h 67"/>
              </a:gdLst>
              <a:ahLst/>
              <a:cxnLst>
                <a:cxn ang="0">
                  <a:pos x="T0" y="T1"/>
                </a:cxn>
                <a:cxn ang="0">
                  <a:pos x="T2" y="T3"/>
                </a:cxn>
                <a:cxn ang="0">
                  <a:pos x="T4" y="T5"/>
                </a:cxn>
                <a:cxn ang="0">
                  <a:pos x="T6" y="T7"/>
                </a:cxn>
              </a:cxnLst>
              <a:rect l="0" t="0" r="r" b="b"/>
              <a:pathLst>
                <a:path w="260" h="67">
                  <a:moveTo>
                    <a:pt x="130" y="67"/>
                  </a:moveTo>
                  <a:cubicBezTo>
                    <a:pt x="202" y="67"/>
                    <a:pt x="260" y="37"/>
                    <a:pt x="260" y="0"/>
                  </a:cubicBezTo>
                  <a:cubicBezTo>
                    <a:pt x="0" y="0"/>
                    <a:pt x="0" y="0"/>
                    <a:pt x="0" y="0"/>
                  </a:cubicBezTo>
                  <a:cubicBezTo>
                    <a:pt x="0" y="37"/>
                    <a:pt x="59" y="67"/>
                    <a:pt x="130" y="6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22"/>
            <p:cNvSpPr>
              <a:spLocks/>
            </p:cNvSpPr>
            <p:nvPr/>
          </p:nvSpPr>
          <p:spPr bwMode="auto">
            <a:xfrm>
              <a:off x="5553075" y="2598738"/>
              <a:ext cx="614363" cy="1681163"/>
            </a:xfrm>
            <a:custGeom>
              <a:avLst/>
              <a:gdLst>
                <a:gd name="T0" fmla="*/ 371 w 387"/>
                <a:gd name="T1" fmla="*/ 1059 h 1059"/>
                <a:gd name="T2" fmla="*/ 0 w 387"/>
                <a:gd name="T3" fmla="*/ 3 h 1059"/>
                <a:gd name="T4" fmla="*/ 16 w 387"/>
                <a:gd name="T5" fmla="*/ 0 h 1059"/>
                <a:gd name="T6" fmla="*/ 387 w 387"/>
                <a:gd name="T7" fmla="*/ 1053 h 1059"/>
                <a:gd name="T8" fmla="*/ 371 w 387"/>
                <a:gd name="T9" fmla="*/ 1059 h 1059"/>
              </a:gdLst>
              <a:ahLst/>
              <a:cxnLst>
                <a:cxn ang="0">
                  <a:pos x="T0" y="T1"/>
                </a:cxn>
                <a:cxn ang="0">
                  <a:pos x="T2" y="T3"/>
                </a:cxn>
                <a:cxn ang="0">
                  <a:pos x="T4" y="T5"/>
                </a:cxn>
                <a:cxn ang="0">
                  <a:pos x="T6" y="T7"/>
                </a:cxn>
                <a:cxn ang="0">
                  <a:pos x="T8" y="T9"/>
                </a:cxn>
              </a:cxnLst>
              <a:rect l="0" t="0" r="r" b="b"/>
              <a:pathLst>
                <a:path w="387" h="1059">
                  <a:moveTo>
                    <a:pt x="371" y="1059"/>
                  </a:moveTo>
                  <a:lnTo>
                    <a:pt x="0" y="3"/>
                  </a:lnTo>
                  <a:lnTo>
                    <a:pt x="16" y="0"/>
                  </a:lnTo>
                  <a:lnTo>
                    <a:pt x="387" y="1053"/>
                  </a:lnTo>
                  <a:lnTo>
                    <a:pt x="371" y="105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23"/>
            <p:cNvSpPr>
              <a:spLocks noChangeArrowheads="1"/>
            </p:cNvSpPr>
            <p:nvPr/>
          </p:nvSpPr>
          <p:spPr bwMode="auto">
            <a:xfrm>
              <a:off x="5553075" y="2603500"/>
              <a:ext cx="25400" cy="167163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4"/>
            <p:cNvSpPr>
              <a:spLocks/>
            </p:cNvSpPr>
            <p:nvPr/>
          </p:nvSpPr>
          <p:spPr bwMode="auto">
            <a:xfrm>
              <a:off x="4978400" y="2598738"/>
              <a:ext cx="600075" cy="1681163"/>
            </a:xfrm>
            <a:custGeom>
              <a:avLst/>
              <a:gdLst>
                <a:gd name="T0" fmla="*/ 19 w 378"/>
                <a:gd name="T1" fmla="*/ 1059 h 1059"/>
                <a:gd name="T2" fmla="*/ 0 w 378"/>
                <a:gd name="T3" fmla="*/ 1053 h 1059"/>
                <a:gd name="T4" fmla="*/ 362 w 378"/>
                <a:gd name="T5" fmla="*/ 0 h 1059"/>
                <a:gd name="T6" fmla="*/ 378 w 378"/>
                <a:gd name="T7" fmla="*/ 3 h 1059"/>
                <a:gd name="T8" fmla="*/ 19 w 378"/>
                <a:gd name="T9" fmla="*/ 1059 h 1059"/>
              </a:gdLst>
              <a:ahLst/>
              <a:cxnLst>
                <a:cxn ang="0">
                  <a:pos x="T0" y="T1"/>
                </a:cxn>
                <a:cxn ang="0">
                  <a:pos x="T2" y="T3"/>
                </a:cxn>
                <a:cxn ang="0">
                  <a:pos x="T4" y="T5"/>
                </a:cxn>
                <a:cxn ang="0">
                  <a:pos x="T6" y="T7"/>
                </a:cxn>
                <a:cxn ang="0">
                  <a:pos x="T8" y="T9"/>
                </a:cxn>
              </a:cxnLst>
              <a:rect l="0" t="0" r="r" b="b"/>
              <a:pathLst>
                <a:path w="378" h="1059">
                  <a:moveTo>
                    <a:pt x="19" y="1059"/>
                  </a:moveTo>
                  <a:lnTo>
                    <a:pt x="0" y="1053"/>
                  </a:lnTo>
                  <a:lnTo>
                    <a:pt x="362" y="0"/>
                  </a:lnTo>
                  <a:lnTo>
                    <a:pt x="378" y="3"/>
                  </a:lnTo>
                  <a:lnTo>
                    <a:pt x="19" y="105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5"/>
            <p:cNvSpPr>
              <a:spLocks noEditPoints="1"/>
            </p:cNvSpPr>
            <p:nvPr/>
          </p:nvSpPr>
          <p:spPr bwMode="auto">
            <a:xfrm>
              <a:off x="5481638" y="2441575"/>
              <a:ext cx="166688" cy="168275"/>
            </a:xfrm>
            <a:custGeom>
              <a:avLst/>
              <a:gdLst>
                <a:gd name="T0" fmla="*/ 16 w 33"/>
                <a:gd name="T1" fmla="*/ 33 h 33"/>
                <a:gd name="T2" fmla="*/ 0 w 33"/>
                <a:gd name="T3" fmla="*/ 17 h 33"/>
                <a:gd name="T4" fmla="*/ 16 w 33"/>
                <a:gd name="T5" fmla="*/ 0 h 33"/>
                <a:gd name="T6" fmla="*/ 33 w 33"/>
                <a:gd name="T7" fmla="*/ 17 h 33"/>
                <a:gd name="T8" fmla="*/ 16 w 33"/>
                <a:gd name="T9" fmla="*/ 33 h 33"/>
                <a:gd name="T10" fmla="*/ 16 w 33"/>
                <a:gd name="T11" fmla="*/ 6 h 33"/>
                <a:gd name="T12" fmla="*/ 6 w 33"/>
                <a:gd name="T13" fmla="*/ 17 h 33"/>
                <a:gd name="T14" fmla="*/ 16 w 33"/>
                <a:gd name="T15" fmla="*/ 27 h 33"/>
                <a:gd name="T16" fmla="*/ 27 w 33"/>
                <a:gd name="T17" fmla="*/ 17 h 33"/>
                <a:gd name="T18" fmla="*/ 16 w 33"/>
                <a:gd name="T19"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3">
                  <a:moveTo>
                    <a:pt x="16" y="33"/>
                  </a:moveTo>
                  <a:cubicBezTo>
                    <a:pt x="7" y="33"/>
                    <a:pt x="0" y="26"/>
                    <a:pt x="0" y="17"/>
                  </a:cubicBezTo>
                  <a:cubicBezTo>
                    <a:pt x="0" y="8"/>
                    <a:pt x="7" y="0"/>
                    <a:pt x="16" y="0"/>
                  </a:cubicBezTo>
                  <a:cubicBezTo>
                    <a:pt x="25" y="0"/>
                    <a:pt x="33" y="8"/>
                    <a:pt x="33" y="17"/>
                  </a:cubicBezTo>
                  <a:cubicBezTo>
                    <a:pt x="33" y="26"/>
                    <a:pt x="25" y="33"/>
                    <a:pt x="16" y="33"/>
                  </a:cubicBezTo>
                  <a:close/>
                  <a:moveTo>
                    <a:pt x="16" y="6"/>
                  </a:moveTo>
                  <a:cubicBezTo>
                    <a:pt x="10" y="6"/>
                    <a:pt x="6" y="11"/>
                    <a:pt x="6" y="17"/>
                  </a:cubicBezTo>
                  <a:cubicBezTo>
                    <a:pt x="6" y="23"/>
                    <a:pt x="10" y="27"/>
                    <a:pt x="16" y="27"/>
                  </a:cubicBezTo>
                  <a:cubicBezTo>
                    <a:pt x="22" y="27"/>
                    <a:pt x="27" y="23"/>
                    <a:pt x="27" y="17"/>
                  </a:cubicBezTo>
                  <a:cubicBezTo>
                    <a:pt x="27" y="11"/>
                    <a:pt x="22" y="6"/>
                    <a:pt x="16" y="6"/>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6"/>
            <p:cNvSpPr>
              <a:spLocks/>
            </p:cNvSpPr>
            <p:nvPr/>
          </p:nvSpPr>
          <p:spPr bwMode="auto">
            <a:xfrm>
              <a:off x="5562600" y="4275138"/>
              <a:ext cx="660400" cy="339725"/>
            </a:xfrm>
            <a:custGeom>
              <a:avLst/>
              <a:gdLst>
                <a:gd name="T0" fmla="*/ 0 w 130"/>
                <a:gd name="T1" fmla="*/ 67 h 67"/>
                <a:gd name="T2" fmla="*/ 130 w 130"/>
                <a:gd name="T3" fmla="*/ 0 h 67"/>
                <a:gd name="T4" fmla="*/ 0 w 130"/>
                <a:gd name="T5" fmla="*/ 0 h 67"/>
                <a:gd name="T6" fmla="*/ 0 w 130"/>
                <a:gd name="T7" fmla="*/ 67 h 67"/>
              </a:gdLst>
              <a:ahLst/>
              <a:cxnLst>
                <a:cxn ang="0">
                  <a:pos x="T0" y="T1"/>
                </a:cxn>
                <a:cxn ang="0">
                  <a:pos x="T2" y="T3"/>
                </a:cxn>
                <a:cxn ang="0">
                  <a:pos x="T4" y="T5"/>
                </a:cxn>
                <a:cxn ang="0">
                  <a:pos x="T6" y="T7"/>
                </a:cxn>
              </a:cxnLst>
              <a:rect l="0" t="0" r="r" b="b"/>
              <a:pathLst>
                <a:path w="130" h="67">
                  <a:moveTo>
                    <a:pt x="0" y="67"/>
                  </a:moveTo>
                  <a:cubicBezTo>
                    <a:pt x="72" y="67"/>
                    <a:pt x="130" y="37"/>
                    <a:pt x="130" y="0"/>
                  </a:cubicBezTo>
                  <a:cubicBezTo>
                    <a:pt x="0" y="0"/>
                    <a:pt x="0" y="0"/>
                    <a:pt x="0" y="0"/>
                  </a:cubicBezTo>
                  <a:lnTo>
                    <a:pt x="0" y="67"/>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28"/>
            <p:cNvSpPr>
              <a:spLocks noChangeArrowheads="1"/>
            </p:cNvSpPr>
            <p:nvPr/>
          </p:nvSpPr>
          <p:spPr bwMode="auto">
            <a:xfrm>
              <a:off x="6843713" y="5376863"/>
              <a:ext cx="725488" cy="173038"/>
            </a:xfrm>
            <a:prstGeom prst="rect">
              <a:avLst/>
            </a:pr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Rectangle 29"/>
            <p:cNvSpPr>
              <a:spLocks noChangeArrowheads="1"/>
            </p:cNvSpPr>
            <p:nvPr/>
          </p:nvSpPr>
          <p:spPr bwMode="auto">
            <a:xfrm>
              <a:off x="6843713" y="5376863"/>
              <a:ext cx="7254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0"/>
            <p:cNvSpPr>
              <a:spLocks noChangeArrowheads="1"/>
            </p:cNvSpPr>
            <p:nvPr/>
          </p:nvSpPr>
          <p:spPr bwMode="auto">
            <a:xfrm>
              <a:off x="6843713" y="5245100"/>
              <a:ext cx="630238" cy="131763"/>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31"/>
            <p:cNvSpPr>
              <a:spLocks noChangeArrowheads="1"/>
            </p:cNvSpPr>
            <p:nvPr/>
          </p:nvSpPr>
          <p:spPr bwMode="auto">
            <a:xfrm>
              <a:off x="6843713" y="5245100"/>
              <a:ext cx="630238"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2"/>
            <p:cNvSpPr>
              <a:spLocks/>
            </p:cNvSpPr>
            <p:nvPr/>
          </p:nvSpPr>
          <p:spPr bwMode="auto">
            <a:xfrm>
              <a:off x="6843713" y="2501900"/>
              <a:ext cx="76200" cy="1214438"/>
            </a:xfrm>
            <a:custGeom>
              <a:avLst/>
              <a:gdLst>
                <a:gd name="T0" fmla="*/ 10 w 15"/>
                <a:gd name="T1" fmla="*/ 0 h 239"/>
                <a:gd name="T2" fmla="*/ 10 w 15"/>
                <a:gd name="T3" fmla="*/ 11 h 239"/>
                <a:gd name="T4" fmla="*/ 1 w 15"/>
                <a:gd name="T5" fmla="*/ 20 h 239"/>
                <a:gd name="T6" fmla="*/ 0 w 15"/>
                <a:gd name="T7" fmla="*/ 19 h 239"/>
                <a:gd name="T8" fmla="*/ 0 w 15"/>
                <a:gd name="T9" fmla="*/ 239 h 239"/>
                <a:gd name="T10" fmla="*/ 15 w 15"/>
                <a:gd name="T11" fmla="*/ 239 h 239"/>
                <a:gd name="T12" fmla="*/ 15 w 15"/>
                <a:gd name="T13" fmla="*/ 12 h 239"/>
                <a:gd name="T14" fmla="*/ 15 w 15"/>
                <a:gd name="T15" fmla="*/ 12 h 239"/>
                <a:gd name="T16" fmla="*/ 15 w 15"/>
                <a:gd name="T17" fmla="*/ 12 h 239"/>
                <a:gd name="T18" fmla="*/ 15 w 15"/>
                <a:gd name="T19" fmla="*/ 12 h 239"/>
                <a:gd name="T20" fmla="*/ 15 w 15"/>
                <a:gd name="T21" fmla="*/ 12 h 239"/>
                <a:gd name="T22" fmla="*/ 15 w 15"/>
                <a:gd name="T23" fmla="*/ 12 h 239"/>
                <a:gd name="T24" fmla="*/ 15 w 15"/>
                <a:gd name="T25" fmla="*/ 11 h 239"/>
                <a:gd name="T26" fmla="*/ 15 w 15"/>
                <a:gd name="T27" fmla="*/ 11 h 239"/>
                <a:gd name="T28" fmla="*/ 10 w 15"/>
                <a:gd name="T29" fmla="*/ 0 h 239"/>
                <a:gd name="T30" fmla="*/ 10 w 15"/>
                <a:gd name="T31" fmla="*/ 0 h 239"/>
                <a:gd name="T32" fmla="*/ 10 w 15"/>
                <a:gd name="T3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239">
                  <a:moveTo>
                    <a:pt x="10" y="0"/>
                  </a:moveTo>
                  <a:cubicBezTo>
                    <a:pt x="10" y="11"/>
                    <a:pt x="10" y="11"/>
                    <a:pt x="10" y="11"/>
                  </a:cubicBezTo>
                  <a:cubicBezTo>
                    <a:pt x="10" y="16"/>
                    <a:pt x="6" y="20"/>
                    <a:pt x="1" y="20"/>
                  </a:cubicBezTo>
                  <a:cubicBezTo>
                    <a:pt x="1" y="20"/>
                    <a:pt x="0" y="19"/>
                    <a:pt x="0" y="19"/>
                  </a:cubicBezTo>
                  <a:cubicBezTo>
                    <a:pt x="0" y="239"/>
                    <a:pt x="0" y="239"/>
                    <a:pt x="0" y="239"/>
                  </a:cubicBezTo>
                  <a:cubicBezTo>
                    <a:pt x="15" y="239"/>
                    <a:pt x="15" y="239"/>
                    <a:pt x="15" y="239"/>
                  </a:cubicBezTo>
                  <a:cubicBezTo>
                    <a:pt x="15" y="12"/>
                    <a:pt x="15"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5" y="12"/>
                    <a:pt x="15" y="12"/>
                    <a:pt x="15" y="12"/>
                  </a:cubicBezTo>
                  <a:cubicBezTo>
                    <a:pt x="15" y="11"/>
                    <a:pt x="15" y="11"/>
                    <a:pt x="15" y="11"/>
                  </a:cubicBezTo>
                  <a:cubicBezTo>
                    <a:pt x="15" y="11"/>
                    <a:pt x="15" y="11"/>
                    <a:pt x="15" y="11"/>
                  </a:cubicBezTo>
                  <a:cubicBezTo>
                    <a:pt x="15" y="7"/>
                    <a:pt x="13" y="3"/>
                    <a:pt x="10" y="0"/>
                  </a:cubicBezTo>
                  <a:cubicBezTo>
                    <a:pt x="10" y="0"/>
                    <a:pt x="10" y="0"/>
                    <a:pt x="10" y="0"/>
                  </a:cubicBezTo>
                  <a:cubicBezTo>
                    <a:pt x="10" y="0"/>
                    <a:pt x="10" y="0"/>
                    <a:pt x="10" y="0"/>
                  </a:cubicBezTo>
                </a:path>
              </a:pathLst>
            </a:custGeom>
            <a:solidFill>
              <a:srgbClr val="6532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3"/>
            <p:cNvSpPr>
              <a:spLocks/>
            </p:cNvSpPr>
            <p:nvPr/>
          </p:nvSpPr>
          <p:spPr bwMode="auto">
            <a:xfrm>
              <a:off x="6843713" y="3716338"/>
              <a:ext cx="111125" cy="1528763"/>
            </a:xfrm>
            <a:custGeom>
              <a:avLst/>
              <a:gdLst>
                <a:gd name="T0" fmla="*/ 70 w 70"/>
                <a:gd name="T1" fmla="*/ 0 h 963"/>
                <a:gd name="T2" fmla="*/ 48 w 70"/>
                <a:gd name="T3" fmla="*/ 0 h 963"/>
                <a:gd name="T4" fmla="*/ 0 w 70"/>
                <a:gd name="T5" fmla="*/ 0 h 963"/>
                <a:gd name="T6" fmla="*/ 0 w 70"/>
                <a:gd name="T7" fmla="*/ 963 h 963"/>
                <a:gd name="T8" fmla="*/ 70 w 70"/>
                <a:gd name="T9" fmla="*/ 963 h 963"/>
                <a:gd name="T10" fmla="*/ 70 w 70"/>
                <a:gd name="T11" fmla="*/ 0 h 963"/>
              </a:gdLst>
              <a:ahLst/>
              <a:cxnLst>
                <a:cxn ang="0">
                  <a:pos x="T0" y="T1"/>
                </a:cxn>
                <a:cxn ang="0">
                  <a:pos x="T2" y="T3"/>
                </a:cxn>
                <a:cxn ang="0">
                  <a:pos x="T4" y="T5"/>
                </a:cxn>
                <a:cxn ang="0">
                  <a:pos x="T6" y="T7"/>
                </a:cxn>
                <a:cxn ang="0">
                  <a:pos x="T8" y="T9"/>
                </a:cxn>
                <a:cxn ang="0">
                  <a:pos x="T10" y="T11"/>
                </a:cxn>
              </a:cxnLst>
              <a:rect l="0" t="0" r="r" b="b"/>
              <a:pathLst>
                <a:path w="70" h="963">
                  <a:moveTo>
                    <a:pt x="70" y="0"/>
                  </a:moveTo>
                  <a:lnTo>
                    <a:pt x="48" y="0"/>
                  </a:lnTo>
                  <a:lnTo>
                    <a:pt x="0" y="0"/>
                  </a:lnTo>
                  <a:lnTo>
                    <a:pt x="0" y="963"/>
                  </a:lnTo>
                  <a:lnTo>
                    <a:pt x="70" y="963"/>
                  </a:lnTo>
                  <a:lnTo>
                    <a:pt x="7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4"/>
            <p:cNvSpPr>
              <a:spLocks/>
            </p:cNvSpPr>
            <p:nvPr/>
          </p:nvSpPr>
          <p:spPr bwMode="auto">
            <a:xfrm>
              <a:off x="6843713" y="3716338"/>
              <a:ext cx="111125" cy="1528763"/>
            </a:xfrm>
            <a:custGeom>
              <a:avLst/>
              <a:gdLst>
                <a:gd name="T0" fmla="*/ 70 w 70"/>
                <a:gd name="T1" fmla="*/ 0 h 963"/>
                <a:gd name="T2" fmla="*/ 48 w 70"/>
                <a:gd name="T3" fmla="*/ 0 h 963"/>
                <a:gd name="T4" fmla="*/ 0 w 70"/>
                <a:gd name="T5" fmla="*/ 0 h 963"/>
                <a:gd name="T6" fmla="*/ 0 w 70"/>
                <a:gd name="T7" fmla="*/ 963 h 963"/>
                <a:gd name="T8" fmla="*/ 70 w 70"/>
                <a:gd name="T9" fmla="*/ 963 h 963"/>
                <a:gd name="T10" fmla="*/ 70 w 70"/>
                <a:gd name="T11" fmla="*/ 0 h 963"/>
              </a:gdLst>
              <a:ahLst/>
              <a:cxnLst>
                <a:cxn ang="0">
                  <a:pos x="T0" y="T1"/>
                </a:cxn>
                <a:cxn ang="0">
                  <a:pos x="T2" y="T3"/>
                </a:cxn>
                <a:cxn ang="0">
                  <a:pos x="T4" y="T5"/>
                </a:cxn>
                <a:cxn ang="0">
                  <a:pos x="T6" y="T7"/>
                </a:cxn>
                <a:cxn ang="0">
                  <a:pos x="T8" y="T9"/>
                </a:cxn>
                <a:cxn ang="0">
                  <a:pos x="T10" y="T11"/>
                </a:cxn>
              </a:cxnLst>
              <a:rect l="0" t="0" r="r" b="b"/>
              <a:pathLst>
                <a:path w="70" h="963">
                  <a:moveTo>
                    <a:pt x="70" y="0"/>
                  </a:moveTo>
                  <a:lnTo>
                    <a:pt x="48" y="0"/>
                  </a:lnTo>
                  <a:lnTo>
                    <a:pt x="0" y="0"/>
                  </a:lnTo>
                  <a:lnTo>
                    <a:pt x="0" y="963"/>
                  </a:lnTo>
                  <a:lnTo>
                    <a:pt x="70" y="963"/>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5"/>
            <p:cNvSpPr>
              <a:spLocks noEditPoints="1"/>
            </p:cNvSpPr>
            <p:nvPr/>
          </p:nvSpPr>
          <p:spPr bwMode="auto">
            <a:xfrm>
              <a:off x="6843713" y="2005012"/>
              <a:ext cx="50800" cy="598488"/>
            </a:xfrm>
            <a:custGeom>
              <a:avLst/>
              <a:gdLst>
                <a:gd name="T0" fmla="*/ 10 w 10"/>
                <a:gd name="T1" fmla="*/ 63 h 118"/>
                <a:gd name="T2" fmla="*/ 1 w 10"/>
                <a:gd name="T3" fmla="*/ 66 h 118"/>
                <a:gd name="T4" fmla="*/ 1 w 10"/>
                <a:gd name="T5" fmla="*/ 66 h 118"/>
                <a:gd name="T6" fmla="*/ 0 w 10"/>
                <a:gd name="T7" fmla="*/ 66 h 118"/>
                <a:gd name="T8" fmla="*/ 0 w 10"/>
                <a:gd name="T9" fmla="*/ 117 h 118"/>
                <a:gd name="T10" fmla="*/ 1 w 10"/>
                <a:gd name="T11" fmla="*/ 118 h 118"/>
                <a:gd name="T12" fmla="*/ 10 w 10"/>
                <a:gd name="T13" fmla="*/ 109 h 118"/>
                <a:gd name="T14" fmla="*/ 10 w 10"/>
                <a:gd name="T15" fmla="*/ 98 h 118"/>
                <a:gd name="T16" fmla="*/ 10 w 10"/>
                <a:gd name="T17" fmla="*/ 63 h 118"/>
                <a:gd name="T18" fmla="*/ 1 w 10"/>
                <a:gd name="T19" fmla="*/ 0 h 118"/>
                <a:gd name="T20" fmla="*/ 1 w 10"/>
                <a:gd name="T21" fmla="*/ 0 h 118"/>
                <a:gd name="T22" fmla="*/ 0 w 10"/>
                <a:gd name="T23" fmla="*/ 0 h 118"/>
                <a:gd name="T24" fmla="*/ 0 w 10"/>
                <a:gd name="T25" fmla="*/ 33 h 118"/>
                <a:gd name="T26" fmla="*/ 1 w 10"/>
                <a:gd name="T27" fmla="*/ 34 h 118"/>
                <a:gd name="T28" fmla="*/ 1 w 10"/>
                <a:gd name="T29" fmla="*/ 34 h 118"/>
                <a:gd name="T30" fmla="*/ 10 w 10"/>
                <a:gd name="T31" fmla="*/ 31 h 118"/>
                <a:gd name="T32" fmla="*/ 10 w 10"/>
                <a:gd name="T33" fmla="*/ 8 h 118"/>
                <a:gd name="T34" fmla="*/ 1 w 10"/>
                <a:gd name="T3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8">
                  <a:moveTo>
                    <a:pt x="10" y="63"/>
                  </a:moveTo>
                  <a:cubicBezTo>
                    <a:pt x="4" y="65"/>
                    <a:pt x="1" y="66"/>
                    <a:pt x="1" y="66"/>
                  </a:cubicBezTo>
                  <a:cubicBezTo>
                    <a:pt x="1" y="66"/>
                    <a:pt x="1" y="66"/>
                    <a:pt x="1" y="66"/>
                  </a:cubicBezTo>
                  <a:cubicBezTo>
                    <a:pt x="1" y="66"/>
                    <a:pt x="1" y="66"/>
                    <a:pt x="0" y="66"/>
                  </a:cubicBezTo>
                  <a:cubicBezTo>
                    <a:pt x="0" y="117"/>
                    <a:pt x="0" y="117"/>
                    <a:pt x="0" y="117"/>
                  </a:cubicBezTo>
                  <a:cubicBezTo>
                    <a:pt x="0" y="117"/>
                    <a:pt x="1" y="118"/>
                    <a:pt x="1" y="118"/>
                  </a:cubicBezTo>
                  <a:cubicBezTo>
                    <a:pt x="6" y="118"/>
                    <a:pt x="10" y="114"/>
                    <a:pt x="10" y="109"/>
                  </a:cubicBezTo>
                  <a:cubicBezTo>
                    <a:pt x="10" y="98"/>
                    <a:pt x="10" y="98"/>
                    <a:pt x="10" y="98"/>
                  </a:cubicBezTo>
                  <a:cubicBezTo>
                    <a:pt x="10" y="63"/>
                    <a:pt x="10" y="63"/>
                    <a:pt x="10" y="63"/>
                  </a:cubicBezTo>
                  <a:moveTo>
                    <a:pt x="1" y="0"/>
                  </a:moveTo>
                  <a:cubicBezTo>
                    <a:pt x="1" y="0"/>
                    <a:pt x="1" y="0"/>
                    <a:pt x="1" y="0"/>
                  </a:cubicBezTo>
                  <a:cubicBezTo>
                    <a:pt x="1" y="0"/>
                    <a:pt x="0" y="0"/>
                    <a:pt x="0" y="0"/>
                  </a:cubicBezTo>
                  <a:cubicBezTo>
                    <a:pt x="0" y="33"/>
                    <a:pt x="0" y="33"/>
                    <a:pt x="0" y="33"/>
                  </a:cubicBezTo>
                  <a:cubicBezTo>
                    <a:pt x="1" y="34"/>
                    <a:pt x="1" y="34"/>
                    <a:pt x="1" y="34"/>
                  </a:cubicBezTo>
                  <a:cubicBezTo>
                    <a:pt x="1" y="34"/>
                    <a:pt x="1" y="34"/>
                    <a:pt x="1" y="34"/>
                  </a:cubicBezTo>
                  <a:cubicBezTo>
                    <a:pt x="1" y="34"/>
                    <a:pt x="4" y="33"/>
                    <a:pt x="10" y="31"/>
                  </a:cubicBezTo>
                  <a:cubicBezTo>
                    <a:pt x="10" y="8"/>
                    <a:pt x="10" y="8"/>
                    <a:pt x="10" y="8"/>
                  </a:cubicBezTo>
                  <a:cubicBezTo>
                    <a:pt x="10" y="4"/>
                    <a:pt x="6" y="0"/>
                    <a:pt x="1" y="0"/>
                  </a:cubicBezTo>
                </a:path>
              </a:pathLst>
            </a:custGeom>
            <a:solidFill>
              <a:srgbClr val="6532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6"/>
            <p:cNvSpPr>
              <a:spLocks/>
            </p:cNvSpPr>
            <p:nvPr/>
          </p:nvSpPr>
          <p:spPr bwMode="auto">
            <a:xfrm>
              <a:off x="6848475" y="2095500"/>
              <a:ext cx="1408113" cy="396875"/>
            </a:xfrm>
            <a:custGeom>
              <a:avLst/>
              <a:gdLst>
                <a:gd name="T0" fmla="*/ 85 w 277"/>
                <a:gd name="T1" fmla="*/ 0 h 78"/>
                <a:gd name="T2" fmla="*/ 85 w 277"/>
                <a:gd name="T3" fmla="*/ 0 h 78"/>
                <a:gd name="T4" fmla="*/ 85 w 277"/>
                <a:gd name="T5" fmla="*/ 0 h 78"/>
                <a:gd name="T6" fmla="*/ 85 w 277"/>
                <a:gd name="T7" fmla="*/ 0 h 78"/>
                <a:gd name="T8" fmla="*/ 85 w 277"/>
                <a:gd name="T9" fmla="*/ 0 h 78"/>
                <a:gd name="T10" fmla="*/ 80 w 277"/>
                <a:gd name="T11" fmla="*/ 0 h 78"/>
                <a:gd name="T12" fmla="*/ 80 w 277"/>
                <a:gd name="T13" fmla="*/ 0 h 78"/>
                <a:gd name="T14" fmla="*/ 79 w 277"/>
                <a:gd name="T15" fmla="*/ 0 h 78"/>
                <a:gd name="T16" fmla="*/ 79 w 277"/>
                <a:gd name="T17" fmla="*/ 0 h 78"/>
                <a:gd name="T18" fmla="*/ 79 w 277"/>
                <a:gd name="T19" fmla="*/ 0 h 78"/>
                <a:gd name="T20" fmla="*/ 79 w 277"/>
                <a:gd name="T21" fmla="*/ 0 h 78"/>
                <a:gd name="T22" fmla="*/ 79 w 277"/>
                <a:gd name="T23" fmla="*/ 0 h 78"/>
                <a:gd name="T24" fmla="*/ 79 w 277"/>
                <a:gd name="T25" fmla="*/ 0 h 78"/>
                <a:gd name="T26" fmla="*/ 79 w 277"/>
                <a:gd name="T27" fmla="*/ 0 h 78"/>
                <a:gd name="T28" fmla="*/ 78 w 277"/>
                <a:gd name="T29" fmla="*/ 0 h 78"/>
                <a:gd name="T30" fmla="*/ 78 w 277"/>
                <a:gd name="T31" fmla="*/ 0 h 78"/>
                <a:gd name="T32" fmla="*/ 78 w 277"/>
                <a:gd name="T33" fmla="*/ 0 h 78"/>
                <a:gd name="T34" fmla="*/ 78 w 277"/>
                <a:gd name="T35" fmla="*/ 0 h 78"/>
                <a:gd name="T36" fmla="*/ 78 w 277"/>
                <a:gd name="T37" fmla="*/ 0 h 78"/>
                <a:gd name="T38" fmla="*/ 78 w 277"/>
                <a:gd name="T39" fmla="*/ 0 h 78"/>
                <a:gd name="T40" fmla="*/ 78 w 277"/>
                <a:gd name="T41" fmla="*/ 0 h 78"/>
                <a:gd name="T42" fmla="*/ 78 w 277"/>
                <a:gd name="T43" fmla="*/ 0 h 78"/>
                <a:gd name="T44" fmla="*/ 77 w 277"/>
                <a:gd name="T45" fmla="*/ 0 h 78"/>
                <a:gd name="T46" fmla="*/ 77 w 277"/>
                <a:gd name="T47" fmla="*/ 0 h 78"/>
                <a:gd name="T48" fmla="*/ 77 w 277"/>
                <a:gd name="T49" fmla="*/ 0 h 78"/>
                <a:gd name="T50" fmla="*/ 77 w 277"/>
                <a:gd name="T51" fmla="*/ 0 h 78"/>
                <a:gd name="T52" fmla="*/ 77 w 277"/>
                <a:gd name="T53" fmla="*/ 0 h 78"/>
                <a:gd name="T54" fmla="*/ 77 w 277"/>
                <a:gd name="T55" fmla="*/ 0 h 78"/>
                <a:gd name="T56" fmla="*/ 44 w 277"/>
                <a:gd name="T57" fmla="*/ 4 h 78"/>
                <a:gd name="T58" fmla="*/ 9 w 277"/>
                <a:gd name="T59" fmla="*/ 13 h 78"/>
                <a:gd name="T60" fmla="*/ 9 w 277"/>
                <a:gd name="T61" fmla="*/ 13 h 78"/>
                <a:gd name="T62" fmla="*/ 9 w 277"/>
                <a:gd name="T63" fmla="*/ 13 h 78"/>
                <a:gd name="T64" fmla="*/ 0 w 277"/>
                <a:gd name="T65" fmla="*/ 16 h 78"/>
                <a:gd name="T66" fmla="*/ 0 w 277"/>
                <a:gd name="T67" fmla="*/ 48 h 78"/>
                <a:gd name="T68" fmla="*/ 0 w 277"/>
                <a:gd name="T69" fmla="*/ 48 h 78"/>
                <a:gd name="T70" fmla="*/ 9 w 277"/>
                <a:gd name="T71" fmla="*/ 45 h 78"/>
                <a:gd name="T72" fmla="*/ 99 w 277"/>
                <a:gd name="T73" fmla="*/ 26 h 78"/>
                <a:gd name="T74" fmla="*/ 99 w 277"/>
                <a:gd name="T75" fmla="*/ 26 h 78"/>
                <a:gd name="T76" fmla="*/ 99 w 277"/>
                <a:gd name="T77" fmla="*/ 26 h 78"/>
                <a:gd name="T78" fmla="*/ 99 w 277"/>
                <a:gd name="T79" fmla="*/ 26 h 78"/>
                <a:gd name="T80" fmla="*/ 101 w 277"/>
                <a:gd name="T81" fmla="*/ 26 h 78"/>
                <a:gd name="T82" fmla="*/ 167 w 277"/>
                <a:gd name="T83" fmla="*/ 52 h 78"/>
                <a:gd name="T84" fmla="*/ 227 w 277"/>
                <a:gd name="T85" fmla="*/ 78 h 78"/>
                <a:gd name="T86" fmla="*/ 242 w 277"/>
                <a:gd name="T87" fmla="*/ 68 h 78"/>
                <a:gd name="T88" fmla="*/ 256 w 277"/>
                <a:gd name="T89" fmla="*/ 76 h 78"/>
                <a:gd name="T90" fmla="*/ 277 w 277"/>
                <a:gd name="T91" fmla="*/ 62 h 78"/>
                <a:gd name="T92" fmla="*/ 251 w 277"/>
                <a:gd name="T93" fmla="*/ 65 h 78"/>
                <a:gd name="T94" fmla="*/ 208 w 277"/>
                <a:gd name="T95" fmla="*/ 52 h 78"/>
                <a:gd name="T96" fmla="*/ 86 w 277"/>
                <a:gd name="T97" fmla="*/ 0 h 78"/>
                <a:gd name="T98" fmla="*/ 86 w 277"/>
                <a:gd name="T99" fmla="*/ 0 h 78"/>
                <a:gd name="T100" fmla="*/ 85 w 277"/>
                <a:gd name="T101" fmla="*/ 0 h 78"/>
                <a:gd name="T102" fmla="*/ 85 w 277"/>
                <a:gd name="T103" fmla="*/ 0 h 78"/>
                <a:gd name="T104" fmla="*/ 85 w 277"/>
                <a:gd name="T105" fmla="*/ 0 h 78"/>
                <a:gd name="T106" fmla="*/ 85 w 277"/>
                <a:gd name="T107" fmla="*/ 0 h 78"/>
                <a:gd name="T108" fmla="*/ 85 w 277"/>
                <a:gd name="T10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7" h="78">
                  <a:moveTo>
                    <a:pt x="85" y="0"/>
                  </a:moveTo>
                  <a:cubicBezTo>
                    <a:pt x="85" y="0"/>
                    <a:pt x="85" y="0"/>
                    <a:pt x="85" y="0"/>
                  </a:cubicBezTo>
                  <a:cubicBezTo>
                    <a:pt x="85" y="0"/>
                    <a:pt x="85" y="0"/>
                    <a:pt x="85" y="0"/>
                  </a:cubicBezTo>
                  <a:cubicBezTo>
                    <a:pt x="85" y="0"/>
                    <a:pt x="85" y="0"/>
                    <a:pt x="85" y="0"/>
                  </a:cubicBezTo>
                  <a:cubicBezTo>
                    <a:pt x="85" y="0"/>
                    <a:pt x="85" y="0"/>
                    <a:pt x="85" y="0"/>
                  </a:cubicBezTo>
                  <a:cubicBezTo>
                    <a:pt x="83" y="0"/>
                    <a:pt x="81" y="0"/>
                    <a:pt x="80" y="0"/>
                  </a:cubicBezTo>
                  <a:cubicBezTo>
                    <a:pt x="80" y="0"/>
                    <a:pt x="80" y="0"/>
                    <a:pt x="80" y="0"/>
                  </a:cubicBezTo>
                  <a:cubicBezTo>
                    <a:pt x="80" y="0"/>
                    <a:pt x="80" y="0"/>
                    <a:pt x="79" y="0"/>
                  </a:cubicBezTo>
                  <a:cubicBezTo>
                    <a:pt x="79" y="0"/>
                    <a:pt x="79" y="0"/>
                    <a:pt x="79" y="0"/>
                  </a:cubicBezTo>
                  <a:cubicBezTo>
                    <a:pt x="79" y="0"/>
                    <a:pt x="79" y="0"/>
                    <a:pt x="79" y="0"/>
                  </a:cubicBezTo>
                  <a:cubicBezTo>
                    <a:pt x="79" y="0"/>
                    <a:pt x="79" y="0"/>
                    <a:pt x="79" y="0"/>
                  </a:cubicBezTo>
                  <a:cubicBezTo>
                    <a:pt x="79" y="0"/>
                    <a:pt x="79" y="0"/>
                    <a:pt x="79" y="0"/>
                  </a:cubicBezTo>
                  <a:cubicBezTo>
                    <a:pt x="79" y="0"/>
                    <a:pt x="79" y="0"/>
                    <a:pt x="79" y="0"/>
                  </a:cubicBezTo>
                  <a:cubicBezTo>
                    <a:pt x="79" y="0"/>
                    <a:pt x="79" y="0"/>
                    <a:pt x="79" y="0"/>
                  </a:cubicBezTo>
                  <a:cubicBezTo>
                    <a:pt x="78" y="0"/>
                    <a:pt x="78" y="0"/>
                    <a:pt x="78" y="0"/>
                  </a:cubicBezTo>
                  <a:cubicBezTo>
                    <a:pt x="78" y="0"/>
                    <a:pt x="78" y="0"/>
                    <a:pt x="78" y="0"/>
                  </a:cubicBezTo>
                  <a:cubicBezTo>
                    <a:pt x="78" y="0"/>
                    <a:pt x="78" y="0"/>
                    <a:pt x="78" y="0"/>
                  </a:cubicBezTo>
                  <a:cubicBezTo>
                    <a:pt x="78" y="0"/>
                    <a:pt x="78" y="0"/>
                    <a:pt x="78" y="0"/>
                  </a:cubicBezTo>
                  <a:cubicBezTo>
                    <a:pt x="78" y="0"/>
                    <a:pt x="78" y="0"/>
                    <a:pt x="78" y="0"/>
                  </a:cubicBezTo>
                  <a:cubicBezTo>
                    <a:pt x="78" y="0"/>
                    <a:pt x="78" y="0"/>
                    <a:pt x="78" y="0"/>
                  </a:cubicBezTo>
                  <a:cubicBezTo>
                    <a:pt x="78" y="0"/>
                    <a:pt x="78" y="0"/>
                    <a:pt x="78" y="0"/>
                  </a:cubicBezTo>
                  <a:cubicBezTo>
                    <a:pt x="78" y="0"/>
                    <a:pt x="78" y="0"/>
                    <a:pt x="78" y="0"/>
                  </a:cubicBezTo>
                  <a:cubicBezTo>
                    <a:pt x="77" y="0"/>
                    <a:pt x="77" y="0"/>
                    <a:pt x="77" y="0"/>
                  </a:cubicBezTo>
                  <a:cubicBezTo>
                    <a:pt x="77" y="0"/>
                    <a:pt x="77" y="0"/>
                    <a:pt x="77" y="0"/>
                  </a:cubicBezTo>
                  <a:cubicBezTo>
                    <a:pt x="77" y="0"/>
                    <a:pt x="77" y="0"/>
                    <a:pt x="77" y="0"/>
                  </a:cubicBezTo>
                  <a:cubicBezTo>
                    <a:pt x="77" y="0"/>
                    <a:pt x="77" y="0"/>
                    <a:pt x="77" y="0"/>
                  </a:cubicBezTo>
                  <a:cubicBezTo>
                    <a:pt x="77" y="0"/>
                    <a:pt x="77" y="0"/>
                    <a:pt x="77" y="0"/>
                  </a:cubicBezTo>
                  <a:cubicBezTo>
                    <a:pt x="77" y="0"/>
                    <a:pt x="77" y="0"/>
                    <a:pt x="77" y="0"/>
                  </a:cubicBezTo>
                  <a:cubicBezTo>
                    <a:pt x="66" y="0"/>
                    <a:pt x="54" y="2"/>
                    <a:pt x="44" y="4"/>
                  </a:cubicBezTo>
                  <a:cubicBezTo>
                    <a:pt x="29" y="7"/>
                    <a:pt x="17" y="11"/>
                    <a:pt x="9" y="13"/>
                  </a:cubicBezTo>
                  <a:cubicBezTo>
                    <a:pt x="9" y="13"/>
                    <a:pt x="9" y="13"/>
                    <a:pt x="9" y="13"/>
                  </a:cubicBezTo>
                  <a:cubicBezTo>
                    <a:pt x="9" y="13"/>
                    <a:pt x="9" y="13"/>
                    <a:pt x="9" y="13"/>
                  </a:cubicBezTo>
                  <a:cubicBezTo>
                    <a:pt x="3" y="15"/>
                    <a:pt x="0" y="16"/>
                    <a:pt x="0" y="16"/>
                  </a:cubicBezTo>
                  <a:cubicBezTo>
                    <a:pt x="0" y="48"/>
                    <a:pt x="0" y="48"/>
                    <a:pt x="0" y="48"/>
                  </a:cubicBezTo>
                  <a:cubicBezTo>
                    <a:pt x="0" y="48"/>
                    <a:pt x="0" y="48"/>
                    <a:pt x="0" y="48"/>
                  </a:cubicBezTo>
                  <a:cubicBezTo>
                    <a:pt x="0" y="48"/>
                    <a:pt x="3" y="47"/>
                    <a:pt x="9" y="45"/>
                  </a:cubicBezTo>
                  <a:cubicBezTo>
                    <a:pt x="27" y="40"/>
                    <a:pt x="72" y="27"/>
                    <a:pt x="99" y="26"/>
                  </a:cubicBezTo>
                  <a:cubicBezTo>
                    <a:pt x="99" y="26"/>
                    <a:pt x="99" y="26"/>
                    <a:pt x="99" y="26"/>
                  </a:cubicBezTo>
                  <a:cubicBezTo>
                    <a:pt x="99" y="26"/>
                    <a:pt x="99" y="26"/>
                    <a:pt x="99" y="26"/>
                  </a:cubicBezTo>
                  <a:cubicBezTo>
                    <a:pt x="99" y="26"/>
                    <a:pt x="99" y="26"/>
                    <a:pt x="99" y="26"/>
                  </a:cubicBezTo>
                  <a:cubicBezTo>
                    <a:pt x="99" y="26"/>
                    <a:pt x="100" y="26"/>
                    <a:pt x="101" y="26"/>
                  </a:cubicBezTo>
                  <a:cubicBezTo>
                    <a:pt x="119" y="26"/>
                    <a:pt x="143" y="39"/>
                    <a:pt x="167" y="52"/>
                  </a:cubicBezTo>
                  <a:cubicBezTo>
                    <a:pt x="187" y="63"/>
                    <a:pt x="208" y="74"/>
                    <a:pt x="227" y="78"/>
                  </a:cubicBezTo>
                  <a:cubicBezTo>
                    <a:pt x="230" y="72"/>
                    <a:pt x="235" y="68"/>
                    <a:pt x="242" y="68"/>
                  </a:cubicBezTo>
                  <a:cubicBezTo>
                    <a:pt x="248" y="68"/>
                    <a:pt x="253" y="72"/>
                    <a:pt x="256" y="76"/>
                  </a:cubicBezTo>
                  <a:cubicBezTo>
                    <a:pt x="263" y="74"/>
                    <a:pt x="270" y="69"/>
                    <a:pt x="277" y="62"/>
                  </a:cubicBezTo>
                  <a:cubicBezTo>
                    <a:pt x="267" y="64"/>
                    <a:pt x="259" y="65"/>
                    <a:pt x="251" y="65"/>
                  </a:cubicBezTo>
                  <a:cubicBezTo>
                    <a:pt x="236" y="65"/>
                    <a:pt x="224" y="61"/>
                    <a:pt x="208" y="52"/>
                  </a:cubicBezTo>
                  <a:cubicBezTo>
                    <a:pt x="186" y="39"/>
                    <a:pt x="136" y="0"/>
                    <a:pt x="86" y="0"/>
                  </a:cubicBezTo>
                  <a:cubicBezTo>
                    <a:pt x="86" y="0"/>
                    <a:pt x="86" y="0"/>
                    <a:pt x="86" y="0"/>
                  </a:cubicBezTo>
                  <a:cubicBezTo>
                    <a:pt x="86" y="0"/>
                    <a:pt x="86" y="0"/>
                    <a:pt x="85" y="0"/>
                  </a:cubicBezTo>
                  <a:cubicBezTo>
                    <a:pt x="85" y="0"/>
                    <a:pt x="85" y="0"/>
                    <a:pt x="85" y="0"/>
                  </a:cubicBezTo>
                  <a:cubicBezTo>
                    <a:pt x="85" y="0"/>
                    <a:pt x="85" y="0"/>
                    <a:pt x="85" y="0"/>
                  </a:cubicBezTo>
                  <a:cubicBezTo>
                    <a:pt x="85" y="0"/>
                    <a:pt x="85" y="0"/>
                    <a:pt x="85" y="0"/>
                  </a:cubicBezTo>
                  <a:cubicBezTo>
                    <a:pt x="85" y="0"/>
                    <a:pt x="85" y="0"/>
                    <a:pt x="85" y="0"/>
                  </a:cubicBezTo>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p:cNvSpPr>
            <p:nvPr/>
          </p:nvSpPr>
          <p:spPr bwMode="auto">
            <a:xfrm>
              <a:off x="6843713" y="2171700"/>
              <a:ext cx="4763" cy="168275"/>
            </a:xfrm>
            <a:custGeom>
              <a:avLst/>
              <a:gdLst>
                <a:gd name="T0" fmla="*/ 0 w 1"/>
                <a:gd name="T1" fmla="*/ 0 h 33"/>
                <a:gd name="T2" fmla="*/ 0 w 1"/>
                <a:gd name="T3" fmla="*/ 33 h 33"/>
                <a:gd name="T4" fmla="*/ 1 w 1"/>
                <a:gd name="T5" fmla="*/ 33 h 33"/>
                <a:gd name="T6" fmla="*/ 1 w 1"/>
                <a:gd name="T7" fmla="*/ 33 h 33"/>
                <a:gd name="T8" fmla="*/ 1 w 1"/>
                <a:gd name="T9" fmla="*/ 1 h 33"/>
                <a:gd name="T10" fmla="*/ 0 w 1"/>
                <a:gd name="T11" fmla="*/ 0 h 33"/>
              </a:gdLst>
              <a:ahLst/>
              <a:cxnLst>
                <a:cxn ang="0">
                  <a:pos x="T0" y="T1"/>
                </a:cxn>
                <a:cxn ang="0">
                  <a:pos x="T2" y="T3"/>
                </a:cxn>
                <a:cxn ang="0">
                  <a:pos x="T4" y="T5"/>
                </a:cxn>
                <a:cxn ang="0">
                  <a:pos x="T6" y="T7"/>
                </a:cxn>
                <a:cxn ang="0">
                  <a:pos x="T8" y="T9"/>
                </a:cxn>
                <a:cxn ang="0">
                  <a:pos x="T10" y="T11"/>
                </a:cxn>
              </a:cxnLst>
              <a:rect l="0" t="0" r="r" b="b"/>
              <a:pathLst>
                <a:path w="1" h="33">
                  <a:moveTo>
                    <a:pt x="0" y="0"/>
                  </a:moveTo>
                  <a:cubicBezTo>
                    <a:pt x="0" y="33"/>
                    <a:pt x="0" y="33"/>
                    <a:pt x="0" y="33"/>
                  </a:cubicBezTo>
                  <a:cubicBezTo>
                    <a:pt x="1" y="33"/>
                    <a:pt x="1" y="33"/>
                    <a:pt x="1" y="33"/>
                  </a:cubicBezTo>
                  <a:cubicBezTo>
                    <a:pt x="1" y="33"/>
                    <a:pt x="1" y="33"/>
                    <a:pt x="1" y="33"/>
                  </a:cubicBezTo>
                  <a:cubicBezTo>
                    <a:pt x="1" y="1"/>
                    <a:pt x="1" y="1"/>
                    <a:pt x="1" y="1"/>
                  </a:cubicBezTo>
                  <a:cubicBezTo>
                    <a:pt x="1" y="1"/>
                    <a:pt x="1" y="1"/>
                    <a:pt x="0" y="0"/>
                  </a:cubicBezTo>
                </a:path>
              </a:pathLst>
            </a:custGeom>
            <a:solidFill>
              <a:srgbClr val="D7AE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p:cNvSpPr>
            <p:nvPr/>
          </p:nvSpPr>
          <p:spPr bwMode="auto">
            <a:xfrm>
              <a:off x="8032750" y="2471738"/>
              <a:ext cx="85725" cy="25400"/>
            </a:xfrm>
            <a:custGeom>
              <a:avLst/>
              <a:gdLst>
                <a:gd name="T0" fmla="*/ 9 w 17"/>
                <a:gd name="T1" fmla="*/ 0 h 5"/>
                <a:gd name="T2" fmla="*/ 0 w 17"/>
                <a:gd name="T3" fmla="*/ 5 h 5"/>
                <a:gd name="T4" fmla="*/ 6 w 17"/>
                <a:gd name="T5" fmla="*/ 5 h 5"/>
                <a:gd name="T6" fmla="*/ 17 w 17"/>
                <a:gd name="T7" fmla="*/ 4 h 5"/>
                <a:gd name="T8" fmla="*/ 9 w 17"/>
                <a:gd name="T9" fmla="*/ 0 h 5"/>
              </a:gdLst>
              <a:ahLst/>
              <a:cxnLst>
                <a:cxn ang="0">
                  <a:pos x="T0" y="T1"/>
                </a:cxn>
                <a:cxn ang="0">
                  <a:pos x="T2" y="T3"/>
                </a:cxn>
                <a:cxn ang="0">
                  <a:pos x="T4" y="T5"/>
                </a:cxn>
                <a:cxn ang="0">
                  <a:pos x="T6" y="T7"/>
                </a:cxn>
                <a:cxn ang="0">
                  <a:pos x="T8" y="T9"/>
                </a:cxn>
              </a:cxnLst>
              <a:rect l="0" t="0" r="r" b="b"/>
              <a:pathLst>
                <a:path w="17" h="5">
                  <a:moveTo>
                    <a:pt x="9" y="0"/>
                  </a:moveTo>
                  <a:cubicBezTo>
                    <a:pt x="5" y="0"/>
                    <a:pt x="2" y="2"/>
                    <a:pt x="0" y="5"/>
                  </a:cubicBezTo>
                  <a:cubicBezTo>
                    <a:pt x="2" y="5"/>
                    <a:pt x="4" y="5"/>
                    <a:pt x="6" y="5"/>
                  </a:cubicBezTo>
                  <a:cubicBezTo>
                    <a:pt x="10" y="5"/>
                    <a:pt x="14" y="5"/>
                    <a:pt x="17" y="4"/>
                  </a:cubicBezTo>
                  <a:cubicBezTo>
                    <a:pt x="15" y="1"/>
                    <a:pt x="12" y="0"/>
                    <a:pt x="9" y="0"/>
                  </a:cubicBezTo>
                </a:path>
              </a:pathLst>
            </a:custGeom>
            <a:solidFill>
              <a:srgbClr val="D7AE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p:cNvSpPr>
            <p:nvPr/>
          </p:nvSpPr>
          <p:spPr bwMode="auto">
            <a:xfrm>
              <a:off x="8002588" y="2441575"/>
              <a:ext cx="146050" cy="55563"/>
            </a:xfrm>
            <a:custGeom>
              <a:avLst/>
              <a:gdLst>
                <a:gd name="T0" fmla="*/ 15 w 29"/>
                <a:gd name="T1" fmla="*/ 0 h 11"/>
                <a:gd name="T2" fmla="*/ 0 w 29"/>
                <a:gd name="T3" fmla="*/ 10 h 11"/>
                <a:gd name="T4" fmla="*/ 6 w 29"/>
                <a:gd name="T5" fmla="*/ 11 h 11"/>
                <a:gd name="T6" fmla="*/ 15 w 29"/>
                <a:gd name="T7" fmla="*/ 6 h 11"/>
                <a:gd name="T8" fmla="*/ 23 w 29"/>
                <a:gd name="T9" fmla="*/ 10 h 11"/>
                <a:gd name="T10" fmla="*/ 29 w 29"/>
                <a:gd name="T11" fmla="*/ 8 h 11"/>
                <a:gd name="T12" fmla="*/ 15 w 2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15" y="0"/>
                  </a:moveTo>
                  <a:cubicBezTo>
                    <a:pt x="8" y="0"/>
                    <a:pt x="3" y="4"/>
                    <a:pt x="0" y="10"/>
                  </a:cubicBezTo>
                  <a:cubicBezTo>
                    <a:pt x="2" y="10"/>
                    <a:pt x="4" y="11"/>
                    <a:pt x="6" y="11"/>
                  </a:cubicBezTo>
                  <a:cubicBezTo>
                    <a:pt x="8" y="8"/>
                    <a:pt x="11" y="6"/>
                    <a:pt x="15" y="6"/>
                  </a:cubicBezTo>
                  <a:cubicBezTo>
                    <a:pt x="18" y="6"/>
                    <a:pt x="21" y="7"/>
                    <a:pt x="23" y="10"/>
                  </a:cubicBezTo>
                  <a:cubicBezTo>
                    <a:pt x="25" y="10"/>
                    <a:pt x="27" y="9"/>
                    <a:pt x="29" y="8"/>
                  </a:cubicBezTo>
                  <a:cubicBezTo>
                    <a:pt x="26" y="4"/>
                    <a:pt x="21" y="0"/>
                    <a:pt x="15" y="0"/>
                  </a:cubicBezTo>
                </a:path>
              </a:pathLst>
            </a:custGeom>
            <a:solidFill>
              <a:srgbClr val="1F1C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Oval 40"/>
            <p:cNvSpPr>
              <a:spLocks noChangeArrowheads="1"/>
            </p:cNvSpPr>
            <p:nvPr/>
          </p:nvSpPr>
          <p:spPr bwMode="auto">
            <a:xfrm>
              <a:off x="6735763" y="2141538"/>
              <a:ext cx="223838" cy="228600"/>
            </a:xfrm>
            <a:prstGeom prst="ellipse">
              <a:avLst/>
            </a:prstGeom>
            <a:solidFill>
              <a:srgbClr val="E4E0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41"/>
            <p:cNvSpPr>
              <a:spLocks noChangeArrowheads="1"/>
            </p:cNvSpPr>
            <p:nvPr/>
          </p:nvSpPr>
          <p:spPr bwMode="auto">
            <a:xfrm>
              <a:off x="6802438" y="2208213"/>
              <a:ext cx="92075" cy="968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6552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8</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pic>
        <p:nvPicPr>
          <p:cNvPr id="2050" name="Picture 2" descr="T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4266" y="1845265"/>
            <a:ext cx="4160847" cy="3661545"/>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404049" y="808059"/>
            <a:ext cx="2954655" cy="461665"/>
          </a:xfrm>
          <a:prstGeom prst="rect">
            <a:avLst/>
          </a:prstGeom>
          <a:noFill/>
        </p:spPr>
        <p:txBody>
          <a:bodyPr wrap="none" rtlCol="0">
            <a:spAutoFit/>
          </a:bodyPr>
          <a:lstStyle/>
          <a:p>
            <a:r>
              <a:rPr lang="zh-CN" altLang="en-US" sz="2400" b="1" dirty="0">
                <a:solidFill>
                  <a:schemeClr val="accent6"/>
                </a:solidFill>
              </a:rPr>
              <a:t>数据均衡分布的问题</a:t>
            </a:r>
          </a:p>
        </p:txBody>
      </p:sp>
      <p:sp>
        <p:nvSpPr>
          <p:cNvPr id="7" name="椭圆 6"/>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矩形 2"/>
          <p:cNvSpPr/>
          <p:nvPr/>
        </p:nvSpPr>
        <p:spPr>
          <a:xfrm>
            <a:off x="294700" y="2471161"/>
            <a:ext cx="4378235"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rPr>
              <a:t>一致性哈希算法是目前主流的</a:t>
            </a:r>
            <a:r>
              <a:rPr lang="zh-CN" altLang="en-US" b="1" dirty="0">
                <a:solidFill>
                  <a:schemeClr val="accent6"/>
                </a:solidFill>
              </a:rPr>
              <a:t>分布式哈希表</a:t>
            </a:r>
            <a:r>
              <a:rPr lang="zh-CN" altLang="en-US" dirty="0">
                <a:solidFill>
                  <a:schemeClr val="tx1">
                    <a:lumMod val="75000"/>
                    <a:lumOff val="25000"/>
                  </a:schemeClr>
                </a:solidFill>
              </a:rPr>
              <a:t>（</a:t>
            </a:r>
            <a:r>
              <a:rPr lang="en-US" altLang="zh-CN" dirty="0">
                <a:solidFill>
                  <a:schemeClr val="tx1">
                    <a:lumMod val="75000"/>
                    <a:lumOff val="25000"/>
                  </a:schemeClr>
                </a:solidFill>
              </a:rPr>
              <a:t>Distributed Hash Table</a:t>
            </a:r>
            <a:r>
              <a:rPr lang="zh-CN" altLang="en-US" dirty="0">
                <a:solidFill>
                  <a:schemeClr val="tx1">
                    <a:lumMod val="75000"/>
                    <a:lumOff val="25000"/>
                  </a:schemeClr>
                </a:solidFill>
              </a:rPr>
              <a:t>，</a:t>
            </a:r>
            <a:r>
              <a:rPr lang="en-US" altLang="zh-CN" dirty="0">
                <a:solidFill>
                  <a:schemeClr val="tx1">
                    <a:lumMod val="75000"/>
                    <a:lumOff val="25000"/>
                  </a:schemeClr>
                </a:solidFill>
              </a:rPr>
              <a:t>DHT</a:t>
            </a:r>
            <a:r>
              <a:rPr lang="zh-CN" altLang="en-US" dirty="0">
                <a:solidFill>
                  <a:schemeClr val="tx1">
                    <a:lumMod val="75000"/>
                    <a:lumOff val="25000"/>
                  </a:schemeClr>
                </a:solidFill>
              </a:rPr>
              <a:t>）协议之一，于</a:t>
            </a:r>
            <a:r>
              <a:rPr lang="en-US" altLang="zh-CN" b="1" dirty="0">
                <a:solidFill>
                  <a:schemeClr val="accent6"/>
                </a:solidFill>
              </a:rPr>
              <a:t>1997</a:t>
            </a:r>
            <a:r>
              <a:rPr lang="zh-CN" altLang="en-US" b="1" dirty="0">
                <a:solidFill>
                  <a:schemeClr val="accent6"/>
                </a:solidFill>
              </a:rPr>
              <a:t>年</a:t>
            </a:r>
            <a:r>
              <a:rPr lang="zh-CN" altLang="en-US" dirty="0">
                <a:solidFill>
                  <a:schemeClr val="tx1">
                    <a:lumMod val="75000"/>
                    <a:lumOff val="25000"/>
                  </a:schemeClr>
                </a:solidFill>
              </a:rPr>
              <a:t>由</a:t>
            </a:r>
            <a:r>
              <a:rPr lang="zh-CN" altLang="en-US" b="1" dirty="0">
                <a:solidFill>
                  <a:schemeClr val="accent6"/>
                </a:solidFill>
              </a:rPr>
              <a:t>麻省理工学院</a:t>
            </a:r>
            <a:r>
              <a:rPr lang="zh-CN" altLang="en-US" dirty="0">
                <a:solidFill>
                  <a:schemeClr val="tx1">
                    <a:lumMod val="75000"/>
                    <a:lumOff val="25000"/>
                  </a:schemeClr>
                </a:solidFill>
              </a:rPr>
              <a:t>提出。</a:t>
            </a:r>
          </a:p>
        </p:txBody>
      </p:sp>
      <p:sp>
        <p:nvSpPr>
          <p:cNvPr id="8" name="矩形 7"/>
          <p:cNvSpPr/>
          <p:nvPr/>
        </p:nvSpPr>
        <p:spPr>
          <a:xfrm>
            <a:off x="294700" y="4167982"/>
            <a:ext cx="4334692" cy="1338828"/>
          </a:xfrm>
          <a:prstGeom prst="rect">
            <a:avLst/>
          </a:prstGeom>
        </p:spPr>
        <p:txBody>
          <a:bodyPr wrap="square">
            <a:spAutoFit/>
          </a:bodyPr>
          <a:lstStyle/>
          <a:p>
            <a:pPr>
              <a:lnSpc>
                <a:spcPct val="150000"/>
              </a:lnSpc>
            </a:pPr>
            <a:r>
              <a:rPr lang="zh-CN" altLang="en-US" dirty="0">
                <a:solidFill>
                  <a:schemeClr val="tx1">
                    <a:lumMod val="75000"/>
                    <a:lumOff val="25000"/>
                  </a:schemeClr>
                </a:solidFill>
              </a:rPr>
              <a:t>一致性哈希算法通过修正简单哈希算法，解决了网络中的</a:t>
            </a:r>
            <a:r>
              <a:rPr lang="zh-CN" altLang="en-US" b="1" dirty="0">
                <a:solidFill>
                  <a:schemeClr val="accent6"/>
                </a:solidFill>
              </a:rPr>
              <a:t>热点问题</a:t>
            </a:r>
            <a:r>
              <a:rPr lang="zh-CN" altLang="en-US" dirty="0">
                <a:solidFill>
                  <a:schemeClr val="tx1">
                    <a:lumMod val="75000"/>
                    <a:lumOff val="25000"/>
                  </a:schemeClr>
                </a:solidFill>
              </a:rPr>
              <a:t>，使得</a:t>
            </a:r>
            <a:r>
              <a:rPr lang="en-US" altLang="zh-CN" b="1" dirty="0">
                <a:solidFill>
                  <a:schemeClr val="accent6"/>
                </a:solidFill>
              </a:rPr>
              <a:t>DHT</a:t>
            </a:r>
            <a:r>
              <a:rPr lang="zh-CN" altLang="en-US" dirty="0">
                <a:solidFill>
                  <a:schemeClr val="tx1">
                    <a:lumMod val="75000"/>
                    <a:lumOff val="25000"/>
                  </a:schemeClr>
                </a:solidFill>
              </a:rPr>
              <a:t>可以真正地应用于</a:t>
            </a:r>
            <a:r>
              <a:rPr lang="en-US" altLang="zh-CN" b="1" dirty="0">
                <a:solidFill>
                  <a:schemeClr val="accent6"/>
                </a:solidFill>
              </a:rPr>
              <a:t>P2P</a:t>
            </a:r>
            <a:r>
              <a:rPr lang="zh-CN" altLang="en-US" b="1" dirty="0">
                <a:solidFill>
                  <a:schemeClr val="accent6"/>
                </a:solidFill>
              </a:rPr>
              <a:t>环境</a:t>
            </a:r>
            <a:r>
              <a:rPr lang="zh-CN" altLang="en-US" dirty="0">
                <a:solidFill>
                  <a:schemeClr val="tx1">
                    <a:lumMod val="75000"/>
                    <a:lumOff val="25000"/>
                  </a:schemeClr>
                </a:solidFill>
              </a:rPr>
              <a:t>中。</a:t>
            </a:r>
          </a:p>
        </p:txBody>
      </p:sp>
      <p:sp>
        <p:nvSpPr>
          <p:cNvPr id="9" name="矩形 8"/>
          <p:cNvSpPr/>
          <p:nvPr/>
        </p:nvSpPr>
        <p:spPr>
          <a:xfrm>
            <a:off x="323850" y="1738167"/>
            <a:ext cx="1800493" cy="369332"/>
          </a:xfrm>
          <a:prstGeom prst="rect">
            <a:avLst/>
          </a:prstGeom>
          <a:solidFill>
            <a:schemeClr val="accent6"/>
          </a:solidFill>
        </p:spPr>
        <p:txBody>
          <a:bodyPr wrap="none">
            <a:spAutoFit/>
          </a:bodyPr>
          <a:lstStyle/>
          <a:p>
            <a:r>
              <a:rPr lang="zh-CN" altLang="en-US" dirty="0">
                <a:solidFill>
                  <a:schemeClr val="bg1"/>
                </a:solidFill>
              </a:rPr>
              <a:t>一致性哈希算法</a:t>
            </a:r>
          </a:p>
        </p:txBody>
      </p:sp>
    </p:spTree>
    <p:extLst>
      <p:ext uri="{BB962C8B-B14F-4D97-AF65-F5344CB8AC3E}">
        <p14:creationId xmlns:p14="http://schemas.microsoft.com/office/powerpoint/2010/main" val="69024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CF730C6D-5BB4-4F63-9D16-9EBF769D35DB}" type="slidenum">
              <a:rPr lang="zh-CN" altLang="en-US" smtClean="0"/>
              <a:pPr/>
              <a:t>9</a:t>
            </a:fld>
            <a:endParaRPr lang="zh-CN" altLang="en-US" dirty="0"/>
          </a:p>
        </p:txBody>
      </p:sp>
      <p:sp>
        <p:nvSpPr>
          <p:cNvPr id="4" name="矩形 3"/>
          <p:cNvSpPr/>
          <p:nvPr/>
        </p:nvSpPr>
        <p:spPr>
          <a:xfrm>
            <a:off x="199435" y="96020"/>
            <a:ext cx="4017446" cy="461665"/>
          </a:xfrm>
          <a:prstGeom prst="rect">
            <a:avLst/>
          </a:prstGeom>
        </p:spPr>
        <p:txBody>
          <a:bodyPr wrap="none">
            <a:spAutoFit/>
          </a:bodyPr>
          <a:lstStyle/>
          <a:p>
            <a:r>
              <a:rPr lang="en-US" altLang="zh-CN" sz="2400" b="1" spc="225" dirty="0">
                <a:solidFill>
                  <a:schemeClr val="bg1"/>
                </a:solidFill>
                <a:latin typeface="微软雅黑" panose="020B0503020204020204" pitchFamily="34" charset="-122"/>
                <a:ea typeface="微软雅黑" panose="020B0503020204020204" pitchFamily="34" charset="-122"/>
              </a:rPr>
              <a:t>1 </a:t>
            </a:r>
            <a:r>
              <a:rPr lang="zh-CN" altLang="en-US" sz="2400" b="1" spc="225" dirty="0">
                <a:solidFill>
                  <a:schemeClr val="bg1"/>
                </a:solidFill>
                <a:latin typeface="微软雅黑" panose="020B0503020204020204" pitchFamily="34" charset="-122"/>
                <a:ea typeface="微软雅黑" panose="020B0503020204020204" pitchFamily="34" charset="-122"/>
              </a:rPr>
              <a:t>基础存储架构</a:t>
            </a:r>
            <a:r>
              <a:rPr lang="en-US" altLang="zh-CN" sz="2400" b="1" spc="225" dirty="0">
                <a:solidFill>
                  <a:schemeClr val="bg1"/>
                </a:solidFill>
                <a:latin typeface="微软雅黑" panose="020B0503020204020204" pitchFamily="34" charset="-122"/>
                <a:ea typeface="微软雅黑" panose="020B0503020204020204" pitchFamily="34" charset="-122"/>
              </a:rPr>
              <a:t>Dynamo</a:t>
            </a:r>
          </a:p>
        </p:txBody>
      </p:sp>
      <p:pic>
        <p:nvPicPr>
          <p:cNvPr id="3074" name="Picture 2" descr="T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7654" y="2426594"/>
            <a:ext cx="3626669" cy="3011313"/>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42393" y="1328718"/>
            <a:ext cx="8219032" cy="1092607"/>
          </a:xfrm>
          <a:prstGeom prst="rect">
            <a:avLst/>
          </a:prstGeom>
        </p:spPr>
        <p:txBody>
          <a:bodyPr wrap="square">
            <a:spAutoFit/>
          </a:bodyPr>
          <a:lstStyle/>
          <a:p>
            <a:pPr>
              <a:lnSpc>
                <a:spcPts val="2600"/>
              </a:lnSpc>
            </a:pPr>
            <a:r>
              <a:rPr lang="zh-CN" altLang="en-US" dirty="0">
                <a:solidFill>
                  <a:schemeClr val="tx1">
                    <a:lumMod val="75000"/>
                    <a:lumOff val="25000"/>
                  </a:schemeClr>
                </a:solidFill>
              </a:rPr>
              <a:t>一致性哈希算法除了能够保证哈希运算结果充分分散到整个环上外，还能保证在添加或删除设备节点时只会影响到其在哈希环中的前驱设备节点，而不会对其他设备节点产生影响。</a:t>
            </a:r>
          </a:p>
        </p:txBody>
      </p:sp>
      <p:sp>
        <p:nvSpPr>
          <p:cNvPr id="6" name="矩形 5"/>
          <p:cNvSpPr/>
          <p:nvPr/>
        </p:nvSpPr>
        <p:spPr>
          <a:xfrm>
            <a:off x="583623" y="5508645"/>
            <a:ext cx="8518511" cy="369332"/>
          </a:xfrm>
          <a:prstGeom prst="rect">
            <a:avLst/>
          </a:prstGeom>
        </p:spPr>
        <p:txBody>
          <a:bodyPr wrap="square">
            <a:spAutoFit/>
          </a:bodyPr>
          <a:lstStyle/>
          <a:p>
            <a:r>
              <a:rPr lang="zh-CN" altLang="en-US" dirty="0">
                <a:solidFill>
                  <a:schemeClr val="tx1">
                    <a:lumMod val="75000"/>
                    <a:lumOff val="25000"/>
                  </a:schemeClr>
                </a:solidFill>
              </a:rPr>
              <a:t>一致性哈希算法可以</a:t>
            </a:r>
            <a:r>
              <a:rPr lang="zh-CN" altLang="en-US" b="1" dirty="0">
                <a:solidFill>
                  <a:schemeClr val="accent6"/>
                </a:solidFill>
              </a:rPr>
              <a:t>大大降低</a:t>
            </a:r>
            <a:r>
              <a:rPr lang="zh-CN" altLang="en-US" dirty="0">
                <a:solidFill>
                  <a:schemeClr val="tx1">
                    <a:lumMod val="75000"/>
                    <a:lumOff val="25000"/>
                  </a:schemeClr>
                </a:solidFill>
              </a:rPr>
              <a:t>在添加或删除节点时引起的</a:t>
            </a:r>
            <a:r>
              <a:rPr lang="zh-CN" altLang="en-US" b="1" dirty="0">
                <a:solidFill>
                  <a:schemeClr val="accent6"/>
                </a:solidFill>
              </a:rPr>
              <a:t>节点间的数据传输开销</a:t>
            </a:r>
          </a:p>
        </p:txBody>
      </p:sp>
      <p:sp>
        <p:nvSpPr>
          <p:cNvPr id="8" name="文本框 7"/>
          <p:cNvSpPr txBox="1"/>
          <p:nvPr/>
        </p:nvSpPr>
        <p:spPr>
          <a:xfrm>
            <a:off x="404049" y="808059"/>
            <a:ext cx="2954655" cy="461665"/>
          </a:xfrm>
          <a:prstGeom prst="rect">
            <a:avLst/>
          </a:prstGeom>
          <a:noFill/>
        </p:spPr>
        <p:txBody>
          <a:bodyPr wrap="none" rtlCol="0">
            <a:spAutoFit/>
          </a:bodyPr>
          <a:lstStyle/>
          <a:p>
            <a:r>
              <a:rPr lang="zh-CN" altLang="en-US" sz="2400" b="1" dirty="0">
                <a:solidFill>
                  <a:schemeClr val="accent6"/>
                </a:solidFill>
              </a:rPr>
              <a:t>数据均衡分布的问题</a:t>
            </a:r>
          </a:p>
        </p:txBody>
      </p:sp>
      <p:sp>
        <p:nvSpPr>
          <p:cNvPr id="9" name="椭圆 8"/>
          <p:cNvSpPr/>
          <p:nvPr/>
        </p:nvSpPr>
        <p:spPr>
          <a:xfrm>
            <a:off x="298321" y="954365"/>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Picture 2" descr="T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623" y="2426594"/>
            <a:ext cx="3421947" cy="3011313"/>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20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5A5A5"/>
      </a:hlink>
      <a:folHlink>
        <a:srgbClr val="954F72"/>
      </a:folHlink>
    </a:clrScheme>
    <a:fontScheme name="自定义 3">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2664</TotalTime>
  <Words>2910</Words>
  <Application>Microsoft Office PowerPoint</Application>
  <PresentationFormat>全屏显示(4:3)</PresentationFormat>
  <Paragraphs>428</Paragraphs>
  <Slides>38</Slides>
  <Notes>16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38</vt:i4>
      </vt:variant>
    </vt:vector>
  </HeadingPairs>
  <TitlesOfParts>
    <vt:vector size="46" baseType="lpstr">
      <vt:lpstr>inherit</vt:lpstr>
      <vt:lpstr>等线</vt:lpstr>
      <vt:lpstr>微软雅黑</vt:lpstr>
      <vt:lpstr>Arial</vt:lpstr>
      <vt:lpstr>Calibri</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潮伟 林</cp:lastModifiedBy>
  <cp:revision>107</cp:revision>
  <dcterms:created xsi:type="dcterms:W3CDTF">2015-10-22T05:46:43Z</dcterms:created>
  <dcterms:modified xsi:type="dcterms:W3CDTF">2021-05-13T03:27:05Z</dcterms:modified>
</cp:coreProperties>
</file>