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7" r:id="rId2"/>
    <p:sldId id="643" r:id="rId3"/>
    <p:sldId id="715" r:id="rId4"/>
    <p:sldId id="701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9" r:id="rId16"/>
    <p:sldId id="712" r:id="rId17"/>
    <p:sldId id="713" r:id="rId18"/>
    <p:sldId id="714" r:id="rId19"/>
    <p:sldId id="721" r:id="rId20"/>
    <p:sldId id="694" r:id="rId21"/>
    <p:sldId id="644" r:id="rId22"/>
    <p:sldId id="656" r:id="rId23"/>
    <p:sldId id="631" r:id="rId24"/>
    <p:sldId id="657" r:id="rId25"/>
    <p:sldId id="659" r:id="rId26"/>
    <p:sldId id="662" r:id="rId27"/>
    <p:sldId id="661" r:id="rId28"/>
    <p:sldId id="720" r:id="rId29"/>
    <p:sldId id="663" r:id="rId30"/>
    <p:sldId id="664" r:id="rId31"/>
    <p:sldId id="665" r:id="rId32"/>
    <p:sldId id="666" r:id="rId33"/>
    <p:sldId id="667" r:id="rId34"/>
    <p:sldId id="668" r:id="rId35"/>
    <p:sldId id="640" r:id="rId36"/>
    <p:sldId id="670" r:id="rId37"/>
    <p:sldId id="722" r:id="rId38"/>
    <p:sldId id="679" r:id="rId39"/>
    <p:sldId id="680" r:id="rId40"/>
    <p:sldId id="716" r:id="rId41"/>
    <p:sldId id="671" r:id="rId42"/>
    <p:sldId id="681" r:id="rId43"/>
    <p:sldId id="682" r:id="rId44"/>
    <p:sldId id="683" r:id="rId45"/>
    <p:sldId id="684" r:id="rId46"/>
    <p:sldId id="685" r:id="rId47"/>
    <p:sldId id="687" r:id="rId48"/>
    <p:sldId id="688" r:id="rId49"/>
    <p:sldId id="689" r:id="rId50"/>
    <p:sldId id="690" r:id="rId51"/>
    <p:sldId id="692" r:id="rId52"/>
    <p:sldId id="691" r:id="rId53"/>
    <p:sldId id="697" r:id="rId54"/>
    <p:sldId id="696" r:id="rId55"/>
    <p:sldId id="698" r:id="rId56"/>
    <p:sldId id="699" r:id="rId57"/>
    <p:sldId id="700" r:id="rId58"/>
    <p:sldId id="673" r:id="rId59"/>
    <p:sldId id="676" r:id="rId60"/>
    <p:sldId id="677" r:id="rId61"/>
    <p:sldId id="693" r:id="rId62"/>
    <p:sldId id="641" r:id="rId63"/>
    <p:sldId id="642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588824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99" autoAdjust="0"/>
    <p:restoredTop sz="93662" autoAdjust="0"/>
  </p:normalViewPr>
  <p:slideViewPr>
    <p:cSldViewPr snapToGrid="0">
      <p:cViewPr varScale="1">
        <p:scale>
          <a:sx n="81" d="100"/>
          <a:sy n="81" d="100"/>
        </p:scale>
        <p:origin x="4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2910"/>
    </p:cViewPr>
  </p:sorterViewPr>
  <p:notesViewPr>
    <p:cSldViewPr snapToGrid="0">
      <p:cViewPr varScale="1">
        <p:scale>
          <a:sx n="87" d="100"/>
          <a:sy n="87" d="100"/>
        </p:scale>
        <p:origin x="156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58.wmf"/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26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96F4-FEA8-4DD9-AC8A-3D72D6C21D05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E2028-A717-4AB1-956A-664BBEADC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8F57-3390-41C0-A458-63BC546AED2F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EB44-C47D-4A88-8AD9-59730808B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167E5-CC87-4E6D-B50D-CB9D079A84E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877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B09D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963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fld id="{7F2FA2EA-74C1-4F24-8F07-4C611B819E83}" type="datetime1">
              <a:rPr lang="en-US" smtClean="0"/>
              <a:t>1/12/2018</a:t>
            </a:fld>
            <a:endParaRPr lang="en-US"/>
          </a:p>
        </p:txBody>
      </p:sp>
      <p:sp>
        <p:nvSpPr>
          <p:cNvPr id="696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21F9B-CC2F-4589-9244-BB4DF437029F}" type="datetime1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F860-577C-4D45-8676-D9CE0A20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657A23-B913-49DB-B818-D79E98CDEAE4}" type="datetime1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F06F0-6D57-4597-B33A-FFD4A2286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147F02-CF78-4F50-BBF1-822CFB45C6B3}" type="datetime1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01E7B-56A1-414F-89F3-B6C7032F8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1981200" cy="578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791200" cy="578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C88D1-800A-45E0-AFDF-AD68142A193B}" type="datetime1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9397F-CEDA-48D5-BD8C-AEA2D4535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524000"/>
            <a:ext cx="7693025" cy="45624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F0C80321-BC77-48F5-8C3E-583D51D49A01}" type="datetime1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2E671B2F-1C99-4FE4-BA01-E7FD1576D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88FA85DA-4772-4C49-AB7C-FF900208AC03}" type="datetime1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58FB94B-310E-4488-A02A-EEA058C97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524000"/>
            <a:ext cx="3770312" cy="2205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881438"/>
            <a:ext cx="3770312" cy="220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2FE164AE-3BF3-4C7F-8862-D30481348756}" type="datetime1">
              <a:rPr lang="en-US" smtClean="0"/>
              <a:t>1/12/2018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91A6391-E052-4C84-A0B9-E42B7D164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1000"/>
            <a:ext cx="6248400" cy="31242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0" y="28956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6" name="AutoShap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EF2D91E2-8234-483B-A5F6-11247B1C0F9E}" type="datetime1">
              <a:rPr lang="en-US" smtClean="0"/>
              <a:t>1/12/2018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11B79B85-C4F4-4A93-87E0-BDB634E0097F}" type="datetime1">
              <a:rPr lang="en-US" smtClean="0"/>
              <a:t>1/12/2018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92F3-E03D-4F57-8884-8D9D14AD5A3B}" type="datetime1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AE433-2354-447F-AC9C-E3BA53A2E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AAC03-1E94-44BB-A94B-3C3F350287D7}" type="datetime1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3F87-C530-494E-9DEB-A06277A2E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3CDD3-AE86-4E81-BD27-209BB81ACDC9}" type="datetime1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3930-8D3E-46B4-9CFD-3C99D89E8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D518E0-94E0-4E36-BAF8-7CBDC953F0BD}" type="datetime1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AF876-FBA0-445E-8008-364E6B9A3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34089E-02F4-4845-9D60-52E21A391449}" type="datetime1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76461-077E-41AC-BF9A-19ECFE564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C26AD2-06CB-4D64-99EE-E410F172F1AB}" type="datetime1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F663B-019F-483E-92A6-D54289439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457200" y="0"/>
            <a:ext cx="2743200" cy="457200"/>
          </a:xfrm>
          <a:custGeom>
            <a:avLst/>
            <a:gdLst/>
            <a:ahLst/>
            <a:cxnLst>
              <a:cxn ang="0">
                <a:pos x="1728" y="0"/>
              </a:cxn>
              <a:cxn ang="0">
                <a:pos x="1728" y="480"/>
              </a:cxn>
              <a:cxn ang="0">
                <a:pos x="380" y="482"/>
              </a:cxn>
              <a:cxn ang="0">
                <a:pos x="354" y="480"/>
              </a:cxn>
              <a:cxn ang="0">
                <a:pos x="308" y="489"/>
              </a:cxn>
              <a:cxn ang="0">
                <a:pos x="246" y="531"/>
              </a:cxn>
              <a:cxn ang="0">
                <a:pos x="206" y="597"/>
              </a:cxn>
              <a:cxn ang="0">
                <a:pos x="192" y="666"/>
              </a:cxn>
              <a:cxn ang="0">
                <a:pos x="192" y="735"/>
              </a:cxn>
              <a:cxn ang="0">
                <a:pos x="0" y="735"/>
              </a:cxn>
              <a:cxn ang="0">
                <a:pos x="0" y="480"/>
              </a:cxn>
              <a:cxn ang="0">
                <a:pos x="0" y="0"/>
              </a:cxn>
              <a:cxn ang="0">
                <a:pos x="1728" y="0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B09DC9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128713"/>
            <a:ext cx="7391400" cy="319087"/>
            <a:chOff x="144" y="1248"/>
            <a:chExt cx="4656" cy="201"/>
          </a:xfrm>
        </p:grpSpPr>
        <p:sp>
          <p:nvSpPr>
            <p:cNvPr id="68615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76930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5532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121E26C-795E-4FFA-9DA3-9DBD4ADE3719}" type="datetime1">
              <a:rPr lang="en-US" smtClean="0"/>
              <a:t>1/12/2018</a:t>
            </a:fld>
            <a:endParaRPr lang="en-US"/>
          </a:p>
        </p:txBody>
      </p:sp>
      <p:sp>
        <p:nvSpPr>
          <p:cNvPr id="686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5564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400"/>
            </a:lvl1pPr>
          </a:lstStyle>
          <a:p>
            <a:r>
              <a:rPr lang="en-US" smtClean="0"/>
              <a:t>W2018: EE307 combinational logic review and CMOS</a:t>
            </a:r>
            <a:endParaRPr lang="en-US"/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2050"/>
            <a:ext cx="8270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07E44221-0658-4A54-A9D6-6D6CA4EC74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duct_term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0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7.wmf"/><Relationship Id="rId10" Type="http://schemas.openxmlformats.org/officeDocument/2006/relationships/image" Target="../media/image41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png"/><Relationship Id="rId4" Type="http://schemas.openxmlformats.org/officeDocument/2006/relationships/image" Target="../media/image2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2.png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8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4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0.png"/><Relationship Id="rId4" Type="http://schemas.openxmlformats.org/officeDocument/2006/relationships/image" Target="../media/image56.wmf"/><Relationship Id="rId9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4.png"/><Relationship Id="rId4" Type="http://schemas.openxmlformats.org/officeDocument/2006/relationships/image" Target="../media/image61.wmf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5.png"/><Relationship Id="rId4" Type="http://schemas.openxmlformats.org/officeDocument/2006/relationships/image" Target="../media/image6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914400"/>
            <a:ext cx="84582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EE307 Topic 1: </a:t>
            </a:r>
            <a:br>
              <a:rPr lang="en-US" sz="2800" dirty="0" smtClean="0"/>
            </a:br>
            <a:r>
              <a:rPr lang="en-US" sz="2800" dirty="0" smtClean="0"/>
              <a:t>Combinational logic review and Complementary MOSFET: CMOS 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253424" cy="182245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Complementary MOSFET: The first logic family (The first way to build gates from transistors)</a:t>
            </a:r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XOR is associative in nature</a:t>
            </a:r>
            <a:endParaRPr lang="en-US" dirty="0"/>
          </a:p>
        </p:txBody>
      </p:sp>
      <p:grpSp>
        <p:nvGrpSpPr>
          <p:cNvPr id="5" name="Group 109"/>
          <p:cNvGrpSpPr/>
          <p:nvPr/>
        </p:nvGrpSpPr>
        <p:grpSpPr>
          <a:xfrm>
            <a:off x="692046" y="3972524"/>
            <a:ext cx="8064708" cy="2036164"/>
            <a:chOff x="1079292" y="4367135"/>
            <a:chExt cx="8064708" cy="2036164"/>
          </a:xfrm>
        </p:grpSpPr>
        <p:grpSp>
          <p:nvGrpSpPr>
            <p:cNvPr id="7" name="Group 100"/>
            <p:cNvGrpSpPr/>
            <p:nvPr/>
          </p:nvGrpSpPr>
          <p:grpSpPr>
            <a:xfrm>
              <a:off x="1079292" y="4367135"/>
              <a:ext cx="7427628" cy="2036164"/>
              <a:chOff x="1109273" y="3617627"/>
              <a:chExt cx="7427628" cy="2036164"/>
            </a:xfrm>
          </p:grpSpPr>
          <p:grpSp>
            <p:nvGrpSpPr>
              <p:cNvPr id="8" name="Group 31"/>
              <p:cNvGrpSpPr/>
              <p:nvPr/>
            </p:nvGrpSpPr>
            <p:grpSpPr>
              <a:xfrm>
                <a:off x="1121764" y="3617627"/>
                <a:ext cx="2101122" cy="1074295"/>
                <a:chOff x="762000" y="2133600"/>
                <a:chExt cx="4572000" cy="1981200"/>
              </a:xfrm>
            </p:grpSpPr>
            <p:cxnSp>
              <p:nvCxnSpPr>
                <p:cNvPr id="33" name="Straight Connector 32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1229190" y="2133600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A</a:t>
                  </a:r>
                  <a:endParaRPr lang="en-US" sz="11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229190" y="3008531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B</a:t>
                  </a:r>
                  <a:endParaRPr lang="en-US" sz="1050" b="1" dirty="0"/>
                </a:p>
              </p:txBody>
            </p:sp>
            <p:grpSp>
              <p:nvGrpSpPr>
                <p:cNvPr id="9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44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11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42" name="Arc 41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3" name="Arc 42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0" name="Arc 39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2" name="Group 45"/>
              <p:cNvGrpSpPr/>
              <p:nvPr/>
            </p:nvGrpSpPr>
            <p:grpSpPr>
              <a:xfrm>
                <a:off x="1109273" y="4579496"/>
                <a:ext cx="2101122" cy="1074295"/>
                <a:chOff x="762000" y="2133600"/>
                <a:chExt cx="4572000" cy="1981200"/>
              </a:xfrm>
            </p:grpSpPr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1229189" y="2133600"/>
                  <a:ext cx="806449" cy="737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C</a:t>
                  </a:r>
                  <a:endParaRPr lang="en-US" sz="1100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29189" y="3008532"/>
                  <a:ext cx="764592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D</a:t>
                  </a:r>
                  <a:endParaRPr lang="en-US" sz="1050" b="1" dirty="0"/>
                </a:p>
              </p:txBody>
            </p:sp>
            <p:grpSp>
              <p:nvGrpSpPr>
                <p:cNvPr id="13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58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4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15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56" name="Arc 55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57" name="Arc 56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54" name="Arc 53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5" name="Arc 54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6" name="Group 59"/>
              <p:cNvGrpSpPr/>
              <p:nvPr/>
            </p:nvGrpSpPr>
            <p:grpSpPr>
              <a:xfrm>
                <a:off x="2985542" y="4016404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7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71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8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19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69" name="Arc 68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Arc 69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7" name="Arc 66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8" name="Arc 67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cxnSp>
            <p:nvCxnSpPr>
              <p:cNvPr id="74" name="Straight Connector 73"/>
              <p:cNvCxnSpPr/>
              <p:nvPr/>
            </p:nvCxnSpPr>
            <p:spPr bwMode="auto">
              <a:xfrm rot="16200000" flipV="1">
                <a:off x="2945569" y="4909280"/>
                <a:ext cx="479686" cy="149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 75"/>
              <p:cNvGrpSpPr/>
              <p:nvPr/>
            </p:nvGrpSpPr>
            <p:grpSpPr>
              <a:xfrm>
                <a:off x="4694421" y="4286227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229189" y="3008532"/>
                  <a:ext cx="764592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E</a:t>
                  </a:r>
                  <a:endParaRPr lang="en-US" sz="1050" b="1" dirty="0"/>
                </a:p>
              </p:txBody>
            </p:sp>
            <p:grpSp>
              <p:nvGrpSpPr>
                <p:cNvPr id="21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87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2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23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85" name="Arc 84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6" name="Arc 85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83" name="Arc 82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4" name="Arc 83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4" name="Group 88"/>
              <p:cNvGrpSpPr/>
              <p:nvPr/>
            </p:nvGrpSpPr>
            <p:grpSpPr>
              <a:xfrm>
                <a:off x="6435779" y="4558548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229189" y="3008532"/>
                  <a:ext cx="708782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</a:t>
                  </a:r>
                  <a:endParaRPr lang="en-US" sz="1050" b="1" dirty="0"/>
                </a:p>
              </p:txBody>
            </p:sp>
            <p:grpSp>
              <p:nvGrpSpPr>
                <p:cNvPr id="25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99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0" name="Straight Connector 99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27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97" name="Arc 96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8" name="Arc 97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95" name="Arc 94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6" name="Arc 95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109" name="TextBox 108"/>
            <p:cNvSpPr txBox="1"/>
            <p:nvPr/>
          </p:nvSpPr>
          <p:spPr>
            <a:xfrm>
              <a:off x="8099528" y="5403956"/>
              <a:ext cx="10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OUT</a:t>
              </a:r>
              <a:endParaRPr lang="en-US" sz="1100" b="1" dirty="0"/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61" y="2102239"/>
            <a:ext cx="6503111" cy="159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 : SOP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32748" y="1524000"/>
            <a:ext cx="5711251" cy="4891790"/>
          </a:xfrm>
        </p:spPr>
        <p:txBody>
          <a:bodyPr>
            <a:normAutofit/>
          </a:bodyPr>
          <a:lstStyle/>
          <a:p>
            <a:r>
              <a:rPr lang="en-US" dirty="0" smtClean="0"/>
              <a:t>Change this table to a sentence:</a:t>
            </a:r>
          </a:p>
          <a:p>
            <a:pPr>
              <a:buNone/>
            </a:pPr>
            <a:r>
              <a:rPr lang="en-US" dirty="0" smtClean="0"/>
              <a:t>(A   </a:t>
            </a:r>
            <a:r>
              <a:rPr lang="en-US" dirty="0" smtClean="0">
                <a:sym typeface="Wingdings"/>
              </a:rPr>
              <a:t>•</a:t>
            </a:r>
            <a:r>
              <a:rPr lang="en-US" dirty="0" smtClean="0"/>
              <a:t>   B) + (A   </a:t>
            </a:r>
            <a:r>
              <a:rPr lang="en-US" dirty="0" smtClean="0">
                <a:sym typeface="Wingdings"/>
              </a:rPr>
              <a:t>•</a:t>
            </a:r>
            <a:r>
              <a:rPr lang="en-US" dirty="0" smtClean="0"/>
              <a:t>   B) + (A   </a:t>
            </a:r>
            <a:r>
              <a:rPr lang="en-US" dirty="0" smtClean="0">
                <a:sym typeface="Wingdings"/>
              </a:rPr>
              <a:t>•</a:t>
            </a:r>
            <a:r>
              <a:rPr lang="en-US" dirty="0" smtClean="0"/>
              <a:t>   B) </a:t>
            </a:r>
          </a:p>
          <a:p>
            <a:pPr>
              <a:buNone/>
            </a:pPr>
            <a:r>
              <a:rPr lang="en-US" dirty="0" smtClean="0"/>
              <a:t>= Output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Look at “1”s in Output column    </a:t>
            </a:r>
          </a:p>
          <a:p>
            <a:pPr>
              <a:buNone/>
            </a:pPr>
            <a:r>
              <a:rPr lang="en-US" sz="3200" dirty="0" smtClean="0"/>
              <a:t>        and make sentence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752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TRUE?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620978" y="2049683"/>
            <a:ext cx="4816839" cy="17488"/>
            <a:chOff x="3642610" y="2081318"/>
            <a:chExt cx="4816839" cy="17488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3642610" y="2081318"/>
              <a:ext cx="2098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604480" y="2098806"/>
              <a:ext cx="2098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503888" y="2083815"/>
              <a:ext cx="2098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49587" y="2086315"/>
              <a:ext cx="2098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3474639" y="4105544"/>
            <a:ext cx="5418471" cy="769441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Sum of products!!!!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89" y="1524000"/>
            <a:ext cx="8659257" cy="45624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1s in output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the inputs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an equation </a:t>
            </a:r>
            <a:r>
              <a:rPr lang="en-US" dirty="0" err="1" smtClean="0"/>
              <a:t>ANDing</a:t>
            </a:r>
            <a:r>
              <a:rPr lang="en-US" dirty="0" smtClean="0"/>
              <a:t> inputs that equals 1 for only those inputs – this is called a “</a:t>
            </a:r>
            <a:r>
              <a:rPr lang="en-US" dirty="0" err="1" smtClean="0"/>
              <a:t>Minterm</a:t>
            </a:r>
            <a:r>
              <a:rPr lang="en-US" dirty="0" smtClean="0"/>
              <a:t>”: </a:t>
            </a:r>
          </a:p>
          <a:p>
            <a:pPr marL="914400" lvl="1" indent="-514350">
              <a:buNone/>
            </a:pPr>
            <a:r>
              <a:rPr lang="en-US" dirty="0" smtClean="0"/>
              <a:t>	“A </a:t>
            </a:r>
            <a:r>
              <a:rPr lang="en-US" dirty="0" smtClean="0">
                <a:hlinkClick r:id="rId2" tooltip="Product term"/>
              </a:rPr>
              <a:t>product (</a:t>
            </a:r>
            <a:r>
              <a:rPr lang="en-US" dirty="0" err="1" smtClean="0">
                <a:hlinkClick r:id="rId2" tooltip="Product term"/>
              </a:rPr>
              <a:t>ANDed</a:t>
            </a:r>
            <a:r>
              <a:rPr lang="en-US" dirty="0" smtClean="0">
                <a:hlinkClick r:id="rId2" tooltip="Product term"/>
              </a:rPr>
              <a:t>) term</a:t>
            </a:r>
            <a:r>
              <a:rPr lang="en-US" dirty="0" smtClean="0"/>
              <a:t> in which each of the </a:t>
            </a:r>
            <a:r>
              <a:rPr lang="en-US" i="1" dirty="0" smtClean="0"/>
              <a:t>n</a:t>
            </a:r>
            <a:r>
              <a:rPr lang="en-US" dirty="0" smtClean="0"/>
              <a:t> variables appears </a:t>
            </a:r>
            <a:r>
              <a:rPr lang="en-US" b="1" dirty="0" smtClean="0"/>
              <a:t>once</a:t>
            </a:r>
            <a:r>
              <a:rPr lang="en-US" dirty="0" smtClean="0"/>
              <a:t> (in either its complemented or </a:t>
            </a:r>
            <a:r>
              <a:rPr lang="en-US" dirty="0" err="1" smtClean="0"/>
              <a:t>uncomplemented</a:t>
            </a:r>
            <a:r>
              <a:rPr lang="en-US" dirty="0" smtClean="0"/>
              <a:t> form) is called a </a:t>
            </a:r>
            <a:r>
              <a:rPr lang="en-US" i="1" dirty="0" err="1" smtClean="0"/>
              <a:t>minterm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the 1s (outputs) and do steps 1-3 for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 all the </a:t>
            </a:r>
            <a:r>
              <a:rPr lang="en-US" dirty="0" err="1" smtClean="0"/>
              <a:t>minterms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sums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4042" y="1524000"/>
            <a:ext cx="5809957" cy="48917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Product of sums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Something like: (W+X)(Y+Z)</a:t>
            </a:r>
          </a:p>
          <a:p>
            <a:endParaRPr lang="en-US" dirty="0" smtClean="0"/>
          </a:p>
          <a:p>
            <a:r>
              <a:rPr lang="en-US" dirty="0" smtClean="0"/>
              <a:t>Look at “0”s. You want to find a sum for each row that gives the right output:</a:t>
            </a:r>
          </a:p>
          <a:p>
            <a:pPr>
              <a:buNone/>
            </a:pPr>
            <a:r>
              <a:rPr lang="en-US" dirty="0" smtClean="0"/>
              <a:t>   (A   </a:t>
            </a:r>
            <a:r>
              <a:rPr lang="en-US" dirty="0" smtClean="0">
                <a:sym typeface="Wingdings"/>
              </a:rPr>
              <a:t>+</a:t>
            </a:r>
            <a:r>
              <a:rPr lang="en-US" dirty="0" smtClean="0"/>
              <a:t>   B) (A  +  B)= Output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7271" y="2709204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TRUE?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7625" y="1547446"/>
            <a:ext cx="294014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Make believe example. Nothing to do with NAND gate discussion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6190" y="4354011"/>
            <a:ext cx="1676400" cy="44548"/>
            <a:chOff x="4809654" y="4389505"/>
            <a:chExt cx="1676400" cy="44548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390630" y="4395005"/>
              <a:ext cx="2098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809654" y="4434053"/>
              <a:ext cx="2098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276192" y="4389505"/>
              <a:ext cx="20986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0s in output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the inputs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an equation </a:t>
            </a:r>
            <a:r>
              <a:rPr lang="en-US" dirty="0" err="1" smtClean="0"/>
              <a:t>ORing</a:t>
            </a:r>
            <a:r>
              <a:rPr lang="en-US" dirty="0" smtClean="0"/>
              <a:t> inputs that equals 0 for only those inputs – this is called a “</a:t>
            </a:r>
            <a:r>
              <a:rPr lang="en-US" dirty="0" err="1" smtClean="0"/>
              <a:t>Maxterm</a:t>
            </a:r>
            <a:r>
              <a:rPr lang="en-US" dirty="0" smtClean="0"/>
              <a:t>”: </a:t>
            </a:r>
          </a:p>
          <a:p>
            <a:pPr marL="914400" lvl="1" indent="-514350">
              <a:buNone/>
            </a:pPr>
            <a:r>
              <a:rPr lang="en-US" dirty="0" smtClean="0"/>
              <a:t>	“A sum term in which each of the </a:t>
            </a:r>
            <a:r>
              <a:rPr lang="en-US" i="1" dirty="0" smtClean="0"/>
              <a:t>n</a:t>
            </a:r>
            <a:r>
              <a:rPr lang="en-US" dirty="0" smtClean="0"/>
              <a:t> variables appears </a:t>
            </a:r>
            <a:r>
              <a:rPr lang="en-US" b="1" dirty="0" smtClean="0"/>
              <a:t>once</a:t>
            </a:r>
            <a:r>
              <a:rPr lang="en-US" dirty="0" smtClean="0"/>
              <a:t> (in either its complemented or </a:t>
            </a:r>
            <a:r>
              <a:rPr lang="en-US" dirty="0" err="1" smtClean="0"/>
              <a:t>uncomplemented</a:t>
            </a:r>
            <a:r>
              <a:rPr lang="en-US" dirty="0" smtClean="0"/>
              <a:t> form) is called a </a:t>
            </a:r>
            <a:r>
              <a:rPr lang="en-US" i="1" dirty="0" err="1" smtClean="0"/>
              <a:t>maxterm</a:t>
            </a:r>
            <a:r>
              <a:rPr lang="en-US" dirty="0" smtClean="0"/>
              <a:t>.</a:t>
            </a:r>
            <a:r>
              <a:rPr lang="en-US" i="1" dirty="0" smtClean="0"/>
              <a:t>”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the </a:t>
            </a:r>
            <a:r>
              <a:rPr lang="en-US" b="1" dirty="0" smtClean="0">
                <a:solidFill>
                  <a:srgbClr val="FF0000"/>
                </a:solidFill>
              </a:rPr>
              <a:t>0s</a:t>
            </a:r>
            <a:r>
              <a:rPr lang="en-US" dirty="0" smtClean="0"/>
              <a:t> (outputs) and do steps 1-3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all the </a:t>
            </a:r>
            <a:r>
              <a:rPr lang="en-US" dirty="0" err="1" smtClean="0"/>
              <a:t>maxterms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Which is for SOP? Why?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6082" y="1902802"/>
          <a:ext cx="2366719" cy="46503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8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64266"/>
              </p:ext>
            </p:extLst>
          </p:nvPr>
        </p:nvGraphicFramePr>
        <p:xfrm>
          <a:off x="5298105" y="1902802"/>
          <a:ext cx="2366719" cy="46503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4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4729" y="1431874"/>
            <a:ext cx="199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SOP practice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22424" y="1431874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 practice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534729" y="1484801"/>
            <a:ext cx="1992084" cy="3320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22424" y="1496683"/>
            <a:ext cx="1992084" cy="3320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86" y="0"/>
            <a:ext cx="3124200" cy="1143000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16200000">
            <a:off x="5747348" y="2919508"/>
            <a:ext cx="5963546" cy="4486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5003"/>
              </p:ext>
            </p:extLst>
          </p:nvPr>
        </p:nvGraphicFramePr>
        <p:xfrm>
          <a:off x="3581400" y="228600"/>
          <a:ext cx="4191000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Z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0" y="1569155"/>
            <a:ext cx="827088" cy="46728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Kmap</a:t>
            </a:r>
            <a:r>
              <a:rPr lang="en-US" dirty="0" smtClean="0"/>
              <a:t> - SOP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2174"/>
              </p:ext>
            </p:extLst>
          </p:nvPr>
        </p:nvGraphicFramePr>
        <p:xfrm>
          <a:off x="63498" y="1666971"/>
          <a:ext cx="62321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CD\AB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533163" y="3765749"/>
            <a:ext cx="4343400" cy="533400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96801" y="3303849"/>
            <a:ext cx="2171700" cy="527756"/>
          </a:xfrm>
          <a:prstGeom prst="roundRect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52202" y="2700599"/>
            <a:ext cx="2171700" cy="606778"/>
          </a:xfrm>
          <a:prstGeom prst="roundRect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55363" y="2151195"/>
            <a:ext cx="1168400" cy="2204109"/>
            <a:chOff x="2362200" y="1950155"/>
            <a:chExt cx="1168400" cy="2373489"/>
          </a:xfrm>
        </p:grpSpPr>
        <p:sp>
          <p:nvSpPr>
            <p:cNvPr id="10" name="Left Bracket 9"/>
            <p:cNvSpPr/>
            <p:nvPr/>
          </p:nvSpPr>
          <p:spPr>
            <a:xfrm rot="16200000">
              <a:off x="2730500" y="1759655"/>
              <a:ext cx="609600" cy="990600"/>
            </a:xfrm>
            <a:prstGeom prst="leftBracket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 rot="5400000" flipV="1">
              <a:off x="2552700" y="3523544"/>
              <a:ext cx="609600" cy="990600"/>
            </a:xfrm>
            <a:prstGeom prst="leftBracket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763639"/>
              </p:ext>
            </p:extLst>
          </p:nvPr>
        </p:nvGraphicFramePr>
        <p:xfrm>
          <a:off x="609600" y="4659313"/>
          <a:ext cx="76247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30" name="Equation" r:id="rId4" imgW="2057400" imgH="177480" progId="Equation.3">
                  <p:embed/>
                </p:oleObj>
              </mc:Choice>
              <mc:Fallback>
                <p:oleObj name="Equation" r:id="rId4" imgW="2057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59313"/>
                        <a:ext cx="76247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996801" y="3265671"/>
            <a:ext cx="2171700" cy="1061156"/>
          </a:xfrm>
          <a:prstGeom prst="roundRect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241495"/>
              </p:ext>
            </p:extLst>
          </p:nvPr>
        </p:nvGraphicFramePr>
        <p:xfrm>
          <a:off x="827088" y="5374898"/>
          <a:ext cx="734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31" name="Equation" r:id="rId6" imgW="1981200" imgH="215900" progId="Equation.3">
                  <p:embed/>
                </p:oleObj>
              </mc:Choice>
              <mc:Fallback>
                <p:oleObj name="Equation" r:id="rId6" imgW="198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4898"/>
                        <a:ext cx="7340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442" y="0"/>
            <a:ext cx="2827970" cy="42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0" y="1569155"/>
            <a:ext cx="827088" cy="46728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Kmap</a:t>
            </a:r>
            <a:r>
              <a:rPr lang="en-US" dirty="0" smtClean="0"/>
              <a:t> - POS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98446"/>
              </p:ext>
            </p:extLst>
          </p:nvPr>
        </p:nvGraphicFramePr>
        <p:xfrm>
          <a:off x="42922" y="2214502"/>
          <a:ext cx="616255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CD\AB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437319" y="3774564"/>
            <a:ext cx="2267674" cy="533400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05177" y="2754186"/>
            <a:ext cx="2171700" cy="527756"/>
          </a:xfrm>
          <a:prstGeom prst="roundRect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19327" y="2710297"/>
            <a:ext cx="2171700" cy="606778"/>
          </a:xfrm>
          <a:prstGeom prst="roundRect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74625"/>
              </p:ext>
            </p:extLst>
          </p:nvPr>
        </p:nvGraphicFramePr>
        <p:xfrm>
          <a:off x="198697" y="5450648"/>
          <a:ext cx="8826459" cy="57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79" name="Equation" r:id="rId4" imgW="3682800" imgH="241200" progId="Equation.3">
                  <p:embed/>
                </p:oleObj>
              </mc:Choice>
              <mc:Fallback>
                <p:oleObj name="Equation" r:id="rId4" imgW="3682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97" y="5450648"/>
                        <a:ext cx="8826459" cy="5780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442" y="0"/>
            <a:ext cx="2827970" cy="425777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423203" y="3217709"/>
            <a:ext cx="982401" cy="1126317"/>
          </a:xfrm>
          <a:prstGeom prst="roundRect">
            <a:avLst/>
          </a:prstGeom>
          <a:noFill/>
          <a:ln w="603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128307" y="2710297"/>
            <a:ext cx="982401" cy="1126317"/>
          </a:xfrm>
          <a:prstGeom prst="round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673600" y="2927349"/>
            <a:ext cx="4013200" cy="2316679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Logic Families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topic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0"/>
            <a:ext cx="7693025" cy="5078278"/>
          </a:xfrm>
        </p:spPr>
        <p:txBody>
          <a:bodyPr/>
          <a:lstStyle/>
          <a:p>
            <a:r>
              <a:rPr lang="en-US" sz="2600" dirty="0" smtClean="0"/>
              <a:t>SOP, POS, </a:t>
            </a:r>
            <a:r>
              <a:rPr lang="en-US" sz="2600" dirty="0" err="1" smtClean="0"/>
              <a:t>KMaps</a:t>
            </a:r>
            <a:r>
              <a:rPr lang="en-US" sz="2600" dirty="0" smtClean="0"/>
              <a:t> or something to come up with a gate representation of a truth table.</a:t>
            </a:r>
          </a:p>
          <a:p>
            <a:r>
              <a:rPr lang="en-US" sz="2600" dirty="0" smtClean="0"/>
              <a:t>Gate based schematics are “block diagrams” of what a circuit looks like but not directly what goes into silicon. The “blocks” are the gate symbols.</a:t>
            </a:r>
          </a:p>
          <a:p>
            <a:r>
              <a:rPr lang="en-US" sz="2600" dirty="0" smtClean="0"/>
              <a:t>Transistors, resistors, capacitors, inductors and </a:t>
            </a:r>
            <a:r>
              <a:rPr lang="en-US" sz="2600" dirty="0" err="1" smtClean="0"/>
              <a:t>memristors</a:t>
            </a:r>
            <a:r>
              <a:rPr lang="en-US" sz="2600" dirty="0" smtClean="0"/>
              <a:t> are what actually goes into silicon.</a:t>
            </a:r>
          </a:p>
          <a:p>
            <a:r>
              <a:rPr lang="en-US" sz="2600" dirty="0" smtClean="0"/>
              <a:t>SO: You need to convert gates to transistors, resistors, inductors, and/or capacitors if you actually want to make a chip.</a:t>
            </a:r>
            <a:endParaRPr lang="en-US" sz="2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families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1483" y="6531737"/>
            <a:ext cx="4553938" cy="474663"/>
          </a:xfrm>
        </p:spPr>
        <p:txBody>
          <a:bodyPr/>
          <a:lstStyle/>
          <a:p>
            <a:r>
              <a:rPr lang="en-US" dirty="0" smtClean="0"/>
              <a:t>W2018: EE307 combinational logic review and CMOS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1173" y="1674055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Logic families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74075" y="2166424"/>
            <a:ext cx="1492348" cy="1052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104" y="3285023"/>
            <a:ext cx="978151" cy="646331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Static Logic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727555" y="2220073"/>
            <a:ext cx="797382" cy="955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60255" y="3285023"/>
            <a:ext cx="1334599" cy="646331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Adiabatic Logic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4854" y="3285023"/>
            <a:ext cx="1238123" cy="92333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Current steering Logic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494479" y="2245587"/>
            <a:ext cx="639971" cy="964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632977" y="3285023"/>
            <a:ext cx="1270354" cy="646331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Clocked Logic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052827" y="2226506"/>
            <a:ext cx="1337437" cy="964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099728" y="3285023"/>
            <a:ext cx="1419057" cy="646331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Ratioed</a:t>
            </a:r>
            <a:r>
              <a:rPr lang="en-US" b="1" dirty="0" smtClean="0"/>
              <a:t> Logic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478492" y="2158805"/>
            <a:ext cx="2270206" cy="1051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509784" y="3285023"/>
            <a:ext cx="1622998" cy="646331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Probability based Logic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4780671" y="2121876"/>
            <a:ext cx="3432100" cy="1068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809256" y="578038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And others….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444007"/>
            <a:ext cx="158060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Most popular, Rail to rail,</a:t>
            </a:r>
          </a:p>
          <a:p>
            <a:r>
              <a:rPr lang="en-US" dirty="0" smtClean="0"/>
              <a:t>Robust,</a:t>
            </a:r>
          </a:p>
          <a:p>
            <a:r>
              <a:rPr lang="en-US" dirty="0" smtClean="0"/>
              <a:t>Pretty fast,</a:t>
            </a:r>
          </a:p>
          <a:p>
            <a:r>
              <a:rPr lang="en-US" dirty="0" smtClean="0"/>
              <a:t>Easy to design with…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950602" y="2245587"/>
            <a:ext cx="48745" cy="924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486999" y="3959337"/>
            <a:ext cx="9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Slow,</a:t>
            </a:r>
          </a:p>
          <a:p>
            <a:r>
              <a:rPr lang="en-US" dirty="0" smtClean="0"/>
              <a:t>Low power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47183" y="4227598"/>
            <a:ext cx="171116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Newly popular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Larger,</a:t>
            </a:r>
          </a:p>
          <a:p>
            <a:r>
              <a:rPr lang="en-US" dirty="0" smtClean="0"/>
              <a:t>Not R2R</a:t>
            </a:r>
          </a:p>
          <a:p>
            <a:r>
              <a:rPr lang="en-US" dirty="0" smtClean="0"/>
              <a:t>Can be:</a:t>
            </a:r>
          </a:p>
          <a:p>
            <a:r>
              <a:rPr lang="en-US" dirty="0" smtClean="0"/>
              <a:t>Fast,</a:t>
            </a:r>
          </a:p>
          <a:p>
            <a:r>
              <a:rPr lang="en-US" dirty="0" smtClean="0"/>
              <a:t>Low </a:t>
            </a:r>
            <a:r>
              <a:rPr lang="en-US" dirty="0"/>
              <a:t>power, Can do </a:t>
            </a:r>
            <a:r>
              <a:rPr lang="en-US" dirty="0" smtClean="0"/>
              <a:t>non-inverting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05763" y="4078022"/>
            <a:ext cx="1553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used </a:t>
            </a:r>
            <a:r>
              <a:rPr lang="en-US" dirty="0" smtClean="0"/>
              <a:t>much now,</a:t>
            </a:r>
            <a:endParaRPr lang="en-US" dirty="0" smtClean="0"/>
          </a:p>
          <a:p>
            <a:r>
              <a:rPr lang="en-US" dirty="0" smtClean="0"/>
              <a:t>Power sucking,</a:t>
            </a:r>
          </a:p>
          <a:p>
            <a:r>
              <a:rPr lang="en-US" dirty="0" smtClean="0"/>
              <a:t>Larger,</a:t>
            </a:r>
          </a:p>
          <a:p>
            <a:r>
              <a:rPr lang="en-US" dirty="0" smtClean="0"/>
              <a:t>Complicated,</a:t>
            </a:r>
          </a:p>
          <a:p>
            <a:r>
              <a:rPr lang="en-US" dirty="0" smtClean="0"/>
              <a:t>R2R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10049" y="3285023"/>
            <a:ext cx="1270354" cy="92333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Pass transistor Logic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0568" y="4282801"/>
            <a:ext cx="145388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Can pass analog values too,</a:t>
            </a:r>
          </a:p>
          <a:p>
            <a:r>
              <a:rPr lang="en-US" dirty="0" smtClean="0"/>
              <a:t>Simple, </a:t>
            </a:r>
          </a:p>
          <a:p>
            <a:r>
              <a:rPr lang="en-US" dirty="0" smtClean="0"/>
              <a:t>Can be: </a:t>
            </a:r>
          </a:p>
          <a:p>
            <a:r>
              <a:rPr lang="en-US" dirty="0" smtClean="0"/>
              <a:t>Small, Fast,</a:t>
            </a:r>
          </a:p>
          <a:p>
            <a:r>
              <a:rPr lang="en-US" dirty="0" smtClean="0"/>
              <a:t>R2R,</a:t>
            </a:r>
          </a:p>
          <a:p>
            <a:r>
              <a:rPr lang="en-US" dirty="0" smtClean="0"/>
              <a:t>Can do non-inverting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00479" y="4098208"/>
            <a:ext cx="167019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 R2R,</a:t>
            </a:r>
          </a:p>
          <a:p>
            <a:r>
              <a:rPr lang="en-US" dirty="0" smtClean="0"/>
              <a:t>Older family,</a:t>
            </a:r>
          </a:p>
          <a:p>
            <a:r>
              <a:rPr lang="en-US" dirty="0" smtClean="0"/>
              <a:t>Many styles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2407" y="4050853"/>
            <a:ext cx="1602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 family, Usually R2R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485" y="3979459"/>
            <a:ext cx="1107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CMOS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" grpId="0" animBg="1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87458" y="1441344"/>
            <a:ext cx="371959" cy="457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56" y="1524000"/>
            <a:ext cx="8136609" cy="4562475"/>
          </a:xfrm>
        </p:spPr>
        <p:txBody>
          <a:bodyPr/>
          <a:lstStyle/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“Static” logic family = low impedance path to VDD or GND to </a:t>
            </a:r>
            <a:r>
              <a:rPr lang="en-US" dirty="0" err="1" smtClean="0"/>
              <a:t>Vout</a:t>
            </a:r>
            <a:endParaRPr lang="en-US" dirty="0" smtClean="0"/>
          </a:p>
          <a:p>
            <a:pPr lvl="1"/>
            <a:r>
              <a:rPr lang="en-US" dirty="0" smtClean="0"/>
              <a:t>Low Z path to VDD </a:t>
            </a:r>
          </a:p>
          <a:p>
            <a:pPr lvl="1">
              <a:buNone/>
            </a:pPr>
            <a:r>
              <a:rPr lang="en-US" dirty="0" smtClean="0"/>
              <a:t>When you want </a:t>
            </a:r>
            <a:r>
              <a:rPr lang="en-US" dirty="0" err="1" smtClean="0"/>
              <a:t>Vout</a:t>
            </a:r>
            <a:r>
              <a:rPr lang="en-US" dirty="0" smtClean="0"/>
              <a:t>=High</a:t>
            </a:r>
          </a:p>
          <a:p>
            <a:pPr lvl="1"/>
            <a:r>
              <a:rPr lang="en-US" dirty="0" smtClean="0"/>
              <a:t>Low Z path to GND </a:t>
            </a:r>
          </a:p>
          <a:p>
            <a:pPr lvl="1">
              <a:buNone/>
            </a:pPr>
            <a:r>
              <a:rPr lang="en-US" dirty="0" smtClean="0"/>
              <a:t>When you want </a:t>
            </a:r>
            <a:r>
              <a:rPr lang="en-US" dirty="0" err="1" smtClean="0"/>
              <a:t>Vout</a:t>
            </a:r>
            <a:r>
              <a:rPr lang="en-US" dirty="0" smtClean="0"/>
              <a:t>=Low</a:t>
            </a:r>
          </a:p>
          <a:p>
            <a:pPr lvl="1"/>
            <a:r>
              <a:rPr lang="en-US" dirty="0" smtClean="0"/>
              <a:t>Two circuits: </a:t>
            </a:r>
          </a:p>
          <a:p>
            <a:pPr lvl="2"/>
            <a:r>
              <a:rPr lang="en-US" dirty="0" smtClean="0"/>
              <a:t>Pull-up Network to pull </a:t>
            </a:r>
            <a:r>
              <a:rPr lang="en-US" dirty="0" err="1" smtClean="0"/>
              <a:t>Vout</a:t>
            </a:r>
            <a:r>
              <a:rPr lang="en-US" dirty="0" smtClean="0"/>
              <a:t> High</a:t>
            </a:r>
          </a:p>
          <a:p>
            <a:pPr lvl="2"/>
            <a:r>
              <a:rPr lang="en-US" dirty="0" smtClean="0"/>
              <a:t>Pull-down Network to pull </a:t>
            </a:r>
            <a:r>
              <a:rPr lang="en-US" dirty="0" err="1" smtClean="0"/>
              <a:t>Vout</a:t>
            </a:r>
            <a:r>
              <a:rPr lang="en-US" dirty="0" smtClean="0"/>
              <a:t> Low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7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414" y="2449543"/>
            <a:ext cx="3781586" cy="307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9246"/>
            <a:ext cx="8382000" cy="1028054"/>
          </a:xfrm>
        </p:spPr>
        <p:txBody>
          <a:bodyPr/>
          <a:lstStyle/>
          <a:p>
            <a:r>
              <a:rPr lang="en-US" dirty="0" smtClean="0"/>
              <a:t>How to design PU and PD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start with a logic equation and make the circuits from there.</a:t>
            </a:r>
          </a:p>
          <a:p>
            <a:r>
              <a:rPr lang="en-US" dirty="0" smtClean="0"/>
              <a:t>So all the combinational logic design steps through generating logic equations have come before we can do what we will do today.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673600" y="2927349"/>
            <a:ext cx="4013200" cy="2316679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How CMOS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6934200" cy="419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combinational logic review and CMOS</a:t>
            </a:r>
          </a:p>
        </p:txBody>
      </p:sp>
      <p:sp>
        <p:nvSpPr>
          <p:cNvPr id="40964" name="AutoShape 3"/>
          <p:cNvSpPr>
            <a:spLocks noGrp="1" noChangeArrowheads="1"/>
          </p:cNvSpPr>
          <p:nvPr>
            <p:ph type="title"/>
          </p:nvPr>
        </p:nvSpPr>
        <p:spPr>
          <a:xfrm>
            <a:off x="885825" y="46038"/>
            <a:ext cx="8258175" cy="9445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Transistors can be treated as switches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652588" y="1431925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Bipolar Transistors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638800" y="1430338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MOSFET* Transistors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923925" y="6156325"/>
            <a:ext cx="7458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*metal–oxide–semiconductor field-effect transistor</a:t>
            </a:r>
            <a:r>
              <a:rPr lang="en-US"/>
              <a:t> 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4648200" y="11430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918325" y="1749425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NMOS: </a:t>
            </a:r>
            <a:r>
              <a:rPr lang="en-US" dirty="0" smtClean="0"/>
              <a:t>(</a:t>
            </a:r>
            <a:r>
              <a:rPr lang="en-US" dirty="0" err="1" smtClean="0"/>
              <a:t>npn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105400" y="173513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PMOS: </a:t>
            </a:r>
            <a:r>
              <a:rPr lang="en-US" dirty="0" smtClean="0"/>
              <a:t>(</a:t>
            </a:r>
            <a:r>
              <a:rPr lang="en-US" dirty="0" err="1" smtClean="0"/>
              <a:t>pnp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8600" y="2286000"/>
            <a:ext cx="4006850" cy="2008188"/>
            <a:chOff x="144" y="1440"/>
            <a:chExt cx="2524" cy="1265"/>
          </a:xfrm>
        </p:grpSpPr>
        <p:sp>
          <p:nvSpPr>
            <p:cNvPr id="40993" name="Text Box 11"/>
            <p:cNvSpPr txBox="1">
              <a:spLocks noChangeArrowheads="1"/>
            </p:cNvSpPr>
            <p:nvPr/>
          </p:nvSpPr>
          <p:spPr bwMode="auto">
            <a:xfrm>
              <a:off x="1296" y="196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40994" name="Text Box 12"/>
            <p:cNvSpPr txBox="1">
              <a:spLocks noChangeArrowheads="1"/>
            </p:cNvSpPr>
            <p:nvPr/>
          </p:nvSpPr>
          <p:spPr bwMode="auto">
            <a:xfrm>
              <a:off x="2448" y="144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40995" name="Text Box 13"/>
            <p:cNvSpPr txBox="1">
              <a:spLocks noChangeArrowheads="1"/>
            </p:cNvSpPr>
            <p:nvPr/>
          </p:nvSpPr>
          <p:spPr bwMode="auto">
            <a:xfrm>
              <a:off x="2064" y="177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0996" name="Text Box 14"/>
            <p:cNvSpPr txBox="1">
              <a:spLocks noChangeArrowheads="1"/>
            </p:cNvSpPr>
            <p:nvPr/>
          </p:nvSpPr>
          <p:spPr bwMode="auto">
            <a:xfrm>
              <a:off x="960" y="18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0997" name="Text Box 15"/>
            <p:cNvSpPr txBox="1">
              <a:spLocks noChangeArrowheads="1"/>
            </p:cNvSpPr>
            <p:nvPr/>
          </p:nvSpPr>
          <p:spPr bwMode="auto">
            <a:xfrm>
              <a:off x="1296" y="14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40998" name="Text Box 16"/>
            <p:cNvSpPr txBox="1">
              <a:spLocks noChangeArrowheads="1"/>
            </p:cNvSpPr>
            <p:nvPr/>
          </p:nvSpPr>
          <p:spPr bwMode="auto">
            <a:xfrm>
              <a:off x="2448" y="196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40999" name="Text Box 17"/>
            <p:cNvSpPr txBox="1">
              <a:spLocks noChangeArrowheads="1"/>
            </p:cNvSpPr>
            <p:nvPr/>
          </p:nvSpPr>
          <p:spPr bwMode="auto">
            <a:xfrm>
              <a:off x="144" y="2112"/>
              <a:ext cx="884" cy="59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E: Emitter</a:t>
              </a:r>
            </a:p>
            <a:p>
              <a:r>
                <a:rPr lang="en-US"/>
                <a:t>C: Collector</a:t>
              </a:r>
            </a:p>
            <a:p>
              <a:r>
                <a:rPr lang="en-US"/>
                <a:t>B: Base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029200" y="2286000"/>
            <a:ext cx="4076700" cy="2511425"/>
            <a:chOff x="3072" y="1440"/>
            <a:chExt cx="2568" cy="1582"/>
          </a:xfrm>
        </p:grpSpPr>
        <p:sp>
          <p:nvSpPr>
            <p:cNvPr id="40986" name="Text Box 18"/>
            <p:cNvSpPr txBox="1">
              <a:spLocks noChangeArrowheads="1"/>
            </p:cNvSpPr>
            <p:nvPr/>
          </p:nvSpPr>
          <p:spPr bwMode="auto">
            <a:xfrm>
              <a:off x="4876" y="2256"/>
              <a:ext cx="764" cy="7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S: Source</a:t>
              </a:r>
            </a:p>
            <a:p>
              <a:r>
                <a:rPr lang="en-US"/>
                <a:t>D: Drain</a:t>
              </a:r>
            </a:p>
            <a:p>
              <a:r>
                <a:rPr lang="en-US"/>
                <a:t>G: Gate</a:t>
              </a:r>
            </a:p>
            <a:p>
              <a:r>
                <a:rPr lang="en-US"/>
                <a:t>B: Bulk</a:t>
              </a:r>
            </a:p>
          </p:txBody>
        </p:sp>
        <p:sp>
          <p:nvSpPr>
            <p:cNvPr id="40987" name="Text Box 19"/>
            <p:cNvSpPr txBox="1">
              <a:spLocks noChangeArrowheads="1"/>
            </p:cNvSpPr>
            <p:nvPr/>
          </p:nvSpPr>
          <p:spPr bwMode="auto">
            <a:xfrm>
              <a:off x="3600" y="196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40988" name="Text Box 20"/>
            <p:cNvSpPr txBox="1">
              <a:spLocks noChangeArrowheads="1"/>
            </p:cNvSpPr>
            <p:nvPr/>
          </p:nvSpPr>
          <p:spPr bwMode="auto">
            <a:xfrm>
              <a:off x="3072" y="177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989" name="Text Box 21"/>
            <p:cNvSpPr txBox="1">
              <a:spLocks noChangeArrowheads="1"/>
            </p:cNvSpPr>
            <p:nvPr/>
          </p:nvSpPr>
          <p:spPr bwMode="auto">
            <a:xfrm>
              <a:off x="3600" y="14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40990" name="Text Box 22"/>
            <p:cNvSpPr txBox="1">
              <a:spLocks noChangeArrowheads="1"/>
            </p:cNvSpPr>
            <p:nvPr/>
          </p:nvSpPr>
          <p:spPr bwMode="auto">
            <a:xfrm>
              <a:off x="4752" y="196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40991" name="Text Box 23"/>
            <p:cNvSpPr txBox="1">
              <a:spLocks noChangeArrowheads="1"/>
            </p:cNvSpPr>
            <p:nvPr/>
          </p:nvSpPr>
          <p:spPr bwMode="auto">
            <a:xfrm>
              <a:off x="4224" y="1776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0992" name="Text Box 24"/>
            <p:cNvSpPr txBox="1">
              <a:spLocks noChangeArrowheads="1"/>
            </p:cNvSpPr>
            <p:nvPr/>
          </p:nvSpPr>
          <p:spPr bwMode="auto">
            <a:xfrm>
              <a:off x="4752" y="144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2133600"/>
            <a:ext cx="2393950" cy="366713"/>
            <a:chOff x="720" y="1344"/>
            <a:chExt cx="1508" cy="231"/>
          </a:xfrm>
        </p:grpSpPr>
        <p:sp>
          <p:nvSpPr>
            <p:cNvPr id="40984" name="Text Box 27"/>
            <p:cNvSpPr txBox="1">
              <a:spLocks noChangeArrowheads="1"/>
            </p:cNvSpPr>
            <p:nvPr/>
          </p:nvSpPr>
          <p:spPr bwMode="auto">
            <a:xfrm>
              <a:off x="720" y="134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pnp</a:t>
              </a:r>
              <a:endParaRPr lang="en-US" dirty="0"/>
            </a:p>
          </p:txBody>
        </p:sp>
        <p:sp>
          <p:nvSpPr>
            <p:cNvPr id="40985" name="Text Box 28"/>
            <p:cNvSpPr txBox="1">
              <a:spLocks noChangeArrowheads="1"/>
            </p:cNvSpPr>
            <p:nvPr/>
          </p:nvSpPr>
          <p:spPr bwMode="auto">
            <a:xfrm>
              <a:off x="1872" y="134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npn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638802" y="2743200"/>
            <a:ext cx="2629840" cy="381000"/>
            <a:chOff x="3648" y="1728"/>
            <a:chExt cx="1326" cy="231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3648" y="1728"/>
              <a:ext cx="356" cy="231"/>
              <a:chOff x="3648" y="1728"/>
              <a:chExt cx="356" cy="231"/>
            </a:xfrm>
          </p:grpSpPr>
          <p:sp>
            <p:nvSpPr>
              <p:cNvPr id="40980" name="Line 33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" name="Text Box 34"/>
              <p:cNvSpPr txBox="1">
                <a:spLocks noChangeArrowheads="1"/>
              </p:cNvSpPr>
              <p:nvPr/>
            </p:nvSpPr>
            <p:spPr bwMode="auto">
              <a:xfrm>
                <a:off x="3792" y="172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4609" y="1728"/>
              <a:ext cx="365" cy="231"/>
              <a:chOff x="3505" y="1728"/>
              <a:chExt cx="365" cy="231"/>
            </a:xfrm>
          </p:grpSpPr>
          <p:sp>
            <p:nvSpPr>
              <p:cNvPr id="40978" name="Line 37"/>
              <p:cNvSpPr>
                <a:spLocks noChangeShapeType="1"/>
              </p:cNvSpPr>
              <p:nvPr/>
            </p:nvSpPr>
            <p:spPr bwMode="auto">
              <a:xfrm>
                <a:off x="3505" y="182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" name="Text Box 38"/>
              <p:cNvSpPr txBox="1">
                <a:spLocks noChangeArrowheads="1"/>
              </p:cNvSpPr>
              <p:nvPr/>
            </p:nvSpPr>
            <p:spPr bwMode="auto">
              <a:xfrm>
                <a:off x="3658" y="172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</p:grpSp>
      <p:sp>
        <p:nvSpPr>
          <p:cNvPr id="41" name="Oval 40"/>
          <p:cNvSpPr/>
          <p:nvPr/>
        </p:nvSpPr>
        <p:spPr>
          <a:xfrm>
            <a:off x="5410200" y="2895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24914" y="1634278"/>
            <a:ext cx="838080" cy="4607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switches: Type 1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8281" y="2232576"/>
            <a:ext cx="2147737" cy="2875743"/>
            <a:chOff x="1384" y="9528"/>
            <a:chExt cx="1400" cy="1516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148" y="9528"/>
              <a:ext cx="395" cy="1283"/>
              <a:chOff x="2148" y="9048"/>
              <a:chExt cx="395" cy="1283"/>
            </a:xfrm>
          </p:grpSpPr>
          <p:sp>
            <p:nvSpPr>
              <p:cNvPr id="756742" name="Line 6"/>
              <p:cNvSpPr>
                <a:spLocks noChangeShapeType="1"/>
              </p:cNvSpPr>
              <p:nvPr/>
            </p:nvSpPr>
            <p:spPr bwMode="auto">
              <a:xfrm>
                <a:off x="2460" y="9852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43" name="Line 7"/>
              <p:cNvSpPr>
                <a:spLocks noChangeShapeType="1"/>
              </p:cNvSpPr>
              <p:nvPr/>
            </p:nvSpPr>
            <p:spPr bwMode="auto">
              <a:xfrm flipH="1" flipV="1">
                <a:off x="2184" y="9516"/>
                <a:ext cx="288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44" name="Line 8"/>
              <p:cNvSpPr>
                <a:spLocks noChangeShapeType="1"/>
              </p:cNvSpPr>
              <p:nvPr/>
            </p:nvSpPr>
            <p:spPr bwMode="auto">
              <a:xfrm flipV="1">
                <a:off x="2484" y="9048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45" name="Oval 9"/>
              <p:cNvSpPr>
                <a:spLocks noChangeArrowheads="1"/>
              </p:cNvSpPr>
              <p:nvPr/>
            </p:nvSpPr>
            <p:spPr bwMode="auto">
              <a:xfrm>
                <a:off x="2412" y="9816"/>
                <a:ext cx="107" cy="9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46" name="Oval 10"/>
              <p:cNvSpPr>
                <a:spLocks noChangeArrowheads="1"/>
              </p:cNvSpPr>
              <p:nvPr/>
            </p:nvSpPr>
            <p:spPr bwMode="auto">
              <a:xfrm>
                <a:off x="2148" y="9468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47" name="Oval 11"/>
              <p:cNvSpPr>
                <a:spLocks noChangeArrowheads="1"/>
              </p:cNvSpPr>
              <p:nvPr/>
            </p:nvSpPr>
            <p:spPr bwMode="auto">
              <a:xfrm>
                <a:off x="2436" y="945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48" name="Oval 12"/>
              <p:cNvSpPr>
                <a:spLocks noChangeArrowheads="1"/>
              </p:cNvSpPr>
              <p:nvPr/>
            </p:nvSpPr>
            <p:spPr bwMode="auto">
              <a:xfrm>
                <a:off x="2412" y="1023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50" name="Freeform 14"/>
              <p:cNvSpPr>
                <a:spLocks/>
              </p:cNvSpPr>
              <p:nvPr/>
            </p:nvSpPr>
            <p:spPr bwMode="auto">
              <a:xfrm>
                <a:off x="2172" y="9588"/>
                <a:ext cx="252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96" y="48"/>
                  </a:cxn>
                  <a:cxn ang="0">
                    <a:pos x="252" y="0"/>
                  </a:cxn>
                </a:cxnLst>
                <a:rect l="0" t="0" r="r" b="b"/>
                <a:pathLst>
                  <a:path w="252" h="240">
                    <a:moveTo>
                      <a:pt x="0" y="240"/>
                    </a:moveTo>
                    <a:cubicBezTo>
                      <a:pt x="16" y="206"/>
                      <a:pt x="54" y="88"/>
                      <a:pt x="96" y="48"/>
                    </a:cubicBezTo>
                    <a:cubicBezTo>
                      <a:pt x="138" y="8"/>
                      <a:pt x="220" y="10"/>
                      <a:pt x="25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6751" name="Text Box 15"/>
            <p:cNvSpPr txBox="1">
              <a:spLocks noChangeArrowheads="1"/>
            </p:cNvSpPr>
            <p:nvPr/>
          </p:nvSpPr>
          <p:spPr bwMode="auto">
            <a:xfrm>
              <a:off x="1788" y="10212"/>
              <a:ext cx="8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>
                  <a:latin typeface="Times New Roman" pitchFamily="18" charset="0"/>
                  <a:ea typeface="ＭＳ 明朝" pitchFamily="17" charset="-128"/>
                </a:rPr>
                <a:t>Low</a:t>
              </a:r>
              <a:endParaRPr lang="en-US" sz="3600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384" y="10073"/>
              <a:ext cx="1400" cy="971"/>
              <a:chOff x="1384" y="9593"/>
              <a:chExt cx="1400" cy="971"/>
            </a:xfrm>
          </p:grpSpPr>
          <p:sp>
            <p:nvSpPr>
              <p:cNvPr id="756754" name="Text Box 18"/>
              <p:cNvSpPr txBox="1">
                <a:spLocks noChangeArrowheads="1"/>
              </p:cNvSpPr>
              <p:nvPr/>
            </p:nvSpPr>
            <p:spPr bwMode="auto">
              <a:xfrm>
                <a:off x="1608" y="10132"/>
                <a:ext cx="11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400">
                    <a:latin typeface="Times New Roman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400" b="1" baseline="-25000">
                    <a:latin typeface="Times New Roman" pitchFamily="18" charset="0"/>
                    <a:ea typeface="ＭＳ 明朝" pitchFamily="17" charset="-128"/>
                  </a:rPr>
                  <a:t>LOW</a:t>
                </a:r>
                <a:endParaRPr lang="en-US" sz="3600"/>
              </a:p>
            </p:txBody>
          </p:sp>
          <p:sp>
            <p:nvSpPr>
              <p:cNvPr id="756755" name="Text Box 19"/>
              <p:cNvSpPr txBox="1">
                <a:spLocks noChangeArrowheads="1"/>
              </p:cNvSpPr>
              <p:nvPr/>
            </p:nvSpPr>
            <p:spPr bwMode="auto">
              <a:xfrm>
                <a:off x="1384" y="9593"/>
                <a:ext cx="85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400" dirty="0">
                    <a:latin typeface="Times New Roman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400" b="1" baseline="-25000" dirty="0">
                    <a:latin typeface="Times New Roman" pitchFamily="18" charset="0"/>
                    <a:ea typeface="ＭＳ 明朝" pitchFamily="17" charset="-128"/>
                  </a:rPr>
                  <a:t>IN </a:t>
                </a:r>
                <a:r>
                  <a:rPr lang="en-US" altLang="ja-JP" sz="2400" b="1" dirty="0">
                    <a:latin typeface="Times New Roman" pitchFamily="18" charset="0"/>
                    <a:ea typeface="ＭＳ 明朝" pitchFamily="17" charset="-128"/>
                  </a:rPr>
                  <a:t> </a:t>
                </a:r>
                <a:endParaRPr lang="en-US" sz="3600" dirty="0"/>
              </a:p>
            </p:txBody>
          </p:sp>
        </p:grpSp>
      </p:grpSp>
      <p:sp>
        <p:nvSpPr>
          <p:cNvPr id="756771" name="Text Box 35"/>
          <p:cNvSpPr txBox="1">
            <a:spLocks noChangeArrowheads="1"/>
          </p:cNvSpPr>
          <p:nvPr/>
        </p:nvSpPr>
        <p:spPr bwMode="auto">
          <a:xfrm>
            <a:off x="161391" y="5185976"/>
            <a:ext cx="289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Better for pulling values up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871816" y="4216681"/>
            <a:ext cx="1844675" cy="915988"/>
            <a:chOff x="2160" y="2640"/>
            <a:chExt cx="1162" cy="577"/>
          </a:xfrm>
        </p:grpSpPr>
        <p:sp>
          <p:nvSpPr>
            <p:cNvPr id="756774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5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up to </a:t>
              </a:r>
              <a:r>
                <a:rPr lang="en-US" dirty="0" smtClean="0"/>
                <a:t>V</a:t>
              </a:r>
              <a:r>
                <a:rPr lang="en-US" b="1" baseline="-25000" dirty="0" smtClean="0"/>
                <a:t>DD</a:t>
              </a:r>
              <a:endParaRPr lang="en-US" b="1" baseline="-25000" dirty="0"/>
            </a:p>
          </p:txBody>
        </p: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1588969" y="2148950"/>
            <a:ext cx="371945" cy="18598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4752" y="1655299"/>
            <a:ext cx="1116523" cy="168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6262583" y="2629674"/>
            <a:ext cx="1844675" cy="915988"/>
            <a:chOff x="2160" y="2640"/>
            <a:chExt cx="1162" cy="577"/>
          </a:xfrm>
        </p:grpSpPr>
        <p:sp>
          <p:nvSpPr>
            <p:cNvPr id="51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up to </a:t>
              </a:r>
              <a:r>
                <a:rPr lang="en-US" dirty="0" smtClean="0"/>
                <a:t>V</a:t>
              </a:r>
              <a:r>
                <a:rPr lang="en-US" b="1" baseline="-25000" dirty="0" smtClean="0"/>
                <a:t>DD</a:t>
              </a:r>
              <a:endParaRPr lang="en-US" b="1" baseline="-25000" dirty="0"/>
            </a:p>
          </p:txBody>
        </p:sp>
      </p:grpSp>
      <p:pic>
        <p:nvPicPr>
          <p:cNvPr id="68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8975" y="3869625"/>
            <a:ext cx="1103447" cy="176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Group 37"/>
          <p:cNvGrpSpPr>
            <a:grpSpLocks/>
          </p:cNvGrpSpPr>
          <p:nvPr/>
        </p:nvGrpSpPr>
        <p:grpSpPr bwMode="auto">
          <a:xfrm>
            <a:off x="6187676" y="4940380"/>
            <a:ext cx="1844675" cy="915988"/>
            <a:chOff x="2160" y="2640"/>
            <a:chExt cx="1162" cy="577"/>
          </a:xfrm>
        </p:grpSpPr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up to </a:t>
              </a:r>
              <a:r>
                <a:rPr lang="en-US" dirty="0" smtClean="0"/>
                <a:t>V</a:t>
              </a:r>
              <a:r>
                <a:rPr lang="en-US" b="1" baseline="-25000" dirty="0" smtClean="0"/>
                <a:t>DD</a:t>
              </a:r>
              <a:endParaRPr lang="en-US" b="1" baseline="-25000" dirty="0"/>
            </a:p>
          </p:txBody>
        </p:sp>
      </p:grpSp>
      <p:cxnSp>
        <p:nvCxnSpPr>
          <p:cNvPr id="59" name="Straight Connector 58"/>
          <p:cNvCxnSpPr/>
          <p:nvPr/>
        </p:nvCxnSpPr>
        <p:spPr bwMode="auto">
          <a:xfrm flipV="1">
            <a:off x="5933240" y="1708818"/>
            <a:ext cx="371945" cy="18598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5889330" y="3818045"/>
            <a:ext cx="371945" cy="18598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1534727" y="1765366"/>
            <a:ext cx="875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="1" baseline="-25000" dirty="0" smtClean="0"/>
              <a:t>DD</a:t>
            </a:r>
            <a:endParaRPr lang="en-US" b="1" baseline="-25000" dirty="0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6209631" y="3638523"/>
            <a:ext cx="875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="1" baseline="-25000" dirty="0" smtClean="0"/>
              <a:t>DD</a:t>
            </a:r>
            <a:endParaRPr lang="en-US" b="1" baseline="-25000" dirty="0"/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6263873" y="1539626"/>
            <a:ext cx="875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="1" baseline="-25000" dirty="0" smtClean="0"/>
              <a:t>DD</a:t>
            </a:r>
            <a:endParaRPr lang="en-US" b="1" baseline="-25000" dirty="0"/>
          </a:p>
        </p:txBody>
      </p: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4562039" y="2051356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4846172" y="4209661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4556020" y="5707699"/>
            <a:ext cx="289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Conducts when Vin is low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87186" y="1928082"/>
            <a:ext cx="1606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PMOS 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or </a:t>
            </a:r>
          </a:p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pnp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switches: Type 2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48114" y="2206895"/>
            <a:ext cx="605969" cy="2433759"/>
            <a:chOff x="2148" y="9048"/>
            <a:chExt cx="395" cy="1283"/>
          </a:xfrm>
        </p:grpSpPr>
        <p:sp>
          <p:nvSpPr>
            <p:cNvPr id="756742" name="Line 6"/>
            <p:cNvSpPr>
              <a:spLocks noChangeShapeType="1"/>
            </p:cNvSpPr>
            <p:nvPr/>
          </p:nvSpPr>
          <p:spPr bwMode="auto">
            <a:xfrm>
              <a:off x="2460" y="98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43" name="Line 7"/>
            <p:cNvSpPr>
              <a:spLocks noChangeShapeType="1"/>
            </p:cNvSpPr>
            <p:nvPr/>
          </p:nvSpPr>
          <p:spPr bwMode="auto">
            <a:xfrm flipH="1" flipV="1">
              <a:off x="2184" y="9516"/>
              <a:ext cx="288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44" name="Line 8"/>
            <p:cNvSpPr>
              <a:spLocks noChangeShapeType="1"/>
            </p:cNvSpPr>
            <p:nvPr/>
          </p:nvSpPr>
          <p:spPr bwMode="auto">
            <a:xfrm flipV="1">
              <a:off x="2484" y="9048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45" name="Oval 9"/>
            <p:cNvSpPr>
              <a:spLocks noChangeArrowheads="1"/>
            </p:cNvSpPr>
            <p:nvPr/>
          </p:nvSpPr>
          <p:spPr bwMode="auto">
            <a:xfrm>
              <a:off x="2412" y="9816"/>
              <a:ext cx="107" cy="9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46" name="Oval 10"/>
            <p:cNvSpPr>
              <a:spLocks noChangeArrowheads="1"/>
            </p:cNvSpPr>
            <p:nvPr/>
          </p:nvSpPr>
          <p:spPr bwMode="auto">
            <a:xfrm>
              <a:off x="2148" y="9468"/>
              <a:ext cx="107" cy="95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47" name="Oval 11"/>
            <p:cNvSpPr>
              <a:spLocks noChangeArrowheads="1"/>
            </p:cNvSpPr>
            <p:nvPr/>
          </p:nvSpPr>
          <p:spPr bwMode="auto">
            <a:xfrm>
              <a:off x="2436" y="9456"/>
              <a:ext cx="107" cy="95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48" name="Oval 12"/>
            <p:cNvSpPr>
              <a:spLocks noChangeArrowheads="1"/>
            </p:cNvSpPr>
            <p:nvPr/>
          </p:nvSpPr>
          <p:spPr bwMode="auto">
            <a:xfrm>
              <a:off x="2412" y="10236"/>
              <a:ext cx="107" cy="95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50" name="Freeform 14"/>
            <p:cNvSpPr>
              <a:spLocks/>
            </p:cNvSpPr>
            <p:nvPr/>
          </p:nvSpPr>
          <p:spPr bwMode="auto">
            <a:xfrm>
              <a:off x="2172" y="9588"/>
              <a:ext cx="252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6" y="48"/>
                </a:cxn>
                <a:cxn ang="0">
                  <a:pos x="252" y="0"/>
                </a:cxn>
              </a:cxnLst>
              <a:rect l="0" t="0" r="r" b="b"/>
              <a:pathLst>
                <a:path w="252" h="240">
                  <a:moveTo>
                    <a:pt x="0" y="240"/>
                  </a:moveTo>
                  <a:cubicBezTo>
                    <a:pt x="16" y="206"/>
                    <a:pt x="54" y="88"/>
                    <a:pt x="96" y="48"/>
                  </a:cubicBezTo>
                  <a:cubicBezTo>
                    <a:pt x="138" y="8"/>
                    <a:pt x="220" y="10"/>
                    <a:pt x="25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6751" name="Text Box 15"/>
          <p:cNvSpPr txBox="1">
            <a:spLocks noChangeArrowheads="1"/>
          </p:cNvSpPr>
          <p:nvPr/>
        </p:nvSpPr>
        <p:spPr bwMode="auto">
          <a:xfrm>
            <a:off x="1480341" y="3597385"/>
            <a:ext cx="1288642" cy="91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 smtClean="0">
                <a:latin typeface="Times New Roman" pitchFamily="18" charset="0"/>
                <a:ea typeface="ＭＳ 明朝" pitchFamily="17" charset="-128"/>
              </a:rPr>
              <a:t>High</a:t>
            </a:r>
            <a:endParaRPr lang="en-US" sz="3600" dirty="0"/>
          </a:p>
        </p:txBody>
      </p:sp>
      <p:sp>
        <p:nvSpPr>
          <p:cNvPr id="756755" name="Text Box 19"/>
          <p:cNvSpPr txBox="1">
            <a:spLocks noChangeArrowheads="1"/>
          </p:cNvSpPr>
          <p:nvPr/>
        </p:nvSpPr>
        <p:spPr bwMode="auto">
          <a:xfrm>
            <a:off x="876063" y="3240721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sp>
        <p:nvSpPr>
          <p:cNvPr id="756771" name="Text Box 35"/>
          <p:cNvSpPr txBox="1">
            <a:spLocks noChangeArrowheads="1"/>
          </p:cNvSpPr>
          <p:nvPr/>
        </p:nvSpPr>
        <p:spPr bwMode="auto">
          <a:xfrm>
            <a:off x="1061650" y="5647840"/>
            <a:ext cx="289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Better for pulling values down</a:t>
            </a:r>
            <a:endParaRPr lang="en-US" sz="2800" dirty="0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762588" y="2005740"/>
            <a:ext cx="1844675" cy="1200151"/>
            <a:chOff x="2160" y="2640"/>
            <a:chExt cx="1162" cy="756"/>
          </a:xfrm>
        </p:grpSpPr>
        <p:sp>
          <p:nvSpPr>
            <p:cNvPr id="756774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5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</a:t>
              </a:r>
              <a:r>
                <a:rPr lang="en-US" dirty="0" smtClean="0"/>
                <a:t>down </a:t>
              </a:r>
              <a:r>
                <a:rPr lang="en-US" dirty="0"/>
                <a:t>to </a:t>
              </a:r>
              <a:r>
                <a:rPr lang="en-US" dirty="0" smtClean="0"/>
                <a:t>GND</a:t>
              </a:r>
              <a:endParaRPr lang="en-US" b="1" baseline="-25000" dirty="0"/>
            </a:p>
          </p:txBody>
        </p: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456841" y="4463512"/>
            <a:ext cx="1566959" cy="619126"/>
            <a:chOff x="1456841" y="4463512"/>
            <a:chExt cx="1566959" cy="619126"/>
          </a:xfrm>
        </p:grpSpPr>
        <p:sp>
          <p:nvSpPr>
            <p:cNvPr id="756754" name="Text Box 18"/>
            <p:cNvSpPr txBox="1">
              <a:spLocks noChangeArrowheads="1"/>
            </p:cNvSpPr>
            <p:nvPr/>
          </p:nvSpPr>
          <p:spPr bwMode="auto">
            <a:xfrm>
              <a:off x="1456841" y="4556502"/>
              <a:ext cx="1566959" cy="526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GND</a:t>
              </a:r>
              <a:endParaRPr lang="en-US" sz="3600" dirty="0"/>
            </a:p>
          </p:txBody>
        </p:sp>
        <p:sp>
          <p:nvSpPr>
            <p:cNvPr id="34" name="Isosceles Triangle 33"/>
            <p:cNvSpPr/>
            <p:nvPr/>
          </p:nvSpPr>
          <p:spPr bwMode="auto">
            <a:xfrm rot="10800000">
              <a:off x="2371241" y="4463512"/>
              <a:ext cx="356460" cy="294468"/>
            </a:xfrm>
            <a:prstGeom prst="triangle">
              <a:avLst/>
            </a:prstGeom>
            <a:solidFill>
              <a:schemeClr val="bg1"/>
            </a:solidFill>
            <a:ln w="349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6681076" y="1414222"/>
            <a:ext cx="1844675" cy="1200151"/>
            <a:chOff x="2160" y="2640"/>
            <a:chExt cx="1162" cy="756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</a:t>
              </a:r>
              <a:r>
                <a:rPr lang="en-US" dirty="0" smtClean="0"/>
                <a:t>down </a:t>
              </a:r>
              <a:r>
                <a:rPr lang="en-US" dirty="0"/>
                <a:t>to </a:t>
              </a:r>
              <a:r>
                <a:rPr lang="en-US" dirty="0" smtClean="0"/>
                <a:t>GND</a:t>
              </a:r>
              <a:endParaRPr lang="en-US" b="1" baseline="-25000" dirty="0"/>
            </a:p>
          </p:txBody>
        </p:sp>
      </p:grp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6755984" y="3643395"/>
            <a:ext cx="1844675" cy="1200151"/>
            <a:chOff x="2160" y="2640"/>
            <a:chExt cx="1162" cy="756"/>
          </a:xfrm>
        </p:grpSpPr>
        <p:sp>
          <p:nvSpPr>
            <p:cNvPr id="53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</a:t>
              </a:r>
              <a:r>
                <a:rPr lang="en-US" dirty="0" smtClean="0"/>
                <a:t>down </a:t>
              </a:r>
              <a:r>
                <a:rPr lang="en-US" dirty="0"/>
                <a:t>to </a:t>
              </a:r>
              <a:r>
                <a:rPr lang="en-US" dirty="0" smtClean="0"/>
                <a:t>GND</a:t>
              </a:r>
              <a:endParaRPr lang="en-US" b="1" baseline="-25000" dirty="0"/>
            </a:p>
          </p:txBody>
        </p:sp>
      </p:grpSp>
      <p:pic>
        <p:nvPicPr>
          <p:cNvPr id="69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860" y="1616505"/>
            <a:ext cx="795984" cy="164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Group 40"/>
          <p:cNvGrpSpPr/>
          <p:nvPr/>
        </p:nvGrpSpPr>
        <p:grpSpPr>
          <a:xfrm>
            <a:off x="5390827" y="3097078"/>
            <a:ext cx="1566959" cy="619126"/>
            <a:chOff x="1456841" y="4463512"/>
            <a:chExt cx="1566959" cy="619126"/>
          </a:xfrm>
        </p:grpSpPr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1456841" y="4556502"/>
              <a:ext cx="1566959" cy="526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GND</a:t>
              </a:r>
              <a:endParaRPr lang="en-US" sz="3600" dirty="0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10800000">
              <a:off x="2371241" y="4463512"/>
              <a:ext cx="356460" cy="294468"/>
            </a:xfrm>
            <a:prstGeom prst="triangle">
              <a:avLst/>
            </a:prstGeom>
            <a:solidFill>
              <a:schemeClr val="bg1"/>
            </a:solidFill>
            <a:ln w="349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4096733" y="6017215"/>
            <a:ext cx="4613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Conducts when Vin is high</a:t>
            </a:r>
            <a:endParaRPr lang="en-US" sz="2800" dirty="0"/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5290495" y="1967277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pic>
        <p:nvPicPr>
          <p:cNvPr id="69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4690" y="3889994"/>
            <a:ext cx="958069" cy="17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5434739" y="5543227"/>
            <a:ext cx="1566959" cy="619126"/>
            <a:chOff x="1456841" y="4463512"/>
            <a:chExt cx="1566959" cy="619126"/>
          </a:xfrm>
        </p:grpSpPr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1456841" y="4556502"/>
              <a:ext cx="1566959" cy="526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GND</a:t>
              </a:r>
              <a:endParaRPr lang="en-US" sz="3600" dirty="0"/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10800000">
              <a:off x="2371241" y="4463512"/>
              <a:ext cx="356460" cy="294468"/>
            </a:xfrm>
            <a:prstGeom prst="triangle">
              <a:avLst/>
            </a:prstGeom>
            <a:solidFill>
              <a:schemeClr val="bg1"/>
            </a:solidFill>
            <a:ln w="349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5460972" y="4214529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739171" y="728434"/>
            <a:ext cx="2279966" cy="2245320"/>
            <a:chOff x="6739171" y="1162378"/>
            <a:chExt cx="2279966" cy="2245320"/>
          </a:xfrm>
        </p:grpSpPr>
        <p:pic>
          <p:nvPicPr>
            <p:cNvPr id="6901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66573" y="1543784"/>
              <a:ext cx="1503982" cy="1863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Connector 7"/>
            <p:cNvCxnSpPr/>
            <p:nvPr/>
          </p:nvCxnSpPr>
          <p:spPr bwMode="auto">
            <a:xfrm flipV="1">
              <a:off x="8136602" y="1596332"/>
              <a:ext cx="340962" cy="154983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8307083" y="1162378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3.3V</a:t>
              </a:r>
              <a:endParaRPr 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9171" y="2120690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3.3V</a:t>
              </a:r>
              <a:endParaRPr lang="en-US" sz="2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NMOS can’t pull voltage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8"/>
            <a:ext cx="7693025" cy="4691628"/>
          </a:xfrm>
        </p:spPr>
        <p:txBody>
          <a:bodyPr/>
          <a:lstStyle/>
          <a:p>
            <a:r>
              <a:rPr lang="en-US" sz="2400" dirty="0" smtClean="0"/>
              <a:t>Say… 3.3V supply and VT=0.6V</a:t>
            </a:r>
          </a:p>
          <a:p>
            <a:r>
              <a:rPr lang="en-US" sz="2400" dirty="0" smtClean="0"/>
              <a:t>VDS=VD – VS</a:t>
            </a:r>
          </a:p>
          <a:p>
            <a:r>
              <a:rPr lang="en-US" sz="2400" dirty="0" smtClean="0"/>
              <a:t>We’ll raise VS and watch current</a:t>
            </a:r>
          </a:p>
          <a:p>
            <a:r>
              <a:rPr lang="en-US" sz="2400" dirty="0" smtClean="0"/>
              <a:t>Voltage at VS only changes when current flows </a:t>
            </a:r>
          </a:p>
          <a:p>
            <a:r>
              <a:rPr lang="en-US" sz="2400" dirty="0" smtClean="0"/>
              <a:t>We’ll hold VG and VD constant at 3.3V</a:t>
            </a:r>
          </a:p>
          <a:p>
            <a:r>
              <a:rPr lang="en-US" sz="2400" dirty="0" smtClean="0"/>
              <a:t>VGS &gt; VT for the transistor to conduct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6566764" y="4675622"/>
            <a:ext cx="4962292" cy="474663"/>
          </a:xfrm>
        </p:spPr>
        <p:txBody>
          <a:bodyPr/>
          <a:lstStyle/>
          <a:p>
            <a:r>
              <a:rPr lang="en-US" dirty="0" smtClean="0"/>
              <a:t>W2018: EE307 combinational logic review and CMOS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12923" y="4324019"/>
            <a:ext cx="8140126" cy="2492599"/>
            <a:chOff x="712923" y="3936569"/>
            <a:chExt cx="8140126" cy="2492599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1487837" y="4184550"/>
              <a:ext cx="15499" cy="2200752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942814" y="5964266"/>
              <a:ext cx="7224793" cy="2581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12923" y="3936569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IDS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8014" y="5561308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VS</a:t>
              </a:r>
              <a:endParaRPr lang="en-US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278251" y="5749872"/>
              <a:ext cx="5563891" cy="387457"/>
              <a:chOff x="2526224" y="5734373"/>
              <a:chExt cx="914401" cy="542441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 flipH="1">
                <a:off x="25262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6786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28310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29834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1358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32882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34406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1425847" y="6059836"/>
              <a:ext cx="6468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0        0.5          1.0         1.5          2.0         2.5          3.0     3.3</a:t>
              </a:r>
              <a:endParaRPr lang="en-US" dirty="0"/>
            </a:p>
          </p:txBody>
        </p:sp>
      </p:grpSp>
      <p:sp>
        <p:nvSpPr>
          <p:cNvPr id="36" name="Oval 35"/>
          <p:cNvSpPr/>
          <p:nvPr/>
        </p:nvSpPr>
        <p:spPr bwMode="auto">
          <a:xfrm>
            <a:off x="1410346" y="4912954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010614" y="526683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610882" y="560521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211150" y="5773111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811418" y="591001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411686" y="6000419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212490" y="6230312"/>
            <a:ext cx="170481" cy="18597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011954" y="608824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612222" y="6163150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012623" y="2867186"/>
            <a:ext cx="617351" cy="1038387"/>
            <a:chOff x="8012623" y="2867186"/>
            <a:chExt cx="617351" cy="1038387"/>
          </a:xfrm>
        </p:grpSpPr>
        <p:grpSp>
          <p:nvGrpSpPr>
            <p:cNvPr id="58" name="Group 57"/>
            <p:cNvGrpSpPr/>
            <p:nvPr/>
          </p:nvGrpSpPr>
          <p:grpSpPr>
            <a:xfrm>
              <a:off x="8012623" y="2867186"/>
              <a:ext cx="617351" cy="774915"/>
              <a:chOff x="7966129" y="3146156"/>
              <a:chExt cx="617351" cy="774915"/>
            </a:xfrm>
          </p:grpSpPr>
          <p:cxnSp>
            <p:nvCxnSpPr>
              <p:cNvPr id="47" name="Straight Connector 46"/>
              <p:cNvCxnSpPr/>
              <p:nvPr/>
            </p:nvCxnSpPr>
            <p:spPr bwMode="auto">
              <a:xfrm>
                <a:off x="7966129" y="3440624"/>
                <a:ext cx="588935" cy="0"/>
              </a:xfrm>
              <a:prstGeom prst="line">
                <a:avLst/>
              </a:prstGeom>
              <a:solidFill>
                <a:schemeClr val="accent1"/>
              </a:solidFill>
              <a:ln w="476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7994545" y="3593024"/>
                <a:ext cx="588935" cy="0"/>
              </a:xfrm>
              <a:prstGeom prst="line">
                <a:avLst/>
              </a:prstGeom>
              <a:solidFill>
                <a:schemeClr val="accent1"/>
              </a:solidFill>
              <a:ln w="476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8276095" y="3626603"/>
                <a:ext cx="15500" cy="294468"/>
              </a:xfrm>
              <a:prstGeom prst="line">
                <a:avLst/>
              </a:prstGeom>
              <a:solidFill>
                <a:schemeClr val="accent1"/>
              </a:solidFill>
              <a:ln w="476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flipH="1">
                <a:off x="8273512" y="3146156"/>
                <a:ext cx="2583" cy="291885"/>
              </a:xfrm>
              <a:prstGeom prst="line">
                <a:avLst/>
              </a:prstGeom>
              <a:solidFill>
                <a:schemeClr val="accent1"/>
              </a:solidFill>
              <a:ln w="476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Isosceles Triangle 58"/>
            <p:cNvSpPr/>
            <p:nvPr/>
          </p:nvSpPr>
          <p:spPr bwMode="auto">
            <a:xfrm flipV="1">
              <a:off x="8105614" y="3595607"/>
              <a:ext cx="433952" cy="309966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8549" y="206056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20006" y="134400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19596" y="257199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" grpId="0"/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0630"/>
            <a:ext cx="7924800" cy="762000"/>
          </a:xfrm>
        </p:spPr>
        <p:txBody>
          <a:bodyPr/>
          <a:lstStyle/>
          <a:p>
            <a:r>
              <a:rPr lang="en-US" dirty="0" smtClean="0"/>
              <a:t>Why PMOS can’t pull voltage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87" y="2019794"/>
            <a:ext cx="7693025" cy="4210518"/>
          </a:xfrm>
        </p:spPr>
        <p:txBody>
          <a:bodyPr/>
          <a:lstStyle/>
          <a:p>
            <a:r>
              <a:rPr lang="en-US" sz="2400" dirty="0" smtClean="0"/>
              <a:t>Say… 3.5V supply and VT=0.8V</a:t>
            </a:r>
          </a:p>
          <a:p>
            <a:r>
              <a:rPr lang="en-US" sz="2400" dirty="0" err="1" smtClean="0"/>
              <a:t>Vout</a:t>
            </a:r>
            <a:r>
              <a:rPr lang="en-US" sz="2400" dirty="0" smtClean="0"/>
              <a:t>=VDD</a:t>
            </a:r>
          </a:p>
          <a:p>
            <a:r>
              <a:rPr lang="en-US" sz="2400" dirty="0" smtClean="0"/>
              <a:t>Then change Vin from VDD to GND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6621255" y="3377253"/>
            <a:ext cx="4952501" cy="474663"/>
          </a:xfrm>
        </p:spPr>
        <p:txBody>
          <a:bodyPr/>
          <a:lstStyle/>
          <a:p>
            <a:r>
              <a:rPr lang="en-US" dirty="0" smtClean="0"/>
              <a:t>W2018: EE307 combinational logic review and CMOS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12923" y="4324019"/>
            <a:ext cx="8402172" cy="2492599"/>
            <a:chOff x="712923" y="3936569"/>
            <a:chExt cx="8402172" cy="2492599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1487837" y="4184550"/>
              <a:ext cx="15499" cy="2200752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942814" y="5964266"/>
              <a:ext cx="7224793" cy="2581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12923" y="3936569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IDS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65192" y="5474186"/>
              <a:ext cx="10499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VSG</a:t>
              </a:r>
            </a:p>
            <a:p>
              <a:pPr algn="ctr"/>
              <a:r>
                <a:rPr lang="en-US" sz="2400" b="1" dirty="0" smtClean="0"/>
                <a:t>(</a:t>
              </a:r>
              <a:r>
                <a:rPr lang="en-US" sz="2400" b="1" dirty="0" err="1" smtClean="0"/>
                <a:t>Vout</a:t>
              </a:r>
              <a:r>
                <a:rPr lang="en-US" sz="2400" b="1" dirty="0" smtClean="0"/>
                <a:t>)</a:t>
              </a:r>
              <a:endParaRPr lang="en-US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278251" y="5749872"/>
              <a:ext cx="5563891" cy="387457"/>
              <a:chOff x="2526224" y="5734373"/>
              <a:chExt cx="914401" cy="542441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 flipH="1">
                <a:off x="25262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6786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28310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29834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1358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32882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3440624" y="5734373"/>
                <a:ext cx="1" cy="54244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1425847" y="6059836"/>
              <a:ext cx="698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3.5    3.0         2.5         2.0          1.5          1.0          0.5</a:t>
              </a:r>
              <a:endParaRPr lang="en-US" dirty="0"/>
            </a:p>
          </p:txBody>
        </p:sp>
      </p:grpSp>
      <p:sp>
        <p:nvSpPr>
          <p:cNvPr id="36" name="Oval 35"/>
          <p:cNvSpPr/>
          <p:nvPr/>
        </p:nvSpPr>
        <p:spPr bwMode="auto">
          <a:xfrm>
            <a:off x="1410346" y="4912954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010614" y="526683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610882" y="560521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211150" y="5773111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811418" y="591001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411686" y="6000419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212490" y="6230312"/>
            <a:ext cx="170481" cy="18597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011954" y="6088243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612222" y="6163150"/>
            <a:ext cx="170481" cy="1859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30" y="1695643"/>
            <a:ext cx="2406011" cy="180931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452286" y="212606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18168" y="273340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76126" y="14722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VDD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8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and pull down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3842288" cy="4562475"/>
          </a:xfrm>
        </p:spPr>
        <p:txBody>
          <a:bodyPr/>
          <a:lstStyle/>
          <a:p>
            <a:r>
              <a:rPr lang="en-US" dirty="0" smtClean="0"/>
              <a:t>Pull-up network:</a:t>
            </a:r>
          </a:p>
          <a:p>
            <a:pPr lvl="1"/>
            <a:r>
              <a:rPr lang="en-US" dirty="0" err="1" smtClean="0"/>
              <a:t>pnp</a:t>
            </a:r>
            <a:r>
              <a:rPr lang="en-US" dirty="0" smtClean="0"/>
              <a:t> or PMOS</a:t>
            </a:r>
          </a:p>
          <a:p>
            <a:pPr lvl="1"/>
            <a:r>
              <a:rPr lang="en-US" dirty="0" smtClean="0"/>
              <a:t>(Because it has to be able to pull up </a:t>
            </a:r>
            <a:r>
              <a:rPr lang="en-US" dirty="0" err="1" smtClean="0"/>
              <a:t>Vout</a:t>
            </a:r>
            <a:r>
              <a:rPr lang="en-US" dirty="0" smtClean="0"/>
              <a:t> to VDD)</a:t>
            </a:r>
          </a:p>
          <a:p>
            <a:r>
              <a:rPr lang="en-US" dirty="0" smtClean="0"/>
              <a:t>Pull-down network:</a:t>
            </a:r>
          </a:p>
          <a:p>
            <a:pPr lvl="1"/>
            <a:r>
              <a:rPr lang="en-US" dirty="0" err="1" smtClean="0"/>
              <a:t>npn</a:t>
            </a:r>
            <a:r>
              <a:rPr lang="en-US" dirty="0" smtClean="0"/>
              <a:t> or NMOS</a:t>
            </a:r>
          </a:p>
          <a:p>
            <a:pPr lvl="1"/>
            <a:r>
              <a:rPr lang="en-US" dirty="0" smtClean="0"/>
              <a:t>(Because it has to be able to pull down </a:t>
            </a:r>
            <a:r>
              <a:rPr lang="en-US" dirty="0" err="1" smtClean="0"/>
              <a:t>Vout</a:t>
            </a:r>
            <a:r>
              <a:rPr lang="en-US" dirty="0" smtClean="0"/>
              <a:t> to GND)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992" y="1782306"/>
            <a:ext cx="4494509" cy="365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Up-front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3025" cy="4824714"/>
          </a:xfrm>
        </p:spPr>
        <p:txBody>
          <a:bodyPr/>
          <a:lstStyle/>
          <a:p>
            <a:r>
              <a:rPr lang="en-US" dirty="0" smtClean="0"/>
              <a:t>VHDL and Verilog don’t give you an optimized circuit</a:t>
            </a:r>
          </a:p>
          <a:p>
            <a:pPr lvl="1"/>
            <a:r>
              <a:rPr lang="en-US" dirty="0" smtClean="0"/>
              <a:t>Big 3: Speed, area and power</a:t>
            </a:r>
          </a:p>
          <a:p>
            <a:r>
              <a:rPr lang="en-US" dirty="0" smtClean="0"/>
              <a:t>To optimize a circuit you must design at transistor level</a:t>
            </a:r>
          </a:p>
          <a:p>
            <a:r>
              <a:rPr lang="en-US" dirty="0" smtClean="0"/>
              <a:t>Steps to get optimized transistor level circuit:</a:t>
            </a:r>
          </a:p>
          <a:p>
            <a:pPr lvl="1"/>
            <a:r>
              <a:rPr lang="en-US" dirty="0" smtClean="0"/>
              <a:t>Make truth table</a:t>
            </a:r>
          </a:p>
          <a:p>
            <a:pPr lvl="1"/>
            <a:r>
              <a:rPr lang="en-US" dirty="0" smtClean="0"/>
              <a:t>Find gate level circuit (SOP, POS, </a:t>
            </a:r>
            <a:r>
              <a:rPr lang="en-US" dirty="0" err="1" smtClean="0"/>
              <a:t>Kmaps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Design each gate in transistors</a:t>
            </a:r>
          </a:p>
          <a:p>
            <a:r>
              <a:rPr lang="en-US" dirty="0" smtClean="0"/>
              <a:t>Step 1: Remember how to do SOP &amp; POS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example: 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draw truth table: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try at circuit: (Next slide)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18468" y="2419888"/>
          <a:ext cx="2738034" cy="19506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INPUT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Vout</a:t>
                      </a:r>
                      <a:endParaRPr lang="en-US" sz="2000" b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Inverter using switches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pSp>
        <p:nvGrpSpPr>
          <p:cNvPr id="3" name="Group 100"/>
          <p:cNvGrpSpPr/>
          <p:nvPr/>
        </p:nvGrpSpPr>
        <p:grpSpPr>
          <a:xfrm>
            <a:off x="1501013" y="5522893"/>
            <a:ext cx="2074206" cy="1106507"/>
            <a:chOff x="5410200" y="5181600"/>
            <a:chExt cx="2074206" cy="1106507"/>
          </a:xfrm>
        </p:grpSpPr>
        <p:cxnSp>
          <p:nvCxnSpPr>
            <p:cNvPr id="17" name="Straight Connector 16"/>
            <p:cNvCxnSpPr/>
            <p:nvPr/>
          </p:nvCxnSpPr>
          <p:spPr bwMode="auto">
            <a:xfrm rot="5400000">
              <a:off x="5334000" y="5486400"/>
              <a:ext cx="6096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Isosceles Triangle 17"/>
            <p:cNvSpPr/>
            <p:nvPr/>
          </p:nvSpPr>
          <p:spPr bwMode="auto">
            <a:xfrm flipV="1">
              <a:off x="5410200" y="5715000"/>
              <a:ext cx="457200" cy="38100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3600" y="5334000"/>
              <a:ext cx="15408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GND  or</a:t>
              </a:r>
            </a:p>
            <a:p>
              <a:r>
                <a:rPr lang="en-US" sz="2800" b="1" dirty="0" smtClean="0"/>
                <a:t>Logic 0</a:t>
              </a:r>
              <a:endParaRPr lang="en-US" sz="2800" b="1" dirty="0"/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1653413" y="1600200"/>
            <a:ext cx="1874774" cy="1066800"/>
            <a:chOff x="5486400" y="1524000"/>
            <a:chExt cx="1874774" cy="1066800"/>
          </a:xfrm>
        </p:grpSpPr>
        <p:grpSp>
          <p:nvGrpSpPr>
            <p:cNvPr id="8" name="Group 14"/>
            <p:cNvGrpSpPr/>
            <p:nvPr/>
          </p:nvGrpSpPr>
          <p:grpSpPr>
            <a:xfrm>
              <a:off x="5486400" y="1905000"/>
              <a:ext cx="304800" cy="685800"/>
              <a:chOff x="5486400" y="1905000"/>
              <a:chExt cx="304800" cy="6858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53340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10800000" flipV="1">
                <a:off x="5486400" y="1905000"/>
                <a:ext cx="304800" cy="15240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5890387" y="1524000"/>
              <a:ext cx="14707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SUP</a:t>
              </a:r>
              <a:r>
                <a:rPr lang="en-US" sz="2800" b="1" dirty="0" smtClean="0"/>
                <a:t>  or</a:t>
              </a:r>
            </a:p>
            <a:p>
              <a:r>
                <a:rPr lang="en-US" sz="2800" b="1" dirty="0" smtClean="0"/>
                <a:t>Logic 1</a:t>
              </a:r>
              <a:endParaRPr lang="en-US" sz="2800" b="1" dirty="0"/>
            </a:p>
          </p:txBody>
        </p:sp>
      </p:grpSp>
      <p:grpSp>
        <p:nvGrpSpPr>
          <p:cNvPr id="11" name="Group 119"/>
          <p:cNvGrpSpPr/>
          <p:nvPr/>
        </p:nvGrpSpPr>
        <p:grpSpPr>
          <a:xfrm>
            <a:off x="1043813" y="2590800"/>
            <a:ext cx="880844" cy="1530193"/>
            <a:chOff x="1823207" y="3060378"/>
            <a:chExt cx="880844" cy="1530193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2200712" y="3060378"/>
              <a:ext cx="414206" cy="1530193"/>
              <a:chOff x="2148" y="9024"/>
              <a:chExt cx="395" cy="1307"/>
            </a:xfrm>
          </p:grpSpPr>
          <p:sp>
            <p:nvSpPr>
              <p:cNvPr id="82" name="Line 6"/>
              <p:cNvSpPr>
                <a:spLocks noChangeShapeType="1"/>
              </p:cNvSpPr>
              <p:nvPr/>
            </p:nvSpPr>
            <p:spPr bwMode="auto">
              <a:xfrm>
                <a:off x="2460" y="9852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"/>
              <p:cNvSpPr>
                <a:spLocks noChangeShapeType="1"/>
              </p:cNvSpPr>
              <p:nvPr/>
            </p:nvSpPr>
            <p:spPr bwMode="auto">
              <a:xfrm flipH="1" flipV="1">
                <a:off x="2184" y="9516"/>
                <a:ext cx="288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8"/>
              <p:cNvSpPr>
                <a:spLocks noChangeShapeType="1"/>
              </p:cNvSpPr>
              <p:nvPr/>
            </p:nvSpPr>
            <p:spPr bwMode="auto">
              <a:xfrm flipV="1">
                <a:off x="2484" y="9048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Oval 9"/>
              <p:cNvSpPr>
                <a:spLocks noChangeArrowheads="1"/>
              </p:cNvSpPr>
              <p:nvPr/>
            </p:nvSpPr>
            <p:spPr bwMode="auto">
              <a:xfrm>
                <a:off x="2412" y="9816"/>
                <a:ext cx="107" cy="9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Oval 10"/>
              <p:cNvSpPr>
                <a:spLocks noChangeArrowheads="1"/>
              </p:cNvSpPr>
              <p:nvPr/>
            </p:nvSpPr>
            <p:spPr bwMode="auto">
              <a:xfrm>
                <a:off x="2148" y="9468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2436" y="945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Oval 12"/>
              <p:cNvSpPr>
                <a:spLocks noChangeArrowheads="1"/>
              </p:cNvSpPr>
              <p:nvPr/>
            </p:nvSpPr>
            <p:spPr bwMode="auto">
              <a:xfrm>
                <a:off x="2412" y="1023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Oval 13"/>
              <p:cNvSpPr>
                <a:spLocks noChangeArrowheads="1"/>
              </p:cNvSpPr>
              <p:nvPr/>
            </p:nvSpPr>
            <p:spPr bwMode="auto">
              <a:xfrm>
                <a:off x="2436" y="9024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4"/>
              <p:cNvSpPr>
                <a:spLocks/>
              </p:cNvSpPr>
              <p:nvPr/>
            </p:nvSpPr>
            <p:spPr bwMode="auto">
              <a:xfrm>
                <a:off x="2172" y="9588"/>
                <a:ext cx="252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96" y="48"/>
                  </a:cxn>
                  <a:cxn ang="0">
                    <a:pos x="252" y="0"/>
                  </a:cxn>
                </a:cxnLst>
                <a:rect l="0" t="0" r="r" b="b"/>
                <a:pathLst>
                  <a:path w="252" h="240">
                    <a:moveTo>
                      <a:pt x="0" y="240"/>
                    </a:moveTo>
                    <a:cubicBezTo>
                      <a:pt x="16" y="206"/>
                      <a:pt x="54" y="88"/>
                      <a:pt x="96" y="48"/>
                    </a:cubicBezTo>
                    <a:cubicBezTo>
                      <a:pt x="138" y="8"/>
                      <a:pt x="220" y="10"/>
                      <a:pt x="25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823207" y="3889281"/>
              <a:ext cx="880844" cy="56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000" dirty="0">
                  <a:latin typeface="Times New Roman" pitchFamily="18" charset="0"/>
                  <a:ea typeface="ＭＳ 明朝" pitchFamily="17" charset="-128"/>
                </a:rPr>
                <a:t>Low</a:t>
              </a:r>
              <a:endParaRPr lang="en-US" sz="3200" dirty="0"/>
            </a:p>
          </p:txBody>
        </p:sp>
      </p:grpSp>
      <p:grpSp>
        <p:nvGrpSpPr>
          <p:cNvPr id="13" name="Group 156"/>
          <p:cNvGrpSpPr/>
          <p:nvPr/>
        </p:nvGrpSpPr>
        <p:grpSpPr>
          <a:xfrm>
            <a:off x="6019627" y="4267200"/>
            <a:ext cx="3048173" cy="2196359"/>
            <a:chOff x="5474515" y="4267200"/>
            <a:chExt cx="3048173" cy="2196359"/>
          </a:xfrm>
        </p:grpSpPr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474515" y="4267200"/>
              <a:ext cx="1415642" cy="2196359"/>
              <a:chOff x="3786" y="9180"/>
              <a:chExt cx="1350" cy="1876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4496" y="9504"/>
                <a:ext cx="395" cy="1307"/>
                <a:chOff x="2148" y="9024"/>
                <a:chExt cx="395" cy="1307"/>
              </a:xfrm>
            </p:grpSpPr>
            <p:sp>
              <p:nvSpPr>
                <p:cNvPr id="67" name="Line 22"/>
                <p:cNvSpPr>
                  <a:spLocks noChangeShapeType="1"/>
                </p:cNvSpPr>
                <p:nvPr/>
              </p:nvSpPr>
              <p:spPr bwMode="auto">
                <a:xfrm>
                  <a:off x="2460" y="9852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2184" y="9516"/>
                  <a:ext cx="288" cy="3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484" y="9048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Oval 25"/>
                <p:cNvSpPr>
                  <a:spLocks noChangeArrowheads="1"/>
                </p:cNvSpPr>
                <p:nvPr/>
              </p:nvSpPr>
              <p:spPr bwMode="auto">
                <a:xfrm>
                  <a:off x="2412" y="9816"/>
                  <a:ext cx="107" cy="9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Oval 26"/>
                <p:cNvSpPr>
                  <a:spLocks noChangeArrowheads="1"/>
                </p:cNvSpPr>
                <p:nvPr/>
              </p:nvSpPr>
              <p:spPr bwMode="auto">
                <a:xfrm>
                  <a:off x="2148" y="9468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Oval 27"/>
                <p:cNvSpPr>
                  <a:spLocks noChangeArrowheads="1"/>
                </p:cNvSpPr>
                <p:nvPr/>
              </p:nvSpPr>
              <p:spPr bwMode="auto">
                <a:xfrm>
                  <a:off x="2436" y="9456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Oval 28"/>
                <p:cNvSpPr>
                  <a:spLocks noChangeArrowheads="1"/>
                </p:cNvSpPr>
                <p:nvPr/>
              </p:nvSpPr>
              <p:spPr bwMode="auto">
                <a:xfrm>
                  <a:off x="2412" y="10236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Oval 29"/>
                <p:cNvSpPr>
                  <a:spLocks noChangeArrowheads="1"/>
                </p:cNvSpPr>
                <p:nvPr/>
              </p:nvSpPr>
              <p:spPr bwMode="auto">
                <a:xfrm>
                  <a:off x="2436" y="9024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30"/>
                <p:cNvSpPr>
                  <a:spLocks/>
                </p:cNvSpPr>
                <p:nvPr/>
              </p:nvSpPr>
              <p:spPr bwMode="auto">
                <a:xfrm>
                  <a:off x="2172" y="9588"/>
                  <a:ext cx="252" cy="24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96" y="48"/>
                    </a:cxn>
                    <a:cxn ang="0">
                      <a:pos x="252" y="0"/>
                    </a:cxn>
                  </a:cxnLst>
                  <a:rect l="0" t="0" r="r" b="b"/>
                  <a:pathLst>
                    <a:path w="252" h="240">
                      <a:moveTo>
                        <a:pt x="0" y="240"/>
                      </a:moveTo>
                      <a:cubicBezTo>
                        <a:pt x="16" y="206"/>
                        <a:pt x="54" y="88"/>
                        <a:pt x="96" y="48"/>
                      </a:cubicBezTo>
                      <a:cubicBezTo>
                        <a:pt x="138" y="8"/>
                        <a:pt x="220" y="10"/>
                        <a:pt x="252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Text Box 31"/>
              <p:cNvSpPr txBox="1">
                <a:spLocks noChangeArrowheads="1"/>
              </p:cNvSpPr>
              <p:nvPr/>
            </p:nvSpPr>
            <p:spPr bwMode="auto">
              <a:xfrm>
                <a:off x="4014" y="10224"/>
                <a:ext cx="92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000" dirty="0">
                    <a:latin typeface="Times New Roman" pitchFamily="18" charset="0"/>
                    <a:ea typeface="ＭＳ 明朝" pitchFamily="17" charset="-128"/>
                  </a:rPr>
                  <a:t>High</a:t>
                </a:r>
                <a:endParaRPr lang="en-US" sz="3200" dirty="0"/>
              </a:p>
            </p:txBody>
          </p:sp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3948" y="9180"/>
                <a:ext cx="11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000" dirty="0" smtClean="0">
                    <a:latin typeface="Times New Roman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000" b="1" baseline="-25000" dirty="0" smtClean="0">
                    <a:latin typeface="Times New Roman" pitchFamily="18" charset="0"/>
                    <a:ea typeface="ＭＳ 明朝" pitchFamily="17" charset="-128"/>
                  </a:rPr>
                  <a:t>HIGH</a:t>
                </a:r>
                <a:endParaRPr lang="en-US" sz="3200" dirty="0"/>
              </a:p>
            </p:txBody>
          </p:sp>
          <p:sp>
            <p:nvSpPr>
              <p:cNvPr id="65" name="Text Box 33"/>
              <p:cNvSpPr txBox="1">
                <a:spLocks noChangeArrowheads="1"/>
              </p:cNvSpPr>
              <p:nvPr/>
            </p:nvSpPr>
            <p:spPr bwMode="auto">
              <a:xfrm>
                <a:off x="3960" y="10624"/>
                <a:ext cx="11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400" dirty="0" smtClean="0">
                    <a:latin typeface="Times New Roman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400" b="1" baseline="-25000" dirty="0" smtClean="0">
                    <a:latin typeface="Times New Roman" pitchFamily="18" charset="0"/>
                    <a:ea typeface="ＭＳ 明朝" pitchFamily="17" charset="-128"/>
                  </a:rPr>
                  <a:t>LOW</a:t>
                </a:r>
                <a:endParaRPr lang="en-US" sz="3600" dirty="0"/>
              </a:p>
            </p:txBody>
          </p:sp>
          <p:sp>
            <p:nvSpPr>
              <p:cNvPr id="66" name="Text Box 34"/>
              <p:cNvSpPr txBox="1">
                <a:spLocks noChangeArrowheads="1"/>
              </p:cNvSpPr>
              <p:nvPr/>
            </p:nvSpPr>
            <p:spPr bwMode="auto">
              <a:xfrm>
                <a:off x="3786" y="9896"/>
                <a:ext cx="85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400" dirty="0">
                    <a:latin typeface="Times New Roman" pitchFamily="18" charset="0"/>
                    <a:ea typeface="ＭＳ 明朝" pitchFamily="17" charset="-128"/>
                  </a:rPr>
                  <a:t>V</a:t>
                </a:r>
                <a:r>
                  <a:rPr lang="en-US" altLang="ja-JP" sz="2400" b="1" baseline="-25000" dirty="0">
                    <a:latin typeface="Times New Roman" pitchFamily="18" charset="0"/>
                    <a:ea typeface="ＭＳ 明朝" pitchFamily="17" charset="-128"/>
                  </a:rPr>
                  <a:t>IN </a:t>
                </a:r>
                <a:r>
                  <a:rPr lang="en-US" altLang="ja-JP" sz="2400" b="1" dirty="0">
                    <a:latin typeface="Times New Roman" pitchFamily="18" charset="0"/>
                    <a:ea typeface="ＭＳ 明朝" pitchFamily="17" charset="-128"/>
                  </a:rPr>
                  <a:t> </a:t>
                </a:r>
                <a:endParaRPr lang="en-US" sz="3600" dirty="0"/>
              </a:p>
            </p:txBody>
          </p:sp>
        </p:grpSp>
        <p:grpSp>
          <p:nvGrpSpPr>
            <p:cNvPr id="16" name="Group 98"/>
            <p:cNvGrpSpPr/>
            <p:nvPr/>
          </p:nvGrpSpPr>
          <p:grpSpPr>
            <a:xfrm>
              <a:off x="6705600" y="4267200"/>
              <a:ext cx="1817088" cy="1200329"/>
              <a:chOff x="7162799" y="2362200"/>
              <a:chExt cx="1817088" cy="1200329"/>
            </a:xfrm>
          </p:grpSpPr>
          <p:sp>
            <p:nvSpPr>
              <p:cNvPr id="95" name="Line 41"/>
              <p:cNvSpPr>
                <a:spLocks noChangeShapeType="1"/>
              </p:cNvSpPr>
              <p:nvPr/>
            </p:nvSpPr>
            <p:spPr bwMode="auto">
              <a:xfrm flipH="1">
                <a:off x="7162799" y="2895600"/>
                <a:ext cx="533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42"/>
              <p:cNvSpPr txBox="1">
                <a:spLocks noChangeArrowheads="1"/>
              </p:cNvSpPr>
              <p:nvPr/>
            </p:nvSpPr>
            <p:spPr bwMode="auto">
              <a:xfrm>
                <a:off x="7772400" y="2362200"/>
                <a:ext cx="1207487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node is pulled down to </a:t>
                </a:r>
                <a:r>
                  <a:rPr lang="en-US" dirty="0" smtClean="0"/>
                  <a:t>V</a:t>
                </a:r>
                <a:r>
                  <a:rPr lang="en-US" b="1" baseline="-25000" dirty="0" smtClean="0"/>
                  <a:t>LOW</a:t>
                </a:r>
                <a:endParaRPr lang="en-US" b="1" baseline="-25000" dirty="0"/>
              </a:p>
            </p:txBody>
          </p:sp>
        </p:grpSp>
      </p:grpSp>
      <p:grpSp>
        <p:nvGrpSpPr>
          <p:cNvPr id="21" name="Group 155"/>
          <p:cNvGrpSpPr/>
          <p:nvPr/>
        </p:nvGrpSpPr>
        <p:grpSpPr>
          <a:xfrm>
            <a:off x="5867051" y="1600200"/>
            <a:ext cx="3078944" cy="2294930"/>
            <a:chOff x="3885851" y="1600200"/>
            <a:chExt cx="3078944" cy="2294930"/>
          </a:xfrm>
        </p:grpSpPr>
        <p:grpSp>
          <p:nvGrpSpPr>
            <p:cNvPr id="22" name="Group 102"/>
            <p:cNvGrpSpPr/>
            <p:nvPr/>
          </p:nvGrpSpPr>
          <p:grpSpPr>
            <a:xfrm>
              <a:off x="5181600" y="2971800"/>
              <a:ext cx="1783195" cy="923330"/>
              <a:chOff x="6248400" y="2743200"/>
              <a:chExt cx="1783195" cy="923330"/>
            </a:xfrm>
          </p:grpSpPr>
          <p:sp>
            <p:nvSpPr>
              <p:cNvPr id="92" name="Line 38"/>
              <p:cNvSpPr>
                <a:spLocks noChangeShapeType="1"/>
              </p:cNvSpPr>
              <p:nvPr/>
            </p:nvSpPr>
            <p:spPr bwMode="auto">
              <a:xfrm flipH="1" flipV="1">
                <a:off x="6248400" y="3048000"/>
                <a:ext cx="457200" cy="226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39"/>
              <p:cNvSpPr txBox="1">
                <a:spLocks noChangeArrowheads="1"/>
              </p:cNvSpPr>
              <p:nvPr/>
            </p:nvSpPr>
            <p:spPr bwMode="auto">
              <a:xfrm>
                <a:off x="6705600" y="2743200"/>
                <a:ext cx="1325995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node is pulled up to </a:t>
                </a:r>
                <a:r>
                  <a:rPr lang="en-US" dirty="0" smtClean="0"/>
                  <a:t>V</a:t>
                </a:r>
                <a:r>
                  <a:rPr lang="en-US" b="1" baseline="-25000" dirty="0" smtClean="0"/>
                  <a:t>HIGH</a:t>
                </a:r>
                <a:endParaRPr lang="en-US" b="1" baseline="-25000" dirty="0"/>
              </a:p>
            </p:txBody>
          </p:sp>
        </p:grpSp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3885851" y="1600200"/>
              <a:ext cx="1496387" cy="2196359"/>
              <a:chOff x="1357" y="9168"/>
              <a:chExt cx="1427" cy="1876"/>
            </a:xfrm>
          </p:grpSpPr>
          <p:grpSp>
            <p:nvGrpSpPr>
              <p:cNvPr id="24" name="Group 5"/>
              <p:cNvGrpSpPr>
                <a:grpSpLocks/>
              </p:cNvGrpSpPr>
              <p:nvPr/>
            </p:nvGrpSpPr>
            <p:grpSpPr bwMode="auto">
              <a:xfrm>
                <a:off x="2148" y="9504"/>
                <a:ext cx="395" cy="1307"/>
                <a:chOff x="2148" y="9024"/>
                <a:chExt cx="395" cy="1307"/>
              </a:xfrm>
            </p:grpSpPr>
            <p:sp>
              <p:nvSpPr>
                <p:cNvPr id="111" name="Line 6"/>
                <p:cNvSpPr>
                  <a:spLocks noChangeShapeType="1"/>
                </p:cNvSpPr>
                <p:nvPr/>
              </p:nvSpPr>
              <p:spPr bwMode="auto">
                <a:xfrm>
                  <a:off x="2460" y="9852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184" y="9516"/>
                  <a:ext cx="288" cy="3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484" y="9048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Oval 9"/>
                <p:cNvSpPr>
                  <a:spLocks noChangeArrowheads="1"/>
                </p:cNvSpPr>
                <p:nvPr/>
              </p:nvSpPr>
              <p:spPr bwMode="auto">
                <a:xfrm>
                  <a:off x="2412" y="9816"/>
                  <a:ext cx="107" cy="9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Oval 10"/>
                <p:cNvSpPr>
                  <a:spLocks noChangeArrowheads="1"/>
                </p:cNvSpPr>
                <p:nvPr/>
              </p:nvSpPr>
              <p:spPr bwMode="auto">
                <a:xfrm>
                  <a:off x="2148" y="9468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Oval 11"/>
                <p:cNvSpPr>
                  <a:spLocks noChangeArrowheads="1"/>
                </p:cNvSpPr>
                <p:nvPr/>
              </p:nvSpPr>
              <p:spPr bwMode="auto">
                <a:xfrm>
                  <a:off x="2436" y="9456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Oval 12"/>
                <p:cNvSpPr>
                  <a:spLocks noChangeArrowheads="1"/>
                </p:cNvSpPr>
                <p:nvPr/>
              </p:nvSpPr>
              <p:spPr bwMode="auto">
                <a:xfrm>
                  <a:off x="2412" y="10236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Oval 13"/>
                <p:cNvSpPr>
                  <a:spLocks noChangeArrowheads="1"/>
                </p:cNvSpPr>
                <p:nvPr/>
              </p:nvSpPr>
              <p:spPr bwMode="auto">
                <a:xfrm>
                  <a:off x="2436" y="9024"/>
                  <a:ext cx="107" cy="95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14"/>
                <p:cNvSpPr>
                  <a:spLocks/>
                </p:cNvSpPr>
                <p:nvPr/>
              </p:nvSpPr>
              <p:spPr bwMode="auto">
                <a:xfrm>
                  <a:off x="2172" y="9588"/>
                  <a:ext cx="252" cy="24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96" y="48"/>
                    </a:cxn>
                    <a:cxn ang="0">
                      <a:pos x="252" y="0"/>
                    </a:cxn>
                  </a:cxnLst>
                  <a:rect l="0" t="0" r="r" b="b"/>
                  <a:pathLst>
                    <a:path w="252" h="240">
                      <a:moveTo>
                        <a:pt x="0" y="240"/>
                      </a:moveTo>
                      <a:cubicBezTo>
                        <a:pt x="16" y="206"/>
                        <a:pt x="54" y="88"/>
                        <a:pt x="96" y="48"/>
                      </a:cubicBezTo>
                      <a:cubicBezTo>
                        <a:pt x="138" y="8"/>
                        <a:pt x="220" y="10"/>
                        <a:pt x="252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Text Box 15"/>
              <p:cNvSpPr txBox="1">
                <a:spLocks noChangeArrowheads="1"/>
              </p:cNvSpPr>
              <p:nvPr/>
            </p:nvSpPr>
            <p:spPr bwMode="auto">
              <a:xfrm>
                <a:off x="1788" y="10212"/>
                <a:ext cx="84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000" dirty="0">
                    <a:latin typeface="Times New Roman" pitchFamily="18" charset="0"/>
                    <a:ea typeface="ＭＳ 明朝" pitchFamily="17" charset="-128"/>
                  </a:rPr>
                  <a:t>Low</a:t>
                </a:r>
                <a:endParaRPr lang="en-US" sz="3200" dirty="0"/>
              </a:p>
            </p:txBody>
          </p: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1357" y="9168"/>
                <a:ext cx="1427" cy="1876"/>
                <a:chOff x="1357" y="8688"/>
                <a:chExt cx="1427" cy="1876"/>
              </a:xfrm>
            </p:grpSpPr>
            <p:sp>
              <p:nvSpPr>
                <p:cNvPr id="10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96" y="8688"/>
                  <a:ext cx="117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 sz="2000" dirty="0" smtClean="0">
                      <a:latin typeface="Times New Roman" pitchFamily="18" charset="0"/>
                      <a:ea typeface="ＭＳ 明朝" pitchFamily="17" charset="-128"/>
                    </a:rPr>
                    <a:t>V</a:t>
                  </a:r>
                  <a:r>
                    <a:rPr lang="en-US" altLang="ja-JP" sz="2000" b="1" baseline="-25000" dirty="0" smtClean="0">
                      <a:latin typeface="Times New Roman" pitchFamily="18" charset="0"/>
                      <a:ea typeface="ＭＳ 明朝" pitchFamily="17" charset="-128"/>
                    </a:rPr>
                    <a:t>HIGH</a:t>
                  </a:r>
                  <a:endParaRPr lang="en-US" sz="3200" dirty="0"/>
                </a:p>
              </p:txBody>
            </p:sp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08" y="10132"/>
                  <a:ext cx="117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 sz="2400" dirty="0" smtClean="0">
                      <a:latin typeface="Times New Roman" pitchFamily="18" charset="0"/>
                      <a:ea typeface="ＭＳ 明朝" pitchFamily="17" charset="-128"/>
                    </a:rPr>
                    <a:t>V</a:t>
                  </a:r>
                  <a:r>
                    <a:rPr lang="en-US" altLang="ja-JP" sz="2400" b="1" baseline="-25000" dirty="0" smtClean="0">
                      <a:latin typeface="Times New Roman" pitchFamily="18" charset="0"/>
                      <a:ea typeface="ＭＳ 明朝" pitchFamily="17" charset="-128"/>
                    </a:rPr>
                    <a:t>LOW</a:t>
                  </a:r>
                  <a:endParaRPr lang="en-US" sz="3600" dirty="0"/>
                </a:p>
              </p:txBody>
            </p:sp>
            <p:sp>
              <p:nvSpPr>
                <p:cNvPr id="11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57" y="9469"/>
                  <a:ext cx="85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 sz="2400" dirty="0">
                      <a:latin typeface="Times New Roman" pitchFamily="18" charset="0"/>
                      <a:ea typeface="ＭＳ 明朝" pitchFamily="17" charset="-128"/>
                    </a:rPr>
                    <a:t>V</a:t>
                  </a:r>
                  <a:r>
                    <a:rPr lang="en-US" altLang="ja-JP" sz="2400" b="1" baseline="-25000" dirty="0">
                      <a:latin typeface="Times New Roman" pitchFamily="18" charset="0"/>
                      <a:ea typeface="ＭＳ 明朝" pitchFamily="17" charset="-128"/>
                    </a:rPr>
                    <a:t>IN </a:t>
                  </a:r>
                  <a:r>
                    <a:rPr lang="en-US" altLang="ja-JP" sz="2400" b="1" dirty="0">
                      <a:latin typeface="Times New Roman" pitchFamily="18" charset="0"/>
                      <a:ea typeface="ＭＳ 明朝" pitchFamily="17" charset="-128"/>
                    </a:rPr>
                    <a:t> </a:t>
                  </a:r>
                  <a:endParaRPr lang="en-US" sz="3600" dirty="0"/>
                </a:p>
              </p:txBody>
            </p:sp>
          </p:grpSp>
        </p:grpSp>
      </p:grpSp>
      <p:grpSp>
        <p:nvGrpSpPr>
          <p:cNvPr id="26" name="Group 135"/>
          <p:cNvGrpSpPr/>
          <p:nvPr/>
        </p:nvGrpSpPr>
        <p:grpSpPr>
          <a:xfrm>
            <a:off x="891413" y="4032407"/>
            <a:ext cx="971026" cy="1530193"/>
            <a:chOff x="3427602" y="4417929"/>
            <a:chExt cx="971026" cy="1530193"/>
          </a:xfrm>
        </p:grpSpPr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3933039" y="4417929"/>
              <a:ext cx="414206" cy="1530193"/>
              <a:chOff x="2148" y="9024"/>
              <a:chExt cx="395" cy="1307"/>
            </a:xfrm>
          </p:grpSpPr>
          <p:sp>
            <p:nvSpPr>
              <p:cNvPr id="127" name="Line 22"/>
              <p:cNvSpPr>
                <a:spLocks noChangeShapeType="1"/>
              </p:cNvSpPr>
              <p:nvPr/>
            </p:nvSpPr>
            <p:spPr bwMode="auto">
              <a:xfrm>
                <a:off x="2460" y="9852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3"/>
              <p:cNvSpPr>
                <a:spLocks noChangeShapeType="1"/>
              </p:cNvSpPr>
              <p:nvPr/>
            </p:nvSpPr>
            <p:spPr bwMode="auto">
              <a:xfrm flipH="1" flipV="1">
                <a:off x="2184" y="9516"/>
                <a:ext cx="288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4"/>
              <p:cNvSpPr>
                <a:spLocks noChangeShapeType="1"/>
              </p:cNvSpPr>
              <p:nvPr/>
            </p:nvSpPr>
            <p:spPr bwMode="auto">
              <a:xfrm flipV="1">
                <a:off x="2484" y="9048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25"/>
              <p:cNvSpPr>
                <a:spLocks noChangeArrowheads="1"/>
              </p:cNvSpPr>
              <p:nvPr/>
            </p:nvSpPr>
            <p:spPr bwMode="auto">
              <a:xfrm>
                <a:off x="2412" y="9816"/>
                <a:ext cx="107" cy="9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Oval 26"/>
              <p:cNvSpPr>
                <a:spLocks noChangeArrowheads="1"/>
              </p:cNvSpPr>
              <p:nvPr/>
            </p:nvSpPr>
            <p:spPr bwMode="auto">
              <a:xfrm>
                <a:off x="2148" y="9468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Oval 27"/>
              <p:cNvSpPr>
                <a:spLocks noChangeArrowheads="1"/>
              </p:cNvSpPr>
              <p:nvPr/>
            </p:nvSpPr>
            <p:spPr bwMode="auto">
              <a:xfrm>
                <a:off x="2436" y="945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28"/>
              <p:cNvSpPr>
                <a:spLocks noChangeArrowheads="1"/>
              </p:cNvSpPr>
              <p:nvPr/>
            </p:nvSpPr>
            <p:spPr bwMode="auto">
              <a:xfrm>
                <a:off x="2412" y="1023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Oval 29"/>
              <p:cNvSpPr>
                <a:spLocks noChangeArrowheads="1"/>
              </p:cNvSpPr>
              <p:nvPr/>
            </p:nvSpPr>
            <p:spPr bwMode="auto">
              <a:xfrm>
                <a:off x="2436" y="9024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0"/>
              <p:cNvSpPr>
                <a:spLocks/>
              </p:cNvSpPr>
              <p:nvPr/>
            </p:nvSpPr>
            <p:spPr bwMode="auto">
              <a:xfrm>
                <a:off x="2172" y="9588"/>
                <a:ext cx="252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96" y="48"/>
                  </a:cxn>
                  <a:cxn ang="0">
                    <a:pos x="252" y="0"/>
                  </a:cxn>
                </a:cxnLst>
                <a:rect l="0" t="0" r="r" b="b"/>
                <a:pathLst>
                  <a:path w="252" h="240">
                    <a:moveTo>
                      <a:pt x="0" y="240"/>
                    </a:moveTo>
                    <a:cubicBezTo>
                      <a:pt x="16" y="206"/>
                      <a:pt x="54" y="88"/>
                      <a:pt x="96" y="48"/>
                    </a:cubicBezTo>
                    <a:cubicBezTo>
                      <a:pt x="138" y="8"/>
                      <a:pt x="220" y="10"/>
                      <a:pt x="25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" name="Text Box 31"/>
            <p:cNvSpPr txBox="1">
              <a:spLocks noChangeArrowheads="1"/>
            </p:cNvSpPr>
            <p:nvPr/>
          </p:nvSpPr>
          <p:spPr bwMode="auto">
            <a:xfrm>
              <a:off x="3427602" y="5260881"/>
              <a:ext cx="971026" cy="56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000" dirty="0">
                  <a:latin typeface="Times New Roman" pitchFamily="18" charset="0"/>
                  <a:ea typeface="ＭＳ 明朝" pitchFamily="17" charset="-128"/>
                </a:rPr>
                <a:t>High</a:t>
              </a:r>
              <a:endParaRPr lang="en-US" sz="3200" dirty="0"/>
            </a:p>
          </p:txBody>
        </p:sp>
      </p:grpSp>
      <p:grpSp>
        <p:nvGrpSpPr>
          <p:cNvPr id="28" name="Group 145"/>
          <p:cNvGrpSpPr/>
          <p:nvPr/>
        </p:nvGrpSpPr>
        <p:grpSpPr>
          <a:xfrm>
            <a:off x="1828800" y="3657600"/>
            <a:ext cx="1247687" cy="523220"/>
            <a:chOff x="1828800" y="3657600"/>
            <a:chExt cx="1247687" cy="523220"/>
          </a:xfrm>
        </p:grpSpPr>
        <p:cxnSp>
          <p:nvCxnSpPr>
            <p:cNvPr id="144" name="Straight Connector 143"/>
            <p:cNvCxnSpPr/>
            <p:nvPr/>
          </p:nvCxnSpPr>
          <p:spPr bwMode="auto">
            <a:xfrm>
              <a:off x="1828800" y="4114800"/>
              <a:ext cx="6096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2133600" y="3657600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OUT</a:t>
              </a:r>
              <a:endParaRPr lang="en-US" b="1" dirty="0"/>
            </a:p>
          </p:txBody>
        </p:sp>
      </p:grpSp>
      <p:grpSp>
        <p:nvGrpSpPr>
          <p:cNvPr id="29" name="Group 149"/>
          <p:cNvGrpSpPr/>
          <p:nvPr/>
        </p:nvGrpSpPr>
        <p:grpSpPr>
          <a:xfrm>
            <a:off x="76200" y="3151829"/>
            <a:ext cx="1066800" cy="505771"/>
            <a:chOff x="228600" y="3048000"/>
            <a:chExt cx="1066800" cy="505771"/>
          </a:xfrm>
        </p:grpSpPr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893428" cy="5057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  <p:cxnSp>
          <p:nvCxnSpPr>
            <p:cNvPr id="149" name="Straight Arrow Connector 148"/>
            <p:cNvCxnSpPr/>
            <p:nvPr/>
          </p:nvCxnSpPr>
          <p:spPr bwMode="auto">
            <a:xfrm>
              <a:off x="685800" y="32766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  <p:grpSp>
        <p:nvGrpSpPr>
          <p:cNvPr id="30" name="Group 150"/>
          <p:cNvGrpSpPr/>
          <p:nvPr/>
        </p:nvGrpSpPr>
        <p:grpSpPr>
          <a:xfrm>
            <a:off x="76200" y="4572000"/>
            <a:ext cx="1066800" cy="505771"/>
            <a:chOff x="228600" y="3048000"/>
            <a:chExt cx="1066800" cy="505771"/>
          </a:xfrm>
        </p:grpSpPr>
        <p:sp>
          <p:nvSpPr>
            <p:cNvPr id="152" name="Text Box 19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893428" cy="5057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  <p:cxnSp>
          <p:nvCxnSpPr>
            <p:cNvPr id="153" name="Straight Arrow Connector 152"/>
            <p:cNvCxnSpPr/>
            <p:nvPr/>
          </p:nvCxnSpPr>
          <p:spPr bwMode="auto">
            <a:xfrm>
              <a:off x="685800" y="32766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  <p:grpSp>
        <p:nvGrpSpPr>
          <p:cNvPr id="31" name="Group 154"/>
          <p:cNvGrpSpPr/>
          <p:nvPr/>
        </p:nvGrpSpPr>
        <p:grpSpPr>
          <a:xfrm>
            <a:off x="-192374" y="2895600"/>
            <a:ext cx="1411574" cy="2362200"/>
            <a:chOff x="7239000" y="1828800"/>
            <a:chExt cx="1411574" cy="2438400"/>
          </a:xfrm>
        </p:grpSpPr>
        <p:sp>
          <p:nvSpPr>
            <p:cNvPr id="138" name="Rectangle 137"/>
            <p:cNvSpPr/>
            <p:nvPr/>
          </p:nvSpPr>
          <p:spPr bwMode="auto">
            <a:xfrm>
              <a:off x="7239000" y="1828800"/>
              <a:ext cx="1219200" cy="2438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Freeform 138"/>
            <p:cNvSpPr/>
            <p:nvPr/>
          </p:nvSpPr>
          <p:spPr bwMode="auto">
            <a:xfrm>
              <a:off x="8200869" y="2320977"/>
              <a:ext cx="449705" cy="1439056"/>
            </a:xfrm>
            <a:custGeom>
              <a:avLst/>
              <a:gdLst>
                <a:gd name="connsiteX0" fmla="*/ 449705 w 449705"/>
                <a:gd name="connsiteY0" fmla="*/ 0 h 1439056"/>
                <a:gd name="connsiteX1" fmla="*/ 14990 w 449705"/>
                <a:gd name="connsiteY1" fmla="*/ 0 h 1439056"/>
                <a:gd name="connsiteX2" fmla="*/ 0 w 449705"/>
                <a:gd name="connsiteY2" fmla="*/ 1439056 h 1439056"/>
                <a:gd name="connsiteX3" fmla="*/ 374754 w 449705"/>
                <a:gd name="connsiteY3" fmla="*/ 1439056 h 143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1439056">
                  <a:moveTo>
                    <a:pt x="449705" y="0"/>
                  </a:moveTo>
                  <a:lnTo>
                    <a:pt x="14990" y="0"/>
                  </a:lnTo>
                  <a:lnTo>
                    <a:pt x="0" y="1439056"/>
                  </a:lnTo>
                  <a:lnTo>
                    <a:pt x="374754" y="1439056"/>
                  </a:lnTo>
                </a:path>
              </a:pathLst>
            </a:cu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 rot="10800000">
              <a:off x="7848600" y="3048000"/>
              <a:ext cx="381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7" name="Text Box 19"/>
            <p:cNvSpPr txBox="1">
              <a:spLocks noChangeArrowheads="1"/>
            </p:cNvSpPr>
            <p:nvPr/>
          </p:nvSpPr>
          <p:spPr bwMode="auto">
            <a:xfrm>
              <a:off x="7467600" y="2819400"/>
              <a:ext cx="893428" cy="505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</p:grpSp>
      <p:sp>
        <p:nvSpPr>
          <p:cNvPr id="158" name="Rectangle 157"/>
          <p:cNvSpPr/>
          <p:nvPr/>
        </p:nvSpPr>
        <p:spPr bwMode="auto">
          <a:xfrm>
            <a:off x="5715000" y="1524000"/>
            <a:ext cx="3276600" cy="251460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5715000" y="4114800"/>
            <a:ext cx="3276600" cy="251460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2971800"/>
          <a:ext cx="2438400" cy="2352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Inverter using transistors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pSp>
        <p:nvGrpSpPr>
          <p:cNvPr id="4" name="Group 99"/>
          <p:cNvGrpSpPr/>
          <p:nvPr/>
        </p:nvGrpSpPr>
        <p:grpSpPr>
          <a:xfrm>
            <a:off x="1653413" y="1600200"/>
            <a:ext cx="1874774" cy="1066800"/>
            <a:chOff x="5486400" y="1524000"/>
            <a:chExt cx="1874774" cy="1066800"/>
          </a:xfrm>
        </p:grpSpPr>
        <p:grpSp>
          <p:nvGrpSpPr>
            <p:cNvPr id="8" name="Group 14"/>
            <p:cNvGrpSpPr/>
            <p:nvPr/>
          </p:nvGrpSpPr>
          <p:grpSpPr>
            <a:xfrm>
              <a:off x="5486400" y="1905000"/>
              <a:ext cx="304800" cy="685800"/>
              <a:chOff x="5486400" y="1905000"/>
              <a:chExt cx="304800" cy="6858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53340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10800000" flipV="1">
                <a:off x="5486400" y="1905000"/>
                <a:ext cx="304800" cy="15240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5890387" y="1524000"/>
              <a:ext cx="14707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SUP</a:t>
              </a:r>
              <a:r>
                <a:rPr lang="en-US" sz="2800" b="1" dirty="0" smtClean="0"/>
                <a:t>  or</a:t>
              </a:r>
            </a:p>
            <a:p>
              <a:r>
                <a:rPr lang="en-US" sz="2800" b="1" dirty="0" smtClean="0"/>
                <a:t>Logic 1</a:t>
              </a:r>
              <a:endParaRPr lang="en-US" sz="2800" b="1" dirty="0"/>
            </a:p>
          </p:txBody>
        </p:sp>
      </p:grpSp>
      <p:grpSp>
        <p:nvGrpSpPr>
          <p:cNvPr id="28" name="Group 145"/>
          <p:cNvGrpSpPr/>
          <p:nvPr/>
        </p:nvGrpSpPr>
        <p:grpSpPr>
          <a:xfrm>
            <a:off x="1828800" y="3657600"/>
            <a:ext cx="1247687" cy="523220"/>
            <a:chOff x="1828800" y="3657600"/>
            <a:chExt cx="1247687" cy="523220"/>
          </a:xfrm>
        </p:grpSpPr>
        <p:cxnSp>
          <p:nvCxnSpPr>
            <p:cNvPr id="144" name="Straight Connector 143"/>
            <p:cNvCxnSpPr/>
            <p:nvPr/>
          </p:nvCxnSpPr>
          <p:spPr bwMode="auto">
            <a:xfrm>
              <a:off x="1828800" y="4114800"/>
              <a:ext cx="6096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2133600" y="3657600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OUT</a:t>
              </a:r>
              <a:endParaRPr lang="en-US" b="1" dirty="0"/>
            </a:p>
          </p:txBody>
        </p:sp>
      </p:grpSp>
      <p:grpSp>
        <p:nvGrpSpPr>
          <p:cNvPr id="29" name="Group 149"/>
          <p:cNvGrpSpPr/>
          <p:nvPr/>
        </p:nvGrpSpPr>
        <p:grpSpPr>
          <a:xfrm>
            <a:off x="76200" y="3151829"/>
            <a:ext cx="1066800" cy="505771"/>
            <a:chOff x="228600" y="3048000"/>
            <a:chExt cx="1066800" cy="505771"/>
          </a:xfrm>
        </p:grpSpPr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893428" cy="5057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  <p:cxnSp>
          <p:nvCxnSpPr>
            <p:cNvPr id="149" name="Straight Arrow Connector 148"/>
            <p:cNvCxnSpPr/>
            <p:nvPr/>
          </p:nvCxnSpPr>
          <p:spPr bwMode="auto">
            <a:xfrm>
              <a:off x="685800" y="32766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  <p:grpSp>
        <p:nvGrpSpPr>
          <p:cNvPr id="30" name="Group 150"/>
          <p:cNvGrpSpPr/>
          <p:nvPr/>
        </p:nvGrpSpPr>
        <p:grpSpPr>
          <a:xfrm>
            <a:off x="76200" y="4572000"/>
            <a:ext cx="1066800" cy="505771"/>
            <a:chOff x="228600" y="3048000"/>
            <a:chExt cx="1066800" cy="505771"/>
          </a:xfrm>
        </p:grpSpPr>
        <p:sp>
          <p:nvSpPr>
            <p:cNvPr id="152" name="Text Box 19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893428" cy="5057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  <p:cxnSp>
          <p:nvCxnSpPr>
            <p:cNvPr id="153" name="Straight Arrow Connector 152"/>
            <p:cNvCxnSpPr/>
            <p:nvPr/>
          </p:nvCxnSpPr>
          <p:spPr bwMode="auto">
            <a:xfrm>
              <a:off x="685800" y="32766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  <p:grpSp>
        <p:nvGrpSpPr>
          <p:cNvPr id="94" name="Group 37"/>
          <p:cNvGrpSpPr>
            <a:grpSpLocks/>
          </p:cNvGrpSpPr>
          <p:nvPr/>
        </p:nvGrpSpPr>
        <p:grpSpPr bwMode="auto">
          <a:xfrm>
            <a:off x="6681076" y="1414222"/>
            <a:ext cx="1844675" cy="1200151"/>
            <a:chOff x="2160" y="2640"/>
            <a:chExt cx="1162" cy="756"/>
          </a:xfrm>
        </p:grpSpPr>
        <p:sp>
          <p:nvSpPr>
            <p:cNvPr id="97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</a:t>
              </a:r>
              <a:r>
                <a:rPr lang="en-US" dirty="0" smtClean="0"/>
                <a:t>down </a:t>
              </a:r>
              <a:r>
                <a:rPr lang="en-US" dirty="0"/>
                <a:t>to </a:t>
              </a:r>
              <a:r>
                <a:rPr lang="en-US" dirty="0" smtClean="0"/>
                <a:t>GND</a:t>
              </a:r>
              <a:endParaRPr lang="en-US" b="1" baseline="-25000" dirty="0"/>
            </a:p>
          </p:txBody>
        </p:sp>
      </p:grpSp>
      <p:grpSp>
        <p:nvGrpSpPr>
          <p:cNvPr id="99" name="Group 37"/>
          <p:cNvGrpSpPr>
            <a:grpSpLocks/>
          </p:cNvGrpSpPr>
          <p:nvPr/>
        </p:nvGrpSpPr>
        <p:grpSpPr bwMode="auto">
          <a:xfrm>
            <a:off x="6755984" y="3643395"/>
            <a:ext cx="1844675" cy="1200151"/>
            <a:chOff x="2160" y="2640"/>
            <a:chExt cx="1162" cy="756"/>
          </a:xfrm>
        </p:grpSpPr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</a:t>
              </a:r>
              <a:r>
                <a:rPr lang="en-US" dirty="0" smtClean="0"/>
                <a:t>down </a:t>
              </a:r>
              <a:r>
                <a:rPr lang="en-US" dirty="0"/>
                <a:t>to </a:t>
              </a:r>
              <a:r>
                <a:rPr lang="en-US" dirty="0" smtClean="0"/>
                <a:t>GND</a:t>
              </a:r>
              <a:endParaRPr lang="en-US" b="1" baseline="-25000" dirty="0"/>
            </a:p>
          </p:txBody>
        </p:sp>
      </p:grp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860" y="1616505"/>
            <a:ext cx="795984" cy="164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Group 102"/>
          <p:cNvGrpSpPr/>
          <p:nvPr/>
        </p:nvGrpSpPr>
        <p:grpSpPr>
          <a:xfrm>
            <a:off x="5390827" y="3097078"/>
            <a:ext cx="1566959" cy="619126"/>
            <a:chOff x="1456841" y="4463512"/>
            <a:chExt cx="1566959" cy="619126"/>
          </a:xfrm>
        </p:grpSpPr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1456841" y="4556502"/>
              <a:ext cx="1566959" cy="526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GND</a:t>
              </a:r>
              <a:endParaRPr lang="en-US" sz="3600" dirty="0"/>
            </a:p>
          </p:txBody>
        </p:sp>
        <p:sp>
          <p:nvSpPr>
            <p:cNvPr id="105" name="Isosceles Triangle 104"/>
            <p:cNvSpPr/>
            <p:nvPr/>
          </p:nvSpPr>
          <p:spPr bwMode="auto">
            <a:xfrm rot="10800000">
              <a:off x="2371241" y="4463512"/>
              <a:ext cx="356460" cy="294468"/>
            </a:xfrm>
            <a:prstGeom prst="triangle">
              <a:avLst/>
            </a:prstGeom>
            <a:solidFill>
              <a:schemeClr val="bg1"/>
            </a:solidFill>
            <a:ln w="349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7" name="Text Box 19"/>
          <p:cNvSpPr txBox="1">
            <a:spLocks noChangeArrowheads="1"/>
          </p:cNvSpPr>
          <p:nvPr/>
        </p:nvSpPr>
        <p:spPr bwMode="auto">
          <a:xfrm>
            <a:off x="5290495" y="1967277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4690" y="3889994"/>
            <a:ext cx="958069" cy="17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1" name="Group 120"/>
          <p:cNvGrpSpPr/>
          <p:nvPr/>
        </p:nvGrpSpPr>
        <p:grpSpPr>
          <a:xfrm>
            <a:off x="5434739" y="5543227"/>
            <a:ext cx="1566959" cy="619126"/>
            <a:chOff x="1456841" y="4463512"/>
            <a:chExt cx="1566959" cy="619126"/>
          </a:xfrm>
        </p:grpSpPr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456841" y="4556502"/>
              <a:ext cx="1566959" cy="526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GND</a:t>
              </a:r>
              <a:endParaRPr lang="en-US" sz="3600" dirty="0"/>
            </a:p>
          </p:txBody>
        </p:sp>
        <p:sp>
          <p:nvSpPr>
            <p:cNvPr id="124" name="Isosceles Triangle 123"/>
            <p:cNvSpPr/>
            <p:nvPr/>
          </p:nvSpPr>
          <p:spPr bwMode="auto">
            <a:xfrm rot="10800000">
              <a:off x="2371241" y="4463512"/>
              <a:ext cx="356460" cy="294468"/>
            </a:xfrm>
            <a:prstGeom prst="triangle">
              <a:avLst/>
            </a:prstGeom>
            <a:solidFill>
              <a:schemeClr val="bg1"/>
            </a:solidFill>
            <a:ln w="349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5" name="Text Box 19"/>
          <p:cNvSpPr txBox="1">
            <a:spLocks noChangeArrowheads="1"/>
          </p:cNvSpPr>
          <p:nvPr/>
        </p:nvSpPr>
        <p:spPr bwMode="auto">
          <a:xfrm>
            <a:off x="5460972" y="4214529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grpSp>
        <p:nvGrpSpPr>
          <p:cNvPr id="126" name="Group 119"/>
          <p:cNvGrpSpPr/>
          <p:nvPr/>
        </p:nvGrpSpPr>
        <p:grpSpPr>
          <a:xfrm>
            <a:off x="1043813" y="2590800"/>
            <a:ext cx="880844" cy="1530193"/>
            <a:chOff x="1823207" y="3060378"/>
            <a:chExt cx="880844" cy="1530193"/>
          </a:xfrm>
        </p:grpSpPr>
        <p:grpSp>
          <p:nvGrpSpPr>
            <p:cNvPr id="136" name="Group 5"/>
            <p:cNvGrpSpPr>
              <a:grpSpLocks/>
            </p:cNvGrpSpPr>
            <p:nvPr/>
          </p:nvGrpSpPr>
          <p:grpSpPr bwMode="auto">
            <a:xfrm>
              <a:off x="2200712" y="3060378"/>
              <a:ext cx="414206" cy="1530193"/>
              <a:chOff x="2148" y="9024"/>
              <a:chExt cx="395" cy="1307"/>
            </a:xfrm>
          </p:grpSpPr>
          <p:sp>
            <p:nvSpPr>
              <p:cNvPr id="140" name="Line 6"/>
              <p:cNvSpPr>
                <a:spLocks noChangeShapeType="1"/>
              </p:cNvSpPr>
              <p:nvPr/>
            </p:nvSpPr>
            <p:spPr bwMode="auto">
              <a:xfrm>
                <a:off x="2460" y="9852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 flipH="1" flipV="1">
                <a:off x="2184" y="9516"/>
                <a:ext cx="288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 flipV="1">
                <a:off x="2484" y="9048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412" y="9816"/>
                <a:ext cx="107" cy="9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Oval 10"/>
              <p:cNvSpPr>
                <a:spLocks noChangeArrowheads="1"/>
              </p:cNvSpPr>
              <p:nvPr/>
            </p:nvSpPr>
            <p:spPr bwMode="auto">
              <a:xfrm>
                <a:off x="2148" y="9468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2436" y="945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2"/>
              <p:cNvSpPr>
                <a:spLocks noChangeArrowheads="1"/>
              </p:cNvSpPr>
              <p:nvPr/>
            </p:nvSpPr>
            <p:spPr bwMode="auto">
              <a:xfrm>
                <a:off x="2412" y="1023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13"/>
              <p:cNvSpPr>
                <a:spLocks noChangeArrowheads="1"/>
              </p:cNvSpPr>
              <p:nvPr/>
            </p:nvSpPr>
            <p:spPr bwMode="auto">
              <a:xfrm>
                <a:off x="2436" y="9024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2172" y="9588"/>
                <a:ext cx="252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96" y="48"/>
                  </a:cxn>
                  <a:cxn ang="0">
                    <a:pos x="252" y="0"/>
                  </a:cxn>
                </a:cxnLst>
                <a:rect l="0" t="0" r="r" b="b"/>
                <a:pathLst>
                  <a:path w="252" h="240">
                    <a:moveTo>
                      <a:pt x="0" y="240"/>
                    </a:moveTo>
                    <a:cubicBezTo>
                      <a:pt x="16" y="206"/>
                      <a:pt x="54" y="88"/>
                      <a:pt x="96" y="48"/>
                    </a:cubicBezTo>
                    <a:cubicBezTo>
                      <a:pt x="138" y="8"/>
                      <a:pt x="220" y="10"/>
                      <a:pt x="25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7" name="Text Box 15"/>
            <p:cNvSpPr txBox="1">
              <a:spLocks noChangeArrowheads="1"/>
            </p:cNvSpPr>
            <p:nvPr/>
          </p:nvSpPr>
          <p:spPr bwMode="auto">
            <a:xfrm>
              <a:off x="1823207" y="3889281"/>
              <a:ext cx="880844" cy="56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000" dirty="0">
                  <a:latin typeface="Times New Roman" pitchFamily="18" charset="0"/>
                  <a:ea typeface="ＭＳ 明朝" pitchFamily="17" charset="-128"/>
                </a:rPr>
                <a:t>Low</a:t>
              </a:r>
              <a:endParaRPr lang="en-US" sz="3200" dirty="0"/>
            </a:p>
          </p:txBody>
        </p:sp>
      </p:grpSp>
      <p:grpSp>
        <p:nvGrpSpPr>
          <p:cNvPr id="156" name="Group 135"/>
          <p:cNvGrpSpPr/>
          <p:nvPr/>
        </p:nvGrpSpPr>
        <p:grpSpPr>
          <a:xfrm>
            <a:off x="891413" y="4032407"/>
            <a:ext cx="971026" cy="1530193"/>
            <a:chOff x="3427602" y="4417929"/>
            <a:chExt cx="971026" cy="1530193"/>
          </a:xfrm>
        </p:grpSpPr>
        <p:grpSp>
          <p:nvGrpSpPr>
            <p:cNvPr id="157" name="Group 21"/>
            <p:cNvGrpSpPr>
              <a:grpSpLocks/>
            </p:cNvGrpSpPr>
            <p:nvPr/>
          </p:nvGrpSpPr>
          <p:grpSpPr bwMode="auto">
            <a:xfrm>
              <a:off x="3933039" y="4417929"/>
              <a:ext cx="414206" cy="1530193"/>
              <a:chOff x="2148" y="9024"/>
              <a:chExt cx="395" cy="1307"/>
            </a:xfrm>
          </p:grpSpPr>
          <p:sp>
            <p:nvSpPr>
              <p:cNvPr id="161" name="Line 22"/>
              <p:cNvSpPr>
                <a:spLocks noChangeShapeType="1"/>
              </p:cNvSpPr>
              <p:nvPr/>
            </p:nvSpPr>
            <p:spPr bwMode="auto">
              <a:xfrm>
                <a:off x="2460" y="9852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23"/>
              <p:cNvSpPr>
                <a:spLocks noChangeShapeType="1"/>
              </p:cNvSpPr>
              <p:nvPr/>
            </p:nvSpPr>
            <p:spPr bwMode="auto">
              <a:xfrm flipH="1" flipV="1">
                <a:off x="2184" y="9516"/>
                <a:ext cx="288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24"/>
              <p:cNvSpPr>
                <a:spLocks noChangeShapeType="1"/>
              </p:cNvSpPr>
              <p:nvPr/>
            </p:nvSpPr>
            <p:spPr bwMode="auto">
              <a:xfrm flipV="1">
                <a:off x="2484" y="9048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Oval 25"/>
              <p:cNvSpPr>
                <a:spLocks noChangeArrowheads="1"/>
              </p:cNvSpPr>
              <p:nvPr/>
            </p:nvSpPr>
            <p:spPr bwMode="auto">
              <a:xfrm>
                <a:off x="2412" y="9816"/>
                <a:ext cx="107" cy="9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Oval 26"/>
              <p:cNvSpPr>
                <a:spLocks noChangeArrowheads="1"/>
              </p:cNvSpPr>
              <p:nvPr/>
            </p:nvSpPr>
            <p:spPr bwMode="auto">
              <a:xfrm>
                <a:off x="2148" y="9468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Oval 27"/>
              <p:cNvSpPr>
                <a:spLocks noChangeArrowheads="1"/>
              </p:cNvSpPr>
              <p:nvPr/>
            </p:nvSpPr>
            <p:spPr bwMode="auto">
              <a:xfrm>
                <a:off x="2436" y="945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Oval 28"/>
              <p:cNvSpPr>
                <a:spLocks noChangeArrowheads="1"/>
              </p:cNvSpPr>
              <p:nvPr/>
            </p:nvSpPr>
            <p:spPr bwMode="auto">
              <a:xfrm>
                <a:off x="2412" y="1023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29"/>
              <p:cNvSpPr>
                <a:spLocks noChangeArrowheads="1"/>
              </p:cNvSpPr>
              <p:nvPr/>
            </p:nvSpPr>
            <p:spPr bwMode="auto">
              <a:xfrm>
                <a:off x="2436" y="9024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30"/>
              <p:cNvSpPr>
                <a:spLocks/>
              </p:cNvSpPr>
              <p:nvPr/>
            </p:nvSpPr>
            <p:spPr bwMode="auto">
              <a:xfrm>
                <a:off x="2172" y="9588"/>
                <a:ext cx="252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96" y="48"/>
                  </a:cxn>
                  <a:cxn ang="0">
                    <a:pos x="252" y="0"/>
                  </a:cxn>
                </a:cxnLst>
                <a:rect l="0" t="0" r="r" b="b"/>
                <a:pathLst>
                  <a:path w="252" h="240">
                    <a:moveTo>
                      <a:pt x="0" y="240"/>
                    </a:moveTo>
                    <a:cubicBezTo>
                      <a:pt x="16" y="206"/>
                      <a:pt x="54" y="88"/>
                      <a:pt x="96" y="48"/>
                    </a:cubicBezTo>
                    <a:cubicBezTo>
                      <a:pt x="138" y="8"/>
                      <a:pt x="220" y="10"/>
                      <a:pt x="25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3427602" y="5260881"/>
              <a:ext cx="971026" cy="56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000" dirty="0">
                  <a:latin typeface="Times New Roman" pitchFamily="18" charset="0"/>
                  <a:ea typeface="ＭＳ 明朝" pitchFamily="17" charset="-128"/>
                </a:rPr>
                <a:t>High</a:t>
              </a:r>
              <a:endParaRPr lang="en-US" sz="3200" dirty="0"/>
            </a:p>
          </p:txBody>
        </p:sp>
      </p:grp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95" y="4031657"/>
            <a:ext cx="795984" cy="164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/>
          <p:nvPr/>
        </p:nvGrpSpPr>
        <p:grpSpPr>
          <a:xfrm>
            <a:off x="1501013" y="5522893"/>
            <a:ext cx="2074206" cy="1106507"/>
            <a:chOff x="5410200" y="5181600"/>
            <a:chExt cx="2074206" cy="1106507"/>
          </a:xfrm>
        </p:grpSpPr>
        <p:cxnSp>
          <p:nvCxnSpPr>
            <p:cNvPr id="17" name="Straight Connector 16"/>
            <p:cNvCxnSpPr/>
            <p:nvPr/>
          </p:nvCxnSpPr>
          <p:spPr bwMode="auto">
            <a:xfrm rot="5400000">
              <a:off x="5334000" y="5486400"/>
              <a:ext cx="6096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Isosceles Triangle 17"/>
            <p:cNvSpPr/>
            <p:nvPr/>
          </p:nvSpPr>
          <p:spPr bwMode="auto">
            <a:xfrm flipV="1">
              <a:off x="5410200" y="5715000"/>
              <a:ext cx="457200" cy="38100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3600" y="5334000"/>
              <a:ext cx="15408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GND  or</a:t>
              </a:r>
            </a:p>
            <a:p>
              <a:r>
                <a:rPr lang="en-US" sz="2800" b="1" dirty="0" smtClean="0"/>
                <a:t>Logic 0</a:t>
              </a:r>
              <a:endParaRPr lang="en-US" sz="2800" b="1" dirty="0"/>
            </a:p>
          </p:txBody>
        </p:sp>
      </p:grpSp>
      <p:grpSp>
        <p:nvGrpSpPr>
          <p:cNvPr id="31" name="Group 154"/>
          <p:cNvGrpSpPr/>
          <p:nvPr/>
        </p:nvGrpSpPr>
        <p:grpSpPr>
          <a:xfrm>
            <a:off x="-192374" y="2895600"/>
            <a:ext cx="1411574" cy="2362200"/>
            <a:chOff x="7239000" y="1828800"/>
            <a:chExt cx="1411574" cy="2438400"/>
          </a:xfrm>
        </p:grpSpPr>
        <p:sp>
          <p:nvSpPr>
            <p:cNvPr id="138" name="Rectangle 137"/>
            <p:cNvSpPr/>
            <p:nvPr/>
          </p:nvSpPr>
          <p:spPr bwMode="auto">
            <a:xfrm>
              <a:off x="7239000" y="1828800"/>
              <a:ext cx="1219200" cy="2438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Freeform 138"/>
            <p:cNvSpPr/>
            <p:nvPr/>
          </p:nvSpPr>
          <p:spPr bwMode="auto">
            <a:xfrm>
              <a:off x="8200869" y="2320977"/>
              <a:ext cx="449705" cy="1439056"/>
            </a:xfrm>
            <a:custGeom>
              <a:avLst/>
              <a:gdLst>
                <a:gd name="connsiteX0" fmla="*/ 449705 w 449705"/>
                <a:gd name="connsiteY0" fmla="*/ 0 h 1439056"/>
                <a:gd name="connsiteX1" fmla="*/ 14990 w 449705"/>
                <a:gd name="connsiteY1" fmla="*/ 0 h 1439056"/>
                <a:gd name="connsiteX2" fmla="*/ 0 w 449705"/>
                <a:gd name="connsiteY2" fmla="*/ 1439056 h 1439056"/>
                <a:gd name="connsiteX3" fmla="*/ 374754 w 449705"/>
                <a:gd name="connsiteY3" fmla="*/ 1439056 h 143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1439056">
                  <a:moveTo>
                    <a:pt x="449705" y="0"/>
                  </a:moveTo>
                  <a:lnTo>
                    <a:pt x="14990" y="0"/>
                  </a:lnTo>
                  <a:lnTo>
                    <a:pt x="0" y="1439056"/>
                  </a:lnTo>
                  <a:lnTo>
                    <a:pt x="374754" y="1439056"/>
                  </a:lnTo>
                </a:path>
              </a:pathLst>
            </a:cu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 rot="10800000">
              <a:off x="7848600" y="3048000"/>
              <a:ext cx="381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7" name="Text Box 19"/>
            <p:cNvSpPr txBox="1">
              <a:spLocks noChangeArrowheads="1"/>
            </p:cNvSpPr>
            <p:nvPr/>
          </p:nvSpPr>
          <p:spPr bwMode="auto">
            <a:xfrm>
              <a:off x="7467600" y="2819400"/>
              <a:ext cx="893428" cy="505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Inverter using transistors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pSp>
        <p:nvGrpSpPr>
          <p:cNvPr id="3" name="Group 99"/>
          <p:cNvGrpSpPr/>
          <p:nvPr/>
        </p:nvGrpSpPr>
        <p:grpSpPr>
          <a:xfrm>
            <a:off x="1653413" y="1600200"/>
            <a:ext cx="1874774" cy="1066800"/>
            <a:chOff x="5486400" y="1524000"/>
            <a:chExt cx="1874774" cy="1066800"/>
          </a:xfrm>
        </p:grpSpPr>
        <p:grpSp>
          <p:nvGrpSpPr>
            <p:cNvPr id="4" name="Group 14"/>
            <p:cNvGrpSpPr/>
            <p:nvPr/>
          </p:nvGrpSpPr>
          <p:grpSpPr>
            <a:xfrm>
              <a:off x="5486400" y="1905000"/>
              <a:ext cx="304800" cy="685800"/>
              <a:chOff x="5486400" y="1905000"/>
              <a:chExt cx="304800" cy="6858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53340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10800000" flipV="1">
                <a:off x="5486400" y="1905000"/>
                <a:ext cx="304800" cy="15240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5890387" y="1524000"/>
              <a:ext cx="14707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SUP</a:t>
              </a:r>
              <a:r>
                <a:rPr lang="en-US" sz="2800" b="1" dirty="0" smtClean="0"/>
                <a:t>  or</a:t>
              </a:r>
            </a:p>
            <a:p>
              <a:r>
                <a:rPr lang="en-US" sz="2800" b="1" dirty="0" smtClean="0"/>
                <a:t>Logic 1</a:t>
              </a:r>
              <a:endParaRPr lang="en-US" sz="2800" b="1" dirty="0"/>
            </a:p>
          </p:txBody>
        </p:sp>
      </p:grpSp>
      <p:grpSp>
        <p:nvGrpSpPr>
          <p:cNvPr id="7" name="Group 145"/>
          <p:cNvGrpSpPr/>
          <p:nvPr/>
        </p:nvGrpSpPr>
        <p:grpSpPr>
          <a:xfrm>
            <a:off x="1828800" y="3657600"/>
            <a:ext cx="1247687" cy="523220"/>
            <a:chOff x="1828800" y="3657600"/>
            <a:chExt cx="1247687" cy="523220"/>
          </a:xfrm>
        </p:grpSpPr>
        <p:cxnSp>
          <p:nvCxnSpPr>
            <p:cNvPr id="144" name="Straight Connector 143"/>
            <p:cNvCxnSpPr/>
            <p:nvPr/>
          </p:nvCxnSpPr>
          <p:spPr bwMode="auto">
            <a:xfrm>
              <a:off x="1828800" y="4114800"/>
              <a:ext cx="6096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2133600" y="3657600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OUT</a:t>
              </a:r>
              <a:endParaRPr lang="en-US" b="1" dirty="0"/>
            </a:p>
          </p:txBody>
        </p:sp>
      </p:grpSp>
      <p:grpSp>
        <p:nvGrpSpPr>
          <p:cNvPr id="8" name="Group 149"/>
          <p:cNvGrpSpPr/>
          <p:nvPr/>
        </p:nvGrpSpPr>
        <p:grpSpPr>
          <a:xfrm>
            <a:off x="76200" y="3151829"/>
            <a:ext cx="1066800" cy="505771"/>
            <a:chOff x="228600" y="3048000"/>
            <a:chExt cx="1066800" cy="505771"/>
          </a:xfrm>
        </p:grpSpPr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893428" cy="5057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  <p:cxnSp>
          <p:nvCxnSpPr>
            <p:cNvPr id="149" name="Straight Arrow Connector 148"/>
            <p:cNvCxnSpPr/>
            <p:nvPr/>
          </p:nvCxnSpPr>
          <p:spPr bwMode="auto">
            <a:xfrm>
              <a:off x="685800" y="32766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  <p:grpSp>
        <p:nvGrpSpPr>
          <p:cNvPr id="11" name="Group 150"/>
          <p:cNvGrpSpPr/>
          <p:nvPr/>
        </p:nvGrpSpPr>
        <p:grpSpPr>
          <a:xfrm>
            <a:off x="76200" y="4572000"/>
            <a:ext cx="1066800" cy="505771"/>
            <a:chOff x="228600" y="3048000"/>
            <a:chExt cx="1066800" cy="505771"/>
          </a:xfrm>
        </p:grpSpPr>
        <p:sp>
          <p:nvSpPr>
            <p:cNvPr id="152" name="Text Box 19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893428" cy="5057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  <p:cxnSp>
          <p:nvCxnSpPr>
            <p:cNvPr id="153" name="Straight Arrow Connector 152"/>
            <p:cNvCxnSpPr/>
            <p:nvPr/>
          </p:nvCxnSpPr>
          <p:spPr bwMode="auto">
            <a:xfrm>
              <a:off x="685800" y="32766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  <p:grpSp>
        <p:nvGrpSpPr>
          <p:cNvPr id="16" name="Group 119"/>
          <p:cNvGrpSpPr/>
          <p:nvPr/>
        </p:nvGrpSpPr>
        <p:grpSpPr>
          <a:xfrm>
            <a:off x="1043813" y="2590800"/>
            <a:ext cx="880844" cy="1530193"/>
            <a:chOff x="1823207" y="3060378"/>
            <a:chExt cx="880844" cy="1530193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2200712" y="3060378"/>
              <a:ext cx="414206" cy="1530193"/>
              <a:chOff x="2148" y="9024"/>
              <a:chExt cx="395" cy="1307"/>
            </a:xfrm>
          </p:grpSpPr>
          <p:sp>
            <p:nvSpPr>
              <p:cNvPr id="140" name="Line 6"/>
              <p:cNvSpPr>
                <a:spLocks noChangeShapeType="1"/>
              </p:cNvSpPr>
              <p:nvPr/>
            </p:nvSpPr>
            <p:spPr bwMode="auto">
              <a:xfrm>
                <a:off x="2460" y="9852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 flipH="1" flipV="1">
                <a:off x="2184" y="9516"/>
                <a:ext cx="288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 flipV="1">
                <a:off x="2484" y="9048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412" y="9816"/>
                <a:ext cx="107" cy="9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Oval 10"/>
              <p:cNvSpPr>
                <a:spLocks noChangeArrowheads="1"/>
              </p:cNvSpPr>
              <p:nvPr/>
            </p:nvSpPr>
            <p:spPr bwMode="auto">
              <a:xfrm>
                <a:off x="2148" y="9468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2436" y="945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2"/>
              <p:cNvSpPr>
                <a:spLocks noChangeArrowheads="1"/>
              </p:cNvSpPr>
              <p:nvPr/>
            </p:nvSpPr>
            <p:spPr bwMode="auto">
              <a:xfrm>
                <a:off x="2412" y="10236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13"/>
              <p:cNvSpPr>
                <a:spLocks noChangeArrowheads="1"/>
              </p:cNvSpPr>
              <p:nvPr/>
            </p:nvSpPr>
            <p:spPr bwMode="auto">
              <a:xfrm>
                <a:off x="2436" y="9024"/>
                <a:ext cx="107" cy="9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2172" y="9588"/>
                <a:ext cx="252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96" y="48"/>
                  </a:cxn>
                  <a:cxn ang="0">
                    <a:pos x="252" y="0"/>
                  </a:cxn>
                </a:cxnLst>
                <a:rect l="0" t="0" r="r" b="b"/>
                <a:pathLst>
                  <a:path w="252" h="240">
                    <a:moveTo>
                      <a:pt x="0" y="240"/>
                    </a:moveTo>
                    <a:cubicBezTo>
                      <a:pt x="16" y="206"/>
                      <a:pt x="54" y="88"/>
                      <a:pt x="96" y="48"/>
                    </a:cubicBezTo>
                    <a:cubicBezTo>
                      <a:pt x="138" y="8"/>
                      <a:pt x="220" y="10"/>
                      <a:pt x="25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7" name="Text Box 15"/>
            <p:cNvSpPr txBox="1">
              <a:spLocks noChangeArrowheads="1"/>
            </p:cNvSpPr>
            <p:nvPr/>
          </p:nvSpPr>
          <p:spPr bwMode="auto">
            <a:xfrm>
              <a:off x="1823207" y="3889281"/>
              <a:ext cx="880844" cy="56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000" dirty="0">
                  <a:latin typeface="Times New Roman" pitchFamily="18" charset="0"/>
                  <a:ea typeface="ＭＳ 明朝" pitchFamily="17" charset="-128"/>
                </a:rPr>
                <a:t>Low</a:t>
              </a:r>
              <a:endParaRPr lang="en-US" sz="3200" dirty="0"/>
            </a:p>
          </p:txBody>
        </p:sp>
      </p:grp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297" y="4078152"/>
            <a:ext cx="795984" cy="164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100"/>
          <p:cNvGrpSpPr/>
          <p:nvPr/>
        </p:nvGrpSpPr>
        <p:grpSpPr>
          <a:xfrm>
            <a:off x="1501013" y="5522893"/>
            <a:ext cx="2074206" cy="1106507"/>
            <a:chOff x="5410200" y="5181600"/>
            <a:chExt cx="2074206" cy="1106507"/>
          </a:xfrm>
        </p:grpSpPr>
        <p:cxnSp>
          <p:nvCxnSpPr>
            <p:cNvPr id="17" name="Straight Connector 16"/>
            <p:cNvCxnSpPr/>
            <p:nvPr/>
          </p:nvCxnSpPr>
          <p:spPr bwMode="auto">
            <a:xfrm rot="5400000">
              <a:off x="5334000" y="5486400"/>
              <a:ext cx="6096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Isosceles Triangle 17"/>
            <p:cNvSpPr/>
            <p:nvPr/>
          </p:nvSpPr>
          <p:spPr bwMode="auto">
            <a:xfrm flipV="1">
              <a:off x="5410200" y="5715000"/>
              <a:ext cx="457200" cy="38100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3600" y="5334000"/>
              <a:ext cx="15408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GND  or</a:t>
              </a:r>
            </a:p>
            <a:p>
              <a:r>
                <a:rPr lang="en-US" sz="2800" b="1" dirty="0" smtClean="0"/>
                <a:t>Logic 0</a:t>
              </a:r>
              <a:endParaRPr lang="en-US" sz="2800" b="1" dirty="0"/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5754" y="1540225"/>
            <a:ext cx="1116523" cy="168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Group 37"/>
          <p:cNvGrpSpPr>
            <a:grpSpLocks/>
          </p:cNvGrpSpPr>
          <p:nvPr/>
        </p:nvGrpSpPr>
        <p:grpSpPr bwMode="auto">
          <a:xfrm>
            <a:off x="6603585" y="2514600"/>
            <a:ext cx="1844675" cy="915988"/>
            <a:chOff x="2160" y="2640"/>
            <a:chExt cx="1162" cy="577"/>
          </a:xfrm>
        </p:grpSpPr>
        <p:sp>
          <p:nvSpPr>
            <p:cNvPr id="71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up to </a:t>
              </a:r>
              <a:r>
                <a:rPr lang="en-US" dirty="0" smtClean="0"/>
                <a:t>V</a:t>
              </a:r>
              <a:r>
                <a:rPr lang="en-US" b="1" baseline="-25000" dirty="0" smtClean="0"/>
                <a:t>DD</a:t>
              </a:r>
              <a:endParaRPr lang="en-US" b="1" baseline="-25000" dirty="0"/>
            </a:p>
          </p:txBody>
        </p: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8796" y="3889994"/>
            <a:ext cx="1103447" cy="176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" name="Group 37"/>
          <p:cNvGrpSpPr>
            <a:grpSpLocks/>
          </p:cNvGrpSpPr>
          <p:nvPr/>
        </p:nvGrpSpPr>
        <p:grpSpPr bwMode="auto">
          <a:xfrm>
            <a:off x="6647497" y="4960749"/>
            <a:ext cx="1844675" cy="915988"/>
            <a:chOff x="2160" y="2640"/>
            <a:chExt cx="1162" cy="577"/>
          </a:xfrm>
        </p:grpSpPr>
        <p:sp>
          <p:nvSpPr>
            <p:cNvPr id="75" name="Line 38"/>
            <p:cNvSpPr>
              <a:spLocks noChangeShapeType="1"/>
            </p:cNvSpPr>
            <p:nvPr/>
          </p:nvSpPr>
          <p:spPr bwMode="auto">
            <a:xfrm flipH="1">
              <a:off x="2160" y="2928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2496" y="2640"/>
              <a:ext cx="82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This node is pulled up to </a:t>
              </a:r>
              <a:r>
                <a:rPr lang="en-US" dirty="0" smtClean="0"/>
                <a:t>V</a:t>
              </a:r>
              <a:r>
                <a:rPr lang="en-US" b="1" baseline="-25000" dirty="0" smtClean="0"/>
                <a:t>DD</a:t>
              </a:r>
              <a:endParaRPr lang="en-US" b="1" baseline="-25000" dirty="0"/>
            </a:p>
          </p:txBody>
        </p:sp>
      </p:grpSp>
      <p:cxnSp>
        <p:nvCxnSpPr>
          <p:cNvPr id="77" name="Straight Connector 76"/>
          <p:cNvCxnSpPr/>
          <p:nvPr/>
        </p:nvCxnSpPr>
        <p:spPr bwMode="auto">
          <a:xfrm flipV="1">
            <a:off x="6274242" y="1593744"/>
            <a:ext cx="371945" cy="18598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6349151" y="3838414"/>
            <a:ext cx="371945" cy="18598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6669452" y="3658892"/>
            <a:ext cx="875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="1" baseline="-25000" dirty="0" smtClean="0"/>
              <a:t>DD</a:t>
            </a:r>
            <a:endParaRPr lang="en-US" b="1" baseline="-25000" dirty="0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6604875" y="1424552"/>
            <a:ext cx="875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="1" baseline="-25000" dirty="0" smtClean="0"/>
              <a:t>DD</a:t>
            </a:r>
            <a:endParaRPr lang="en-US" b="1" baseline="-25000" dirty="0"/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4903041" y="1936282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5305993" y="4230030"/>
            <a:ext cx="1307051" cy="8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400" dirty="0">
                <a:latin typeface="Times New Roman" pitchFamily="18" charset="0"/>
                <a:ea typeface="ＭＳ 明朝" pitchFamily="17" charset="-128"/>
              </a:rPr>
              <a:t>V</a:t>
            </a:r>
            <a:r>
              <a:rPr lang="en-US" altLang="ja-JP" sz="2400" b="1" baseline="-25000" dirty="0">
                <a:latin typeface="Times New Roman" pitchFamily="18" charset="0"/>
                <a:ea typeface="ＭＳ 明朝" pitchFamily="17" charset="-128"/>
              </a:rPr>
              <a:t>IN </a:t>
            </a:r>
            <a:r>
              <a:rPr lang="en-US" altLang="ja-JP" sz="2400" b="1" dirty="0">
                <a:latin typeface="Times New Roman" pitchFamily="18" charset="0"/>
                <a:ea typeface="ＭＳ 明朝" pitchFamily="17" charset="-128"/>
              </a:rPr>
              <a:t> </a:t>
            </a:r>
            <a:endParaRPr lang="en-US" sz="3600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683" y="2359053"/>
            <a:ext cx="1116523" cy="168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154"/>
          <p:cNvGrpSpPr/>
          <p:nvPr/>
        </p:nvGrpSpPr>
        <p:grpSpPr>
          <a:xfrm>
            <a:off x="-192374" y="2895600"/>
            <a:ext cx="1411574" cy="2362200"/>
            <a:chOff x="7239000" y="1828800"/>
            <a:chExt cx="1411574" cy="2438400"/>
          </a:xfrm>
        </p:grpSpPr>
        <p:sp>
          <p:nvSpPr>
            <p:cNvPr id="138" name="Rectangle 137"/>
            <p:cNvSpPr/>
            <p:nvPr/>
          </p:nvSpPr>
          <p:spPr bwMode="auto">
            <a:xfrm>
              <a:off x="7239000" y="1828800"/>
              <a:ext cx="1219200" cy="2438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Freeform 138"/>
            <p:cNvSpPr/>
            <p:nvPr/>
          </p:nvSpPr>
          <p:spPr bwMode="auto">
            <a:xfrm>
              <a:off x="8200869" y="2199426"/>
              <a:ext cx="449705" cy="1759808"/>
            </a:xfrm>
            <a:custGeom>
              <a:avLst/>
              <a:gdLst>
                <a:gd name="connsiteX0" fmla="*/ 449705 w 449705"/>
                <a:gd name="connsiteY0" fmla="*/ 0 h 1439056"/>
                <a:gd name="connsiteX1" fmla="*/ 14990 w 449705"/>
                <a:gd name="connsiteY1" fmla="*/ 0 h 1439056"/>
                <a:gd name="connsiteX2" fmla="*/ 0 w 449705"/>
                <a:gd name="connsiteY2" fmla="*/ 1439056 h 1439056"/>
                <a:gd name="connsiteX3" fmla="*/ 374754 w 449705"/>
                <a:gd name="connsiteY3" fmla="*/ 1439056 h 143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1439056">
                  <a:moveTo>
                    <a:pt x="449705" y="0"/>
                  </a:moveTo>
                  <a:lnTo>
                    <a:pt x="14990" y="0"/>
                  </a:lnTo>
                  <a:lnTo>
                    <a:pt x="0" y="1439056"/>
                  </a:lnTo>
                  <a:lnTo>
                    <a:pt x="374754" y="1439056"/>
                  </a:lnTo>
                </a:path>
              </a:pathLst>
            </a:cu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 rot="10800000">
              <a:off x="7848600" y="3048000"/>
              <a:ext cx="381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7" name="Text Box 19"/>
            <p:cNvSpPr txBox="1">
              <a:spLocks noChangeArrowheads="1"/>
            </p:cNvSpPr>
            <p:nvPr/>
          </p:nvSpPr>
          <p:spPr bwMode="auto">
            <a:xfrm>
              <a:off x="7467600" y="2819400"/>
              <a:ext cx="893428" cy="505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2400" dirty="0" smtClean="0">
                  <a:latin typeface="Times New Roman" pitchFamily="18" charset="0"/>
                  <a:ea typeface="ＭＳ 明朝" pitchFamily="17" charset="-128"/>
                </a:rPr>
                <a:t>A</a:t>
              </a:r>
              <a:endParaRPr lang="en-US" sz="3600" dirty="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MOSFETs </a:t>
            </a:r>
            <a:r>
              <a:rPr lang="en-US" dirty="0" err="1" smtClean="0"/>
              <a:t>vs</a:t>
            </a:r>
            <a:r>
              <a:rPr lang="en-US" dirty="0" smtClean="0"/>
              <a:t> BJTs for inverters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3025" cy="4985288"/>
          </a:xfrm>
        </p:spPr>
        <p:txBody>
          <a:bodyPr/>
          <a:lstStyle/>
          <a:p>
            <a:r>
              <a:rPr lang="en-US" dirty="0" smtClean="0"/>
              <a:t>You can build an inverter using MOSFETs or BJTs BUT:</a:t>
            </a:r>
          </a:p>
          <a:p>
            <a:pPr lvl="1"/>
            <a:r>
              <a:rPr lang="en-US" dirty="0" smtClean="0"/>
              <a:t>MOSFETs are easier to automate and design with because </a:t>
            </a:r>
            <a:r>
              <a:rPr lang="en-US" dirty="0" err="1" smtClean="0">
                <a:latin typeface="Book Antiqua" pitchFamily="18" charset="0"/>
                <a:ea typeface="Batang" pitchFamily="18" charset="-127"/>
              </a:rPr>
              <a:t>I</a:t>
            </a:r>
            <a:r>
              <a:rPr lang="en-US" b="1" baseline="-25000" dirty="0" err="1" smtClean="0"/>
              <a:t>gat</a:t>
            </a:r>
            <a:r>
              <a:rPr lang="en-US" baseline="-25000" dirty="0" err="1" smtClean="0"/>
              <a:t>e</a:t>
            </a:r>
            <a:r>
              <a:rPr lang="en-US" dirty="0" smtClean="0"/>
              <a:t>=0 whereas </a:t>
            </a:r>
            <a:r>
              <a:rPr lang="en-US" dirty="0" err="1" smtClean="0">
                <a:latin typeface="Book Antiqua" pitchFamily="18" charset="0"/>
                <a:ea typeface="Batang" pitchFamily="18" charset="-127"/>
              </a:rPr>
              <a:t>I</a:t>
            </a:r>
            <a:r>
              <a:rPr lang="en-US" b="1" baseline="-25000" dirty="0" err="1" smtClean="0"/>
              <a:t>base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≠0.</a:t>
            </a:r>
          </a:p>
          <a:p>
            <a:pPr lvl="2"/>
            <a:r>
              <a:rPr lang="en-US" sz="2400" dirty="0" smtClean="0"/>
              <a:t>Power</a:t>
            </a:r>
          </a:p>
          <a:p>
            <a:pPr lvl="2"/>
            <a:r>
              <a:rPr lang="en-US" sz="2400" dirty="0" smtClean="0"/>
              <a:t>Loading</a:t>
            </a:r>
          </a:p>
          <a:p>
            <a:pPr lvl="1"/>
            <a:r>
              <a:rPr lang="en-US" dirty="0" smtClean="0"/>
              <a:t>MOSFETs are easier to fabricate (= cheaper)</a:t>
            </a:r>
          </a:p>
          <a:p>
            <a:pPr lvl="1"/>
            <a:r>
              <a:rPr lang="en-US" dirty="0" smtClean="0"/>
              <a:t>MOSFETs give more options for low voltage design.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use CMOS=MOSFETs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 Built with Switches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07895" y="1524000"/>
            <a:ext cx="6250898" cy="489179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(A </a:t>
            </a:r>
            <a:r>
              <a:rPr lang="en-US" dirty="0" smtClean="0">
                <a:sym typeface="Wingdings"/>
              </a:rPr>
              <a:t>•</a:t>
            </a:r>
            <a:r>
              <a:rPr lang="en-US" dirty="0" smtClean="0"/>
              <a:t> B) + (A </a:t>
            </a:r>
            <a:r>
              <a:rPr lang="en-US" dirty="0" smtClean="0">
                <a:sym typeface="Wingdings"/>
              </a:rPr>
              <a:t>•</a:t>
            </a:r>
            <a:r>
              <a:rPr lang="en-US" dirty="0" smtClean="0"/>
              <a:t> B) + (A </a:t>
            </a:r>
            <a:r>
              <a:rPr lang="en-US" dirty="0" smtClean="0">
                <a:sym typeface="Wingdings"/>
              </a:rPr>
              <a:t>• </a:t>
            </a:r>
            <a:r>
              <a:rPr lang="en-US" dirty="0" smtClean="0"/>
              <a:t>B)  = Output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752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TRUE?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432750" y="1573967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944915" y="157646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44324" y="157646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840514" y="159395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88"/>
          <p:cNvGrpSpPr/>
          <p:nvPr/>
        </p:nvGrpSpPr>
        <p:grpSpPr>
          <a:xfrm>
            <a:off x="4099448" y="4231871"/>
            <a:ext cx="2066385" cy="2138950"/>
            <a:chOff x="4703870" y="4231871"/>
            <a:chExt cx="2066385" cy="2138950"/>
          </a:xfrm>
        </p:grpSpPr>
        <p:grpSp>
          <p:nvGrpSpPr>
            <p:cNvPr id="8" name="Group 85"/>
            <p:cNvGrpSpPr/>
            <p:nvPr/>
          </p:nvGrpSpPr>
          <p:grpSpPr>
            <a:xfrm>
              <a:off x="4703870" y="4231871"/>
              <a:ext cx="1185870" cy="1946403"/>
              <a:chOff x="4703870" y="4231871"/>
              <a:chExt cx="1185870" cy="1946403"/>
            </a:xfrm>
          </p:grpSpPr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5250462" y="5133019"/>
                <a:ext cx="482474" cy="825201"/>
                <a:chOff x="2790" y="7260"/>
                <a:chExt cx="600" cy="900"/>
              </a:xfrm>
            </p:grpSpPr>
            <p:grpSp>
              <p:nvGrpSpPr>
                <p:cNvPr id="15" name="Group 20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58389" name="AutoShape 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390" name="AutoShape 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58391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5839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5261255" y="4231871"/>
                <a:ext cx="482474" cy="825201"/>
                <a:chOff x="2790" y="7260"/>
                <a:chExt cx="600" cy="900"/>
              </a:xfrm>
            </p:grpSpPr>
            <p:grpSp>
              <p:nvGrpSpPr>
                <p:cNvPr id="17" name="Group 26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58395" name="AutoShape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396" name="AutoShape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58397" name="AutoShape 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583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8401" name="AutoShape 33"/>
              <p:cNvSpPr>
                <a:spLocks noChangeArrowheads="1"/>
              </p:cNvSpPr>
              <p:nvPr/>
            </p:nvSpPr>
            <p:spPr bwMode="auto">
              <a:xfrm flipV="1">
                <a:off x="5648503" y="5875700"/>
                <a:ext cx="241237" cy="302574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54"/>
              <p:cNvGrpSpPr>
                <a:grpSpLocks/>
              </p:cNvGrpSpPr>
              <p:nvPr/>
            </p:nvGrpSpPr>
            <p:grpSpPr bwMode="auto">
              <a:xfrm>
                <a:off x="4816235" y="5022992"/>
                <a:ext cx="566907" cy="467614"/>
                <a:chOff x="7185" y="9390"/>
                <a:chExt cx="900" cy="510"/>
              </a:xfrm>
            </p:grpSpPr>
            <p:sp>
              <p:nvSpPr>
                <p:cNvPr id="584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B</a:t>
                  </a:r>
                  <a:endParaRPr kumimoji="0" 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8424" name="AutoShape 56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4703870" y="4403648"/>
                <a:ext cx="723711" cy="467614"/>
                <a:chOff x="7185" y="9390"/>
                <a:chExt cx="900" cy="510"/>
              </a:xfrm>
            </p:grpSpPr>
            <p:sp>
              <p:nvSpPr>
                <p:cNvPr id="5843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</a:t>
                  </a:r>
                  <a:endParaRPr kumimoji="0" 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8433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auto">
            <a:xfrm>
              <a:off x="5793245" y="5820687"/>
              <a:ext cx="977010" cy="550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GND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89"/>
          <p:cNvGrpSpPr/>
          <p:nvPr/>
        </p:nvGrpSpPr>
        <p:grpSpPr>
          <a:xfrm>
            <a:off x="3343360" y="2203555"/>
            <a:ext cx="2400893" cy="1719508"/>
            <a:chOff x="3947782" y="2203555"/>
            <a:chExt cx="2400893" cy="1719508"/>
          </a:xfrm>
        </p:grpSpPr>
        <p:grpSp>
          <p:nvGrpSpPr>
            <p:cNvPr id="21" name="Group 86"/>
            <p:cNvGrpSpPr/>
            <p:nvPr/>
          </p:nvGrpSpPr>
          <p:grpSpPr>
            <a:xfrm>
              <a:off x="3947782" y="2203555"/>
              <a:ext cx="2220492" cy="1719508"/>
              <a:chOff x="3947782" y="2203555"/>
              <a:chExt cx="2220492" cy="1719508"/>
            </a:xfrm>
          </p:grpSpPr>
          <p:grpSp>
            <p:nvGrpSpPr>
              <p:cNvPr id="22" name="Group 4"/>
              <p:cNvGrpSpPr>
                <a:grpSpLocks/>
              </p:cNvGrpSpPr>
              <p:nvPr/>
            </p:nvGrpSpPr>
            <p:grpSpPr bwMode="auto">
              <a:xfrm>
                <a:off x="4997163" y="2423609"/>
                <a:ext cx="156804" cy="440107"/>
                <a:chOff x="3450" y="6435"/>
                <a:chExt cx="195" cy="480"/>
              </a:xfrm>
            </p:grpSpPr>
            <p:cxnSp>
              <p:nvCxnSpPr>
                <p:cNvPr id="58373" name="AutoShape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0" y="6435"/>
                  <a:ext cx="195" cy="2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374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3585" y="6540"/>
                  <a:ext cx="15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4623246" y="2932483"/>
                <a:ext cx="482474" cy="825201"/>
                <a:chOff x="2790" y="7260"/>
                <a:chExt cx="600" cy="900"/>
              </a:xfrm>
            </p:grpSpPr>
            <p:grpSp>
              <p:nvGrpSpPr>
                <p:cNvPr id="24" name="Group 8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58377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378" name="AutoShape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58379" name="AutoShape 1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583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3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5" name="Group 13"/>
              <p:cNvGrpSpPr>
                <a:grpSpLocks/>
              </p:cNvGrpSpPr>
              <p:nvPr/>
            </p:nvGrpSpPr>
            <p:grpSpPr bwMode="auto">
              <a:xfrm>
                <a:off x="5685800" y="2941061"/>
                <a:ext cx="482474" cy="825201"/>
                <a:chOff x="2790" y="7260"/>
                <a:chExt cx="600" cy="900"/>
              </a:xfrm>
            </p:grpSpPr>
            <p:grpSp>
              <p:nvGrpSpPr>
                <p:cNvPr id="26" name="Group 14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58383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384" name="AutoShape 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58385" name="AutoShape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583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3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8399" name="Freeform 31"/>
              <p:cNvSpPr>
                <a:spLocks/>
              </p:cNvSpPr>
              <p:nvPr/>
            </p:nvSpPr>
            <p:spPr bwMode="auto">
              <a:xfrm flipV="1">
                <a:off x="5095562" y="3620489"/>
                <a:ext cx="1061443" cy="302574"/>
              </a:xfrm>
              <a:custGeom>
                <a:avLst/>
                <a:gdLst/>
                <a:ahLst/>
                <a:cxnLst>
                  <a:cxn ang="0">
                    <a:pos x="0" y="330"/>
                  </a:cxn>
                  <a:cxn ang="0">
                    <a:pos x="0" y="0"/>
                  </a:cxn>
                  <a:cxn ang="0">
                    <a:pos x="1320" y="0"/>
                  </a:cxn>
                  <a:cxn ang="0">
                    <a:pos x="1320" y="300"/>
                  </a:cxn>
                </a:cxnLst>
                <a:rect l="0" t="0" r="r" b="b"/>
                <a:pathLst>
                  <a:path w="1320" h="330">
                    <a:moveTo>
                      <a:pt x="0" y="330"/>
                    </a:moveTo>
                    <a:lnTo>
                      <a:pt x="0" y="0"/>
                    </a:lnTo>
                    <a:lnTo>
                      <a:pt x="1320" y="0"/>
                    </a:lnTo>
                    <a:lnTo>
                      <a:pt x="1320" y="3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" name="Group 57"/>
              <p:cNvGrpSpPr>
                <a:grpSpLocks/>
              </p:cNvGrpSpPr>
              <p:nvPr/>
            </p:nvGrpSpPr>
            <p:grpSpPr bwMode="auto">
              <a:xfrm>
                <a:off x="5184996" y="3047579"/>
                <a:ext cx="723711" cy="467614"/>
                <a:chOff x="7185" y="9390"/>
                <a:chExt cx="900" cy="510"/>
              </a:xfrm>
            </p:grpSpPr>
            <p:sp>
              <p:nvSpPr>
                <p:cNvPr id="584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B</a:t>
                  </a:r>
                  <a:endParaRPr kumimoji="0" lang="en-US" sz="4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8427" name="AutoShape 59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8" name="Group 60"/>
              <p:cNvGrpSpPr>
                <a:grpSpLocks/>
              </p:cNvGrpSpPr>
              <p:nvPr/>
            </p:nvGrpSpPr>
            <p:grpSpPr bwMode="auto">
              <a:xfrm>
                <a:off x="3947782" y="3015003"/>
                <a:ext cx="723711" cy="467614"/>
                <a:chOff x="7185" y="9390"/>
                <a:chExt cx="900" cy="510"/>
              </a:xfrm>
            </p:grpSpPr>
            <p:sp>
              <p:nvSpPr>
                <p:cNvPr id="5842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</a:t>
                  </a:r>
                  <a:endParaRPr kumimoji="0" 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8430" name="AutoShape 62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8435" name="Text Box 67"/>
              <p:cNvSpPr txBox="1">
                <a:spLocks noChangeArrowheads="1"/>
              </p:cNvSpPr>
              <p:nvPr/>
            </p:nvSpPr>
            <p:spPr bwMode="auto">
              <a:xfrm>
                <a:off x="4357885" y="2203555"/>
                <a:ext cx="977010" cy="55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VSUP</a:t>
                </a:r>
                <a:endPara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6010943" y="2430237"/>
                <a:ext cx="156804" cy="440107"/>
                <a:chOff x="3450" y="6435"/>
                <a:chExt cx="195" cy="480"/>
              </a:xfrm>
            </p:grpSpPr>
            <p:cxnSp>
              <p:nvCxnSpPr>
                <p:cNvPr id="83" name="AutoShape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0" y="6435"/>
                  <a:ext cx="195" cy="2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84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3585" y="6540"/>
                  <a:ext cx="15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85" name="Text Box 67"/>
            <p:cNvSpPr txBox="1">
              <a:spLocks noChangeArrowheads="1"/>
            </p:cNvSpPr>
            <p:nvPr/>
          </p:nvSpPr>
          <p:spPr bwMode="auto">
            <a:xfrm>
              <a:off x="5371665" y="2210183"/>
              <a:ext cx="977010" cy="550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VSUP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9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5" y="2183243"/>
            <a:ext cx="31908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/>
        </p:nvSpPr>
        <p:spPr bwMode="auto">
          <a:xfrm>
            <a:off x="0" y="1425844"/>
            <a:ext cx="9144000" cy="5432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0776"/>
            <a:ext cx="7924800" cy="762000"/>
          </a:xfrm>
        </p:spPr>
        <p:txBody>
          <a:bodyPr/>
          <a:lstStyle/>
          <a:p>
            <a:r>
              <a:rPr lang="en-US" sz="3200" dirty="0" smtClean="0"/>
              <a:t>Rules for implementing (complex) logic equation in transistors (CMOS)  (1/5)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Step 1: Try to get an equation with a bar all the way across the equation</a:t>
            </a:r>
          </a:p>
          <a:p>
            <a:pPr lvl="1"/>
            <a:r>
              <a:rPr lang="en-US" dirty="0" smtClean="0"/>
              <a:t>Good:</a:t>
            </a:r>
          </a:p>
          <a:p>
            <a:pPr lvl="2"/>
            <a:r>
              <a:rPr lang="en-US" dirty="0" smtClean="0"/>
              <a:t>The bar covers the entire equation</a:t>
            </a:r>
          </a:p>
          <a:p>
            <a:pPr lvl="1"/>
            <a:r>
              <a:rPr lang="en-US" dirty="0" smtClean="0"/>
              <a:t>Not good (1):</a:t>
            </a:r>
          </a:p>
          <a:p>
            <a:pPr lvl="2"/>
            <a:r>
              <a:rPr lang="en-US" dirty="0" smtClean="0"/>
              <a:t>The bar isn’t continuous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Not good (2):</a:t>
            </a:r>
          </a:p>
          <a:p>
            <a:pPr lvl="2"/>
            <a:r>
              <a:rPr lang="en-US" dirty="0" smtClean="0"/>
              <a:t>Though there’s a bar across entire equation, internally, there’s a bar across more than one input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98199"/>
              </p:ext>
            </p:extLst>
          </p:nvPr>
        </p:nvGraphicFramePr>
        <p:xfrm>
          <a:off x="2343150" y="2381250"/>
          <a:ext cx="28098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72" name="Equation" r:id="rId3" imgW="1066680" imgH="241200" progId="Equation.3">
                  <p:embed/>
                </p:oleObj>
              </mc:Choice>
              <mc:Fallback>
                <p:oleObj name="Equation" r:id="rId3" imgW="10666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381250"/>
                        <a:ext cx="280987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01996"/>
              </p:ext>
            </p:extLst>
          </p:nvPr>
        </p:nvGraphicFramePr>
        <p:xfrm>
          <a:off x="2343149" y="4059298"/>
          <a:ext cx="2809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73" name="Equation" r:id="rId5" imgW="1066680" imgH="241200" progId="Equation.3">
                  <p:embed/>
                </p:oleObj>
              </mc:Choice>
              <mc:Fallback>
                <p:oleObj name="Equation" r:id="rId5" imgW="1066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49" y="4059298"/>
                        <a:ext cx="28098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34810"/>
              </p:ext>
            </p:extLst>
          </p:nvPr>
        </p:nvGraphicFramePr>
        <p:xfrm>
          <a:off x="2343148" y="5730925"/>
          <a:ext cx="28098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74" name="Equation" r:id="rId7" imgW="1066680" imgH="266400" progId="Equation.3">
                  <p:embed/>
                </p:oleObj>
              </mc:Choice>
              <mc:Fallback>
                <p:oleObj name="Equation" r:id="rId7" imgW="106668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48" y="5730925"/>
                        <a:ext cx="280987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4282"/>
            <a:ext cx="8382000" cy="762000"/>
          </a:xfrm>
        </p:spPr>
        <p:txBody>
          <a:bodyPr/>
          <a:lstStyle/>
          <a:p>
            <a:r>
              <a:rPr lang="en-US" dirty="0" smtClean="0"/>
              <a:t>Example….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91931" y="1607176"/>
          <a:ext cx="3037668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4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0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055110"/>
              </p:ext>
            </p:extLst>
          </p:nvPr>
        </p:nvGraphicFramePr>
        <p:xfrm>
          <a:off x="1089602" y="4053906"/>
          <a:ext cx="29765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70" name="Equation" r:id="rId4" imgW="1130040" imgH="507960" progId="Equation.3">
                  <p:embed/>
                </p:oleObj>
              </mc:Choice>
              <mc:Fallback>
                <p:oleObj name="Equation" r:id="rId4" imgW="1130040" imgH="507960" progId="Equation.3">
                  <p:embed/>
                  <p:pic>
                    <p:nvPicPr>
                      <p:cNvPr id="70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02" y="4053906"/>
                        <a:ext cx="2976563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44966"/>
              </p:ext>
            </p:extLst>
          </p:nvPr>
        </p:nvGraphicFramePr>
        <p:xfrm>
          <a:off x="928255" y="2210961"/>
          <a:ext cx="396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402720268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26997604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28918451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551954793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57700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C\AB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3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461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796866" y="2638473"/>
            <a:ext cx="1068779" cy="238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32477" y="2582071"/>
            <a:ext cx="1358178" cy="45530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1260" y="2026066"/>
            <a:ext cx="4460033" cy="1679510"/>
          </a:xfrm>
          <a:prstGeom prst="rect">
            <a:avLst/>
          </a:prstGeom>
          <a:solidFill>
            <a:schemeClr val="bg1"/>
          </a:solidFill>
          <a:ln w="539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6849" y="3969099"/>
            <a:ext cx="4460033" cy="757280"/>
          </a:xfrm>
          <a:prstGeom prst="rect">
            <a:avLst/>
          </a:prstGeom>
          <a:solidFill>
            <a:schemeClr val="bg1"/>
          </a:solidFill>
          <a:ln w="539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6848" y="4750748"/>
            <a:ext cx="4460033" cy="757280"/>
          </a:xfrm>
          <a:prstGeom prst="rect">
            <a:avLst/>
          </a:prstGeom>
          <a:solidFill>
            <a:schemeClr val="bg1"/>
          </a:solidFill>
          <a:ln w="539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9780"/>
            <a:ext cx="8382000" cy="762000"/>
          </a:xfrm>
        </p:spPr>
        <p:txBody>
          <a:bodyPr/>
          <a:lstStyle/>
          <a:p>
            <a:r>
              <a:rPr lang="en-US" sz="3200" dirty="0" smtClean="0"/>
              <a:t>Example: </a:t>
            </a:r>
            <a:br>
              <a:rPr lang="en-US" sz="3200" dirty="0" smtClean="0"/>
            </a:br>
            <a:r>
              <a:rPr lang="en-US" sz="3200" dirty="0" smtClean="0"/>
              <a:t>Getting single bar across entire equation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this equation:</a:t>
            </a:r>
          </a:p>
          <a:p>
            <a:endParaRPr lang="en-US" dirty="0" smtClean="0"/>
          </a:p>
          <a:p>
            <a:r>
              <a:rPr lang="en-US" dirty="0" smtClean="0"/>
              <a:t>First negate entire equation twice:</a:t>
            </a:r>
          </a:p>
          <a:p>
            <a:endParaRPr lang="en-US" dirty="0" smtClean="0"/>
          </a:p>
          <a:p>
            <a:r>
              <a:rPr lang="en-US" dirty="0" smtClean="0"/>
              <a:t>Keep top bar but “</a:t>
            </a:r>
            <a:r>
              <a:rPr lang="en-US" dirty="0" err="1" smtClean="0"/>
              <a:t>DeMorgan</a:t>
            </a:r>
            <a:r>
              <a:rPr lang="en-US" dirty="0" smtClean="0"/>
              <a:t>” inside:</a:t>
            </a:r>
          </a:p>
          <a:p>
            <a:endParaRPr lang="en-US" dirty="0" smtClean="0"/>
          </a:p>
          <a:p>
            <a:r>
              <a:rPr lang="en-US" dirty="0" smtClean="0"/>
              <a:t>Not done because of internal bar across more than one input. “</a:t>
            </a:r>
            <a:r>
              <a:rPr lang="en-US" dirty="0" err="1" smtClean="0"/>
              <a:t>DeMorgan</a:t>
            </a:r>
            <a:r>
              <a:rPr lang="en-US" dirty="0" smtClean="0"/>
              <a:t>” again: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700418" name="Object 2"/>
          <p:cNvGraphicFramePr>
            <a:graphicFrameLocks noChangeAspect="1"/>
          </p:cNvGraphicFramePr>
          <p:nvPr/>
        </p:nvGraphicFramePr>
        <p:xfrm>
          <a:off x="2952186" y="1986743"/>
          <a:ext cx="274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15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86" y="1986743"/>
                        <a:ext cx="2743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19" name="Object 3"/>
          <p:cNvGraphicFramePr>
            <a:graphicFrameLocks noChangeAspect="1"/>
          </p:cNvGraphicFramePr>
          <p:nvPr/>
        </p:nvGraphicFramePr>
        <p:xfrm>
          <a:off x="2997200" y="3001883"/>
          <a:ext cx="2743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16" name="Equation" r:id="rId5" imgW="1041120" imgH="291960" progId="Equation.3">
                  <p:embed/>
                </p:oleObj>
              </mc:Choice>
              <mc:Fallback>
                <p:oleObj name="Equation" r:id="rId5" imgW="104112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001883"/>
                        <a:ext cx="27432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1" name="Object 5"/>
          <p:cNvGraphicFramePr>
            <a:graphicFrameLocks noChangeAspect="1"/>
          </p:cNvGraphicFramePr>
          <p:nvPr/>
        </p:nvGraphicFramePr>
        <p:xfrm>
          <a:off x="839788" y="4024313"/>
          <a:ext cx="7092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17" name="Equation" r:id="rId7" imgW="2692080" imgH="291960" progId="Equation.3">
                  <p:embed/>
                </p:oleObj>
              </mc:Choice>
              <mc:Fallback>
                <p:oleObj name="Equation" r:id="rId7" imgW="269208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024313"/>
                        <a:ext cx="70929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23128"/>
              </p:ext>
            </p:extLst>
          </p:nvPr>
        </p:nvGraphicFramePr>
        <p:xfrm>
          <a:off x="1893888" y="5527675"/>
          <a:ext cx="4883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718" name="Equation" r:id="rId9" imgW="1854000" imgH="266400" progId="Equation.3">
                  <p:embed/>
                </p:oleObj>
              </mc:Choice>
              <mc:Fallback>
                <p:oleObj name="Equation" r:id="rId9" imgW="1854000" imgH="26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5527675"/>
                        <a:ext cx="48831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at this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26831" cy="4562475"/>
          </a:xfrm>
        </p:spPr>
        <p:txBody>
          <a:bodyPr/>
          <a:lstStyle/>
          <a:p>
            <a:r>
              <a:rPr lang="en-US" dirty="0" smtClean="0"/>
              <a:t>You have an equation with a bar over the whole thing:</a:t>
            </a:r>
          </a:p>
          <a:p>
            <a:endParaRPr lang="en-US" dirty="0" smtClean="0"/>
          </a:p>
          <a:p>
            <a:r>
              <a:rPr lang="en-US" dirty="0" smtClean="0"/>
              <a:t>You know that the order of operations say you do the AND before the OR.</a:t>
            </a:r>
          </a:p>
          <a:p>
            <a:r>
              <a:rPr lang="en-US" dirty="0" smtClean="0"/>
              <a:t>You know the inputs to your circuit:</a:t>
            </a:r>
          </a:p>
          <a:p>
            <a:endParaRPr lang="en-US" dirty="0" smtClean="0"/>
          </a:p>
          <a:p>
            <a:r>
              <a:rPr lang="en-US" dirty="0" smtClean="0"/>
              <a:t>This means that A and B must be inverted (put through an inverter) before they are used by this circuit. C is not inverted so OK as 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701442" name="Object 2"/>
          <p:cNvGraphicFramePr>
            <a:graphicFrameLocks noChangeAspect="1"/>
          </p:cNvGraphicFramePr>
          <p:nvPr/>
        </p:nvGraphicFramePr>
        <p:xfrm>
          <a:off x="3499442" y="2135565"/>
          <a:ext cx="2508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590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442" y="2135565"/>
                        <a:ext cx="2508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3" name="Object 3"/>
          <p:cNvGraphicFramePr>
            <a:graphicFrameLocks noChangeAspect="1"/>
          </p:cNvGraphicFramePr>
          <p:nvPr/>
        </p:nvGraphicFramePr>
        <p:xfrm>
          <a:off x="3535551" y="4364335"/>
          <a:ext cx="1839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591" name="Equation" r:id="rId5" imgW="698400" imgH="241200" progId="Equation.3">
                  <p:embed/>
                </p:oleObj>
              </mc:Choice>
              <mc:Fallback>
                <p:oleObj name="Equation" r:id="rId5" imgW="6984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51" y="4364335"/>
                        <a:ext cx="183991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632"/>
            <a:ext cx="7924800" cy="762000"/>
          </a:xfrm>
        </p:spPr>
        <p:txBody>
          <a:bodyPr/>
          <a:lstStyle/>
          <a:p>
            <a:r>
              <a:rPr lang="en-US" sz="3200" dirty="0" smtClean="0"/>
              <a:t>REVIEW: SOP &amp; POS </a:t>
            </a:r>
            <a:br>
              <a:rPr lang="en-US" sz="3200" dirty="0" smtClean="0"/>
            </a:br>
            <a:r>
              <a:rPr lang="en-US" sz="3200" dirty="0" smtClean="0"/>
              <a:t>Logic Gates – Combinational logic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know about every basic gate</a:t>
            </a:r>
          </a:p>
          <a:p>
            <a:pPr lvl="1"/>
            <a:r>
              <a:rPr lang="en-US" dirty="0" smtClean="0"/>
              <a:t>Gate name</a:t>
            </a:r>
          </a:p>
          <a:p>
            <a:pPr lvl="1"/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Symbol</a:t>
            </a:r>
          </a:p>
          <a:p>
            <a:pPr lvl="1"/>
            <a:r>
              <a:rPr lang="en-US" dirty="0" smtClean="0"/>
              <a:t>Notation (how it looks in an equation)</a:t>
            </a:r>
          </a:p>
          <a:p>
            <a:pPr lvl="1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picture of circuit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38200" y="1684116"/>
            <a:ext cx="7693025" cy="4402359"/>
          </a:xfrm>
        </p:spPr>
        <p:txBody>
          <a:bodyPr/>
          <a:lstStyle/>
          <a:p>
            <a:r>
              <a:rPr lang="en-US" dirty="0" smtClean="0"/>
              <a:t>Final equation and its inputs: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847703" y="2542903"/>
            <a:ext cx="3178628" cy="277803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527858" y="3148314"/>
            <a:ext cx="131984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527858" y="4006769"/>
            <a:ext cx="131984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27858" y="4865225"/>
            <a:ext cx="131984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592308"/>
              </p:ext>
            </p:extLst>
          </p:nvPr>
        </p:nvGraphicFramePr>
        <p:xfrm>
          <a:off x="1585325" y="4313647"/>
          <a:ext cx="4016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23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325" y="4313647"/>
                        <a:ext cx="4016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243086"/>
              </p:ext>
            </p:extLst>
          </p:nvPr>
        </p:nvGraphicFramePr>
        <p:xfrm>
          <a:off x="1534737" y="3386931"/>
          <a:ext cx="4016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24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737" y="3386931"/>
                        <a:ext cx="40163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43563"/>
              </p:ext>
            </p:extLst>
          </p:nvPr>
        </p:nvGraphicFramePr>
        <p:xfrm>
          <a:off x="1534737" y="2578115"/>
          <a:ext cx="4016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25" name="Equation" r:id="rId7" imgW="152280" imgH="203040" progId="Equation.3">
                  <p:embed/>
                </p:oleObj>
              </mc:Choice>
              <mc:Fallback>
                <p:oleObj name="Equation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737" y="2578115"/>
                        <a:ext cx="40163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6026331" y="3386931"/>
            <a:ext cx="131984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36731"/>
              </p:ext>
            </p:extLst>
          </p:nvPr>
        </p:nvGraphicFramePr>
        <p:xfrm>
          <a:off x="6686253" y="2878945"/>
          <a:ext cx="736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26" name="Equation" r:id="rId9" imgW="279360" imgH="177480" progId="Equation.3">
                  <p:embed/>
                </p:oleObj>
              </mc:Choice>
              <mc:Fallback>
                <p:oleObj name="Equation" r:id="rId9" imgW="279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253" y="2878945"/>
                        <a:ext cx="7366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846829"/>
              </p:ext>
            </p:extLst>
          </p:nvPr>
        </p:nvGraphicFramePr>
        <p:xfrm>
          <a:off x="5906294" y="1558380"/>
          <a:ext cx="2508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27" name="Equation" r:id="rId11" imgW="952200" imgH="241200" progId="Equation.3">
                  <p:embed/>
                </p:oleObj>
              </mc:Choice>
              <mc:Fallback>
                <p:oleObj name="Equation" r:id="rId11" imgW="952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294" y="1558380"/>
                        <a:ext cx="2508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7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892" y="1600200"/>
            <a:ext cx="746630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the equation is:</a:t>
            </a:r>
          </a:p>
          <a:p>
            <a:r>
              <a:rPr lang="en-US" dirty="0" smtClean="0"/>
              <a:t>What is the converted equation?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are the inputs?</a:t>
            </a:r>
          </a:p>
          <a:p>
            <a:pPr lvl="1">
              <a:buNone/>
            </a:pP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90894"/>
              </p:ext>
            </p:extLst>
          </p:nvPr>
        </p:nvGraphicFramePr>
        <p:xfrm>
          <a:off x="4298950" y="1535113"/>
          <a:ext cx="3378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98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1535113"/>
                        <a:ext cx="33782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762000" y="490776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Practice:</a:t>
            </a:r>
            <a:endParaRPr lang="en-US" sz="3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9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43250"/>
              </p:ext>
            </p:extLst>
          </p:nvPr>
        </p:nvGraphicFramePr>
        <p:xfrm>
          <a:off x="1289050" y="2563931"/>
          <a:ext cx="60198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99" name="Equation" r:id="rId5" imgW="2286000" imgH="901440" progId="Equation.3">
                  <p:embed/>
                </p:oleObj>
              </mc:Choice>
              <mc:Fallback>
                <p:oleObj name="Equation" r:id="rId5" imgW="2286000" imgH="901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563931"/>
                        <a:ext cx="6019800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55435"/>
              </p:ext>
            </p:extLst>
          </p:nvPr>
        </p:nvGraphicFramePr>
        <p:xfrm>
          <a:off x="1560558" y="5448505"/>
          <a:ext cx="22066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00" name="Equation" r:id="rId7" imgW="838080" imgH="241200" progId="Equation.3">
                  <p:embed/>
                </p:oleObj>
              </mc:Choice>
              <mc:Fallback>
                <p:oleObj name="Equation" r:id="rId7" imgW="8380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58" y="5448505"/>
                        <a:ext cx="220662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pull-down network:</a:t>
            </a:r>
          </a:p>
          <a:p>
            <a:pPr lvl="1"/>
            <a:r>
              <a:rPr lang="en-US" dirty="0" smtClean="0"/>
              <a:t>Use NMOS (conduct-on-high switches)</a:t>
            </a:r>
          </a:p>
          <a:p>
            <a:pPr lvl="1"/>
            <a:r>
              <a:rPr lang="en-US" dirty="0" smtClean="0"/>
              <a:t>Take equation under bar. </a:t>
            </a:r>
          </a:p>
          <a:p>
            <a:pPr lvl="2"/>
            <a:r>
              <a:rPr lang="en-US" dirty="0" smtClean="0"/>
              <a:t>So if equation is: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equation you want is: (Just remove top bar)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&gt;&gt; Continued on next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490776"/>
            <a:ext cx="7924800" cy="762000"/>
          </a:xfrm>
        </p:spPr>
        <p:txBody>
          <a:bodyPr/>
          <a:lstStyle/>
          <a:p>
            <a:r>
              <a:rPr lang="en-US" sz="3200" dirty="0" smtClean="0"/>
              <a:t>Rules for implementing (complex) logic equation in transistors (CMOS)  (2/5)</a:t>
            </a:r>
            <a:endParaRPr lang="en-US" sz="3200" dirty="0"/>
          </a:p>
        </p:txBody>
      </p:sp>
      <p:graphicFrame>
        <p:nvGraphicFramePr>
          <p:cNvPr id="702466" name="Object 2"/>
          <p:cNvGraphicFramePr>
            <a:graphicFrameLocks noChangeAspect="1"/>
          </p:cNvGraphicFramePr>
          <p:nvPr/>
        </p:nvGraphicFramePr>
        <p:xfrm>
          <a:off x="2662802" y="3282681"/>
          <a:ext cx="2508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15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802" y="3282681"/>
                        <a:ext cx="2508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69586"/>
              </p:ext>
            </p:extLst>
          </p:nvPr>
        </p:nvGraphicFramePr>
        <p:xfrm>
          <a:off x="3160713" y="4429125"/>
          <a:ext cx="1504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16" name="Equation" r:id="rId5" imgW="571320" imgH="215640" progId="Equation.3">
                  <p:embed/>
                </p:oleObj>
              </mc:Choice>
              <mc:Fallback>
                <p:oleObj name="Equation" r:id="rId5" imgW="5713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429125"/>
                        <a:ext cx="15049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778" y="2643274"/>
            <a:ext cx="12287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pull-down network: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pulldown</a:t>
            </a:r>
            <a:r>
              <a:rPr lang="en-US" dirty="0" smtClean="0"/>
              <a:t> network, ANDs are in series and ORs are in parallel. (Assume inputs are given even if they are negated)</a:t>
            </a:r>
          </a:p>
          <a:p>
            <a:pPr lvl="2"/>
            <a:r>
              <a:rPr lang="en-US" dirty="0" smtClean="0"/>
              <a:t>                      are </a:t>
            </a:r>
            <a:r>
              <a:rPr lang="en-US" dirty="0" err="1" smtClean="0"/>
              <a:t>ANDed</a:t>
            </a:r>
            <a:r>
              <a:rPr lang="en-US" dirty="0" smtClean="0"/>
              <a:t> so they go in series: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                                                 so it goes in parallel: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5911" y="6383337"/>
            <a:ext cx="4911983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490776"/>
            <a:ext cx="7924800" cy="762000"/>
          </a:xfrm>
        </p:spPr>
        <p:txBody>
          <a:bodyPr/>
          <a:lstStyle/>
          <a:p>
            <a:r>
              <a:rPr lang="en-US" sz="3200" dirty="0" smtClean="0"/>
              <a:t>Rules for implementing (complex) logic equation in transistors (CMOS)  (3/5)</a:t>
            </a:r>
            <a:endParaRPr lang="en-US" sz="3200" dirty="0"/>
          </a:p>
        </p:txBody>
      </p:sp>
      <p:graphicFrame>
        <p:nvGraphicFramePr>
          <p:cNvPr id="70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78470"/>
              </p:ext>
            </p:extLst>
          </p:nvPr>
        </p:nvGraphicFramePr>
        <p:xfrm>
          <a:off x="5861289" y="1486919"/>
          <a:ext cx="2508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714" name="Equation" r:id="rId4" imgW="952200" imgH="215640" progId="Equation.3">
                  <p:embed/>
                </p:oleObj>
              </mc:Choice>
              <mc:Fallback>
                <p:oleObj name="Equation" r:id="rId4" imgW="952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289" y="1486919"/>
                        <a:ext cx="25082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2" name="Object 4"/>
          <p:cNvGraphicFramePr>
            <a:graphicFrameLocks noChangeAspect="1"/>
          </p:cNvGraphicFramePr>
          <p:nvPr/>
        </p:nvGraphicFramePr>
        <p:xfrm>
          <a:off x="2153511" y="3109672"/>
          <a:ext cx="14049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715" name="Equation" r:id="rId6" imgW="533160" imgH="215640" progId="Equation.3">
                  <p:embed/>
                </p:oleObj>
              </mc:Choice>
              <mc:Fallback>
                <p:oleObj name="Equation" r:id="rId6" imgW="5331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511" y="3109672"/>
                        <a:ext cx="14049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4" name="Object 6"/>
          <p:cNvGraphicFramePr>
            <a:graphicFrameLocks noChangeAspect="1"/>
          </p:cNvGraphicFramePr>
          <p:nvPr/>
        </p:nvGraphicFramePr>
        <p:xfrm>
          <a:off x="2114254" y="4161887"/>
          <a:ext cx="33448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716" name="Equation" r:id="rId8" imgW="1269720" imgH="215640" progId="Equation.3">
                  <p:embed/>
                </p:oleObj>
              </mc:Choice>
              <mc:Fallback>
                <p:oleObj name="Equation" r:id="rId8" imgW="12697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254" y="4161887"/>
                        <a:ext cx="334486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3495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30" y="4752975"/>
            <a:ext cx="29051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6772759" y="6509288"/>
            <a:ext cx="1472339" cy="348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90108" y="4701152"/>
            <a:ext cx="1472339" cy="348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4282"/>
            <a:ext cx="8382000" cy="762000"/>
          </a:xfrm>
        </p:spPr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pulldown</a:t>
            </a:r>
            <a:r>
              <a:rPr lang="en-US" dirty="0" smtClean="0"/>
              <a:t> network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3826790" cy="4562475"/>
          </a:xfrm>
        </p:spPr>
        <p:txBody>
          <a:bodyPr/>
          <a:lstStyle/>
          <a:p>
            <a:r>
              <a:rPr lang="en-US" dirty="0" smtClean="0"/>
              <a:t>The equation we are trying to implement probably came from a truth table but we started with an equation. We need the truth table to be able to check our circuit. Here’s the original equation: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91931" y="1607176"/>
          <a:ext cx="3037668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4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04516" name="Object 4"/>
          <p:cNvGraphicFramePr>
            <a:graphicFrameLocks noChangeAspect="1"/>
          </p:cNvGraphicFramePr>
          <p:nvPr/>
        </p:nvGraphicFramePr>
        <p:xfrm>
          <a:off x="1263435" y="5845041"/>
          <a:ext cx="274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590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35" y="5845041"/>
                        <a:ext cx="2743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4214247" cy="4562475"/>
          </a:xfrm>
        </p:spPr>
        <p:txBody>
          <a:bodyPr/>
          <a:lstStyle/>
          <a:p>
            <a:r>
              <a:rPr lang="en-US" dirty="0" smtClean="0"/>
              <a:t>This must </a:t>
            </a:r>
            <a:r>
              <a:rPr lang="en-US" dirty="0" err="1" smtClean="0"/>
              <a:t>pulldown</a:t>
            </a:r>
            <a:r>
              <a:rPr lang="en-US" dirty="0" smtClean="0"/>
              <a:t> for </a:t>
            </a:r>
            <a:r>
              <a:rPr lang="en-US" dirty="0" err="1" smtClean="0"/>
              <a:t>Vout</a:t>
            </a:r>
            <a:r>
              <a:rPr lang="en-US" dirty="0" smtClean="0"/>
              <a:t>=0 and open circuit for </a:t>
            </a:r>
            <a:r>
              <a:rPr lang="en-US" dirty="0" err="1" smtClean="0"/>
              <a:t>Vout</a:t>
            </a:r>
            <a:r>
              <a:rPr lang="en-US" dirty="0" smtClean="0"/>
              <a:t>=1.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6572492" y="3267454"/>
            <a:ext cx="4485190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444282"/>
            <a:ext cx="8382000" cy="762000"/>
          </a:xfrm>
        </p:spPr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pulldown</a:t>
            </a:r>
            <a:r>
              <a:rPr lang="en-US" dirty="0" smtClean="0"/>
              <a:t> network (2/2)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91931" y="1607176"/>
          <a:ext cx="3037668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4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05538" name="Object 2"/>
          <p:cNvGraphicFramePr>
            <a:graphicFrameLocks noChangeAspect="1"/>
          </p:cNvGraphicFramePr>
          <p:nvPr/>
        </p:nvGraphicFramePr>
        <p:xfrm>
          <a:off x="5494687" y="6223000"/>
          <a:ext cx="274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12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687" y="6223000"/>
                        <a:ext cx="2743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3628" y="3435621"/>
            <a:ext cx="29051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04322" cy="4562475"/>
          </a:xfrm>
        </p:spPr>
        <p:txBody>
          <a:bodyPr/>
          <a:lstStyle/>
          <a:p>
            <a:r>
              <a:rPr lang="en-US" dirty="0" smtClean="0"/>
              <a:t>Creating pull-up network:</a:t>
            </a:r>
          </a:p>
          <a:p>
            <a:pPr lvl="1"/>
            <a:r>
              <a:rPr lang="en-US" dirty="0" smtClean="0"/>
              <a:t>Use PMOS (conduct-on-low switches)</a:t>
            </a:r>
          </a:p>
          <a:p>
            <a:pPr lvl="1"/>
            <a:r>
              <a:rPr lang="en-US" dirty="0" smtClean="0"/>
              <a:t>Anything that was in parallel in the </a:t>
            </a:r>
            <a:r>
              <a:rPr lang="en-US" dirty="0" err="1" smtClean="0"/>
              <a:t>pulldown</a:t>
            </a:r>
            <a:r>
              <a:rPr lang="en-US" dirty="0" smtClean="0"/>
              <a:t> network is now in series.</a:t>
            </a:r>
          </a:p>
          <a:p>
            <a:pPr lvl="1"/>
            <a:r>
              <a:rPr lang="en-US" dirty="0" smtClean="0"/>
              <a:t>Anything that was in series in the </a:t>
            </a:r>
            <a:r>
              <a:rPr lang="en-US" dirty="0" err="1" smtClean="0"/>
              <a:t>pulldown</a:t>
            </a:r>
            <a:r>
              <a:rPr lang="en-US" dirty="0" smtClean="0"/>
              <a:t> network is now in parallel.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490776"/>
            <a:ext cx="7924800" cy="762000"/>
          </a:xfrm>
        </p:spPr>
        <p:txBody>
          <a:bodyPr/>
          <a:lstStyle/>
          <a:p>
            <a:r>
              <a:rPr lang="en-US" sz="3200" dirty="0" smtClean="0"/>
              <a:t>Rules for implementing (complex) logic equation in transistors (CMOS)  (4/5)</a:t>
            </a:r>
            <a:endParaRPr lang="en-US" sz="3200" dirty="0"/>
          </a:p>
        </p:txBody>
      </p:sp>
      <p:graphicFrame>
        <p:nvGraphicFramePr>
          <p:cNvPr id="702466" name="Object 2"/>
          <p:cNvGraphicFramePr>
            <a:graphicFrameLocks noChangeAspect="1"/>
          </p:cNvGraphicFramePr>
          <p:nvPr/>
        </p:nvGraphicFramePr>
        <p:xfrm>
          <a:off x="5576486" y="1407387"/>
          <a:ext cx="2508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6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486" y="1407387"/>
                        <a:ext cx="2508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4659" y="4102048"/>
            <a:ext cx="29051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6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44062" y="3686013"/>
            <a:ext cx="31813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 bwMode="auto">
          <a:xfrm>
            <a:off x="4262034" y="4850969"/>
            <a:ext cx="821410" cy="5579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4786" y="6168325"/>
            <a:ext cx="1906292" cy="3254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68698" y="3670514"/>
            <a:ext cx="1906292" cy="3254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91202" y="5656839"/>
            <a:ext cx="154983" cy="1394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4214247" cy="4562475"/>
          </a:xfrm>
        </p:spPr>
        <p:txBody>
          <a:bodyPr/>
          <a:lstStyle/>
          <a:p>
            <a:r>
              <a:rPr lang="en-US" dirty="0" smtClean="0"/>
              <a:t>This must pull up for </a:t>
            </a:r>
            <a:r>
              <a:rPr lang="en-US" dirty="0" err="1" smtClean="0"/>
              <a:t>Vout</a:t>
            </a:r>
            <a:r>
              <a:rPr lang="en-US" dirty="0" smtClean="0"/>
              <a:t>=1 and open circuit for </a:t>
            </a:r>
            <a:r>
              <a:rPr lang="en-US" dirty="0" err="1" smtClean="0"/>
              <a:t>Vout</a:t>
            </a:r>
            <a:r>
              <a:rPr lang="en-US" dirty="0" smtClean="0"/>
              <a:t>=0.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444282"/>
            <a:ext cx="8382000" cy="762000"/>
          </a:xfrm>
        </p:spPr>
        <p:txBody>
          <a:bodyPr/>
          <a:lstStyle/>
          <a:p>
            <a:r>
              <a:rPr lang="en-US" dirty="0" smtClean="0"/>
              <a:t>Checking pull-up network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91931" y="1607176"/>
          <a:ext cx="3037668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4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0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37394"/>
              </p:ext>
            </p:extLst>
          </p:nvPr>
        </p:nvGraphicFramePr>
        <p:xfrm>
          <a:off x="1477070" y="2911521"/>
          <a:ext cx="274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84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70" y="2911521"/>
                        <a:ext cx="2743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9649" y="3775098"/>
            <a:ext cx="31813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 bwMode="auto">
          <a:xfrm>
            <a:off x="3084232" y="5083413"/>
            <a:ext cx="154983" cy="1394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04322" cy="4562475"/>
          </a:xfrm>
        </p:spPr>
        <p:txBody>
          <a:bodyPr/>
          <a:lstStyle/>
          <a:p>
            <a:r>
              <a:rPr lang="en-US" sz="2000" dirty="0" smtClean="0"/>
              <a:t>Find equation from truth table</a:t>
            </a:r>
          </a:p>
          <a:p>
            <a:r>
              <a:rPr lang="en-US" sz="2000" dirty="0" err="1" smtClean="0"/>
              <a:t>KMaps</a:t>
            </a:r>
            <a:r>
              <a:rPr lang="en-US" sz="2000" dirty="0" smtClean="0"/>
              <a:t> are good because simpler equations are simpler to implement </a:t>
            </a:r>
          </a:p>
          <a:p>
            <a:r>
              <a:rPr lang="en-US" sz="2000" dirty="0" smtClean="0"/>
              <a:t>Manipulate equation so it has a bar over entire equation</a:t>
            </a:r>
          </a:p>
          <a:p>
            <a:r>
              <a:rPr lang="en-US" sz="2000" dirty="0" smtClean="0"/>
              <a:t>Create </a:t>
            </a:r>
            <a:r>
              <a:rPr lang="en-US" sz="2000" dirty="0" err="1" smtClean="0"/>
              <a:t>pulldown</a:t>
            </a:r>
            <a:r>
              <a:rPr lang="en-US" sz="2000" dirty="0" smtClean="0"/>
              <a:t> network from equation under bar</a:t>
            </a:r>
          </a:p>
          <a:p>
            <a:pPr lvl="1"/>
            <a:r>
              <a:rPr lang="en-US" sz="1800" dirty="0" smtClean="0"/>
              <a:t>AND is series</a:t>
            </a:r>
          </a:p>
          <a:p>
            <a:pPr lvl="1"/>
            <a:r>
              <a:rPr lang="en-US" sz="1800" dirty="0" smtClean="0"/>
              <a:t>OR is parallel</a:t>
            </a:r>
          </a:p>
          <a:p>
            <a:pPr lvl="1"/>
            <a:r>
              <a:rPr lang="en-US" sz="1800" dirty="0" smtClean="0"/>
              <a:t>Open circuit when output is high</a:t>
            </a:r>
          </a:p>
          <a:p>
            <a:pPr lvl="1"/>
            <a:r>
              <a:rPr lang="en-US" sz="1800" dirty="0" smtClean="0"/>
              <a:t>Short circuit when output is low</a:t>
            </a:r>
          </a:p>
          <a:p>
            <a:r>
              <a:rPr lang="en-US" sz="2000" dirty="0" smtClean="0"/>
              <a:t>Create </a:t>
            </a:r>
            <a:r>
              <a:rPr lang="en-US" sz="2000" dirty="0" err="1" smtClean="0"/>
              <a:t>pullup</a:t>
            </a:r>
            <a:r>
              <a:rPr lang="en-US" sz="2000" dirty="0" smtClean="0"/>
              <a:t> network </a:t>
            </a:r>
          </a:p>
          <a:p>
            <a:pPr lvl="1"/>
            <a:r>
              <a:rPr lang="en-US" sz="1800" dirty="0" smtClean="0"/>
              <a:t>AND is parallel</a:t>
            </a:r>
          </a:p>
          <a:p>
            <a:pPr lvl="1"/>
            <a:r>
              <a:rPr lang="en-US" sz="1800" dirty="0" smtClean="0"/>
              <a:t>OR is series</a:t>
            </a:r>
          </a:p>
          <a:p>
            <a:pPr lvl="1"/>
            <a:r>
              <a:rPr lang="en-US" sz="1800" dirty="0" smtClean="0"/>
              <a:t>Open circuit when output is high</a:t>
            </a:r>
          </a:p>
          <a:p>
            <a:pPr lvl="1"/>
            <a:r>
              <a:rPr lang="en-US" sz="1800" dirty="0" smtClean="0"/>
              <a:t>Short circuit when output is low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04322" cy="4562475"/>
          </a:xfrm>
        </p:spPr>
        <p:txBody>
          <a:bodyPr/>
          <a:lstStyle/>
          <a:p>
            <a:r>
              <a:rPr lang="en-US" dirty="0" smtClean="0"/>
              <a:t>Final design: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490776"/>
            <a:ext cx="7924800" cy="762000"/>
          </a:xfrm>
        </p:spPr>
        <p:txBody>
          <a:bodyPr/>
          <a:lstStyle/>
          <a:p>
            <a:r>
              <a:rPr lang="en-US" sz="3200" dirty="0" smtClean="0"/>
              <a:t>Rules for implementing (complex) logic equation in transistors (CMOS)  (5/5)</a:t>
            </a:r>
            <a:endParaRPr lang="en-US" sz="3200" dirty="0"/>
          </a:p>
        </p:txBody>
      </p:sp>
      <p:pic>
        <p:nvPicPr>
          <p:cNvPr id="70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182" y="1480331"/>
            <a:ext cx="31432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09636" name="Object 4"/>
          <p:cNvGraphicFramePr>
            <a:graphicFrameLocks noChangeAspect="1"/>
          </p:cNvGraphicFramePr>
          <p:nvPr/>
        </p:nvGraphicFramePr>
        <p:xfrm>
          <a:off x="922338" y="2270932"/>
          <a:ext cx="274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10" name="Equation" r:id="rId4" imgW="1041120" imgH="241200" progId="Equation.3">
                  <p:embed/>
                </p:oleObj>
              </mc:Choice>
              <mc:Fallback>
                <p:oleObj name="Equation" r:id="rId4" imgW="10411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270932"/>
                        <a:ext cx="2743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586780" y="3518115"/>
            <a:ext cx="154983" cy="1394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list: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AND (mathematical partner: A </a:t>
            </a:r>
            <a:r>
              <a:rPr lang="en-US" dirty="0" smtClean="0"/>
              <a:t>x </a:t>
            </a:r>
            <a:r>
              <a:rPr lang="en-US" dirty="0"/>
              <a:t>B)</a:t>
            </a:r>
          </a:p>
          <a:p>
            <a:pPr lvl="1"/>
            <a:r>
              <a:rPr lang="en-US" dirty="0" smtClean="0"/>
              <a:t>NOT/</a:t>
            </a:r>
            <a:r>
              <a:rPr lang="en-US" dirty="0" err="1" smtClean="0"/>
              <a:t>Inv</a:t>
            </a:r>
            <a:r>
              <a:rPr lang="en-US" dirty="0" smtClean="0"/>
              <a:t> (mathematical </a:t>
            </a:r>
            <a:r>
              <a:rPr lang="en-US" dirty="0"/>
              <a:t>partner: </a:t>
            </a:r>
            <a:r>
              <a:rPr lang="en-US" dirty="0" smtClean="0"/>
              <a:t>-1 x A)</a:t>
            </a:r>
            <a:endParaRPr lang="en-US" dirty="0"/>
          </a:p>
          <a:p>
            <a:pPr lvl="1"/>
            <a:r>
              <a:rPr lang="en-US" dirty="0" smtClean="0"/>
              <a:t>OR  (mathematical partner: A + B)</a:t>
            </a:r>
          </a:p>
          <a:p>
            <a:pPr lvl="1"/>
            <a:r>
              <a:rPr lang="en-US" dirty="0"/>
              <a:t>XOR </a:t>
            </a:r>
            <a:endParaRPr lang="en-US" dirty="0" smtClean="0"/>
          </a:p>
          <a:p>
            <a:pPr lvl="1"/>
            <a:r>
              <a:rPr lang="en-US" dirty="0" smtClean="0"/>
              <a:t>NAND</a:t>
            </a:r>
            <a:endParaRPr lang="en-US" dirty="0"/>
          </a:p>
          <a:p>
            <a:pPr lvl="1"/>
            <a:r>
              <a:rPr lang="en-US" dirty="0" smtClean="0"/>
              <a:t>NOR</a:t>
            </a:r>
          </a:p>
          <a:p>
            <a:pPr lvl="1"/>
            <a:r>
              <a:rPr lang="en-US" dirty="0" smtClean="0"/>
              <a:t>XNOR</a:t>
            </a:r>
          </a:p>
          <a:p>
            <a:pPr lvl="1"/>
            <a:r>
              <a:rPr lang="en-US" dirty="0"/>
              <a:t>Buffer (mathematical partner: </a:t>
            </a:r>
            <a:r>
              <a:rPr lang="en-US" dirty="0" smtClean="0"/>
              <a:t>A)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57827" cy="4562475"/>
          </a:xfrm>
        </p:spPr>
        <p:txBody>
          <a:bodyPr/>
          <a:lstStyle/>
          <a:p>
            <a:r>
              <a:rPr lang="en-US" dirty="0" smtClean="0"/>
              <a:t>We’ve ignored details:</a:t>
            </a:r>
          </a:p>
          <a:p>
            <a:pPr lvl="1"/>
            <a:r>
              <a:rPr lang="en-US" dirty="0" smtClean="0"/>
              <a:t>Larger transistors = More current = faster transitions</a:t>
            </a:r>
          </a:p>
          <a:p>
            <a:pPr lvl="1"/>
            <a:r>
              <a:rPr lang="en-US" dirty="0" smtClean="0"/>
              <a:t>Increase in current = Increase in power</a:t>
            </a:r>
          </a:p>
          <a:p>
            <a:pPr lvl="1"/>
            <a:r>
              <a:rPr lang="en-US" dirty="0" smtClean="0"/>
              <a:t>Region of operation = Affects current</a:t>
            </a:r>
          </a:p>
          <a:p>
            <a:pPr lvl="1"/>
            <a:r>
              <a:rPr lang="en-US" dirty="0" smtClean="0"/>
              <a:t>Larger transistors = More capacitance = slower transitions</a:t>
            </a:r>
          </a:p>
          <a:p>
            <a:pPr lvl="1"/>
            <a:r>
              <a:rPr lang="en-US" dirty="0" smtClean="0"/>
              <a:t>Stacking transistors increases delay exponentially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continue to practice design but next we’ll delve into these details for the next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710658" name="Object 2"/>
          <p:cNvGraphicFramePr>
            <a:graphicFrameLocks noChangeAspect="1"/>
          </p:cNvGraphicFramePr>
          <p:nvPr/>
        </p:nvGraphicFramePr>
        <p:xfrm>
          <a:off x="5668909" y="229784"/>
          <a:ext cx="2508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32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09" y="229784"/>
                        <a:ext cx="2508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notes on CMOS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26831" cy="4938793"/>
          </a:xfrm>
        </p:spPr>
        <p:txBody>
          <a:bodyPr/>
          <a:lstStyle/>
          <a:p>
            <a:r>
              <a:rPr lang="en-US" dirty="0" smtClean="0"/>
              <a:t>Transistors are naturally inverting. They like NAND, NOR and inverters. </a:t>
            </a:r>
          </a:p>
          <a:p>
            <a:r>
              <a:rPr lang="en-US" dirty="0" smtClean="0"/>
              <a:t>If you want to implement a non-inverting circuit like an AND or </a:t>
            </a:r>
            <a:r>
              <a:rPr lang="en-US" dirty="0" err="1" smtClean="0"/>
              <a:t>OR</a:t>
            </a:r>
            <a:r>
              <a:rPr lang="en-US" dirty="0" smtClean="0"/>
              <a:t>, you need to implement a NAND or NOR and then put the NAND or NOR output through an inverter or use inverted inputs.</a:t>
            </a:r>
          </a:p>
          <a:p>
            <a:r>
              <a:rPr lang="en-US" dirty="0" smtClean="0"/>
              <a:t>The pull-up network can be found from the original equation but inputs must be inverted. If you are interested in creating the pull-up network this way, figure out the rules yourself.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Implement a half-adder summing circuit</a:t>
            </a:r>
          </a:p>
          <a:p>
            <a:r>
              <a:rPr lang="en-US" dirty="0" smtClean="0"/>
              <a:t>Implement a half-adder carry circuit</a:t>
            </a:r>
          </a:p>
          <a:p>
            <a:r>
              <a:rPr lang="en-US" dirty="0" smtClean="0"/>
              <a:t>XNOR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26072" y="1483102"/>
          <a:ext cx="1626114" cy="57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05" name="Equation" r:id="rId3" imgW="571320" imgH="203040" progId="Equation.3">
                  <p:embed/>
                </p:oleObj>
              </mc:Choice>
              <mc:Fallback>
                <p:oleObj name="Equation" r:id="rId3" imgW="5713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072" y="1483102"/>
                        <a:ext cx="1626114" cy="578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4" name="Object 4"/>
          <p:cNvGraphicFramePr>
            <a:graphicFrameLocks noChangeAspect="1"/>
          </p:cNvGraphicFramePr>
          <p:nvPr/>
        </p:nvGraphicFramePr>
        <p:xfrm>
          <a:off x="1274440" y="4045841"/>
          <a:ext cx="34448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06" name="Equation" r:id="rId5" imgW="1307880" imgH="241200" progId="Equation.3">
                  <p:embed/>
                </p:oleObj>
              </mc:Choice>
              <mc:Fallback>
                <p:oleObj name="Equation" r:id="rId5" imgW="13078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440" y="4045841"/>
                        <a:ext cx="344487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1322308" y="2107446"/>
          <a:ext cx="1627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07" name="Equation" r:id="rId7" imgW="571320" imgH="164880" progId="Equation.3">
                  <p:embed/>
                </p:oleObj>
              </mc:Choice>
              <mc:Fallback>
                <p:oleObj name="Equation" r:id="rId7" imgW="57132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08" y="2107446"/>
                        <a:ext cx="16271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Problem 1:</a:t>
            </a:r>
            <a:r>
              <a:rPr lang="en-US" dirty="0" smtClean="0"/>
              <a:t>  		    </a:t>
            </a:r>
            <a:r>
              <a:rPr lang="en-US" dirty="0" smtClean="0">
                <a:sym typeface="Wingdings" pitchFamily="2" charset="2"/>
              </a:rPr>
              <a:t> On homework so all yours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Problem 2:</a:t>
            </a:r>
            <a:r>
              <a:rPr lang="en-US" b="1" dirty="0" smtClean="0">
                <a:solidFill>
                  <a:srgbClr val="FF0000"/>
                </a:solidFill>
              </a:rPr>
              <a:t>                  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Change the equation to get a bar over the entire equation: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That tells you that the inputs to the PU and PD networks are      and     .</a:t>
            </a:r>
          </a:p>
          <a:p>
            <a:r>
              <a:rPr lang="en-US" dirty="0" smtClean="0"/>
              <a:t>The logic for the PD network is: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08377" y="1452106"/>
          <a:ext cx="1626114" cy="57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1" name="Equation" r:id="rId3" imgW="571320" imgH="203040" progId="Equation.3">
                  <p:embed/>
                </p:oleObj>
              </mc:Choice>
              <mc:Fallback>
                <p:oleObj name="Equation" r:id="rId3" imgW="5713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77" y="1452106"/>
                        <a:ext cx="1626114" cy="578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3213100" y="2494905"/>
          <a:ext cx="1627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2" name="Equation" r:id="rId5" imgW="571320" imgH="164880" progId="Equation.3">
                  <p:embed/>
                </p:oleObj>
              </mc:Choice>
              <mc:Fallback>
                <p:oleObj name="Equation" r:id="rId5" imgW="57132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494905"/>
                        <a:ext cx="16271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9" name="Object 5"/>
          <p:cNvGraphicFramePr>
            <a:graphicFrameLocks noChangeAspect="1"/>
          </p:cNvGraphicFramePr>
          <p:nvPr/>
        </p:nvGraphicFramePr>
        <p:xfrm>
          <a:off x="1316901" y="3765581"/>
          <a:ext cx="4267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3" name="Equation" r:id="rId7" imgW="1498320" imgH="228600" progId="Equation.3">
                  <p:embed/>
                </p:oleObj>
              </mc:Choice>
              <mc:Fallback>
                <p:oleObj name="Equation" r:id="rId7" imgW="14983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901" y="3765581"/>
                        <a:ext cx="42672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0" name="Object 6"/>
          <p:cNvGraphicFramePr>
            <a:graphicFrameLocks noChangeAspect="1"/>
          </p:cNvGraphicFramePr>
          <p:nvPr/>
        </p:nvGraphicFramePr>
        <p:xfrm>
          <a:off x="3944857" y="4775246"/>
          <a:ext cx="4333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4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857" y="4775246"/>
                        <a:ext cx="4333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1" name="Object 7"/>
          <p:cNvGraphicFramePr>
            <a:graphicFrameLocks noChangeAspect="1"/>
          </p:cNvGraphicFramePr>
          <p:nvPr/>
        </p:nvGraphicFramePr>
        <p:xfrm>
          <a:off x="5151222" y="4771886"/>
          <a:ext cx="4333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5" name="Equation" r:id="rId11" imgW="152280" imgH="203040" progId="Equation.3">
                  <p:embed/>
                </p:oleObj>
              </mc:Choice>
              <mc:Fallback>
                <p:oleObj name="Equation" r:id="rId11" imgW="1522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222" y="4771886"/>
                        <a:ext cx="4333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/>
          <p:cNvGraphicFramePr>
            <a:graphicFrameLocks noChangeAspect="1"/>
          </p:cNvGraphicFramePr>
          <p:nvPr/>
        </p:nvGraphicFramePr>
        <p:xfrm>
          <a:off x="6233952" y="5331794"/>
          <a:ext cx="11223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6" name="Equation" r:id="rId13" imgW="393480" imgH="203040" progId="Equation.3">
                  <p:embed/>
                </p:oleObj>
              </mc:Choice>
              <mc:Fallback>
                <p:oleObj name="Equation" r:id="rId13" imgW="3934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52" y="5331794"/>
                        <a:ext cx="11223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810573" cy="4562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 2 continued:</a:t>
            </a:r>
          </a:p>
          <a:p>
            <a:r>
              <a:rPr lang="en-US" dirty="0" smtClean="0"/>
              <a:t>PD network for            . It’s an OR so the transistors go in parallel (AND is in series, OR is in parallel):</a:t>
            </a:r>
          </a:p>
          <a:p>
            <a:r>
              <a:rPr lang="en-US" dirty="0" smtClean="0"/>
              <a:t>PU network puts anything that was in parallel in the PD network in series and anything that was in series in parallel: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749570" name="Object 2"/>
          <p:cNvGraphicFramePr>
            <a:graphicFrameLocks noChangeAspect="1"/>
          </p:cNvGraphicFramePr>
          <p:nvPr/>
        </p:nvGraphicFramePr>
        <p:xfrm>
          <a:off x="3676893" y="2000278"/>
          <a:ext cx="11223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44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893" y="2000278"/>
                        <a:ext cx="1122362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95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7178" y="2125770"/>
            <a:ext cx="2466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95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90463" y="3788775"/>
            <a:ext cx="1332127" cy="199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517167" y="5201291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17167" y="4450272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887346" cy="503178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 2 continued:</a:t>
            </a:r>
          </a:p>
          <a:p>
            <a:r>
              <a:rPr lang="en-US" dirty="0" smtClean="0"/>
              <a:t>Complete circuit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Note that the inputs are inverted. That means you need some inverters before this circuit. NAND and NOR are inverting and their inputs don’t need to be inverted. Non-inverting circuits will need extra circuitry around them. Either an inverter on the output or inverters on the inputs. Naturally inverting circuits like NAND, NOR and INV won’t.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pic>
        <p:nvPicPr>
          <p:cNvPr id="7505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087" y="1114506"/>
            <a:ext cx="24193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6290149" y="1621846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86245" y="2243173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 3:</a:t>
            </a:r>
            <a:r>
              <a:rPr lang="en-US" dirty="0" smtClean="0"/>
              <a:t> Implement a half-adder summing circuit  </a:t>
            </a:r>
            <a:r>
              <a:rPr lang="en-US" dirty="0" smtClean="0">
                <a:sym typeface="Wingdings" pitchFamily="2" charset="2"/>
              </a:rPr>
              <a:t> On homework…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Problem 4:</a:t>
            </a:r>
            <a:r>
              <a:rPr lang="en-US" dirty="0" smtClean="0"/>
              <a:t> Implement a half-adder carry circuit  </a:t>
            </a:r>
            <a:r>
              <a:rPr lang="en-US" dirty="0" smtClean="0">
                <a:sym typeface="Wingdings" pitchFamily="2" charset="2"/>
              </a:rPr>
              <a:t> On homework…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Problem 5:</a:t>
            </a:r>
            <a:r>
              <a:rPr lang="en-US" dirty="0" smtClean="0"/>
              <a:t> XNOR</a:t>
            </a:r>
          </a:p>
          <a:p>
            <a:r>
              <a:rPr lang="en-US" dirty="0" smtClean="0"/>
              <a:t>Already has a bar across the top so it’s in the form we need to design PD and PU networks.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751621" name="Object 5"/>
          <p:cNvGraphicFramePr>
            <a:graphicFrameLocks noChangeAspect="1"/>
          </p:cNvGraphicFramePr>
          <p:nvPr/>
        </p:nvGraphicFramePr>
        <p:xfrm>
          <a:off x="4509604" y="3362702"/>
          <a:ext cx="2609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95" name="Equation" r:id="rId3" imgW="990360" imgH="228600" progId="Equation.3">
                  <p:embed/>
                </p:oleObj>
              </mc:Choice>
              <mc:Fallback>
                <p:oleObj name="Equation" r:id="rId3" imgW="990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604" y="3362702"/>
                        <a:ext cx="26098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 5 continued: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pic>
        <p:nvPicPr>
          <p:cNvPr id="75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6323" y="1521498"/>
            <a:ext cx="3280833" cy="486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5997082" y="2438556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08806" y="3349056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775092" y="2426833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86816" y="3337333"/>
            <a:ext cx="123498" cy="179044"/>
          </a:xfrm>
          <a:prstGeom prst="ellipse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-31387" y="2933700"/>
            <a:ext cx="1219200" cy="2362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>
                <a:solidFill>
                  <a:srgbClr val="FF0000"/>
                </a:solidFill>
              </a:rPr>
              <a:t>Problem 6: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14" y="1600200"/>
            <a:ext cx="7896386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Pulldown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smtClean="0"/>
              <a:t>From the equation, look for ANDs and ORs:</a:t>
            </a:r>
          </a:p>
          <a:p>
            <a:pPr lvl="2"/>
            <a:r>
              <a:rPr lang="en-US" dirty="0" smtClean="0"/>
              <a:t>ORs translate into parallel transistors</a:t>
            </a:r>
          </a:p>
          <a:p>
            <a:pPr lvl="2"/>
            <a:r>
              <a:rPr lang="en-US" dirty="0" smtClean="0"/>
              <a:t>ANDs translate into serial transistors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2142" y="4210372"/>
          <a:ext cx="23082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6" name="Equation" r:id="rId3" imgW="876300" imgH="241300" progId="Equation.3">
                  <p:embed/>
                </p:oleObj>
              </mc:Choice>
              <mc:Fallback>
                <p:oleObj name="Equation" r:id="rId3" imgW="8763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42" y="4210372"/>
                        <a:ext cx="230822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25" name="Object 5"/>
          <p:cNvGraphicFramePr>
            <a:graphicFrameLocks noChangeAspect="1"/>
          </p:cNvGraphicFramePr>
          <p:nvPr/>
        </p:nvGraphicFramePr>
        <p:xfrm>
          <a:off x="1127368" y="1516897"/>
          <a:ext cx="57531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7" name="Equation" r:id="rId5" imgW="2184120" imgH="266400" progId="Equation.3">
                  <p:embed/>
                </p:oleObj>
              </mc:Choice>
              <mc:Fallback>
                <p:oleObj name="Equation" r:id="rId5" imgW="218412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68" y="1516897"/>
                        <a:ext cx="57531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26" name="Object 6"/>
          <p:cNvGraphicFramePr>
            <a:graphicFrameLocks noChangeAspect="1"/>
          </p:cNvGraphicFramePr>
          <p:nvPr/>
        </p:nvGraphicFramePr>
        <p:xfrm>
          <a:off x="3853911" y="4336942"/>
          <a:ext cx="297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8" name="Equation" r:id="rId7" imgW="1129810" imgH="241195" progId="Equation.3">
                  <p:embed/>
                </p:oleObj>
              </mc:Choice>
              <mc:Fallback>
                <p:oleObj name="Equation" r:id="rId7" imgW="1129810" imgH="241195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911" y="4336942"/>
                        <a:ext cx="2971800" cy="622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1490" y="3791272"/>
            <a:ext cx="881696" cy="2669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250" y="3222307"/>
            <a:ext cx="2200275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(CMOS)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585993" y="2350576"/>
          <a:ext cx="21082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16" name="Equation" r:id="rId3" imgW="799753" imgH="215806" progId="Equation.3">
                  <p:embed/>
                </p:oleObj>
              </mc:Choice>
              <mc:Fallback>
                <p:oleObj name="Equation" r:id="rId3" imgW="799753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93" y="2350576"/>
                        <a:ext cx="2108200" cy="566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14034" y="4655950"/>
          <a:ext cx="29781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17" name="Equation" r:id="rId5" imgW="1129810" imgH="241195" progId="Equation.3">
                  <p:embed/>
                </p:oleObj>
              </mc:Choice>
              <mc:Fallback>
                <p:oleObj name="Equation" r:id="rId5" imgW="1129810" imgH="24119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034" y="4655950"/>
                        <a:ext cx="2978150" cy="633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98163" y="1482672"/>
            <a:ext cx="396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Pullup</a:t>
            </a:r>
            <a:r>
              <a:rPr lang="en-US" dirty="0" smtClean="0"/>
              <a:t> network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99396" name="Object 4"/>
          <p:cNvGraphicFramePr>
            <a:graphicFrameLocks noChangeAspect="1"/>
          </p:cNvGraphicFramePr>
          <p:nvPr/>
        </p:nvGraphicFramePr>
        <p:xfrm>
          <a:off x="4991100" y="415925"/>
          <a:ext cx="34448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18" name="Equation" r:id="rId7" imgW="1307880" imgH="241200" progId="Equation.3">
                  <p:embed/>
                </p:oleObj>
              </mc:Choice>
              <mc:Fallback>
                <p:oleObj name="Equation" r:id="rId7" imgW="13078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15925"/>
                        <a:ext cx="344487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2630" y="1819759"/>
            <a:ext cx="24765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806" y="3889509"/>
            <a:ext cx="2466975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(AND) and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Gate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</a:t>
            </a:r>
          </a:p>
          <a:p>
            <a:pPr marL="457200" lvl="1" indent="0">
              <a:buNone/>
            </a:pPr>
            <a:r>
              <a:rPr lang="en-US" dirty="0" smtClean="0"/>
              <a:t>  A•B=OUT</a:t>
            </a:r>
            <a:endParaRPr lang="en-US" b="1" baseline="-25000" dirty="0"/>
          </a:p>
        </p:txBody>
      </p:sp>
      <p:grpSp>
        <p:nvGrpSpPr>
          <p:cNvPr id="5" name="Group 15"/>
          <p:cNvGrpSpPr/>
          <p:nvPr/>
        </p:nvGrpSpPr>
        <p:grpSpPr>
          <a:xfrm>
            <a:off x="914400" y="2133600"/>
            <a:ext cx="4816892" cy="1865531"/>
            <a:chOff x="1752600" y="2554069"/>
            <a:chExt cx="4816892" cy="1865531"/>
          </a:xfrm>
        </p:grpSpPr>
        <p:sp>
          <p:nvSpPr>
            <p:cNvPr id="7" name="Flowchart: Delay 6"/>
            <p:cNvSpPr/>
            <p:nvPr/>
          </p:nvSpPr>
          <p:spPr bwMode="auto">
            <a:xfrm>
              <a:off x="3276600" y="2819400"/>
              <a:ext cx="1447800" cy="1600200"/>
            </a:xfrm>
            <a:prstGeom prst="flowChartDelay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752600" y="31242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752600" y="40386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724400" y="36576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752600" y="2554069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429000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087469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OUT</a:t>
              </a:r>
              <a:endParaRPr lang="en-US" b="1" baseline="-25000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943600" y="2625892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(CMOS)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800600"/>
          </a:xfrm>
        </p:spPr>
        <p:txBody>
          <a:bodyPr/>
          <a:lstStyle/>
          <a:p>
            <a:r>
              <a:rPr lang="en-US" dirty="0" smtClean="0"/>
              <a:t>Step 6: Put PU network together with PD network:</a:t>
            </a:r>
            <a:endParaRPr lang="en-US" dirty="0"/>
          </a:p>
        </p:txBody>
      </p:sp>
      <p:graphicFrame>
        <p:nvGraphicFramePr>
          <p:cNvPr id="712706" name="Object 2"/>
          <p:cNvGraphicFramePr>
            <a:graphicFrameLocks noChangeAspect="1"/>
          </p:cNvGraphicFramePr>
          <p:nvPr/>
        </p:nvGraphicFramePr>
        <p:xfrm>
          <a:off x="4991100" y="415925"/>
          <a:ext cx="34448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80" name="Equation" r:id="rId3" imgW="1307880" imgH="241200" progId="Equation.3">
                  <p:embed/>
                </p:oleObj>
              </mc:Choice>
              <mc:Fallback>
                <p:oleObj name="Equation" r:id="rId3" imgW="1307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15925"/>
                        <a:ext cx="344487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600200"/>
            <a:ext cx="2548017" cy="4434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5400" dirty="0" smtClean="0"/>
              <a:t>EXTRA SLIDES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 Built with Switches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07895" y="1524000"/>
            <a:ext cx="6250898" cy="489179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(A </a:t>
            </a:r>
            <a:r>
              <a:rPr lang="en-US" dirty="0" smtClean="0">
                <a:sym typeface="Wingdings"/>
              </a:rPr>
              <a:t>•</a:t>
            </a:r>
            <a:r>
              <a:rPr lang="en-US" dirty="0" smtClean="0"/>
              <a:t> B) + (A </a:t>
            </a:r>
            <a:r>
              <a:rPr lang="en-US" dirty="0" smtClean="0">
                <a:sym typeface="Wingdings"/>
              </a:rPr>
              <a:t>•</a:t>
            </a:r>
            <a:r>
              <a:rPr lang="en-US" dirty="0" smtClean="0"/>
              <a:t> B) + (A </a:t>
            </a:r>
            <a:r>
              <a:rPr lang="en-US" dirty="0" smtClean="0">
                <a:sym typeface="Wingdings"/>
              </a:rPr>
              <a:t>• </a:t>
            </a:r>
            <a:r>
              <a:rPr lang="en-US" dirty="0" smtClean="0"/>
              <a:t>B)  = Output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752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TRUE?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432750" y="1573967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944915" y="157646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44324" y="157646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840514" y="159395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87"/>
          <p:cNvGrpSpPr/>
          <p:nvPr/>
        </p:nvGrpSpPr>
        <p:grpSpPr>
          <a:xfrm>
            <a:off x="5720874" y="2521671"/>
            <a:ext cx="3003401" cy="2888204"/>
            <a:chOff x="5720874" y="2521671"/>
            <a:chExt cx="3003401" cy="2888204"/>
          </a:xfrm>
        </p:grpSpPr>
        <p:cxnSp>
          <p:nvCxnSpPr>
            <p:cNvPr id="58402" name="AutoShape 34"/>
            <p:cNvCxnSpPr>
              <a:cxnSpLocks noChangeShapeType="1"/>
            </p:cNvCxnSpPr>
            <p:nvPr/>
          </p:nvCxnSpPr>
          <p:spPr bwMode="auto">
            <a:xfrm>
              <a:off x="5720874" y="3925299"/>
              <a:ext cx="6754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8" name="Group 80"/>
            <p:cNvGrpSpPr/>
            <p:nvPr/>
          </p:nvGrpSpPr>
          <p:grpSpPr>
            <a:xfrm>
              <a:off x="6396338" y="2521671"/>
              <a:ext cx="2327937" cy="2888204"/>
              <a:chOff x="6396338" y="2932483"/>
              <a:chExt cx="2327937" cy="2888204"/>
            </a:xfrm>
          </p:grpSpPr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6709946" y="3647657"/>
                <a:ext cx="482474" cy="825201"/>
                <a:chOff x="2790" y="7260"/>
                <a:chExt cx="600" cy="900"/>
              </a:xfrm>
            </p:grpSpPr>
            <p:grpSp>
              <p:nvGrpSpPr>
                <p:cNvPr id="15" name="Group 36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58405" name="AutoShape 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06" name="AutoShape 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58407" name="AutoShape 3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5840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6" name="Group 41"/>
              <p:cNvGrpSpPr>
                <a:grpSpLocks/>
              </p:cNvGrpSpPr>
              <p:nvPr/>
            </p:nvGrpSpPr>
            <p:grpSpPr bwMode="auto">
              <a:xfrm>
                <a:off x="6697884" y="4569132"/>
                <a:ext cx="482474" cy="825201"/>
                <a:chOff x="2790" y="7260"/>
                <a:chExt cx="600" cy="900"/>
              </a:xfrm>
            </p:grpSpPr>
            <p:grpSp>
              <p:nvGrpSpPr>
                <p:cNvPr id="17" name="Group 42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58411" name="AutoShape 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2" name="AutoShape 4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58413" name="AutoShape 4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5841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8415" name="AutoShape 47"/>
              <p:cNvSpPr>
                <a:spLocks noChangeArrowheads="1"/>
              </p:cNvSpPr>
              <p:nvPr/>
            </p:nvSpPr>
            <p:spPr bwMode="auto">
              <a:xfrm flipV="1">
                <a:off x="7095925" y="5380580"/>
                <a:ext cx="241237" cy="302574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16" name="Freeform 48"/>
              <p:cNvSpPr>
                <a:spLocks/>
              </p:cNvSpPr>
              <p:nvPr/>
            </p:nvSpPr>
            <p:spPr bwMode="auto">
              <a:xfrm>
                <a:off x="6396338" y="3908971"/>
                <a:ext cx="385979" cy="921475"/>
              </a:xfrm>
              <a:custGeom>
                <a:avLst/>
                <a:gdLst/>
                <a:ahLst/>
                <a:cxnLst>
                  <a:cxn ang="0">
                    <a:pos x="375" y="1005"/>
                  </a:cxn>
                  <a:cxn ang="0">
                    <a:pos x="0" y="1005"/>
                  </a:cxn>
                  <a:cxn ang="0">
                    <a:pos x="0" y="0"/>
                  </a:cxn>
                  <a:cxn ang="0">
                    <a:pos x="480" y="0"/>
                  </a:cxn>
                </a:cxnLst>
                <a:rect l="0" t="0" r="r" b="b"/>
                <a:pathLst>
                  <a:path w="480" h="1005">
                    <a:moveTo>
                      <a:pt x="375" y="1005"/>
                    </a:moveTo>
                    <a:lnTo>
                      <a:pt x="0" y="1005"/>
                    </a:lnTo>
                    <a:lnTo>
                      <a:pt x="0" y="0"/>
                    </a:lnTo>
                    <a:lnTo>
                      <a:pt x="4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7035616" y="3083770"/>
                <a:ext cx="156804" cy="440107"/>
                <a:chOff x="3450" y="6435"/>
                <a:chExt cx="195" cy="480"/>
              </a:xfrm>
            </p:grpSpPr>
            <p:cxnSp>
              <p:nvCxnSpPr>
                <p:cNvPr id="58418" name="AutoShape 5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0" y="6435"/>
                  <a:ext cx="195" cy="2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419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3585" y="6540"/>
                  <a:ext cx="15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58420" name="AutoShape 52"/>
              <p:cNvCxnSpPr>
                <a:cxnSpLocks noChangeShapeType="1"/>
              </p:cNvCxnSpPr>
              <p:nvPr/>
            </p:nvCxnSpPr>
            <p:spPr bwMode="auto">
              <a:xfrm>
                <a:off x="7192420" y="4252805"/>
                <a:ext cx="100113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58421" name="Text Box 53"/>
              <p:cNvSpPr txBox="1">
                <a:spLocks noChangeArrowheads="1"/>
              </p:cNvSpPr>
              <p:nvPr/>
            </p:nvSpPr>
            <p:spPr bwMode="auto">
              <a:xfrm>
                <a:off x="7542214" y="3908971"/>
                <a:ext cx="1182061" cy="4676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VOUT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434" name="Text Box 66"/>
              <p:cNvSpPr txBox="1">
                <a:spLocks noChangeArrowheads="1"/>
              </p:cNvSpPr>
              <p:nvPr/>
            </p:nvSpPr>
            <p:spPr bwMode="auto">
              <a:xfrm>
                <a:off x="6396338" y="2932483"/>
                <a:ext cx="977010" cy="55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VSUP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auto">
              <a:xfrm>
                <a:off x="7373348" y="5270553"/>
                <a:ext cx="977010" cy="55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GND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" name="Group 85"/>
          <p:cNvGrpSpPr/>
          <p:nvPr/>
        </p:nvGrpSpPr>
        <p:grpSpPr>
          <a:xfrm>
            <a:off x="4703870" y="4231871"/>
            <a:ext cx="2066385" cy="2138950"/>
            <a:chOff x="4703870" y="4231871"/>
            <a:chExt cx="2066385" cy="2138950"/>
          </a:xfrm>
        </p:grpSpPr>
        <p:grpSp>
          <p:nvGrpSpPr>
            <p:cNvPr id="20" name="Group 85"/>
            <p:cNvGrpSpPr/>
            <p:nvPr/>
          </p:nvGrpSpPr>
          <p:grpSpPr>
            <a:xfrm>
              <a:off x="4703870" y="4231871"/>
              <a:ext cx="1185870" cy="1946403"/>
              <a:chOff x="4703870" y="4231871"/>
              <a:chExt cx="1185870" cy="1946403"/>
            </a:xfrm>
          </p:grpSpPr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5250467" y="5133019"/>
                <a:ext cx="482475" cy="825201"/>
                <a:chOff x="2790" y="7260"/>
                <a:chExt cx="600" cy="900"/>
              </a:xfrm>
            </p:grpSpPr>
            <p:grpSp>
              <p:nvGrpSpPr>
                <p:cNvPr id="22" name="Group 20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106" name="AutoShape 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7" name="AutoShape 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04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25"/>
              <p:cNvGrpSpPr>
                <a:grpSpLocks/>
              </p:cNvGrpSpPr>
              <p:nvPr/>
            </p:nvGrpSpPr>
            <p:grpSpPr bwMode="auto">
              <a:xfrm>
                <a:off x="5261260" y="4231871"/>
                <a:ext cx="482475" cy="825201"/>
                <a:chOff x="2790" y="7260"/>
                <a:chExt cx="600" cy="900"/>
              </a:xfrm>
            </p:grpSpPr>
            <p:grpSp>
              <p:nvGrpSpPr>
                <p:cNvPr id="24" name="Group 26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101" name="AutoShape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2" name="AutoShape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99" name="AutoShape 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1" name="AutoShape 33"/>
              <p:cNvSpPr>
                <a:spLocks noChangeArrowheads="1"/>
              </p:cNvSpPr>
              <p:nvPr/>
            </p:nvSpPr>
            <p:spPr bwMode="auto">
              <a:xfrm flipV="1">
                <a:off x="5648503" y="5875700"/>
                <a:ext cx="241237" cy="302574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5" name="Group 54"/>
              <p:cNvGrpSpPr>
                <a:grpSpLocks/>
              </p:cNvGrpSpPr>
              <p:nvPr/>
            </p:nvGrpSpPr>
            <p:grpSpPr bwMode="auto">
              <a:xfrm>
                <a:off x="4816235" y="5022992"/>
                <a:ext cx="566907" cy="467614"/>
                <a:chOff x="7185" y="9390"/>
                <a:chExt cx="900" cy="510"/>
              </a:xfrm>
            </p:grpSpPr>
            <p:sp>
              <p:nvSpPr>
                <p:cNvPr id="9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B</a:t>
                  </a:r>
                  <a:endParaRPr kumimoji="0" 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AutoShape 56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6" name="Group 63"/>
              <p:cNvGrpSpPr>
                <a:grpSpLocks/>
              </p:cNvGrpSpPr>
              <p:nvPr/>
            </p:nvGrpSpPr>
            <p:grpSpPr bwMode="auto">
              <a:xfrm>
                <a:off x="4703870" y="4403648"/>
                <a:ext cx="723711" cy="467614"/>
                <a:chOff x="7185" y="9390"/>
                <a:chExt cx="900" cy="510"/>
              </a:xfrm>
            </p:grpSpPr>
            <p:sp>
              <p:nvSpPr>
                <p:cNvPr id="9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</a:t>
                  </a:r>
                  <a:endParaRPr kumimoji="0" 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5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88" name="Text Box 69"/>
            <p:cNvSpPr txBox="1">
              <a:spLocks noChangeArrowheads="1"/>
            </p:cNvSpPr>
            <p:nvPr/>
          </p:nvSpPr>
          <p:spPr bwMode="auto">
            <a:xfrm>
              <a:off x="5793245" y="5820687"/>
              <a:ext cx="977010" cy="550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GND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107"/>
          <p:cNvGrpSpPr/>
          <p:nvPr/>
        </p:nvGrpSpPr>
        <p:grpSpPr>
          <a:xfrm>
            <a:off x="3947782" y="2203555"/>
            <a:ext cx="2400893" cy="1719508"/>
            <a:chOff x="3947782" y="2203555"/>
            <a:chExt cx="2400893" cy="1719508"/>
          </a:xfrm>
        </p:grpSpPr>
        <p:grpSp>
          <p:nvGrpSpPr>
            <p:cNvPr id="28" name="Group 86"/>
            <p:cNvGrpSpPr/>
            <p:nvPr/>
          </p:nvGrpSpPr>
          <p:grpSpPr>
            <a:xfrm>
              <a:off x="3947782" y="2203555"/>
              <a:ext cx="2220498" cy="1719508"/>
              <a:chOff x="3947782" y="2203555"/>
              <a:chExt cx="2220498" cy="1719508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4997163" y="2423609"/>
                <a:ext cx="156804" cy="440107"/>
                <a:chOff x="3450" y="6435"/>
                <a:chExt cx="195" cy="480"/>
              </a:xfrm>
            </p:grpSpPr>
            <p:cxnSp>
              <p:nvCxnSpPr>
                <p:cNvPr id="135" name="AutoShape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0" y="6435"/>
                  <a:ext cx="195" cy="2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6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3585" y="6540"/>
                  <a:ext cx="15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0" name="Group 7"/>
              <p:cNvGrpSpPr>
                <a:grpSpLocks/>
              </p:cNvGrpSpPr>
              <p:nvPr/>
            </p:nvGrpSpPr>
            <p:grpSpPr bwMode="auto">
              <a:xfrm>
                <a:off x="4623251" y="2932483"/>
                <a:ext cx="482475" cy="825201"/>
                <a:chOff x="2790" y="7260"/>
                <a:chExt cx="600" cy="900"/>
              </a:xfrm>
            </p:grpSpPr>
            <p:grpSp>
              <p:nvGrpSpPr>
                <p:cNvPr id="31" name="Group 8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133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34" name="AutoShape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31" name="AutoShape 1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3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4" name="Group 13"/>
              <p:cNvGrpSpPr>
                <a:grpSpLocks/>
              </p:cNvGrpSpPr>
              <p:nvPr/>
            </p:nvGrpSpPr>
            <p:grpSpPr bwMode="auto">
              <a:xfrm>
                <a:off x="5685805" y="2941061"/>
                <a:ext cx="482475" cy="825201"/>
                <a:chOff x="2790" y="7260"/>
                <a:chExt cx="600" cy="900"/>
              </a:xfrm>
            </p:grpSpPr>
            <p:grpSp>
              <p:nvGrpSpPr>
                <p:cNvPr id="65" name="Group 14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128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29" name="AutoShape 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26" name="AutoShape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3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4" name="Freeform 31"/>
              <p:cNvSpPr>
                <a:spLocks/>
              </p:cNvSpPr>
              <p:nvPr/>
            </p:nvSpPr>
            <p:spPr bwMode="auto">
              <a:xfrm flipV="1">
                <a:off x="5095562" y="3620489"/>
                <a:ext cx="1061443" cy="302574"/>
              </a:xfrm>
              <a:custGeom>
                <a:avLst/>
                <a:gdLst/>
                <a:ahLst/>
                <a:cxnLst>
                  <a:cxn ang="0">
                    <a:pos x="0" y="330"/>
                  </a:cxn>
                  <a:cxn ang="0">
                    <a:pos x="0" y="0"/>
                  </a:cxn>
                  <a:cxn ang="0">
                    <a:pos x="1320" y="0"/>
                  </a:cxn>
                  <a:cxn ang="0">
                    <a:pos x="1320" y="300"/>
                  </a:cxn>
                </a:cxnLst>
                <a:rect l="0" t="0" r="r" b="b"/>
                <a:pathLst>
                  <a:path w="1320" h="330">
                    <a:moveTo>
                      <a:pt x="0" y="330"/>
                    </a:moveTo>
                    <a:lnTo>
                      <a:pt x="0" y="0"/>
                    </a:lnTo>
                    <a:lnTo>
                      <a:pt x="1320" y="0"/>
                    </a:lnTo>
                    <a:lnTo>
                      <a:pt x="1320" y="3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6" name="Group 57"/>
              <p:cNvGrpSpPr>
                <a:grpSpLocks/>
              </p:cNvGrpSpPr>
              <p:nvPr/>
            </p:nvGrpSpPr>
            <p:grpSpPr bwMode="auto">
              <a:xfrm>
                <a:off x="5184996" y="3047579"/>
                <a:ext cx="723711" cy="467614"/>
                <a:chOff x="7185" y="9390"/>
                <a:chExt cx="900" cy="510"/>
              </a:xfrm>
            </p:grpSpPr>
            <p:sp>
              <p:nvSpPr>
                <p:cNvPr id="12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B</a:t>
                  </a:r>
                  <a:endParaRPr kumimoji="0" lang="en-US" sz="4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4" name="AutoShape 59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7" name="Group 60"/>
              <p:cNvGrpSpPr>
                <a:grpSpLocks/>
              </p:cNvGrpSpPr>
              <p:nvPr/>
            </p:nvGrpSpPr>
            <p:grpSpPr bwMode="auto">
              <a:xfrm>
                <a:off x="3947782" y="3015003"/>
                <a:ext cx="723711" cy="467614"/>
                <a:chOff x="7185" y="9390"/>
                <a:chExt cx="900" cy="510"/>
              </a:xfrm>
            </p:grpSpPr>
            <p:sp>
              <p:nvSpPr>
                <p:cNvPr id="12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</a:t>
                  </a:r>
                  <a:endParaRPr kumimoji="0" 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2" name="AutoShape 62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17" name="Text Box 67"/>
              <p:cNvSpPr txBox="1">
                <a:spLocks noChangeArrowheads="1"/>
              </p:cNvSpPr>
              <p:nvPr/>
            </p:nvSpPr>
            <p:spPr bwMode="auto">
              <a:xfrm>
                <a:off x="4357885" y="2203555"/>
                <a:ext cx="977010" cy="55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VSUP</a:t>
                </a:r>
                <a:endPara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Group 4"/>
              <p:cNvGrpSpPr>
                <a:grpSpLocks/>
              </p:cNvGrpSpPr>
              <p:nvPr/>
            </p:nvGrpSpPr>
            <p:grpSpPr bwMode="auto">
              <a:xfrm>
                <a:off x="6010943" y="2430237"/>
                <a:ext cx="156804" cy="440107"/>
                <a:chOff x="3450" y="6435"/>
                <a:chExt cx="195" cy="480"/>
              </a:xfrm>
            </p:grpSpPr>
            <p:cxnSp>
              <p:nvCxnSpPr>
                <p:cNvPr id="119" name="AutoShape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0" y="6435"/>
                  <a:ext cx="195" cy="2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0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3585" y="6540"/>
                  <a:ext cx="15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110" name="Text Box 67"/>
            <p:cNvSpPr txBox="1">
              <a:spLocks noChangeArrowheads="1"/>
            </p:cNvSpPr>
            <p:nvPr/>
          </p:nvSpPr>
          <p:spPr bwMode="auto">
            <a:xfrm>
              <a:off x="5371665" y="2210183"/>
              <a:ext cx="977010" cy="550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VSUP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XNOR gate Built with Switches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83740" y="2043908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69"/>
          <p:cNvGrpSpPr/>
          <p:nvPr/>
        </p:nvGrpSpPr>
        <p:grpSpPr>
          <a:xfrm>
            <a:off x="4029843" y="1626779"/>
            <a:ext cx="1445729" cy="2353644"/>
            <a:chOff x="4029843" y="1626779"/>
            <a:chExt cx="1445729" cy="2353644"/>
          </a:xfrm>
        </p:grpSpPr>
        <p:grpSp>
          <p:nvGrpSpPr>
            <p:cNvPr id="7" name="Group 54"/>
            <p:cNvGrpSpPr/>
            <p:nvPr/>
          </p:nvGrpSpPr>
          <p:grpSpPr>
            <a:xfrm>
              <a:off x="4088459" y="1626779"/>
              <a:ext cx="1387113" cy="1554129"/>
              <a:chOff x="6325222" y="2091013"/>
              <a:chExt cx="1387113" cy="1554129"/>
            </a:xfrm>
          </p:grpSpPr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7374603" y="2311067"/>
                <a:ext cx="156804" cy="440107"/>
                <a:chOff x="3450" y="6435"/>
                <a:chExt cx="195" cy="480"/>
              </a:xfrm>
            </p:grpSpPr>
            <p:cxnSp>
              <p:nvCxnSpPr>
                <p:cNvPr id="52" name="AutoShape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0" y="6435"/>
                  <a:ext cx="195" cy="2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3585" y="6540"/>
                  <a:ext cx="15" cy="3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7000691" y="2819941"/>
                <a:ext cx="482475" cy="825201"/>
                <a:chOff x="2790" y="7260"/>
                <a:chExt cx="600" cy="900"/>
              </a:xfrm>
            </p:grpSpPr>
            <p:grpSp>
              <p:nvGrpSpPr>
                <p:cNvPr id="11" name="Group 8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5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" name="AutoShape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48" name="AutoShape 1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60"/>
              <p:cNvGrpSpPr>
                <a:grpSpLocks/>
              </p:cNvGrpSpPr>
              <p:nvPr/>
            </p:nvGrpSpPr>
            <p:grpSpPr bwMode="auto">
              <a:xfrm>
                <a:off x="6325222" y="2902461"/>
                <a:ext cx="723711" cy="467614"/>
                <a:chOff x="7185" y="9390"/>
                <a:chExt cx="900" cy="510"/>
              </a:xfrm>
            </p:grpSpPr>
            <p:sp>
              <p:nvSpPr>
                <p:cNvPr id="3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9" name="AutoShape 62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34" name="Text Box 67"/>
              <p:cNvSpPr txBox="1">
                <a:spLocks noChangeArrowheads="1"/>
              </p:cNvSpPr>
              <p:nvPr/>
            </p:nvSpPr>
            <p:spPr bwMode="auto">
              <a:xfrm>
                <a:off x="6735325" y="2091013"/>
                <a:ext cx="977010" cy="550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VSUP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4733448" y="3155222"/>
              <a:ext cx="482475" cy="825201"/>
              <a:chOff x="2790" y="7260"/>
              <a:chExt cx="600" cy="900"/>
            </a:xfrm>
          </p:grpSpPr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3060" y="7260"/>
                <a:ext cx="330" cy="900"/>
                <a:chOff x="3060" y="7260"/>
                <a:chExt cx="330" cy="900"/>
              </a:xfrm>
            </p:grpSpPr>
            <p:cxnSp>
              <p:nvCxnSpPr>
                <p:cNvPr id="66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3060" y="7260"/>
                  <a:ext cx="330" cy="3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3390" y="7650"/>
                  <a:ext cx="0" cy="51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64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3150" y="7365"/>
                <a:ext cx="225" cy="1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2790" y="7365"/>
                <a:ext cx="495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60"/>
            <p:cNvGrpSpPr>
              <a:grpSpLocks/>
            </p:cNvGrpSpPr>
            <p:nvPr/>
          </p:nvGrpSpPr>
          <p:grpSpPr bwMode="auto">
            <a:xfrm>
              <a:off x="4029843" y="3251809"/>
              <a:ext cx="723711" cy="467614"/>
              <a:chOff x="7185" y="9390"/>
              <a:chExt cx="900" cy="510"/>
            </a:xfrm>
          </p:grpSpPr>
          <p:sp>
            <p:nvSpPr>
              <p:cNvPr id="61" name="Text Box 61"/>
              <p:cNvSpPr txBox="1">
                <a:spLocks noChangeArrowheads="1"/>
              </p:cNvSpPr>
              <p:nvPr/>
            </p:nvSpPr>
            <p:spPr bwMode="auto">
              <a:xfrm>
                <a:off x="7185" y="9390"/>
                <a:ext cx="570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B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AutoShape 62"/>
              <p:cNvCxnSpPr>
                <a:cxnSpLocks noChangeShapeType="1"/>
              </p:cNvCxnSpPr>
              <p:nvPr/>
            </p:nvCxnSpPr>
            <p:spPr bwMode="auto">
              <a:xfrm>
                <a:off x="7605" y="9660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28" name="Group 129"/>
          <p:cNvGrpSpPr/>
          <p:nvPr/>
        </p:nvGrpSpPr>
        <p:grpSpPr>
          <a:xfrm>
            <a:off x="5430129" y="1680706"/>
            <a:ext cx="1478003" cy="2353644"/>
            <a:chOff x="5430129" y="1680706"/>
            <a:chExt cx="1478003" cy="2353644"/>
          </a:xfrm>
        </p:grpSpPr>
        <p:grpSp>
          <p:nvGrpSpPr>
            <p:cNvPr id="29" name="Group 70"/>
            <p:cNvGrpSpPr/>
            <p:nvPr/>
          </p:nvGrpSpPr>
          <p:grpSpPr>
            <a:xfrm>
              <a:off x="5462403" y="1680706"/>
              <a:ext cx="1445729" cy="2353644"/>
              <a:chOff x="4029843" y="1626779"/>
              <a:chExt cx="1445729" cy="2353644"/>
            </a:xfrm>
          </p:grpSpPr>
          <p:grpSp>
            <p:nvGrpSpPr>
              <p:cNvPr id="30" name="Group 54"/>
              <p:cNvGrpSpPr/>
              <p:nvPr/>
            </p:nvGrpSpPr>
            <p:grpSpPr>
              <a:xfrm>
                <a:off x="4088459" y="1626779"/>
                <a:ext cx="1387113" cy="1554129"/>
                <a:chOff x="6325222" y="2091013"/>
                <a:chExt cx="1387113" cy="1554129"/>
              </a:xfrm>
            </p:grpSpPr>
            <p:grpSp>
              <p:nvGrpSpPr>
                <p:cNvPr id="31" name="Group 4"/>
                <p:cNvGrpSpPr>
                  <a:grpSpLocks/>
                </p:cNvGrpSpPr>
                <p:nvPr/>
              </p:nvGrpSpPr>
              <p:grpSpPr bwMode="auto">
                <a:xfrm>
                  <a:off x="7374603" y="2311067"/>
                  <a:ext cx="156804" cy="440107"/>
                  <a:chOff x="3450" y="6435"/>
                  <a:chExt cx="195" cy="480"/>
                </a:xfrm>
              </p:grpSpPr>
              <p:cxnSp>
                <p:nvCxnSpPr>
                  <p:cNvPr id="93" name="AutoShape 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450" y="6435"/>
                    <a:ext cx="195" cy="2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4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585" y="6540"/>
                    <a:ext cx="15" cy="37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32" name="Group 7"/>
                <p:cNvGrpSpPr>
                  <a:grpSpLocks/>
                </p:cNvGrpSpPr>
                <p:nvPr/>
              </p:nvGrpSpPr>
              <p:grpSpPr bwMode="auto">
                <a:xfrm>
                  <a:off x="7000691" y="2819941"/>
                  <a:ext cx="482475" cy="825201"/>
                  <a:chOff x="2790" y="7260"/>
                  <a:chExt cx="600" cy="900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060" y="7260"/>
                    <a:ext cx="330" cy="900"/>
                    <a:chOff x="3060" y="7260"/>
                    <a:chExt cx="330" cy="900"/>
                  </a:xfrm>
                </p:grpSpPr>
                <p:cxnSp>
                  <p:nvCxnSpPr>
                    <p:cNvPr id="91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60" y="7260"/>
                      <a:ext cx="330" cy="39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92" name="AutoShape 1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390" y="7650"/>
                      <a:ext cx="0" cy="51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89" name="AutoShape 1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150" y="7365"/>
                    <a:ext cx="225" cy="18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9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0" y="7365"/>
                    <a:ext cx="495" cy="4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0</a:t>
                    </a:r>
                    <a:endParaRPr kumimoji="0" lang="en-US" sz="3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5" name="Group 60"/>
                <p:cNvGrpSpPr>
                  <a:grpSpLocks/>
                </p:cNvGrpSpPr>
                <p:nvPr/>
              </p:nvGrpSpPr>
              <p:grpSpPr bwMode="auto">
                <a:xfrm>
                  <a:off x="6325222" y="2902461"/>
                  <a:ext cx="723711" cy="467614"/>
                  <a:chOff x="7185" y="9390"/>
                  <a:chExt cx="900" cy="510"/>
                </a:xfrm>
              </p:grpSpPr>
              <p:sp>
                <p:nvSpPr>
                  <p:cNvPr id="86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5" y="9390"/>
                    <a:ext cx="570" cy="5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A</a:t>
                    </a:r>
                    <a:endParaRPr kumimoji="0" lang="en-US" sz="3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87" name="AutoShape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05" y="9660"/>
                    <a:ext cx="48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8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6735325" y="2091013"/>
                  <a:ext cx="977010" cy="550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VSUP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6" name="Group 7"/>
              <p:cNvGrpSpPr>
                <a:grpSpLocks/>
              </p:cNvGrpSpPr>
              <p:nvPr/>
            </p:nvGrpSpPr>
            <p:grpSpPr bwMode="auto">
              <a:xfrm>
                <a:off x="4733448" y="3155222"/>
                <a:ext cx="482475" cy="825201"/>
                <a:chOff x="2790" y="7260"/>
                <a:chExt cx="600" cy="900"/>
              </a:xfrm>
            </p:grpSpPr>
            <p:grpSp>
              <p:nvGrpSpPr>
                <p:cNvPr id="37" name="Group 62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8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81" name="AutoShape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78" name="AutoShape 1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0" name="Group 60"/>
              <p:cNvGrpSpPr>
                <a:grpSpLocks/>
              </p:cNvGrpSpPr>
              <p:nvPr/>
            </p:nvGrpSpPr>
            <p:grpSpPr bwMode="auto">
              <a:xfrm>
                <a:off x="4029843" y="3251809"/>
                <a:ext cx="723711" cy="467614"/>
                <a:chOff x="7185" y="9390"/>
                <a:chExt cx="900" cy="510"/>
              </a:xfrm>
            </p:grpSpPr>
            <p:sp>
              <p:nvSpPr>
                <p:cNvPr id="7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B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6" name="AutoShape 62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96" name="Straight Connector 95"/>
            <p:cNvCxnSpPr>
              <a:endCxn id="86" idx="0"/>
            </p:cNvCxnSpPr>
            <p:nvPr/>
          </p:nvCxnSpPr>
          <p:spPr bwMode="auto">
            <a:xfrm flipV="1">
              <a:off x="5542671" y="2492154"/>
              <a:ext cx="207523" cy="118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endCxn id="75" idx="0"/>
            </p:cNvCxnSpPr>
            <p:nvPr/>
          </p:nvCxnSpPr>
          <p:spPr bwMode="auto">
            <a:xfrm flipV="1">
              <a:off x="5430129" y="3305736"/>
              <a:ext cx="261449" cy="2830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" name="Group 128"/>
          <p:cNvGrpSpPr/>
          <p:nvPr/>
        </p:nvGrpSpPr>
        <p:grpSpPr>
          <a:xfrm>
            <a:off x="5233182" y="3953022"/>
            <a:ext cx="1556890" cy="2070507"/>
            <a:chOff x="5233182" y="3953022"/>
            <a:chExt cx="1556890" cy="2070507"/>
          </a:xfrm>
        </p:grpSpPr>
        <p:cxnSp>
          <p:nvCxnSpPr>
            <p:cNvPr id="100" name="Straight Connector 99"/>
            <p:cNvCxnSpPr/>
            <p:nvPr/>
          </p:nvCxnSpPr>
          <p:spPr bwMode="auto">
            <a:xfrm>
              <a:off x="5233182" y="3953022"/>
              <a:ext cx="1420836" cy="140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Group 127"/>
            <p:cNvGrpSpPr/>
            <p:nvPr/>
          </p:nvGrpSpPr>
          <p:grpSpPr>
            <a:xfrm>
              <a:off x="5604202" y="4077126"/>
              <a:ext cx="1185870" cy="1946403"/>
              <a:chOff x="4183365" y="4133397"/>
              <a:chExt cx="1185870" cy="1946403"/>
            </a:xfrm>
          </p:grpSpPr>
          <p:grpSp>
            <p:nvGrpSpPr>
              <p:cNvPr id="43" name="Group 100"/>
              <p:cNvGrpSpPr/>
              <p:nvPr/>
            </p:nvGrpSpPr>
            <p:grpSpPr>
              <a:xfrm>
                <a:off x="4183365" y="4133397"/>
                <a:ext cx="1185870" cy="1946403"/>
                <a:chOff x="7081310" y="4119329"/>
                <a:chExt cx="1185870" cy="1946403"/>
              </a:xfrm>
            </p:grpSpPr>
            <p:grpSp>
              <p:nvGrpSpPr>
                <p:cNvPr id="44" name="Group 19"/>
                <p:cNvGrpSpPr>
                  <a:grpSpLocks/>
                </p:cNvGrpSpPr>
                <p:nvPr/>
              </p:nvGrpSpPr>
              <p:grpSpPr bwMode="auto">
                <a:xfrm>
                  <a:off x="7627907" y="5020477"/>
                  <a:ext cx="482475" cy="825201"/>
                  <a:chOff x="2790" y="7260"/>
                  <a:chExt cx="600" cy="900"/>
                </a:xfrm>
              </p:grpSpPr>
              <p:grpSp>
                <p:nvGrpSpPr>
                  <p:cNvPr id="45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060" y="7260"/>
                    <a:ext cx="330" cy="900"/>
                    <a:chOff x="3060" y="7260"/>
                    <a:chExt cx="330" cy="900"/>
                  </a:xfrm>
                </p:grpSpPr>
                <p:cxnSp>
                  <p:nvCxnSpPr>
                    <p:cNvPr id="25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60" y="7260"/>
                      <a:ext cx="330" cy="39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6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390" y="7650"/>
                      <a:ext cx="0" cy="51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23" name="AutoShape 2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150" y="7365"/>
                    <a:ext cx="225" cy="18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2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0" y="7365"/>
                    <a:ext cx="495" cy="4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1</a:t>
                    </a:r>
                    <a:endParaRPr kumimoji="0" lang="en-US" sz="3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46" name="Group 25"/>
                <p:cNvGrpSpPr>
                  <a:grpSpLocks/>
                </p:cNvGrpSpPr>
                <p:nvPr/>
              </p:nvGrpSpPr>
              <p:grpSpPr bwMode="auto">
                <a:xfrm>
                  <a:off x="7638700" y="4119329"/>
                  <a:ext cx="482475" cy="825201"/>
                  <a:chOff x="2790" y="7260"/>
                  <a:chExt cx="600" cy="900"/>
                </a:xfrm>
              </p:grpSpPr>
              <p:grpSp>
                <p:nvGrpSpPr>
                  <p:cNvPr id="4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060" y="7260"/>
                    <a:ext cx="330" cy="900"/>
                    <a:chOff x="3060" y="7260"/>
                    <a:chExt cx="330" cy="900"/>
                  </a:xfrm>
                </p:grpSpPr>
                <p:cxnSp>
                  <p:nvCxnSpPr>
                    <p:cNvPr id="20" name="AutoShape 2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60" y="7260"/>
                      <a:ext cx="330" cy="39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1" name="AutoShape 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390" y="7650"/>
                      <a:ext cx="0" cy="51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  <p:cxnSp>
                <p:nvCxnSpPr>
                  <p:cNvPr id="18" name="AutoShape 2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150" y="7365"/>
                    <a:ext cx="225" cy="18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0" y="7365"/>
                    <a:ext cx="495" cy="4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1</a:t>
                    </a:r>
                    <a:endParaRPr kumimoji="0" lang="en-US" sz="3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0" name="AutoShape 33"/>
                <p:cNvSpPr>
                  <a:spLocks noChangeArrowheads="1"/>
                </p:cNvSpPr>
                <p:nvPr/>
              </p:nvSpPr>
              <p:spPr bwMode="auto">
                <a:xfrm flipV="1">
                  <a:off x="8025943" y="5763158"/>
                  <a:ext cx="241237" cy="30257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5" name="Group 54"/>
                <p:cNvGrpSpPr>
                  <a:grpSpLocks/>
                </p:cNvGrpSpPr>
                <p:nvPr/>
              </p:nvGrpSpPr>
              <p:grpSpPr bwMode="auto">
                <a:xfrm>
                  <a:off x="7193675" y="4910450"/>
                  <a:ext cx="566907" cy="467614"/>
                  <a:chOff x="7185" y="9390"/>
                  <a:chExt cx="900" cy="510"/>
                </a:xfrm>
              </p:grpSpPr>
              <p:sp>
                <p:nvSpPr>
                  <p:cNvPr id="1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5" y="9390"/>
                    <a:ext cx="570" cy="5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B</a:t>
                    </a:r>
                    <a:endParaRPr kumimoji="0" lang="en-US" sz="3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6" name="AutoShape 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05" y="9660"/>
                    <a:ext cx="48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56" name="Group 63"/>
                <p:cNvGrpSpPr>
                  <a:grpSpLocks/>
                </p:cNvGrpSpPr>
                <p:nvPr/>
              </p:nvGrpSpPr>
              <p:grpSpPr bwMode="auto">
                <a:xfrm>
                  <a:off x="7081310" y="4291106"/>
                  <a:ext cx="723711" cy="467614"/>
                  <a:chOff x="7185" y="9390"/>
                  <a:chExt cx="900" cy="510"/>
                </a:xfrm>
              </p:grpSpPr>
              <p:sp>
                <p:nvSpPr>
                  <p:cNvPr id="13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5" y="9390"/>
                    <a:ext cx="570" cy="5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A</a:t>
                    </a:r>
                    <a:endParaRPr kumimoji="0" lang="en-US" sz="3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4" name="AutoShape 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05" y="9660"/>
                    <a:ext cx="48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122" name="Straight Connector 121"/>
              <p:cNvCxnSpPr/>
              <p:nvPr/>
            </p:nvCxnSpPr>
            <p:spPr bwMode="auto">
              <a:xfrm flipV="1">
                <a:off x="4232031" y="4332677"/>
                <a:ext cx="207523" cy="11895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7" name="Group 126"/>
          <p:cNvGrpSpPr/>
          <p:nvPr/>
        </p:nvGrpSpPr>
        <p:grpSpPr>
          <a:xfrm>
            <a:off x="4181020" y="4046646"/>
            <a:ext cx="1185870" cy="1946403"/>
            <a:chOff x="5601857" y="4201391"/>
            <a:chExt cx="1185870" cy="1946403"/>
          </a:xfrm>
        </p:grpSpPr>
        <p:grpSp>
          <p:nvGrpSpPr>
            <p:cNvPr id="58" name="Group 101"/>
            <p:cNvGrpSpPr/>
            <p:nvPr/>
          </p:nvGrpSpPr>
          <p:grpSpPr>
            <a:xfrm>
              <a:off x="5601857" y="4201391"/>
              <a:ext cx="1185870" cy="1946403"/>
              <a:chOff x="7081310" y="4119329"/>
              <a:chExt cx="1185870" cy="1946403"/>
            </a:xfrm>
          </p:grpSpPr>
          <p:grpSp>
            <p:nvGrpSpPr>
              <p:cNvPr id="59" name="Group 19"/>
              <p:cNvGrpSpPr>
                <a:grpSpLocks/>
              </p:cNvGrpSpPr>
              <p:nvPr/>
            </p:nvGrpSpPr>
            <p:grpSpPr bwMode="auto">
              <a:xfrm>
                <a:off x="7627907" y="5020477"/>
                <a:ext cx="482475" cy="825201"/>
                <a:chOff x="2790" y="7260"/>
                <a:chExt cx="600" cy="900"/>
              </a:xfrm>
            </p:grpSpPr>
            <p:grpSp>
              <p:nvGrpSpPr>
                <p:cNvPr id="60" name="Group 20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120" name="AutoShape 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21" name="AutoShape 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18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3" name="Group 25"/>
              <p:cNvGrpSpPr>
                <a:grpSpLocks/>
              </p:cNvGrpSpPr>
              <p:nvPr/>
            </p:nvGrpSpPr>
            <p:grpSpPr bwMode="auto">
              <a:xfrm>
                <a:off x="7638700" y="4119329"/>
                <a:ext cx="482475" cy="825201"/>
                <a:chOff x="2790" y="7260"/>
                <a:chExt cx="600" cy="900"/>
              </a:xfrm>
            </p:grpSpPr>
            <p:grpSp>
              <p:nvGrpSpPr>
                <p:cNvPr id="68" name="Group 26"/>
                <p:cNvGrpSpPr>
                  <a:grpSpLocks/>
                </p:cNvGrpSpPr>
                <p:nvPr/>
              </p:nvGrpSpPr>
              <p:grpSpPr bwMode="auto">
                <a:xfrm>
                  <a:off x="3060" y="7260"/>
                  <a:ext cx="330" cy="900"/>
                  <a:chOff x="3060" y="7260"/>
                  <a:chExt cx="330" cy="900"/>
                </a:xfrm>
              </p:grpSpPr>
              <p:cxnSp>
                <p:nvCxnSpPr>
                  <p:cNvPr id="115" name="AutoShape 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7260"/>
                    <a:ext cx="330" cy="3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6" name="AutoShape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90" y="7650"/>
                    <a:ext cx="0" cy="51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13" name="AutoShape 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50" y="7365"/>
                  <a:ext cx="225" cy="18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790" y="7365"/>
                  <a:ext cx="495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5" name="AutoShape 33"/>
              <p:cNvSpPr>
                <a:spLocks noChangeArrowheads="1"/>
              </p:cNvSpPr>
              <p:nvPr/>
            </p:nvSpPr>
            <p:spPr bwMode="auto">
              <a:xfrm flipV="1">
                <a:off x="8025943" y="5763158"/>
                <a:ext cx="241237" cy="302574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9" name="Group 54"/>
              <p:cNvGrpSpPr>
                <a:grpSpLocks/>
              </p:cNvGrpSpPr>
              <p:nvPr/>
            </p:nvGrpSpPr>
            <p:grpSpPr bwMode="auto">
              <a:xfrm>
                <a:off x="7193675" y="4910450"/>
                <a:ext cx="566907" cy="467614"/>
                <a:chOff x="7185" y="9390"/>
                <a:chExt cx="900" cy="510"/>
              </a:xfrm>
            </p:grpSpPr>
            <p:sp>
              <p:nvSpPr>
                <p:cNvPr id="11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B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1" name="AutoShape 56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70" name="Group 63"/>
              <p:cNvGrpSpPr>
                <a:grpSpLocks/>
              </p:cNvGrpSpPr>
              <p:nvPr/>
            </p:nvGrpSpPr>
            <p:grpSpPr bwMode="auto">
              <a:xfrm>
                <a:off x="7081310" y="4291106"/>
                <a:ext cx="723711" cy="467614"/>
                <a:chOff x="7185" y="9390"/>
                <a:chExt cx="900" cy="510"/>
              </a:xfrm>
            </p:grpSpPr>
            <p:sp>
              <p:nvSpPr>
                <p:cNvPr id="10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7185" y="9390"/>
                  <a:ext cx="5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A</a:t>
                  </a:r>
                  <a:endPara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9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7605" y="9660"/>
                  <a:ext cx="4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123" name="Straight Connector 122"/>
            <p:cNvCxnSpPr/>
            <p:nvPr/>
          </p:nvCxnSpPr>
          <p:spPr bwMode="auto">
            <a:xfrm flipV="1">
              <a:off x="5765409" y="4993858"/>
              <a:ext cx="207523" cy="118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130"/>
          <p:cNvGrpSpPr/>
          <p:nvPr/>
        </p:nvGrpSpPr>
        <p:grpSpPr>
          <a:xfrm>
            <a:off x="6625883" y="3629465"/>
            <a:ext cx="1192484" cy="369332"/>
            <a:chOff x="6625883" y="3629465"/>
            <a:chExt cx="1192484" cy="369332"/>
          </a:xfrm>
        </p:grpSpPr>
        <p:cxnSp>
          <p:nvCxnSpPr>
            <p:cNvPr id="125" name="Straight Connector 124"/>
            <p:cNvCxnSpPr/>
            <p:nvPr/>
          </p:nvCxnSpPr>
          <p:spPr bwMode="auto">
            <a:xfrm>
              <a:off x="6625883" y="3967089"/>
              <a:ext cx="8721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146388" y="362946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(3-input AND) and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Gate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</a:t>
            </a:r>
          </a:p>
          <a:p>
            <a:pPr marL="457200" lvl="1" indent="0">
              <a:buNone/>
            </a:pPr>
            <a:r>
              <a:rPr lang="en-US" dirty="0" smtClean="0"/>
              <a:t>  A•B•C=OUT</a:t>
            </a:r>
            <a:endParaRPr lang="en-US" b="1" baseline="-25000" dirty="0"/>
          </a:p>
        </p:txBody>
      </p:sp>
      <p:sp>
        <p:nvSpPr>
          <p:cNvPr id="7" name="Flowchart: Delay 6"/>
          <p:cNvSpPr/>
          <p:nvPr/>
        </p:nvSpPr>
        <p:spPr bwMode="auto">
          <a:xfrm>
            <a:off x="2438400" y="2398931"/>
            <a:ext cx="1447800" cy="1600200"/>
          </a:xfrm>
          <a:prstGeom prst="flowChartDelay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14400" y="26275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914400" y="32004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886200" y="32371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14400" y="20574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5908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26670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</a:t>
            </a:r>
            <a:endParaRPr lang="en-US" b="1" baseline="-25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91200" y="1212176"/>
          <a:ext cx="2895599" cy="5257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>
            <a:off x="914400" y="3773269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914400" y="316366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</a:t>
            </a:r>
            <a:endParaRPr lang="en-US" b="1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>
            <a:normAutofit/>
          </a:bodyPr>
          <a:lstStyle/>
          <a:p>
            <a:r>
              <a:rPr lang="en-US" dirty="0" smtClean="0"/>
              <a:t>XOR Gate (Exclusive OR gate)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A ≠ B (For a two-input XOR)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(XOR) and notation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172200" y="1874322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 26"/>
          <p:cNvGrpSpPr/>
          <p:nvPr/>
        </p:nvGrpSpPr>
        <p:grpSpPr>
          <a:xfrm>
            <a:off x="762000" y="2133600"/>
            <a:ext cx="4969292" cy="1981200"/>
            <a:chOff x="762000" y="2133600"/>
            <a:chExt cx="4969292" cy="198120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3810000" y="32004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229190" y="2133600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9190" y="3008531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590800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OUT</a:t>
              </a:r>
              <a:endParaRPr lang="en-US" b="1" baseline="-25000" dirty="0"/>
            </a:p>
          </p:txBody>
        </p:sp>
        <p:grpSp>
          <p:nvGrpSpPr>
            <p:cNvPr id="7" name="Group 25"/>
            <p:cNvGrpSpPr/>
            <p:nvPr/>
          </p:nvGrpSpPr>
          <p:grpSpPr>
            <a:xfrm>
              <a:off x="1229190" y="2703731"/>
              <a:ext cx="1524000" cy="914400"/>
              <a:chOff x="914400" y="2703731"/>
              <a:chExt cx="1524000" cy="9144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914400" y="27037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914400" y="36181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Group 25"/>
            <p:cNvGrpSpPr/>
            <p:nvPr/>
          </p:nvGrpSpPr>
          <p:grpSpPr>
            <a:xfrm>
              <a:off x="762000" y="2362200"/>
              <a:ext cx="3429000" cy="1752600"/>
              <a:chOff x="762000" y="2362200"/>
              <a:chExt cx="3429000" cy="1752600"/>
            </a:xfrm>
          </p:grpSpPr>
          <p:grpSp>
            <p:nvGrpSpPr>
              <p:cNvPr id="10" name="Group 20"/>
              <p:cNvGrpSpPr/>
              <p:nvPr/>
            </p:nvGrpSpPr>
            <p:grpSpPr>
              <a:xfrm>
                <a:off x="762000" y="2362200"/>
                <a:ext cx="3429000" cy="1752600"/>
                <a:chOff x="381000" y="2362200"/>
                <a:chExt cx="3429000" cy="1752600"/>
              </a:xfrm>
            </p:grpSpPr>
            <p:sp>
              <p:nvSpPr>
                <p:cNvPr id="20" name="Arc 19"/>
                <p:cNvSpPr/>
                <p:nvPr/>
              </p:nvSpPr>
              <p:spPr bwMode="auto">
                <a:xfrm>
                  <a:off x="381000" y="2481940"/>
                  <a:ext cx="3429000" cy="1632860"/>
                </a:xfrm>
                <a:prstGeom prst="arc">
                  <a:avLst>
                    <a:gd name="adj1" fmla="val 17585693"/>
                    <a:gd name="adj2" fmla="val 21455984"/>
                  </a:avLst>
                </a:prstGeom>
                <a:solidFill>
                  <a:schemeClr val="bg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flipV="1">
                  <a:off x="381000" y="2362200"/>
                  <a:ext cx="3429000" cy="1480460"/>
                </a:xfrm>
                <a:prstGeom prst="arc">
                  <a:avLst>
                    <a:gd name="adj1" fmla="val 17756148"/>
                    <a:gd name="adj2" fmla="val 21412885"/>
                  </a:avLst>
                </a:prstGeom>
                <a:solidFill>
                  <a:schemeClr val="bg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9" name="Arc 18"/>
              <p:cNvSpPr/>
              <p:nvPr/>
            </p:nvSpPr>
            <p:spPr bwMode="auto">
              <a:xfrm>
                <a:off x="2147889" y="2524123"/>
                <a:ext cx="733425" cy="1285875"/>
              </a:xfrm>
              <a:prstGeom prst="arc">
                <a:avLst>
                  <a:gd name="adj1" fmla="val 16745839"/>
                  <a:gd name="adj2" fmla="val 4923422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2390774" y="2486030"/>
                <a:ext cx="695325" cy="1357308"/>
              </a:xfrm>
              <a:prstGeom prst="arc">
                <a:avLst>
                  <a:gd name="adj1" fmla="val 16693629"/>
                  <a:gd name="adj2" fmla="val 4912767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7458"/>
              </p:ext>
            </p:extLst>
          </p:nvPr>
        </p:nvGraphicFramePr>
        <p:xfrm>
          <a:off x="1635861" y="5055100"/>
          <a:ext cx="1913462" cy="36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12" name="Equation" r:id="rId3" imgW="1079032" imgH="203112" progId="Equation.3">
                  <p:embed/>
                </p:oleObj>
              </mc:Choice>
              <mc:Fallback>
                <p:oleObj name="Equation" r:id="rId3" imgW="107903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861" y="5055100"/>
                        <a:ext cx="1913462" cy="360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73" y="4631238"/>
            <a:ext cx="208972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2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dirty="0" smtClean="0"/>
              <a:t>W2017: EE307 combinational logic review and CMOS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XOR Gate (Exclusive OR </a:t>
            </a:r>
          </a:p>
          <a:p>
            <a:pPr>
              <a:buNone/>
            </a:pPr>
            <a:r>
              <a:rPr lang="en-US" dirty="0" smtClean="0"/>
              <a:t>					gate)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</a:t>
            </a:r>
          </a:p>
          <a:p>
            <a:pPr marL="457200" lvl="1" indent="0">
              <a:buNone/>
            </a:pPr>
            <a:r>
              <a:rPr lang="en-US" dirty="0" smtClean="0"/>
              <a:t>    A    B     C=OUT</a:t>
            </a:r>
          </a:p>
          <a:p>
            <a:pPr marL="342900" lvl="1" indent="-342900">
              <a:buFont typeface="Wingdings" pitchFamily="2" charset="2"/>
              <a:buChar char="l"/>
            </a:pPr>
            <a:r>
              <a:rPr lang="en-US" dirty="0" smtClean="0"/>
              <a:t>Meaning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An odd number of ones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17303"/>
            <a:ext cx="5876081" cy="762000"/>
          </a:xfrm>
        </p:spPr>
        <p:txBody>
          <a:bodyPr/>
          <a:lstStyle/>
          <a:p>
            <a:r>
              <a:rPr lang="en-US" dirty="0" smtClean="0"/>
              <a:t>Symbol (Multi-input XOR)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810000" y="32004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229190" y="21336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29190" y="2603797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25908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</a:t>
            </a:r>
            <a:endParaRPr lang="en-US" b="1" baseline="-250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29190" y="27037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25"/>
          <p:cNvGrpSpPr/>
          <p:nvPr/>
        </p:nvGrpSpPr>
        <p:grpSpPr>
          <a:xfrm>
            <a:off x="762000" y="2362200"/>
            <a:ext cx="3429000" cy="1752600"/>
            <a:chOff x="762000" y="2362200"/>
            <a:chExt cx="3429000" cy="1752600"/>
          </a:xfrm>
        </p:grpSpPr>
        <p:grpSp>
          <p:nvGrpSpPr>
            <p:cNvPr id="5" name="Group 20"/>
            <p:cNvGrpSpPr/>
            <p:nvPr/>
          </p:nvGrpSpPr>
          <p:grpSpPr>
            <a:xfrm>
              <a:off x="762000" y="2362200"/>
              <a:ext cx="3429000" cy="1752600"/>
              <a:chOff x="381000" y="2362200"/>
              <a:chExt cx="3429000" cy="1752600"/>
            </a:xfrm>
          </p:grpSpPr>
          <p:sp>
            <p:nvSpPr>
              <p:cNvPr id="20" name="Arc 19"/>
              <p:cNvSpPr/>
              <p:nvPr/>
            </p:nvSpPr>
            <p:spPr bwMode="auto">
              <a:xfrm>
                <a:off x="381000" y="2481940"/>
                <a:ext cx="3429000" cy="1632860"/>
              </a:xfrm>
              <a:prstGeom prst="arc">
                <a:avLst>
                  <a:gd name="adj1" fmla="val 17585693"/>
                  <a:gd name="adj2" fmla="val 21455984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Arc 23"/>
              <p:cNvSpPr/>
              <p:nvPr/>
            </p:nvSpPr>
            <p:spPr bwMode="auto">
              <a:xfrm flipV="1">
                <a:off x="381000" y="2362200"/>
                <a:ext cx="3429000" cy="1480460"/>
              </a:xfrm>
              <a:prstGeom prst="arc">
                <a:avLst>
                  <a:gd name="adj1" fmla="val 17756148"/>
                  <a:gd name="adj2" fmla="val 21412885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9" name="Arc 18"/>
            <p:cNvSpPr/>
            <p:nvPr/>
          </p:nvSpPr>
          <p:spPr bwMode="auto">
            <a:xfrm>
              <a:off x="2147889" y="2524123"/>
              <a:ext cx="733425" cy="1285875"/>
            </a:xfrm>
            <a:prstGeom prst="arc">
              <a:avLst>
                <a:gd name="adj1" fmla="val 16745839"/>
                <a:gd name="adj2" fmla="val 4923422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Arc 21"/>
            <p:cNvSpPr/>
            <p:nvPr/>
          </p:nvSpPr>
          <p:spPr bwMode="auto">
            <a:xfrm>
              <a:off x="2390774" y="2486030"/>
              <a:ext cx="695325" cy="1357308"/>
            </a:xfrm>
            <a:prstGeom prst="arc">
              <a:avLst>
                <a:gd name="adj1" fmla="val 16693629"/>
                <a:gd name="adj2" fmla="val 4912767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365748"/>
              </p:ext>
            </p:extLst>
          </p:nvPr>
        </p:nvGraphicFramePr>
        <p:xfrm>
          <a:off x="1401543" y="5205829"/>
          <a:ext cx="7179114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36" name="Equation" r:id="rId3" imgW="3035300" imgH="203200" progId="Equation.3">
                  <p:embed/>
                </p:oleObj>
              </mc:Choice>
              <mc:Fallback>
                <p:oleObj name="Equation" r:id="rId3" imgW="303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543" y="5205829"/>
                        <a:ext cx="7179114" cy="480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1229190" y="3138451"/>
            <a:ext cx="1648921" cy="948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216700" y="30355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216700" y="36056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3"/>
          <p:cNvGrpSpPr/>
          <p:nvPr/>
        </p:nvGrpSpPr>
        <p:grpSpPr>
          <a:xfrm>
            <a:off x="1922263" y="4607105"/>
            <a:ext cx="737018" cy="252334"/>
            <a:chOff x="1933730" y="5166625"/>
            <a:chExt cx="737018" cy="252334"/>
          </a:xfrm>
        </p:grpSpPr>
        <p:sp>
          <p:nvSpPr>
            <p:cNvPr id="29" name="Flowchart: Or 28"/>
            <p:cNvSpPr/>
            <p:nvPr/>
          </p:nvSpPr>
          <p:spPr bwMode="auto">
            <a:xfrm>
              <a:off x="1933730" y="5179117"/>
              <a:ext cx="224854" cy="239842"/>
            </a:xfrm>
            <a:prstGeom prst="flowChartOr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Flowchart: Or 31"/>
            <p:cNvSpPr/>
            <p:nvPr/>
          </p:nvSpPr>
          <p:spPr bwMode="auto">
            <a:xfrm>
              <a:off x="2445894" y="5166625"/>
              <a:ext cx="224854" cy="239842"/>
            </a:xfrm>
            <a:prstGeom prst="flowChartOr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96498"/>
              </p:ext>
            </p:extLst>
          </p:nvPr>
        </p:nvGraphicFramePr>
        <p:xfrm>
          <a:off x="6684380" y="160831"/>
          <a:ext cx="2366719" cy="46503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8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60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86620" y="5757739"/>
            <a:ext cx="3236165" cy="304800"/>
          </a:xfrm>
          <a:prstGeom prst="roundRect">
            <a:avLst/>
          </a:prstGeom>
          <a:solidFill>
            <a:schemeClr val="bg1"/>
          </a:solidFill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/>
          <a:p>
            <a:r>
              <a:rPr lang="en-US" smtClean="0"/>
              <a:t>W2018: EE307 combinational logic review and CMOS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77998</TotalTime>
  <Words>3415</Words>
  <Application>Microsoft Office PowerPoint</Application>
  <PresentationFormat>On-screen Show (4:3)</PresentationFormat>
  <Paragraphs>1261</Paragraphs>
  <Slides>63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Batang</vt:lpstr>
      <vt:lpstr>ＭＳ 明朝</vt:lpstr>
      <vt:lpstr>Arial</vt:lpstr>
      <vt:lpstr>Book Antiqua</vt:lpstr>
      <vt:lpstr>Calibri</vt:lpstr>
      <vt:lpstr>Times New Roman</vt:lpstr>
      <vt:lpstr>Wingdings</vt:lpstr>
      <vt:lpstr>Capsules</vt:lpstr>
      <vt:lpstr>Equation</vt:lpstr>
      <vt:lpstr>Microsoft Equation 3.0</vt:lpstr>
      <vt:lpstr>EE307 Topic 1:  Combinational logic review and Complementary MOSFET: CMOS  </vt:lpstr>
      <vt:lpstr>Overview of topic 1</vt:lpstr>
      <vt:lpstr>Up-front comment</vt:lpstr>
      <vt:lpstr>REVIEW: SOP &amp; POS  Logic Gates – Combinational logic</vt:lpstr>
      <vt:lpstr>Gate list:</vt:lpstr>
      <vt:lpstr>Symbol (AND) and notation</vt:lpstr>
      <vt:lpstr>Symbol (3-input AND) and notation</vt:lpstr>
      <vt:lpstr>Symbol (XOR) and notation</vt:lpstr>
      <vt:lpstr>Symbol (Multi-input XOR)</vt:lpstr>
      <vt:lpstr>XOR</vt:lpstr>
      <vt:lpstr>NAND gate : SOP</vt:lpstr>
      <vt:lpstr>SOP</vt:lpstr>
      <vt:lpstr>Product of sums example</vt:lpstr>
      <vt:lpstr>POS</vt:lpstr>
      <vt:lpstr>Practice: Which is for SOP? Why?</vt:lpstr>
      <vt:lpstr>Truth table</vt:lpstr>
      <vt:lpstr>Kmap - SOP</vt:lpstr>
      <vt:lpstr>Kmap - POS</vt:lpstr>
      <vt:lpstr>Logic Families</vt:lpstr>
      <vt:lpstr>Logic families</vt:lpstr>
      <vt:lpstr>Complementary MOSFET</vt:lpstr>
      <vt:lpstr>How to design PU and PD networks</vt:lpstr>
      <vt:lpstr>How CMOS works</vt:lpstr>
      <vt:lpstr>Transistors can be treated as switches</vt:lpstr>
      <vt:lpstr>Two types of switches: Type 1</vt:lpstr>
      <vt:lpstr>Two types of switches: Type 2</vt:lpstr>
      <vt:lpstr>Why NMOS can’t pull voltage up</vt:lpstr>
      <vt:lpstr>Why PMOS can’t pull voltage down</vt:lpstr>
      <vt:lpstr>Pull up and pull down networks</vt:lpstr>
      <vt:lpstr>First example: Inverter</vt:lpstr>
      <vt:lpstr>Inverter using switches</vt:lpstr>
      <vt:lpstr>Inverter using transistors</vt:lpstr>
      <vt:lpstr>Inverter using transistors</vt:lpstr>
      <vt:lpstr>MOSFETs vs BJTs for inverters</vt:lpstr>
      <vt:lpstr>NAND gate Built with Switches</vt:lpstr>
      <vt:lpstr>Rules for implementing (complex) logic equation in transistors (CMOS)  (1/5)</vt:lpstr>
      <vt:lpstr>Example….</vt:lpstr>
      <vt:lpstr>Example:  Getting single bar across entire equation</vt:lpstr>
      <vt:lpstr>What we have at this point</vt:lpstr>
      <vt:lpstr>Black box picture of circuit</vt:lpstr>
      <vt:lpstr>PowerPoint Presentation</vt:lpstr>
      <vt:lpstr>Rules for implementing (complex) logic equation in transistors (CMOS)  (2/5)</vt:lpstr>
      <vt:lpstr>Rules for implementing (complex) logic equation in transistors (CMOS)  (3/5)</vt:lpstr>
      <vt:lpstr>Checking pulldown network (1/2)</vt:lpstr>
      <vt:lpstr>Checking pulldown network (2/2)</vt:lpstr>
      <vt:lpstr>Rules for implementing (complex) logic equation in transistors (CMOS)  (4/5)</vt:lpstr>
      <vt:lpstr>Checking pull-up network </vt:lpstr>
      <vt:lpstr>Summary so far</vt:lpstr>
      <vt:lpstr>Rules for implementing (complex) logic equation in transistors (CMOS)  (5/5)</vt:lpstr>
      <vt:lpstr>Final things to note</vt:lpstr>
      <vt:lpstr>More notes on CMOS</vt:lpstr>
      <vt:lpstr>Practice</vt:lpstr>
      <vt:lpstr>Answers to practice problems</vt:lpstr>
      <vt:lpstr>Answers to practice problems</vt:lpstr>
      <vt:lpstr>Answers to practice problems</vt:lpstr>
      <vt:lpstr>Answers to practice problems</vt:lpstr>
      <vt:lpstr>Answers to practice problems</vt:lpstr>
      <vt:lpstr>Practice Problem 6:</vt:lpstr>
      <vt:lpstr>Practice (CMOS)</vt:lpstr>
      <vt:lpstr>Practice (CMOS)</vt:lpstr>
      <vt:lpstr>EXTRA SLIDES</vt:lpstr>
      <vt:lpstr>AND gate Built with Switches</vt:lpstr>
      <vt:lpstr>XNOR gate Built with Switches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tinas</dc:creator>
  <cp:lastModifiedBy>Tina Smilkstein</cp:lastModifiedBy>
  <cp:revision>858</cp:revision>
  <dcterms:created xsi:type="dcterms:W3CDTF">2009-08-02T20:29:29Z</dcterms:created>
  <dcterms:modified xsi:type="dcterms:W3CDTF">2018-01-13T14:27:59Z</dcterms:modified>
</cp:coreProperties>
</file>