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5"/>
  </p:notesMasterIdLst>
  <p:handoutMasterIdLst>
    <p:handoutMasterId r:id="rId136"/>
  </p:handoutMasterIdLst>
  <p:sldIdLst>
    <p:sldId id="257" r:id="rId2"/>
    <p:sldId id="836" r:id="rId3"/>
    <p:sldId id="643" r:id="rId4"/>
    <p:sldId id="823" r:id="rId5"/>
    <p:sldId id="893" r:id="rId6"/>
    <p:sldId id="731" r:id="rId7"/>
    <p:sldId id="724" r:id="rId8"/>
    <p:sldId id="901" r:id="rId9"/>
    <p:sldId id="902" r:id="rId10"/>
    <p:sldId id="903" r:id="rId11"/>
    <p:sldId id="904" r:id="rId12"/>
    <p:sldId id="905" r:id="rId13"/>
    <p:sldId id="906" r:id="rId14"/>
    <p:sldId id="907" r:id="rId15"/>
    <p:sldId id="880" r:id="rId16"/>
    <p:sldId id="894" r:id="rId17"/>
    <p:sldId id="876" r:id="rId18"/>
    <p:sldId id="878" r:id="rId19"/>
    <p:sldId id="883" r:id="rId20"/>
    <p:sldId id="951" r:id="rId21"/>
    <p:sldId id="918" r:id="rId22"/>
    <p:sldId id="919" r:id="rId23"/>
    <p:sldId id="952" r:id="rId24"/>
    <p:sldId id="921" r:id="rId25"/>
    <p:sldId id="922" r:id="rId26"/>
    <p:sldId id="920" r:id="rId27"/>
    <p:sldId id="923" r:id="rId28"/>
    <p:sldId id="924" r:id="rId29"/>
    <p:sldId id="925" r:id="rId30"/>
    <p:sldId id="926" r:id="rId31"/>
    <p:sldId id="953" r:id="rId32"/>
    <p:sldId id="956" r:id="rId33"/>
    <p:sldId id="957" r:id="rId34"/>
    <p:sldId id="958" r:id="rId35"/>
    <p:sldId id="959" r:id="rId36"/>
    <p:sldId id="960" r:id="rId37"/>
    <p:sldId id="961" r:id="rId38"/>
    <p:sldId id="962" r:id="rId39"/>
    <p:sldId id="928" r:id="rId40"/>
    <p:sldId id="929" r:id="rId41"/>
    <p:sldId id="930" r:id="rId42"/>
    <p:sldId id="935" r:id="rId43"/>
    <p:sldId id="954" r:id="rId44"/>
    <p:sldId id="955" r:id="rId45"/>
    <p:sldId id="970" r:id="rId46"/>
    <p:sldId id="947" r:id="rId47"/>
    <p:sldId id="966" r:id="rId48"/>
    <p:sldId id="969" r:id="rId49"/>
    <p:sldId id="971" r:id="rId50"/>
    <p:sldId id="967" r:id="rId51"/>
    <p:sldId id="972" r:id="rId52"/>
    <p:sldId id="915" r:id="rId53"/>
    <p:sldId id="916" r:id="rId54"/>
    <p:sldId id="973" r:id="rId55"/>
    <p:sldId id="974" r:id="rId56"/>
    <p:sldId id="975" r:id="rId57"/>
    <p:sldId id="976" r:id="rId58"/>
    <p:sldId id="917" r:id="rId59"/>
    <p:sldId id="981" r:id="rId60"/>
    <p:sldId id="982" r:id="rId61"/>
    <p:sldId id="983" r:id="rId62"/>
    <p:sldId id="984" r:id="rId63"/>
    <p:sldId id="985" r:id="rId64"/>
    <p:sldId id="986" r:id="rId65"/>
    <p:sldId id="987" r:id="rId66"/>
    <p:sldId id="989" r:id="rId67"/>
    <p:sldId id="990" r:id="rId68"/>
    <p:sldId id="993" r:id="rId69"/>
    <p:sldId id="996" r:id="rId70"/>
    <p:sldId id="997" r:id="rId71"/>
    <p:sldId id="998" r:id="rId72"/>
    <p:sldId id="999" r:id="rId73"/>
    <p:sldId id="1000" r:id="rId74"/>
    <p:sldId id="1001" r:id="rId75"/>
    <p:sldId id="1002" r:id="rId76"/>
    <p:sldId id="1003" r:id="rId77"/>
    <p:sldId id="1004" r:id="rId78"/>
    <p:sldId id="1005" r:id="rId79"/>
    <p:sldId id="1006" r:id="rId80"/>
    <p:sldId id="1007" r:id="rId81"/>
    <p:sldId id="1008" r:id="rId82"/>
    <p:sldId id="1009" r:id="rId83"/>
    <p:sldId id="1010" r:id="rId84"/>
    <p:sldId id="1011" r:id="rId85"/>
    <p:sldId id="1012" r:id="rId86"/>
    <p:sldId id="1013" r:id="rId87"/>
    <p:sldId id="1014" r:id="rId88"/>
    <p:sldId id="1015" r:id="rId89"/>
    <p:sldId id="1016" r:id="rId90"/>
    <p:sldId id="1017" r:id="rId91"/>
    <p:sldId id="1018" r:id="rId92"/>
    <p:sldId id="1019" r:id="rId93"/>
    <p:sldId id="1020" r:id="rId94"/>
    <p:sldId id="1021" r:id="rId95"/>
    <p:sldId id="1022" r:id="rId96"/>
    <p:sldId id="1023" r:id="rId97"/>
    <p:sldId id="1024" r:id="rId98"/>
    <p:sldId id="1025" r:id="rId99"/>
    <p:sldId id="1026" r:id="rId100"/>
    <p:sldId id="1027" r:id="rId101"/>
    <p:sldId id="1028" r:id="rId102"/>
    <p:sldId id="1029" r:id="rId103"/>
    <p:sldId id="1030" r:id="rId104"/>
    <p:sldId id="1031" r:id="rId105"/>
    <p:sldId id="1032" r:id="rId106"/>
    <p:sldId id="1033" r:id="rId107"/>
    <p:sldId id="1034" r:id="rId108"/>
    <p:sldId id="1035" r:id="rId109"/>
    <p:sldId id="1036" r:id="rId110"/>
    <p:sldId id="1037" r:id="rId111"/>
    <p:sldId id="1038" r:id="rId112"/>
    <p:sldId id="1040" r:id="rId113"/>
    <p:sldId id="1041" r:id="rId114"/>
    <p:sldId id="1042" r:id="rId115"/>
    <p:sldId id="1043" r:id="rId116"/>
    <p:sldId id="1044" r:id="rId117"/>
    <p:sldId id="1045" r:id="rId118"/>
    <p:sldId id="1046" r:id="rId119"/>
    <p:sldId id="1047" r:id="rId120"/>
    <p:sldId id="1048" r:id="rId121"/>
    <p:sldId id="1049" r:id="rId122"/>
    <p:sldId id="1050" r:id="rId123"/>
    <p:sldId id="1051" r:id="rId124"/>
    <p:sldId id="1052" r:id="rId125"/>
    <p:sldId id="1053" r:id="rId126"/>
    <p:sldId id="995" r:id="rId127"/>
    <p:sldId id="1054" r:id="rId128"/>
    <p:sldId id="1055" r:id="rId129"/>
    <p:sldId id="1056" r:id="rId130"/>
    <p:sldId id="1057" r:id="rId131"/>
    <p:sldId id="1058" r:id="rId132"/>
    <p:sldId id="1059" r:id="rId133"/>
    <p:sldId id="1060" r:id="rId1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E63B"/>
    <a:srgbClr val="00FF00"/>
    <a:srgbClr val="FF00FF"/>
    <a:srgbClr val="E58A25"/>
    <a:srgbClr val="EC1E3B"/>
    <a:srgbClr val="3366FF"/>
    <a:srgbClr val="CCE822"/>
    <a:srgbClr val="33D7B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35" autoAdjust="0"/>
    <p:restoredTop sz="93662" autoAdjust="0"/>
  </p:normalViewPr>
  <p:slideViewPr>
    <p:cSldViewPr snapToGrid="0">
      <p:cViewPr varScale="1">
        <p:scale>
          <a:sx n="85" d="100"/>
          <a:sy n="85" d="100"/>
        </p:scale>
        <p:origin x="861" y="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4" d="100"/>
        <a:sy n="94" d="100"/>
      </p:scale>
      <p:origin x="0" y="-3197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96F4-FEA8-4DD9-AC8A-3D72D6C21D05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E2028-A717-4AB1-956A-664BBEADC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43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960" units="cm"/>
        </inkml:traceFormat>
        <inkml:channelProperties>
          <inkml:channelProperty channel="X" name="resolution" value="58.53982" units="1/cm"/>
          <inkml:channelProperty channel="Y" name="resolution" value="28.31858" units="1/cm"/>
        </inkml:channelProperties>
      </inkml:inkSource>
      <inkml:timestamp xml:id="ts0" timeString="2010-11-13T00:46:15.2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0,'20'0,"-20"18,40-18,-20 0,39 37,40-37,2 18,-2-18,40 19,-40-19,0 19,0-19,-18 0,-2 0,-39 0,-1 0,1 0,0 0,-20 0,19 0,1 0,-20 0,39 0,-39 0,20 0,19 0,-18 0,-1 0,0 0,-1-19,1 19,0 0,-1 0,1 0,19 0,-19 0,20-19,19 19,-18 0,-22 0,21 0,-1 0,-39 0,20-18,-20 18,-20-19,39 19,-39-18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E8F57-3390-41C0-A458-63BC546AED2F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EB44-C47D-4A88-8AD9-59730808B5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EB44-C47D-4A88-8AD9-59730808B5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Shichman–Hodges model – that’s what this equation is called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C7DF2-BC7A-46EE-A95E-AE9471BC5DBD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737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EB44-C47D-4A88-8AD9-59730808B57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EB44-C47D-4A88-8AD9-59730808B57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3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22355-2690-4CFF-9FFB-596B56AD8607}" type="slidenum">
              <a:rPr lang="en-US"/>
              <a:pPr/>
              <a:t>90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Remember to explain field effect</a:t>
            </a:r>
          </a:p>
        </p:txBody>
      </p:sp>
    </p:spTree>
    <p:extLst>
      <p:ext uri="{BB962C8B-B14F-4D97-AF65-F5344CB8AC3E}">
        <p14:creationId xmlns:p14="http://schemas.microsoft.com/office/powerpoint/2010/main" val="2251841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5180B-D8FD-4ECD-B648-F1E020FDCE72}" type="slidenum">
              <a:rPr lang="en-US" smtClean="0"/>
              <a:pPr/>
              <a:t>97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Calculate using equations, simulate to check. Then tweak.</a:t>
            </a:r>
          </a:p>
        </p:txBody>
      </p:sp>
    </p:spTree>
    <p:extLst>
      <p:ext uri="{BB962C8B-B14F-4D97-AF65-F5344CB8AC3E}">
        <p14:creationId xmlns:p14="http://schemas.microsoft.com/office/powerpoint/2010/main" val="3512609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22355-2690-4CFF-9FFB-596B56AD8607}" type="slidenum">
              <a:rPr lang="en-US"/>
              <a:pPr/>
              <a:t>109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Remember to explain field effect</a:t>
            </a:r>
          </a:p>
        </p:txBody>
      </p:sp>
    </p:spTree>
    <p:extLst>
      <p:ext uri="{BB962C8B-B14F-4D97-AF65-F5344CB8AC3E}">
        <p14:creationId xmlns:p14="http://schemas.microsoft.com/office/powerpoint/2010/main" val="189686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FD5F1-55E0-4920-8490-0132B0653686}" type="slidenum">
              <a:rPr lang="en-US"/>
              <a:pPr/>
              <a:t>112</a:t>
            </a:fld>
            <a:endParaRPr lang="en-US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Didn’t take self loading into account</a:t>
            </a:r>
          </a:p>
        </p:txBody>
      </p:sp>
    </p:spTree>
    <p:extLst>
      <p:ext uri="{BB962C8B-B14F-4D97-AF65-F5344CB8AC3E}">
        <p14:creationId xmlns:p14="http://schemas.microsoft.com/office/powerpoint/2010/main" val="4014391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5180B-D8FD-4ECD-B648-F1E020FDCE72}" type="slidenum">
              <a:rPr lang="en-US" smtClean="0"/>
              <a:pPr/>
              <a:t>120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Calculate using equations, simulate to check. Then tweak.</a:t>
            </a:r>
          </a:p>
        </p:txBody>
      </p:sp>
    </p:spTree>
    <p:extLst>
      <p:ext uri="{BB962C8B-B14F-4D97-AF65-F5344CB8AC3E}">
        <p14:creationId xmlns:p14="http://schemas.microsoft.com/office/powerpoint/2010/main" val="144537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rgbClr val="B09DC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963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963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dt" sz="quarter" idx="2"/>
          </p:nvPr>
        </p:nvSpPr>
        <p:spPr>
          <a:xfrm>
            <a:off x="4800600" y="6248400"/>
            <a:ext cx="2819400" cy="474663"/>
          </a:xfrm>
        </p:spPr>
        <p:txBody>
          <a:bodyPr anchor="b"/>
          <a:lstStyle>
            <a:lvl1pPr>
              <a:defRPr/>
            </a:lvl1pPr>
          </a:lstStyle>
          <a:p>
            <a:fld id="{F1A53927-00ED-40FD-A835-8CED87FCD3B3}" type="datetime1">
              <a:rPr lang="en-US" smtClean="0"/>
              <a:t>1/15/2018</a:t>
            </a:fld>
            <a:endParaRPr lang="en-US"/>
          </a:p>
        </p:txBody>
      </p:sp>
      <p:sp>
        <p:nvSpPr>
          <p:cNvPr id="6964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23C08E-D056-467B-BC70-7D6E55B4F7F0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8F860-577C-4D45-8676-D9CE0A20FC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9F3CAE-77AB-424C-A745-F6918C33BFDC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F06F0-6D57-4597-B33A-FFD4A22869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A400E-D3FA-4F13-8802-667D2877CDBA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01E7B-56A1-414F-89F3-B6C7032F83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1981200" cy="5781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5791200" cy="5781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D55BF-4B1B-488A-A974-C3E0EBAAD15A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9397F-CEDA-48D5-BD8C-AEA2D45356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524000"/>
            <a:ext cx="7693025" cy="45624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532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C6B95DD1-AE70-4F20-81B1-CD026A8698E2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42050"/>
            <a:ext cx="827088" cy="488950"/>
          </a:xfrm>
        </p:spPr>
        <p:txBody>
          <a:bodyPr/>
          <a:lstStyle>
            <a:lvl1pPr>
              <a:defRPr/>
            </a:lvl1pPr>
          </a:lstStyle>
          <a:p>
            <a:fld id="{2E671B2F-1C99-4FE4-BA01-E7FD1576D2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770313" cy="4562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524000"/>
            <a:ext cx="3770312" cy="4562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5532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3D63A962-32C3-40A3-BACB-CDEE47A9434E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242050"/>
            <a:ext cx="827088" cy="488950"/>
          </a:xfrm>
        </p:spPr>
        <p:txBody>
          <a:bodyPr/>
          <a:lstStyle>
            <a:lvl1pPr>
              <a:defRPr/>
            </a:lvl1pPr>
          </a:lstStyle>
          <a:p>
            <a:fld id="{158FB94B-310E-4488-A02A-EEA058C97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770313" cy="4562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1524000"/>
            <a:ext cx="3770312" cy="2205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3881438"/>
            <a:ext cx="3770312" cy="2205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5532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8889E58E-371B-4D68-8B8F-3AE8A4B293DD}" type="datetime1">
              <a:rPr lang="en-US" smtClean="0"/>
              <a:t>1/15/2018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6242050"/>
            <a:ext cx="827088" cy="488950"/>
          </a:xfrm>
        </p:spPr>
        <p:txBody>
          <a:bodyPr/>
          <a:lstStyle>
            <a:lvl1pPr>
              <a:defRPr/>
            </a:lvl1pPr>
          </a:lstStyle>
          <a:p>
            <a:fld id="{191A6391-E052-4C84-A0B9-E42B7D1643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81000"/>
            <a:ext cx="6248400" cy="3124200"/>
          </a:xfrm>
          <a:prstGeom prst="rect">
            <a:avLst/>
          </a:prstGeom>
          <a:solidFill>
            <a:srgbClr val="B09D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white">
          <a:xfrm>
            <a:off x="685800" y="990600"/>
            <a:ext cx="76962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0" y="28956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26" name="AutoShap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4800600" y="6248400"/>
            <a:ext cx="2819400" cy="474663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C382FDBF-4D29-4DC4-AF0E-F4CDA9F96C66}" type="datetime1">
              <a:rPr lang="en-US" smtClean="0"/>
              <a:t>1/15/2018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white">
          <a:xfrm>
            <a:off x="685800" y="990600"/>
            <a:ext cx="76962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4800600" y="6248400"/>
            <a:ext cx="2819400" cy="474663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8F32DEED-D248-4038-8313-ED32BE1D99FA}" type="datetime1">
              <a:rPr lang="en-US" smtClean="0"/>
              <a:t>1/15/2018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6BF44-E592-4518-861A-72E5FCFAEFB6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AE433-2354-447F-AC9C-E3BA53A2E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F6EB5A-12BF-44C4-8BD0-32DAFF5870D9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E3F87-C530-494E-9DEB-A06277A2E0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770313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524000"/>
            <a:ext cx="3770312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96908C-2F13-45D0-85C8-7E5A08A505AD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93930-8D3E-46B4-9CFD-3C99D89E8B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A2DDA4-8B7A-4343-A58E-59D6ECDC26F2}" type="datetime1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AF876-FBA0-445E-8008-364E6B9A3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B73BE8-FF43-4914-B452-4EC51A8153A8}" type="datetime1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76461-077E-41AC-BF9A-19ECFE564D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F8120-97B7-4038-87B6-EA94A8C62DCD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F663B-019F-483E-92A6-D542894393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B09D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457200" y="0"/>
            <a:ext cx="2743200" cy="457200"/>
          </a:xfrm>
          <a:custGeom>
            <a:avLst/>
            <a:gdLst/>
            <a:ahLst/>
            <a:cxnLst>
              <a:cxn ang="0">
                <a:pos x="1728" y="0"/>
              </a:cxn>
              <a:cxn ang="0">
                <a:pos x="1728" y="480"/>
              </a:cxn>
              <a:cxn ang="0">
                <a:pos x="380" y="482"/>
              </a:cxn>
              <a:cxn ang="0">
                <a:pos x="354" y="480"/>
              </a:cxn>
              <a:cxn ang="0">
                <a:pos x="308" y="489"/>
              </a:cxn>
              <a:cxn ang="0">
                <a:pos x="246" y="531"/>
              </a:cxn>
              <a:cxn ang="0">
                <a:pos x="206" y="597"/>
              </a:cxn>
              <a:cxn ang="0">
                <a:pos x="192" y="666"/>
              </a:cxn>
              <a:cxn ang="0">
                <a:pos x="192" y="735"/>
              </a:cxn>
              <a:cxn ang="0">
                <a:pos x="0" y="735"/>
              </a:cxn>
              <a:cxn ang="0">
                <a:pos x="0" y="480"/>
              </a:cxn>
              <a:cxn ang="0">
                <a:pos x="0" y="0"/>
              </a:cxn>
              <a:cxn ang="0">
                <a:pos x="1728" y="0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rgbClr val="B09DC9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128713"/>
            <a:ext cx="7391400" cy="319087"/>
            <a:chOff x="144" y="1248"/>
            <a:chExt cx="4656" cy="201"/>
          </a:xfrm>
        </p:grpSpPr>
        <p:sp>
          <p:nvSpPr>
            <p:cNvPr id="68615" name="AutoShape 7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AutoShape 8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1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7924800" cy="762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86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76930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6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5532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6DCF4EC-D519-4C73-9D0E-1B96A4951633}" type="datetime1">
              <a:rPr lang="en-US" smtClean="0"/>
              <a:t>1/15/2018</a:t>
            </a:fld>
            <a:endParaRPr lang="en-US"/>
          </a:p>
        </p:txBody>
      </p:sp>
      <p:sp>
        <p:nvSpPr>
          <p:cNvPr id="686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5564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400"/>
            </a:lvl1pPr>
          </a:lstStyle>
          <a:p>
            <a:r>
              <a:rPr lang="en-US" smtClean="0"/>
              <a:t>W2018: EE307 Inverter analysis</a:t>
            </a:r>
            <a:endParaRPr lang="en-US"/>
          </a:p>
        </p:txBody>
      </p:sp>
      <p:sp>
        <p:nvSpPr>
          <p:cNvPr id="686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42050"/>
            <a:ext cx="8270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07E44221-0658-4A54-A9D6-6D6CA4EC74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3.wmf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0.e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17.w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slideLayout" Target="../slideLayouts/slideLayout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1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36.bin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25.wmf"/><Relationship Id="rId4" Type="http://schemas.openxmlformats.org/officeDocument/2006/relationships/oleObject" Target="../embeddings/oleObject38.bin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39.bin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23.png"/><Relationship Id="rId4" Type="http://schemas.openxmlformats.org/officeDocument/2006/relationships/image" Target="../media/image127.wmf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28.wmf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23.png"/><Relationship Id="rId4" Type="http://schemas.openxmlformats.org/officeDocument/2006/relationships/image" Target="../media/image129.wmf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123.png"/><Relationship Id="rId7" Type="http://schemas.openxmlformats.org/officeDocument/2006/relationships/image" Target="../media/image13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132.w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image" Target="../media/image12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131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wmf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1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4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3.png"/><Relationship Id="rId10" Type="http://schemas.openxmlformats.org/officeDocument/2006/relationships/image" Target="../media/image41.png"/><Relationship Id="rId19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3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3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13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74.png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3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74.png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3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86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7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87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8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89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25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26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5.wmf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97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00.png"/><Relationship Id="rId4" Type="http://schemas.openxmlformats.org/officeDocument/2006/relationships/image" Target="../media/image99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02.png"/><Relationship Id="rId4" Type="http://schemas.openxmlformats.org/officeDocument/2006/relationships/image" Target="../media/image101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wmf"/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6.pn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31.bin"/><Relationship Id="rId4" Type="http://schemas.openxmlformats.org/officeDocument/2006/relationships/slide" Target="slide12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10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914400"/>
            <a:ext cx="8458200" cy="2057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EE307 Topic 2: </a:t>
            </a:r>
            <a:br>
              <a:rPr lang="en-US" sz="2800" dirty="0" smtClean="0"/>
            </a:br>
            <a:r>
              <a:rPr lang="en-US" sz="2800" dirty="0" smtClean="0"/>
              <a:t>Complementary MOSFET inverter details 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586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3600" y="2927350"/>
            <a:ext cx="4253424" cy="182245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1: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Inverter static and dynamic metrics</a:t>
            </a:r>
            <a:endParaRPr lang="en-US" sz="24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55272"/>
            <a:ext cx="7924800" cy="762000"/>
          </a:xfrm>
        </p:spPr>
        <p:txBody>
          <a:bodyPr/>
          <a:lstStyle/>
          <a:p>
            <a:r>
              <a:rPr lang="en-US" sz="3200" dirty="0" smtClean="0"/>
              <a:t>Bypass Capacitors (2) </a:t>
            </a:r>
            <a:br>
              <a:rPr lang="en-US" sz="3200" dirty="0" smtClean="0"/>
            </a:br>
            <a:r>
              <a:rPr lang="en-US" altLang="ja-JP" sz="3200" dirty="0" smtClean="0">
                <a:ea typeface="ＭＳ Ｐゴシック" pitchFamily="50" charset="-128"/>
              </a:rPr>
              <a:t>Noisy </a:t>
            </a:r>
            <a:r>
              <a:rPr lang="en-US" altLang="ja-JP" sz="3200" dirty="0">
                <a:ea typeface="ＭＳ Ｐゴシック" pitchFamily="50" charset="-128"/>
              </a:rPr>
              <a:t>signals</a:t>
            </a:r>
            <a:endParaRPr lang="en-US" sz="3200" dirty="0"/>
          </a:p>
        </p:txBody>
      </p:sp>
      <p:pic>
        <p:nvPicPr>
          <p:cNvPr id="2037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1722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DF8B-DD93-473E-AF38-2AF7D6CC82C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F2016: EE 308   Analog Electronics and Integrated Circuits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1666" y="228600"/>
            <a:ext cx="8113734" cy="914400"/>
          </a:xfrm>
        </p:spPr>
        <p:txBody>
          <a:bodyPr/>
          <a:lstStyle/>
          <a:p>
            <a:r>
              <a:rPr lang="en-US" sz="4000" dirty="0"/>
              <a:t>Gate Capacitance</a:t>
            </a:r>
            <a:endParaRPr lang="en-US" dirty="0"/>
          </a:p>
        </p:txBody>
      </p:sp>
      <p:pic>
        <p:nvPicPr>
          <p:cNvPr id="190471" name="Picture 7"/>
          <p:cNvPicPr>
            <a:picLocks noChangeAspect="1" noChangeArrowheads="1"/>
          </p:cNvPicPr>
          <p:nvPr/>
        </p:nvPicPr>
        <p:blipFill>
          <a:blip r:embed="rId2" cstate="print"/>
          <a:srcRect l="8421" t="43791" r="10527" b="35248"/>
          <a:stretch>
            <a:fillRect/>
          </a:stretch>
        </p:blipFill>
        <p:spPr bwMode="auto">
          <a:xfrm>
            <a:off x="130175" y="4567238"/>
            <a:ext cx="8785225" cy="2239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6575" y="1508125"/>
            <a:ext cx="8131175" cy="3059113"/>
            <a:chOff x="338" y="950"/>
            <a:chExt cx="5122" cy="1927"/>
          </a:xfrm>
        </p:grpSpPr>
        <p:pic>
          <p:nvPicPr>
            <p:cNvPr id="19046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68" y="973"/>
              <a:ext cx="2592" cy="14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9046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8" y="950"/>
              <a:ext cx="2302" cy="15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90469" name="Text Box 5"/>
            <p:cNvSpPr txBox="1">
              <a:spLocks noChangeArrowheads="1"/>
            </p:cNvSpPr>
            <p:nvPr/>
          </p:nvSpPr>
          <p:spPr bwMode="auto">
            <a:xfrm>
              <a:off x="482" y="2473"/>
              <a:ext cx="2312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Capacitance as a function of VGS</a:t>
              </a:r>
            </a:p>
            <a:p>
              <a:pPr eaLnBrk="0" hangingPunct="0"/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(with VDS = 0)</a:t>
              </a:r>
            </a:p>
          </p:txBody>
        </p:sp>
        <p:sp>
          <p:nvSpPr>
            <p:cNvPr id="190470" name="Text Box 6"/>
            <p:cNvSpPr txBox="1">
              <a:spLocks noChangeArrowheads="1"/>
            </p:cNvSpPr>
            <p:nvPr/>
          </p:nvSpPr>
          <p:spPr bwMode="auto">
            <a:xfrm>
              <a:off x="3116" y="2467"/>
              <a:ext cx="2236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Capacitance as a function of the </a:t>
              </a:r>
              <a:b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</a:br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degree of saturation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B5979-6DAD-4843-847A-51970E942294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W2018: EE307 Inverter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69" y="415446"/>
            <a:ext cx="7772400" cy="685800"/>
          </a:xfrm>
        </p:spPr>
        <p:txBody>
          <a:bodyPr/>
          <a:lstStyle/>
          <a:p>
            <a:r>
              <a:rPr lang="en-US" sz="4000" dirty="0"/>
              <a:t>Measuring the Gate 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E847-7055-491D-ABE8-7FA4523F8663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W2018: EE307 Inverter analysis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1780540"/>
            <a:ext cx="7553325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1014" y="59715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VGS(V)  NMOS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2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va·rac·tor</a:t>
            </a:r>
            <a:r>
              <a:rPr lang="en-US" dirty="0" smtClean="0"/>
              <a:t>   </a:t>
            </a:r>
            <a:r>
              <a:rPr lang="en-US" dirty="0" smtClean="0">
                <a:sym typeface="Wingdings" panose="05000000000000000000" pitchFamily="2" charset="2"/>
              </a:rPr>
              <a:t>   </a:t>
            </a:r>
            <a:r>
              <a:rPr lang="en-US" dirty="0" err="1" smtClean="0"/>
              <a:t>və</a:t>
            </a:r>
            <a:r>
              <a:rPr lang="en-US" dirty="0" err="1"/>
              <a:t>ˈraktər</a:t>
            </a:r>
            <a:r>
              <a:rPr lang="en-US" dirty="0"/>
              <a:t>/</a:t>
            </a:r>
          </a:p>
          <a:p>
            <a:pPr lvl="1"/>
            <a:r>
              <a:rPr lang="en-US" i="1" dirty="0" smtClean="0"/>
              <a:t>Noun - </a:t>
            </a:r>
            <a:r>
              <a:rPr lang="en-US" cap="all" dirty="0" smtClean="0"/>
              <a:t>ELECTRONICS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semiconductor diode with a capacitance dependent on the applied voltage.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Capacitors on ICs</a:t>
            </a: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500" y="2184400"/>
            <a:ext cx="3725863" cy="2803525"/>
          </a:xfrm>
          <a:prstGeom prst="rect">
            <a:avLst/>
          </a:prstGeom>
          <a:noFill/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55763" y="4213225"/>
            <a:ext cx="288925" cy="1100138"/>
            <a:chOff x="2115" y="2690"/>
            <a:chExt cx="182" cy="693"/>
          </a:xfrm>
        </p:grpSpPr>
        <p:sp>
          <p:nvSpPr>
            <p:cNvPr id="197637" name="Line 5"/>
            <p:cNvSpPr>
              <a:spLocks noChangeShapeType="1"/>
            </p:cNvSpPr>
            <p:nvPr/>
          </p:nvSpPr>
          <p:spPr bwMode="auto">
            <a:xfrm>
              <a:off x="2209" y="2690"/>
              <a:ext cx="0" cy="51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7638" name="AutoShape 6"/>
            <p:cNvSpPr>
              <a:spLocks noChangeArrowheads="1"/>
            </p:cNvSpPr>
            <p:nvPr/>
          </p:nvSpPr>
          <p:spPr bwMode="auto">
            <a:xfrm flipV="1">
              <a:off x="2115" y="3164"/>
              <a:ext cx="182" cy="2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208338" y="4181475"/>
            <a:ext cx="288925" cy="1100138"/>
            <a:chOff x="2115" y="2690"/>
            <a:chExt cx="182" cy="693"/>
          </a:xfrm>
        </p:grpSpPr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2209" y="2690"/>
              <a:ext cx="0" cy="51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7642" name="AutoShape 10"/>
            <p:cNvSpPr>
              <a:spLocks noChangeArrowheads="1"/>
            </p:cNvSpPr>
            <p:nvPr/>
          </p:nvSpPr>
          <p:spPr bwMode="auto">
            <a:xfrm flipV="1">
              <a:off x="2115" y="3164"/>
              <a:ext cx="182" cy="21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631950" y="3252788"/>
            <a:ext cx="1887538" cy="960437"/>
            <a:chOff x="1028" y="2049"/>
            <a:chExt cx="1189" cy="605"/>
          </a:xfrm>
        </p:grpSpPr>
        <p:sp>
          <p:nvSpPr>
            <p:cNvPr id="197643" name="Freeform 11"/>
            <p:cNvSpPr>
              <a:spLocks/>
            </p:cNvSpPr>
            <p:nvPr/>
          </p:nvSpPr>
          <p:spPr bwMode="auto">
            <a:xfrm>
              <a:off x="1028" y="2049"/>
              <a:ext cx="590" cy="219"/>
            </a:xfrm>
            <a:custGeom>
              <a:avLst/>
              <a:gdLst/>
              <a:ahLst/>
              <a:cxnLst>
                <a:cxn ang="0">
                  <a:pos x="590" y="0"/>
                </a:cxn>
                <a:cxn ang="0">
                  <a:pos x="226" y="8"/>
                </a:cxn>
                <a:cxn ang="0">
                  <a:pos x="138" y="29"/>
                </a:cxn>
                <a:cxn ang="0">
                  <a:pos x="87" y="204"/>
                </a:cxn>
                <a:cxn ang="0">
                  <a:pos x="0" y="212"/>
                </a:cxn>
                <a:cxn ang="0">
                  <a:pos x="168" y="219"/>
                </a:cxn>
              </a:cxnLst>
              <a:rect l="0" t="0" r="r" b="b"/>
              <a:pathLst>
                <a:path w="590" h="219">
                  <a:moveTo>
                    <a:pt x="590" y="0"/>
                  </a:moveTo>
                  <a:cubicBezTo>
                    <a:pt x="469" y="3"/>
                    <a:pt x="347" y="4"/>
                    <a:pt x="226" y="8"/>
                  </a:cubicBezTo>
                  <a:cubicBezTo>
                    <a:pt x="196" y="9"/>
                    <a:pt x="138" y="29"/>
                    <a:pt x="138" y="29"/>
                  </a:cubicBezTo>
                  <a:cubicBezTo>
                    <a:pt x="60" y="83"/>
                    <a:pt x="87" y="78"/>
                    <a:pt x="87" y="204"/>
                  </a:cubicBezTo>
                  <a:lnTo>
                    <a:pt x="0" y="212"/>
                  </a:lnTo>
                  <a:lnTo>
                    <a:pt x="168" y="21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7644" name="Freeform 12"/>
            <p:cNvSpPr>
              <a:spLocks/>
            </p:cNvSpPr>
            <p:nvPr/>
          </p:nvSpPr>
          <p:spPr bwMode="auto">
            <a:xfrm>
              <a:off x="1050" y="2385"/>
              <a:ext cx="167" cy="269"/>
            </a:xfrm>
            <a:custGeom>
              <a:avLst/>
              <a:gdLst/>
              <a:ahLst/>
              <a:cxnLst>
                <a:cxn ang="0">
                  <a:pos x="87" y="269"/>
                </a:cxn>
                <a:cxn ang="0">
                  <a:pos x="87" y="0"/>
                </a:cxn>
                <a:cxn ang="0">
                  <a:pos x="0" y="0"/>
                </a:cxn>
                <a:cxn ang="0">
                  <a:pos x="167" y="0"/>
                </a:cxn>
              </a:cxnLst>
              <a:rect l="0" t="0" r="r" b="b"/>
              <a:pathLst>
                <a:path w="167" h="269">
                  <a:moveTo>
                    <a:pt x="87" y="269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167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7645" name="Freeform 13"/>
            <p:cNvSpPr>
              <a:spLocks/>
            </p:cNvSpPr>
            <p:nvPr/>
          </p:nvSpPr>
          <p:spPr bwMode="auto">
            <a:xfrm>
              <a:off x="2028" y="2371"/>
              <a:ext cx="167" cy="269"/>
            </a:xfrm>
            <a:custGeom>
              <a:avLst/>
              <a:gdLst/>
              <a:ahLst/>
              <a:cxnLst>
                <a:cxn ang="0">
                  <a:pos x="87" y="269"/>
                </a:cxn>
                <a:cxn ang="0">
                  <a:pos x="87" y="0"/>
                </a:cxn>
                <a:cxn ang="0">
                  <a:pos x="0" y="0"/>
                </a:cxn>
                <a:cxn ang="0">
                  <a:pos x="167" y="0"/>
                </a:cxn>
              </a:cxnLst>
              <a:rect l="0" t="0" r="r" b="b"/>
              <a:pathLst>
                <a:path w="167" h="269">
                  <a:moveTo>
                    <a:pt x="87" y="269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167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7646" name="Freeform 14"/>
            <p:cNvSpPr>
              <a:spLocks/>
            </p:cNvSpPr>
            <p:nvPr/>
          </p:nvSpPr>
          <p:spPr bwMode="auto">
            <a:xfrm flipH="1">
              <a:off x="1627" y="2050"/>
              <a:ext cx="590" cy="219"/>
            </a:xfrm>
            <a:custGeom>
              <a:avLst/>
              <a:gdLst/>
              <a:ahLst/>
              <a:cxnLst>
                <a:cxn ang="0">
                  <a:pos x="590" y="0"/>
                </a:cxn>
                <a:cxn ang="0">
                  <a:pos x="226" y="8"/>
                </a:cxn>
                <a:cxn ang="0">
                  <a:pos x="138" y="29"/>
                </a:cxn>
                <a:cxn ang="0">
                  <a:pos x="87" y="204"/>
                </a:cxn>
                <a:cxn ang="0">
                  <a:pos x="0" y="212"/>
                </a:cxn>
                <a:cxn ang="0">
                  <a:pos x="168" y="219"/>
                </a:cxn>
              </a:cxnLst>
              <a:rect l="0" t="0" r="r" b="b"/>
              <a:pathLst>
                <a:path w="590" h="219">
                  <a:moveTo>
                    <a:pt x="590" y="0"/>
                  </a:moveTo>
                  <a:cubicBezTo>
                    <a:pt x="469" y="3"/>
                    <a:pt x="347" y="4"/>
                    <a:pt x="226" y="8"/>
                  </a:cubicBezTo>
                  <a:cubicBezTo>
                    <a:pt x="196" y="9"/>
                    <a:pt x="138" y="29"/>
                    <a:pt x="138" y="29"/>
                  </a:cubicBezTo>
                  <a:cubicBezTo>
                    <a:pt x="60" y="83"/>
                    <a:pt x="87" y="78"/>
                    <a:pt x="87" y="204"/>
                  </a:cubicBezTo>
                  <a:lnTo>
                    <a:pt x="0" y="212"/>
                  </a:lnTo>
                  <a:lnTo>
                    <a:pt x="168" y="21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4654550" y="1544638"/>
            <a:ext cx="3838575" cy="173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Question: What capacitances do you see?</a:t>
            </a:r>
          </a:p>
        </p:txBody>
      </p:sp>
      <p:sp>
        <p:nvSpPr>
          <p:cNvPr id="197649" name="Line 17"/>
          <p:cNvSpPr>
            <a:spLocks noChangeShapeType="1"/>
          </p:cNvSpPr>
          <p:nvPr/>
        </p:nvSpPr>
        <p:spPr bwMode="auto">
          <a:xfrm>
            <a:off x="2568575" y="1922463"/>
            <a:ext cx="0" cy="124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7650" name="Line 18"/>
          <p:cNvSpPr>
            <a:spLocks noChangeShapeType="1"/>
          </p:cNvSpPr>
          <p:nvPr/>
        </p:nvSpPr>
        <p:spPr bwMode="auto">
          <a:xfrm>
            <a:off x="2211388" y="1804988"/>
            <a:ext cx="0" cy="892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E847-7055-491D-ABE8-7FA4523F8663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W2018: EE307 Inverter analysis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3841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78063" y="4179888"/>
              <a:ext cx="858837" cy="42862"/>
            </p14:xfrm>
          </p:contentPart>
        </mc:Choice>
        <mc:Fallback xmlns="">
          <p:pic>
            <p:nvPicPr>
              <p:cNvPr id="163841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268689" y="4171182"/>
                <a:ext cx="877586" cy="60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88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Miller capacitance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capacitance has a perceived value larger or smaller than the physical value.</a:t>
            </a:r>
          </a:p>
          <a:p>
            <a:r>
              <a:rPr lang="en-US" dirty="0" smtClean="0"/>
              <a:t>To find these capacitances, draw in the capacitance to the schematic. </a:t>
            </a:r>
          </a:p>
          <a:p>
            <a:r>
              <a:rPr lang="en-US" dirty="0" smtClean="0"/>
              <a:t>Identify the end of the capacitance that is connected to the node of interest.</a:t>
            </a:r>
          </a:p>
          <a:p>
            <a:r>
              <a:rPr lang="en-US" dirty="0" smtClean="0"/>
              <a:t>Identify the other side of the capacitance.</a:t>
            </a:r>
          </a:p>
          <a:p>
            <a:r>
              <a:rPr lang="en-US" dirty="0" smtClean="0"/>
              <a:t>Is the other side of the capacitance moving?</a:t>
            </a:r>
          </a:p>
          <a:p>
            <a:r>
              <a:rPr lang="en-US" dirty="0" smtClean="0"/>
              <a:t>If the answer is “Yes” then the perceived capacitance won’t be equal to the physical capacitance.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1257" y="1924335"/>
            <a:ext cx="3922743" cy="405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Miller capacitance example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Vin goes from 0 to 1</a:t>
            </a:r>
          </a:p>
          <a:p>
            <a:r>
              <a:rPr lang="en-US" dirty="0" smtClean="0"/>
              <a:t>Vin node of interest</a:t>
            </a:r>
          </a:p>
          <a:p>
            <a:r>
              <a:rPr lang="en-US" dirty="0" smtClean="0"/>
              <a:t>Does other side of C move?</a:t>
            </a:r>
          </a:p>
          <a:p>
            <a:pPr lvl="1"/>
            <a:r>
              <a:rPr lang="en-US" dirty="0" smtClean="0"/>
              <a:t>CGSovM2  -  NO</a:t>
            </a:r>
          </a:p>
          <a:p>
            <a:pPr lvl="1"/>
            <a:r>
              <a:rPr lang="en-US" dirty="0" smtClean="0"/>
              <a:t>CGSM2 -  NO</a:t>
            </a:r>
          </a:p>
          <a:p>
            <a:pPr lvl="1"/>
            <a:r>
              <a:rPr lang="en-US" dirty="0" smtClean="0"/>
              <a:t>CGDovM2  -  YES</a:t>
            </a:r>
          </a:p>
          <a:p>
            <a:pPr lvl="1"/>
            <a:r>
              <a:rPr lang="en-US" dirty="0" smtClean="0"/>
              <a:t>CGBM1 -  NO</a:t>
            </a:r>
          </a:p>
          <a:p>
            <a:pPr lvl="1"/>
            <a:r>
              <a:rPr lang="en-US" dirty="0" smtClean="0"/>
              <a:t>CGSovM1 -  NO</a:t>
            </a:r>
          </a:p>
          <a:p>
            <a:pPr lvl="1"/>
            <a:r>
              <a:rPr lang="en-US" dirty="0" smtClean="0"/>
              <a:t>CGDovM1 -  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105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595878" y="4408226"/>
            <a:ext cx="1033221" cy="1094095"/>
            <a:chOff x="6595878" y="4408226"/>
            <a:chExt cx="1033221" cy="1094095"/>
          </a:xfrm>
        </p:grpSpPr>
        <p:sp>
          <p:nvSpPr>
            <p:cNvPr id="7" name="Freeform 6"/>
            <p:cNvSpPr/>
            <p:nvPr/>
          </p:nvSpPr>
          <p:spPr bwMode="auto">
            <a:xfrm>
              <a:off x="6595878" y="4408226"/>
              <a:ext cx="218424" cy="745118"/>
            </a:xfrm>
            <a:custGeom>
              <a:avLst/>
              <a:gdLst>
                <a:gd name="connsiteX0" fmla="*/ 23286 w 218424"/>
                <a:gd name="connsiteY0" fmla="*/ 0 h 745118"/>
                <a:gd name="connsiteX1" fmla="*/ 23286 w 218424"/>
                <a:gd name="connsiteY1" fmla="*/ 586854 h 745118"/>
                <a:gd name="connsiteX2" fmla="*/ 64230 w 218424"/>
                <a:gd name="connsiteY2" fmla="*/ 668741 h 745118"/>
                <a:gd name="connsiteX3" fmla="*/ 118821 w 218424"/>
                <a:gd name="connsiteY3" fmla="*/ 682389 h 745118"/>
                <a:gd name="connsiteX4" fmla="*/ 173412 w 218424"/>
                <a:gd name="connsiteY4" fmla="*/ 709684 h 745118"/>
                <a:gd name="connsiteX5" fmla="*/ 214355 w 218424"/>
                <a:gd name="connsiteY5" fmla="*/ 736980 h 745118"/>
                <a:gd name="connsiteX6" fmla="*/ 187060 w 218424"/>
                <a:gd name="connsiteY6" fmla="*/ 736980 h 74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424" h="745118">
                  <a:moveTo>
                    <a:pt x="23286" y="0"/>
                  </a:moveTo>
                  <a:cubicBezTo>
                    <a:pt x="10402" y="283464"/>
                    <a:pt x="0" y="307413"/>
                    <a:pt x="23286" y="586854"/>
                  </a:cubicBezTo>
                  <a:cubicBezTo>
                    <a:pt x="24889" y="606089"/>
                    <a:pt x="48601" y="658322"/>
                    <a:pt x="64230" y="668741"/>
                  </a:cubicBezTo>
                  <a:cubicBezTo>
                    <a:pt x="79837" y="679146"/>
                    <a:pt x="101258" y="675803"/>
                    <a:pt x="118821" y="682389"/>
                  </a:cubicBezTo>
                  <a:cubicBezTo>
                    <a:pt x="137870" y="689532"/>
                    <a:pt x="155748" y="699590"/>
                    <a:pt x="173412" y="709684"/>
                  </a:cubicBezTo>
                  <a:cubicBezTo>
                    <a:pt x="187653" y="717822"/>
                    <a:pt x="207020" y="722309"/>
                    <a:pt x="214355" y="736980"/>
                  </a:cubicBezTo>
                  <a:cubicBezTo>
                    <a:pt x="218424" y="745118"/>
                    <a:pt x="196158" y="736980"/>
                    <a:pt x="187060" y="736980"/>
                  </a:cubicBezTo>
                </a:path>
              </a:pathLst>
            </a:custGeom>
            <a:noFill/>
            <a:ln w="825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6722502" y="5017963"/>
              <a:ext cx="155970" cy="413846"/>
            </a:xfrm>
            <a:custGeom>
              <a:avLst/>
              <a:gdLst>
                <a:gd name="connsiteX0" fmla="*/ 19492 w 155970"/>
                <a:gd name="connsiteY0" fmla="*/ 413846 h 413846"/>
                <a:gd name="connsiteX1" fmla="*/ 19492 w 155970"/>
                <a:gd name="connsiteY1" fmla="*/ 291016 h 413846"/>
                <a:gd name="connsiteX2" fmla="*/ 33140 w 155970"/>
                <a:gd name="connsiteY2" fmla="*/ 250073 h 413846"/>
                <a:gd name="connsiteX3" fmla="*/ 74083 w 155970"/>
                <a:gd name="connsiteY3" fmla="*/ 222777 h 413846"/>
                <a:gd name="connsiteX4" fmla="*/ 115026 w 155970"/>
                <a:gd name="connsiteY4" fmla="*/ 99947 h 413846"/>
                <a:gd name="connsiteX5" fmla="*/ 128674 w 155970"/>
                <a:gd name="connsiteY5" fmla="*/ 59004 h 413846"/>
                <a:gd name="connsiteX6" fmla="*/ 155970 w 155970"/>
                <a:gd name="connsiteY6" fmla="*/ 4413 h 41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970" h="413846">
                  <a:moveTo>
                    <a:pt x="19492" y="413846"/>
                  </a:moveTo>
                  <a:cubicBezTo>
                    <a:pt x="1969" y="343756"/>
                    <a:pt x="0" y="368984"/>
                    <a:pt x="19492" y="291016"/>
                  </a:cubicBezTo>
                  <a:cubicBezTo>
                    <a:pt x="22981" y="277060"/>
                    <a:pt x="24153" y="261307"/>
                    <a:pt x="33140" y="250073"/>
                  </a:cubicBezTo>
                  <a:cubicBezTo>
                    <a:pt x="43387" y="237265"/>
                    <a:pt x="60435" y="231876"/>
                    <a:pt x="74083" y="222777"/>
                  </a:cubicBezTo>
                  <a:lnTo>
                    <a:pt x="115026" y="99947"/>
                  </a:lnTo>
                  <a:cubicBezTo>
                    <a:pt x="119575" y="86299"/>
                    <a:pt x="125185" y="72960"/>
                    <a:pt x="128674" y="59004"/>
                  </a:cubicBezTo>
                  <a:cubicBezTo>
                    <a:pt x="143425" y="0"/>
                    <a:pt x="123565" y="4413"/>
                    <a:pt x="155970" y="4413"/>
                  </a:cubicBezTo>
                </a:path>
              </a:pathLst>
            </a:custGeom>
            <a:noFill/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6874902" y="5088475"/>
              <a:ext cx="155970" cy="413846"/>
            </a:xfrm>
            <a:custGeom>
              <a:avLst/>
              <a:gdLst>
                <a:gd name="connsiteX0" fmla="*/ 19492 w 155970"/>
                <a:gd name="connsiteY0" fmla="*/ 413846 h 413846"/>
                <a:gd name="connsiteX1" fmla="*/ 19492 w 155970"/>
                <a:gd name="connsiteY1" fmla="*/ 291016 h 413846"/>
                <a:gd name="connsiteX2" fmla="*/ 33140 w 155970"/>
                <a:gd name="connsiteY2" fmla="*/ 250073 h 413846"/>
                <a:gd name="connsiteX3" fmla="*/ 74083 w 155970"/>
                <a:gd name="connsiteY3" fmla="*/ 222777 h 413846"/>
                <a:gd name="connsiteX4" fmla="*/ 115026 w 155970"/>
                <a:gd name="connsiteY4" fmla="*/ 99947 h 413846"/>
                <a:gd name="connsiteX5" fmla="*/ 128674 w 155970"/>
                <a:gd name="connsiteY5" fmla="*/ 59004 h 413846"/>
                <a:gd name="connsiteX6" fmla="*/ 155970 w 155970"/>
                <a:gd name="connsiteY6" fmla="*/ 4413 h 41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970" h="413846">
                  <a:moveTo>
                    <a:pt x="19492" y="413846"/>
                  </a:moveTo>
                  <a:cubicBezTo>
                    <a:pt x="1969" y="343756"/>
                    <a:pt x="0" y="368984"/>
                    <a:pt x="19492" y="291016"/>
                  </a:cubicBezTo>
                  <a:cubicBezTo>
                    <a:pt x="22981" y="277060"/>
                    <a:pt x="24153" y="261307"/>
                    <a:pt x="33140" y="250073"/>
                  </a:cubicBezTo>
                  <a:cubicBezTo>
                    <a:pt x="43387" y="237265"/>
                    <a:pt x="60435" y="231876"/>
                    <a:pt x="74083" y="222777"/>
                  </a:cubicBezTo>
                  <a:lnTo>
                    <a:pt x="115026" y="99947"/>
                  </a:lnTo>
                  <a:cubicBezTo>
                    <a:pt x="119575" y="86299"/>
                    <a:pt x="125185" y="72960"/>
                    <a:pt x="128674" y="59004"/>
                  </a:cubicBezTo>
                  <a:cubicBezTo>
                    <a:pt x="143425" y="0"/>
                    <a:pt x="123565" y="4413"/>
                    <a:pt x="155970" y="4413"/>
                  </a:cubicBezTo>
                </a:path>
              </a:pathLst>
            </a:custGeom>
            <a:noFill/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6974006" y="5295331"/>
              <a:ext cx="655093" cy="40944"/>
            </a:xfrm>
            <a:custGeom>
              <a:avLst/>
              <a:gdLst>
                <a:gd name="connsiteX0" fmla="*/ 0 w 655093"/>
                <a:gd name="connsiteY0" fmla="*/ 40944 h 40944"/>
                <a:gd name="connsiteX1" fmla="*/ 272955 w 655093"/>
                <a:gd name="connsiteY1" fmla="*/ 0 h 40944"/>
                <a:gd name="connsiteX2" fmla="*/ 586854 w 655093"/>
                <a:gd name="connsiteY2" fmla="*/ 27296 h 40944"/>
                <a:gd name="connsiteX3" fmla="*/ 655093 w 655093"/>
                <a:gd name="connsiteY3" fmla="*/ 13648 h 4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093" h="40944">
                  <a:moveTo>
                    <a:pt x="0" y="40944"/>
                  </a:moveTo>
                  <a:cubicBezTo>
                    <a:pt x="199951" y="7618"/>
                    <a:pt x="108856" y="20513"/>
                    <a:pt x="272955" y="0"/>
                  </a:cubicBezTo>
                  <a:cubicBezTo>
                    <a:pt x="362958" y="10000"/>
                    <a:pt x="503940" y="27296"/>
                    <a:pt x="586854" y="27296"/>
                  </a:cubicBezTo>
                  <a:cubicBezTo>
                    <a:pt x="610051" y="27296"/>
                    <a:pt x="655093" y="13648"/>
                    <a:pt x="655093" y="13648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138985" y="3125337"/>
            <a:ext cx="1009934" cy="327547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00066" y="3577988"/>
            <a:ext cx="1009934" cy="327547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8415" y="3999789"/>
            <a:ext cx="1009934" cy="327547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785352" y="4452084"/>
            <a:ext cx="1009934" cy="327547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100955" y="4902460"/>
            <a:ext cx="1009934" cy="327547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42966" y="5310614"/>
            <a:ext cx="1009934" cy="327547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68305" y="3045086"/>
            <a:ext cx="3464257" cy="1321558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153946" y="4441991"/>
            <a:ext cx="3464257" cy="1321558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M1</a:t>
            </a:r>
          </a:p>
        </p:txBody>
      </p:sp>
      <p:grpSp>
        <p:nvGrpSpPr>
          <p:cNvPr id="22" name="Group 21"/>
          <p:cNvGrpSpPr/>
          <p:nvPr/>
        </p:nvGrpSpPr>
        <p:grpSpPr>
          <a:xfrm rot="5709884">
            <a:off x="6757670" y="3567841"/>
            <a:ext cx="688079" cy="959019"/>
            <a:chOff x="6595878" y="4408226"/>
            <a:chExt cx="1033221" cy="1094095"/>
          </a:xfrm>
        </p:grpSpPr>
        <p:sp>
          <p:nvSpPr>
            <p:cNvPr id="23" name="Freeform 22"/>
            <p:cNvSpPr/>
            <p:nvPr/>
          </p:nvSpPr>
          <p:spPr bwMode="auto">
            <a:xfrm>
              <a:off x="6595878" y="4408226"/>
              <a:ext cx="218424" cy="745118"/>
            </a:xfrm>
            <a:custGeom>
              <a:avLst/>
              <a:gdLst>
                <a:gd name="connsiteX0" fmla="*/ 23286 w 218424"/>
                <a:gd name="connsiteY0" fmla="*/ 0 h 745118"/>
                <a:gd name="connsiteX1" fmla="*/ 23286 w 218424"/>
                <a:gd name="connsiteY1" fmla="*/ 586854 h 745118"/>
                <a:gd name="connsiteX2" fmla="*/ 64230 w 218424"/>
                <a:gd name="connsiteY2" fmla="*/ 668741 h 745118"/>
                <a:gd name="connsiteX3" fmla="*/ 118821 w 218424"/>
                <a:gd name="connsiteY3" fmla="*/ 682389 h 745118"/>
                <a:gd name="connsiteX4" fmla="*/ 173412 w 218424"/>
                <a:gd name="connsiteY4" fmla="*/ 709684 h 745118"/>
                <a:gd name="connsiteX5" fmla="*/ 214355 w 218424"/>
                <a:gd name="connsiteY5" fmla="*/ 736980 h 745118"/>
                <a:gd name="connsiteX6" fmla="*/ 187060 w 218424"/>
                <a:gd name="connsiteY6" fmla="*/ 736980 h 74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424" h="745118">
                  <a:moveTo>
                    <a:pt x="23286" y="0"/>
                  </a:moveTo>
                  <a:cubicBezTo>
                    <a:pt x="10402" y="283464"/>
                    <a:pt x="0" y="307413"/>
                    <a:pt x="23286" y="586854"/>
                  </a:cubicBezTo>
                  <a:cubicBezTo>
                    <a:pt x="24889" y="606089"/>
                    <a:pt x="48601" y="658322"/>
                    <a:pt x="64230" y="668741"/>
                  </a:cubicBezTo>
                  <a:cubicBezTo>
                    <a:pt x="79837" y="679146"/>
                    <a:pt x="101258" y="675803"/>
                    <a:pt x="118821" y="682389"/>
                  </a:cubicBezTo>
                  <a:cubicBezTo>
                    <a:pt x="137870" y="689532"/>
                    <a:pt x="155748" y="699590"/>
                    <a:pt x="173412" y="709684"/>
                  </a:cubicBezTo>
                  <a:cubicBezTo>
                    <a:pt x="187653" y="717822"/>
                    <a:pt x="207020" y="722309"/>
                    <a:pt x="214355" y="736980"/>
                  </a:cubicBezTo>
                  <a:cubicBezTo>
                    <a:pt x="218424" y="745118"/>
                    <a:pt x="196158" y="736980"/>
                    <a:pt x="187060" y="736980"/>
                  </a:cubicBezTo>
                </a:path>
              </a:pathLst>
            </a:custGeom>
            <a:noFill/>
            <a:ln w="825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6722502" y="5017963"/>
              <a:ext cx="155970" cy="413846"/>
            </a:xfrm>
            <a:custGeom>
              <a:avLst/>
              <a:gdLst>
                <a:gd name="connsiteX0" fmla="*/ 19492 w 155970"/>
                <a:gd name="connsiteY0" fmla="*/ 413846 h 413846"/>
                <a:gd name="connsiteX1" fmla="*/ 19492 w 155970"/>
                <a:gd name="connsiteY1" fmla="*/ 291016 h 413846"/>
                <a:gd name="connsiteX2" fmla="*/ 33140 w 155970"/>
                <a:gd name="connsiteY2" fmla="*/ 250073 h 413846"/>
                <a:gd name="connsiteX3" fmla="*/ 74083 w 155970"/>
                <a:gd name="connsiteY3" fmla="*/ 222777 h 413846"/>
                <a:gd name="connsiteX4" fmla="*/ 115026 w 155970"/>
                <a:gd name="connsiteY4" fmla="*/ 99947 h 413846"/>
                <a:gd name="connsiteX5" fmla="*/ 128674 w 155970"/>
                <a:gd name="connsiteY5" fmla="*/ 59004 h 413846"/>
                <a:gd name="connsiteX6" fmla="*/ 155970 w 155970"/>
                <a:gd name="connsiteY6" fmla="*/ 4413 h 41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970" h="413846">
                  <a:moveTo>
                    <a:pt x="19492" y="413846"/>
                  </a:moveTo>
                  <a:cubicBezTo>
                    <a:pt x="1969" y="343756"/>
                    <a:pt x="0" y="368984"/>
                    <a:pt x="19492" y="291016"/>
                  </a:cubicBezTo>
                  <a:cubicBezTo>
                    <a:pt x="22981" y="277060"/>
                    <a:pt x="24153" y="261307"/>
                    <a:pt x="33140" y="250073"/>
                  </a:cubicBezTo>
                  <a:cubicBezTo>
                    <a:pt x="43387" y="237265"/>
                    <a:pt x="60435" y="231876"/>
                    <a:pt x="74083" y="222777"/>
                  </a:cubicBezTo>
                  <a:lnTo>
                    <a:pt x="115026" y="99947"/>
                  </a:lnTo>
                  <a:cubicBezTo>
                    <a:pt x="119575" y="86299"/>
                    <a:pt x="125185" y="72960"/>
                    <a:pt x="128674" y="59004"/>
                  </a:cubicBezTo>
                  <a:cubicBezTo>
                    <a:pt x="143425" y="0"/>
                    <a:pt x="123565" y="4413"/>
                    <a:pt x="155970" y="4413"/>
                  </a:cubicBezTo>
                </a:path>
              </a:pathLst>
            </a:custGeom>
            <a:noFill/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6874902" y="5088475"/>
              <a:ext cx="155970" cy="413846"/>
            </a:xfrm>
            <a:custGeom>
              <a:avLst/>
              <a:gdLst>
                <a:gd name="connsiteX0" fmla="*/ 19492 w 155970"/>
                <a:gd name="connsiteY0" fmla="*/ 413846 h 413846"/>
                <a:gd name="connsiteX1" fmla="*/ 19492 w 155970"/>
                <a:gd name="connsiteY1" fmla="*/ 291016 h 413846"/>
                <a:gd name="connsiteX2" fmla="*/ 33140 w 155970"/>
                <a:gd name="connsiteY2" fmla="*/ 250073 h 413846"/>
                <a:gd name="connsiteX3" fmla="*/ 74083 w 155970"/>
                <a:gd name="connsiteY3" fmla="*/ 222777 h 413846"/>
                <a:gd name="connsiteX4" fmla="*/ 115026 w 155970"/>
                <a:gd name="connsiteY4" fmla="*/ 99947 h 413846"/>
                <a:gd name="connsiteX5" fmla="*/ 128674 w 155970"/>
                <a:gd name="connsiteY5" fmla="*/ 59004 h 413846"/>
                <a:gd name="connsiteX6" fmla="*/ 155970 w 155970"/>
                <a:gd name="connsiteY6" fmla="*/ 4413 h 41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970" h="413846">
                  <a:moveTo>
                    <a:pt x="19492" y="413846"/>
                  </a:moveTo>
                  <a:cubicBezTo>
                    <a:pt x="1969" y="343756"/>
                    <a:pt x="0" y="368984"/>
                    <a:pt x="19492" y="291016"/>
                  </a:cubicBezTo>
                  <a:cubicBezTo>
                    <a:pt x="22981" y="277060"/>
                    <a:pt x="24153" y="261307"/>
                    <a:pt x="33140" y="250073"/>
                  </a:cubicBezTo>
                  <a:cubicBezTo>
                    <a:pt x="43387" y="237265"/>
                    <a:pt x="60435" y="231876"/>
                    <a:pt x="74083" y="222777"/>
                  </a:cubicBezTo>
                  <a:lnTo>
                    <a:pt x="115026" y="99947"/>
                  </a:lnTo>
                  <a:cubicBezTo>
                    <a:pt x="119575" y="86299"/>
                    <a:pt x="125185" y="72960"/>
                    <a:pt x="128674" y="59004"/>
                  </a:cubicBezTo>
                  <a:cubicBezTo>
                    <a:pt x="143425" y="0"/>
                    <a:pt x="123565" y="4413"/>
                    <a:pt x="155970" y="4413"/>
                  </a:cubicBezTo>
                </a:path>
              </a:pathLst>
            </a:custGeom>
            <a:noFill/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6974006" y="5295331"/>
              <a:ext cx="655093" cy="40944"/>
            </a:xfrm>
            <a:custGeom>
              <a:avLst/>
              <a:gdLst>
                <a:gd name="connsiteX0" fmla="*/ 0 w 655093"/>
                <a:gd name="connsiteY0" fmla="*/ 40944 h 40944"/>
                <a:gd name="connsiteX1" fmla="*/ 272955 w 655093"/>
                <a:gd name="connsiteY1" fmla="*/ 0 h 40944"/>
                <a:gd name="connsiteX2" fmla="*/ 586854 w 655093"/>
                <a:gd name="connsiteY2" fmla="*/ 27296 h 40944"/>
                <a:gd name="connsiteX3" fmla="*/ 655093 w 655093"/>
                <a:gd name="connsiteY3" fmla="*/ 13648 h 4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093" h="40944">
                  <a:moveTo>
                    <a:pt x="0" y="40944"/>
                  </a:moveTo>
                  <a:cubicBezTo>
                    <a:pt x="199951" y="7618"/>
                    <a:pt x="108856" y="20513"/>
                    <a:pt x="272955" y="0"/>
                  </a:cubicBezTo>
                  <a:cubicBezTo>
                    <a:pt x="362958" y="10000"/>
                    <a:pt x="503940" y="27296"/>
                    <a:pt x="586854" y="27296"/>
                  </a:cubicBezTo>
                  <a:cubicBezTo>
                    <a:pt x="610051" y="27296"/>
                    <a:pt x="655093" y="13648"/>
                    <a:pt x="655093" y="13648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91117" y="3274752"/>
            <a:ext cx="1033221" cy="782900"/>
            <a:chOff x="6595878" y="4408226"/>
            <a:chExt cx="1033221" cy="1094095"/>
          </a:xfrm>
        </p:grpSpPr>
        <p:sp>
          <p:nvSpPr>
            <p:cNvPr id="29" name="Freeform 28"/>
            <p:cNvSpPr/>
            <p:nvPr/>
          </p:nvSpPr>
          <p:spPr bwMode="auto">
            <a:xfrm>
              <a:off x="6595878" y="4408226"/>
              <a:ext cx="218424" cy="745118"/>
            </a:xfrm>
            <a:custGeom>
              <a:avLst/>
              <a:gdLst>
                <a:gd name="connsiteX0" fmla="*/ 23286 w 218424"/>
                <a:gd name="connsiteY0" fmla="*/ 0 h 745118"/>
                <a:gd name="connsiteX1" fmla="*/ 23286 w 218424"/>
                <a:gd name="connsiteY1" fmla="*/ 586854 h 745118"/>
                <a:gd name="connsiteX2" fmla="*/ 64230 w 218424"/>
                <a:gd name="connsiteY2" fmla="*/ 668741 h 745118"/>
                <a:gd name="connsiteX3" fmla="*/ 118821 w 218424"/>
                <a:gd name="connsiteY3" fmla="*/ 682389 h 745118"/>
                <a:gd name="connsiteX4" fmla="*/ 173412 w 218424"/>
                <a:gd name="connsiteY4" fmla="*/ 709684 h 745118"/>
                <a:gd name="connsiteX5" fmla="*/ 214355 w 218424"/>
                <a:gd name="connsiteY5" fmla="*/ 736980 h 745118"/>
                <a:gd name="connsiteX6" fmla="*/ 187060 w 218424"/>
                <a:gd name="connsiteY6" fmla="*/ 736980 h 74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424" h="745118">
                  <a:moveTo>
                    <a:pt x="23286" y="0"/>
                  </a:moveTo>
                  <a:cubicBezTo>
                    <a:pt x="10402" y="283464"/>
                    <a:pt x="0" y="307413"/>
                    <a:pt x="23286" y="586854"/>
                  </a:cubicBezTo>
                  <a:cubicBezTo>
                    <a:pt x="24889" y="606089"/>
                    <a:pt x="48601" y="658322"/>
                    <a:pt x="64230" y="668741"/>
                  </a:cubicBezTo>
                  <a:cubicBezTo>
                    <a:pt x="79837" y="679146"/>
                    <a:pt x="101258" y="675803"/>
                    <a:pt x="118821" y="682389"/>
                  </a:cubicBezTo>
                  <a:cubicBezTo>
                    <a:pt x="137870" y="689532"/>
                    <a:pt x="155748" y="699590"/>
                    <a:pt x="173412" y="709684"/>
                  </a:cubicBezTo>
                  <a:cubicBezTo>
                    <a:pt x="187653" y="717822"/>
                    <a:pt x="207020" y="722309"/>
                    <a:pt x="214355" y="736980"/>
                  </a:cubicBezTo>
                  <a:cubicBezTo>
                    <a:pt x="218424" y="745118"/>
                    <a:pt x="196158" y="736980"/>
                    <a:pt x="187060" y="736980"/>
                  </a:cubicBezTo>
                </a:path>
              </a:pathLst>
            </a:custGeom>
            <a:noFill/>
            <a:ln w="825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6722502" y="5017963"/>
              <a:ext cx="155970" cy="413846"/>
            </a:xfrm>
            <a:custGeom>
              <a:avLst/>
              <a:gdLst>
                <a:gd name="connsiteX0" fmla="*/ 19492 w 155970"/>
                <a:gd name="connsiteY0" fmla="*/ 413846 h 413846"/>
                <a:gd name="connsiteX1" fmla="*/ 19492 w 155970"/>
                <a:gd name="connsiteY1" fmla="*/ 291016 h 413846"/>
                <a:gd name="connsiteX2" fmla="*/ 33140 w 155970"/>
                <a:gd name="connsiteY2" fmla="*/ 250073 h 413846"/>
                <a:gd name="connsiteX3" fmla="*/ 74083 w 155970"/>
                <a:gd name="connsiteY3" fmla="*/ 222777 h 413846"/>
                <a:gd name="connsiteX4" fmla="*/ 115026 w 155970"/>
                <a:gd name="connsiteY4" fmla="*/ 99947 h 413846"/>
                <a:gd name="connsiteX5" fmla="*/ 128674 w 155970"/>
                <a:gd name="connsiteY5" fmla="*/ 59004 h 413846"/>
                <a:gd name="connsiteX6" fmla="*/ 155970 w 155970"/>
                <a:gd name="connsiteY6" fmla="*/ 4413 h 41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970" h="413846">
                  <a:moveTo>
                    <a:pt x="19492" y="413846"/>
                  </a:moveTo>
                  <a:cubicBezTo>
                    <a:pt x="1969" y="343756"/>
                    <a:pt x="0" y="368984"/>
                    <a:pt x="19492" y="291016"/>
                  </a:cubicBezTo>
                  <a:cubicBezTo>
                    <a:pt x="22981" y="277060"/>
                    <a:pt x="24153" y="261307"/>
                    <a:pt x="33140" y="250073"/>
                  </a:cubicBezTo>
                  <a:cubicBezTo>
                    <a:pt x="43387" y="237265"/>
                    <a:pt x="60435" y="231876"/>
                    <a:pt x="74083" y="222777"/>
                  </a:cubicBezTo>
                  <a:lnTo>
                    <a:pt x="115026" y="99947"/>
                  </a:lnTo>
                  <a:cubicBezTo>
                    <a:pt x="119575" y="86299"/>
                    <a:pt x="125185" y="72960"/>
                    <a:pt x="128674" y="59004"/>
                  </a:cubicBezTo>
                  <a:cubicBezTo>
                    <a:pt x="143425" y="0"/>
                    <a:pt x="123565" y="4413"/>
                    <a:pt x="155970" y="4413"/>
                  </a:cubicBezTo>
                </a:path>
              </a:pathLst>
            </a:custGeom>
            <a:noFill/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874902" y="5088475"/>
              <a:ext cx="155970" cy="413846"/>
            </a:xfrm>
            <a:custGeom>
              <a:avLst/>
              <a:gdLst>
                <a:gd name="connsiteX0" fmla="*/ 19492 w 155970"/>
                <a:gd name="connsiteY0" fmla="*/ 413846 h 413846"/>
                <a:gd name="connsiteX1" fmla="*/ 19492 w 155970"/>
                <a:gd name="connsiteY1" fmla="*/ 291016 h 413846"/>
                <a:gd name="connsiteX2" fmla="*/ 33140 w 155970"/>
                <a:gd name="connsiteY2" fmla="*/ 250073 h 413846"/>
                <a:gd name="connsiteX3" fmla="*/ 74083 w 155970"/>
                <a:gd name="connsiteY3" fmla="*/ 222777 h 413846"/>
                <a:gd name="connsiteX4" fmla="*/ 115026 w 155970"/>
                <a:gd name="connsiteY4" fmla="*/ 99947 h 413846"/>
                <a:gd name="connsiteX5" fmla="*/ 128674 w 155970"/>
                <a:gd name="connsiteY5" fmla="*/ 59004 h 413846"/>
                <a:gd name="connsiteX6" fmla="*/ 155970 w 155970"/>
                <a:gd name="connsiteY6" fmla="*/ 4413 h 41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970" h="413846">
                  <a:moveTo>
                    <a:pt x="19492" y="413846"/>
                  </a:moveTo>
                  <a:cubicBezTo>
                    <a:pt x="1969" y="343756"/>
                    <a:pt x="0" y="368984"/>
                    <a:pt x="19492" y="291016"/>
                  </a:cubicBezTo>
                  <a:cubicBezTo>
                    <a:pt x="22981" y="277060"/>
                    <a:pt x="24153" y="261307"/>
                    <a:pt x="33140" y="250073"/>
                  </a:cubicBezTo>
                  <a:cubicBezTo>
                    <a:pt x="43387" y="237265"/>
                    <a:pt x="60435" y="231876"/>
                    <a:pt x="74083" y="222777"/>
                  </a:cubicBezTo>
                  <a:lnTo>
                    <a:pt x="115026" y="99947"/>
                  </a:lnTo>
                  <a:cubicBezTo>
                    <a:pt x="119575" y="86299"/>
                    <a:pt x="125185" y="72960"/>
                    <a:pt x="128674" y="59004"/>
                  </a:cubicBezTo>
                  <a:cubicBezTo>
                    <a:pt x="143425" y="0"/>
                    <a:pt x="123565" y="4413"/>
                    <a:pt x="155970" y="4413"/>
                  </a:cubicBezTo>
                </a:path>
              </a:pathLst>
            </a:custGeom>
            <a:noFill/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6974006" y="5295331"/>
              <a:ext cx="655093" cy="40944"/>
            </a:xfrm>
            <a:custGeom>
              <a:avLst/>
              <a:gdLst>
                <a:gd name="connsiteX0" fmla="*/ 0 w 655093"/>
                <a:gd name="connsiteY0" fmla="*/ 40944 h 40944"/>
                <a:gd name="connsiteX1" fmla="*/ 272955 w 655093"/>
                <a:gd name="connsiteY1" fmla="*/ 0 h 40944"/>
                <a:gd name="connsiteX2" fmla="*/ 586854 w 655093"/>
                <a:gd name="connsiteY2" fmla="*/ 27296 h 40944"/>
                <a:gd name="connsiteX3" fmla="*/ 655093 w 655093"/>
                <a:gd name="connsiteY3" fmla="*/ 13648 h 4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093" h="40944">
                  <a:moveTo>
                    <a:pt x="0" y="40944"/>
                  </a:moveTo>
                  <a:cubicBezTo>
                    <a:pt x="199951" y="7618"/>
                    <a:pt x="108856" y="20513"/>
                    <a:pt x="272955" y="0"/>
                  </a:cubicBezTo>
                  <a:cubicBezTo>
                    <a:pt x="362958" y="10000"/>
                    <a:pt x="503940" y="27296"/>
                    <a:pt x="586854" y="27296"/>
                  </a:cubicBezTo>
                  <a:cubicBezTo>
                    <a:pt x="610051" y="27296"/>
                    <a:pt x="655093" y="13648"/>
                    <a:pt x="655093" y="13648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709884">
            <a:off x="6652894" y="2434366"/>
            <a:ext cx="688079" cy="959019"/>
            <a:chOff x="6595878" y="4408226"/>
            <a:chExt cx="1033221" cy="1094095"/>
          </a:xfrm>
        </p:grpSpPr>
        <p:sp>
          <p:nvSpPr>
            <p:cNvPr id="34" name="Freeform 33"/>
            <p:cNvSpPr/>
            <p:nvPr/>
          </p:nvSpPr>
          <p:spPr bwMode="auto">
            <a:xfrm>
              <a:off x="6595878" y="4408226"/>
              <a:ext cx="218424" cy="745118"/>
            </a:xfrm>
            <a:custGeom>
              <a:avLst/>
              <a:gdLst>
                <a:gd name="connsiteX0" fmla="*/ 23286 w 218424"/>
                <a:gd name="connsiteY0" fmla="*/ 0 h 745118"/>
                <a:gd name="connsiteX1" fmla="*/ 23286 w 218424"/>
                <a:gd name="connsiteY1" fmla="*/ 586854 h 745118"/>
                <a:gd name="connsiteX2" fmla="*/ 64230 w 218424"/>
                <a:gd name="connsiteY2" fmla="*/ 668741 h 745118"/>
                <a:gd name="connsiteX3" fmla="*/ 118821 w 218424"/>
                <a:gd name="connsiteY3" fmla="*/ 682389 h 745118"/>
                <a:gd name="connsiteX4" fmla="*/ 173412 w 218424"/>
                <a:gd name="connsiteY4" fmla="*/ 709684 h 745118"/>
                <a:gd name="connsiteX5" fmla="*/ 214355 w 218424"/>
                <a:gd name="connsiteY5" fmla="*/ 736980 h 745118"/>
                <a:gd name="connsiteX6" fmla="*/ 187060 w 218424"/>
                <a:gd name="connsiteY6" fmla="*/ 736980 h 74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424" h="745118">
                  <a:moveTo>
                    <a:pt x="23286" y="0"/>
                  </a:moveTo>
                  <a:cubicBezTo>
                    <a:pt x="10402" y="283464"/>
                    <a:pt x="0" y="307413"/>
                    <a:pt x="23286" y="586854"/>
                  </a:cubicBezTo>
                  <a:cubicBezTo>
                    <a:pt x="24889" y="606089"/>
                    <a:pt x="48601" y="658322"/>
                    <a:pt x="64230" y="668741"/>
                  </a:cubicBezTo>
                  <a:cubicBezTo>
                    <a:pt x="79837" y="679146"/>
                    <a:pt x="101258" y="675803"/>
                    <a:pt x="118821" y="682389"/>
                  </a:cubicBezTo>
                  <a:cubicBezTo>
                    <a:pt x="137870" y="689532"/>
                    <a:pt x="155748" y="699590"/>
                    <a:pt x="173412" y="709684"/>
                  </a:cubicBezTo>
                  <a:cubicBezTo>
                    <a:pt x="187653" y="717822"/>
                    <a:pt x="207020" y="722309"/>
                    <a:pt x="214355" y="736980"/>
                  </a:cubicBezTo>
                  <a:cubicBezTo>
                    <a:pt x="218424" y="745118"/>
                    <a:pt x="196158" y="736980"/>
                    <a:pt x="187060" y="736980"/>
                  </a:cubicBezTo>
                </a:path>
              </a:pathLst>
            </a:custGeom>
            <a:noFill/>
            <a:ln w="825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6722502" y="5017963"/>
              <a:ext cx="155970" cy="413846"/>
            </a:xfrm>
            <a:custGeom>
              <a:avLst/>
              <a:gdLst>
                <a:gd name="connsiteX0" fmla="*/ 19492 w 155970"/>
                <a:gd name="connsiteY0" fmla="*/ 413846 h 413846"/>
                <a:gd name="connsiteX1" fmla="*/ 19492 w 155970"/>
                <a:gd name="connsiteY1" fmla="*/ 291016 h 413846"/>
                <a:gd name="connsiteX2" fmla="*/ 33140 w 155970"/>
                <a:gd name="connsiteY2" fmla="*/ 250073 h 413846"/>
                <a:gd name="connsiteX3" fmla="*/ 74083 w 155970"/>
                <a:gd name="connsiteY3" fmla="*/ 222777 h 413846"/>
                <a:gd name="connsiteX4" fmla="*/ 115026 w 155970"/>
                <a:gd name="connsiteY4" fmla="*/ 99947 h 413846"/>
                <a:gd name="connsiteX5" fmla="*/ 128674 w 155970"/>
                <a:gd name="connsiteY5" fmla="*/ 59004 h 413846"/>
                <a:gd name="connsiteX6" fmla="*/ 155970 w 155970"/>
                <a:gd name="connsiteY6" fmla="*/ 4413 h 41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970" h="413846">
                  <a:moveTo>
                    <a:pt x="19492" y="413846"/>
                  </a:moveTo>
                  <a:cubicBezTo>
                    <a:pt x="1969" y="343756"/>
                    <a:pt x="0" y="368984"/>
                    <a:pt x="19492" y="291016"/>
                  </a:cubicBezTo>
                  <a:cubicBezTo>
                    <a:pt x="22981" y="277060"/>
                    <a:pt x="24153" y="261307"/>
                    <a:pt x="33140" y="250073"/>
                  </a:cubicBezTo>
                  <a:cubicBezTo>
                    <a:pt x="43387" y="237265"/>
                    <a:pt x="60435" y="231876"/>
                    <a:pt x="74083" y="222777"/>
                  </a:cubicBezTo>
                  <a:lnTo>
                    <a:pt x="115026" y="99947"/>
                  </a:lnTo>
                  <a:cubicBezTo>
                    <a:pt x="119575" y="86299"/>
                    <a:pt x="125185" y="72960"/>
                    <a:pt x="128674" y="59004"/>
                  </a:cubicBezTo>
                  <a:cubicBezTo>
                    <a:pt x="143425" y="0"/>
                    <a:pt x="123565" y="4413"/>
                    <a:pt x="155970" y="4413"/>
                  </a:cubicBezTo>
                </a:path>
              </a:pathLst>
            </a:custGeom>
            <a:noFill/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6874902" y="5088475"/>
              <a:ext cx="155970" cy="413846"/>
            </a:xfrm>
            <a:custGeom>
              <a:avLst/>
              <a:gdLst>
                <a:gd name="connsiteX0" fmla="*/ 19492 w 155970"/>
                <a:gd name="connsiteY0" fmla="*/ 413846 h 413846"/>
                <a:gd name="connsiteX1" fmla="*/ 19492 w 155970"/>
                <a:gd name="connsiteY1" fmla="*/ 291016 h 413846"/>
                <a:gd name="connsiteX2" fmla="*/ 33140 w 155970"/>
                <a:gd name="connsiteY2" fmla="*/ 250073 h 413846"/>
                <a:gd name="connsiteX3" fmla="*/ 74083 w 155970"/>
                <a:gd name="connsiteY3" fmla="*/ 222777 h 413846"/>
                <a:gd name="connsiteX4" fmla="*/ 115026 w 155970"/>
                <a:gd name="connsiteY4" fmla="*/ 99947 h 413846"/>
                <a:gd name="connsiteX5" fmla="*/ 128674 w 155970"/>
                <a:gd name="connsiteY5" fmla="*/ 59004 h 413846"/>
                <a:gd name="connsiteX6" fmla="*/ 155970 w 155970"/>
                <a:gd name="connsiteY6" fmla="*/ 4413 h 41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970" h="413846">
                  <a:moveTo>
                    <a:pt x="19492" y="413846"/>
                  </a:moveTo>
                  <a:cubicBezTo>
                    <a:pt x="1969" y="343756"/>
                    <a:pt x="0" y="368984"/>
                    <a:pt x="19492" y="291016"/>
                  </a:cubicBezTo>
                  <a:cubicBezTo>
                    <a:pt x="22981" y="277060"/>
                    <a:pt x="24153" y="261307"/>
                    <a:pt x="33140" y="250073"/>
                  </a:cubicBezTo>
                  <a:cubicBezTo>
                    <a:pt x="43387" y="237265"/>
                    <a:pt x="60435" y="231876"/>
                    <a:pt x="74083" y="222777"/>
                  </a:cubicBezTo>
                  <a:lnTo>
                    <a:pt x="115026" y="99947"/>
                  </a:lnTo>
                  <a:cubicBezTo>
                    <a:pt x="119575" y="86299"/>
                    <a:pt x="125185" y="72960"/>
                    <a:pt x="128674" y="59004"/>
                  </a:cubicBezTo>
                  <a:cubicBezTo>
                    <a:pt x="143425" y="0"/>
                    <a:pt x="123565" y="4413"/>
                    <a:pt x="155970" y="4413"/>
                  </a:cubicBezTo>
                </a:path>
              </a:pathLst>
            </a:custGeom>
            <a:noFill/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74006" y="5295331"/>
              <a:ext cx="655093" cy="40944"/>
            </a:xfrm>
            <a:custGeom>
              <a:avLst/>
              <a:gdLst>
                <a:gd name="connsiteX0" fmla="*/ 0 w 655093"/>
                <a:gd name="connsiteY0" fmla="*/ 40944 h 40944"/>
                <a:gd name="connsiteX1" fmla="*/ 272955 w 655093"/>
                <a:gd name="connsiteY1" fmla="*/ 0 h 40944"/>
                <a:gd name="connsiteX2" fmla="*/ 586854 w 655093"/>
                <a:gd name="connsiteY2" fmla="*/ 27296 h 40944"/>
                <a:gd name="connsiteX3" fmla="*/ 655093 w 655093"/>
                <a:gd name="connsiteY3" fmla="*/ 13648 h 4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093" h="40944">
                  <a:moveTo>
                    <a:pt x="0" y="40944"/>
                  </a:moveTo>
                  <a:cubicBezTo>
                    <a:pt x="199951" y="7618"/>
                    <a:pt x="108856" y="20513"/>
                    <a:pt x="272955" y="0"/>
                  </a:cubicBezTo>
                  <a:cubicBezTo>
                    <a:pt x="362958" y="10000"/>
                    <a:pt x="503940" y="27296"/>
                    <a:pt x="586854" y="27296"/>
                  </a:cubicBezTo>
                  <a:cubicBezTo>
                    <a:pt x="610051" y="27296"/>
                    <a:pt x="655093" y="13648"/>
                    <a:pt x="655093" y="13648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786573" y="3043185"/>
            <a:ext cx="938213" cy="381000"/>
            <a:chOff x="5857875" y="5686425"/>
            <a:chExt cx="938213" cy="381000"/>
          </a:xfrm>
        </p:grpSpPr>
        <p:sp>
          <p:nvSpPr>
            <p:cNvPr id="38" name="Freeform 37"/>
            <p:cNvSpPr/>
            <p:nvPr/>
          </p:nvSpPr>
          <p:spPr bwMode="auto">
            <a:xfrm>
              <a:off x="5857875" y="5841552"/>
              <a:ext cx="371475" cy="30611"/>
            </a:xfrm>
            <a:custGeom>
              <a:avLst/>
              <a:gdLst>
                <a:gd name="connsiteX0" fmla="*/ 0 w 371475"/>
                <a:gd name="connsiteY0" fmla="*/ 30611 h 30611"/>
                <a:gd name="connsiteX1" fmla="*/ 171450 w 371475"/>
                <a:gd name="connsiteY1" fmla="*/ 16323 h 30611"/>
                <a:gd name="connsiteX2" fmla="*/ 285750 w 371475"/>
                <a:gd name="connsiteY2" fmla="*/ 2036 h 30611"/>
                <a:gd name="connsiteX3" fmla="*/ 371475 w 371475"/>
                <a:gd name="connsiteY3" fmla="*/ 2036 h 3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30611">
                  <a:moveTo>
                    <a:pt x="0" y="30611"/>
                  </a:moveTo>
                  <a:lnTo>
                    <a:pt x="171450" y="16323"/>
                  </a:lnTo>
                  <a:cubicBezTo>
                    <a:pt x="209656" y="12502"/>
                    <a:pt x="247451" y="4772"/>
                    <a:pt x="285750" y="2036"/>
                  </a:cubicBezTo>
                  <a:cubicBezTo>
                    <a:pt x="314252" y="0"/>
                    <a:pt x="342900" y="2036"/>
                    <a:pt x="371475" y="2036"/>
                  </a:cubicBezTo>
                </a:path>
              </a:pathLst>
            </a:custGeom>
            <a:noFill/>
            <a:ln w="920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6209287" y="5686425"/>
              <a:ext cx="78719" cy="371475"/>
            </a:xfrm>
            <a:custGeom>
              <a:avLst/>
              <a:gdLst>
                <a:gd name="connsiteX0" fmla="*/ 34351 w 78719"/>
                <a:gd name="connsiteY0" fmla="*/ 0 h 371475"/>
                <a:gd name="connsiteX1" fmla="*/ 48638 w 78719"/>
                <a:gd name="connsiteY1" fmla="*/ 114300 h 371475"/>
                <a:gd name="connsiteX2" fmla="*/ 62926 w 78719"/>
                <a:gd name="connsiteY2" fmla="*/ 314325 h 371475"/>
                <a:gd name="connsiteX3" fmla="*/ 77213 w 78719"/>
                <a:gd name="connsiteY3" fmla="*/ 3714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19" h="371475">
                  <a:moveTo>
                    <a:pt x="34351" y="0"/>
                  </a:moveTo>
                  <a:cubicBezTo>
                    <a:pt x="39113" y="38100"/>
                    <a:pt x="48638" y="75904"/>
                    <a:pt x="48638" y="114300"/>
                  </a:cubicBezTo>
                  <a:cubicBezTo>
                    <a:pt x="48638" y="312326"/>
                    <a:pt x="0" y="219938"/>
                    <a:pt x="62926" y="314325"/>
                  </a:cubicBezTo>
                  <a:cubicBezTo>
                    <a:pt x="78719" y="361706"/>
                    <a:pt x="77213" y="342128"/>
                    <a:pt x="77213" y="371475"/>
                  </a:cubicBezTo>
                </a:path>
              </a:pathLst>
            </a:custGeom>
            <a:noFill/>
            <a:ln w="920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6424613" y="5851077"/>
              <a:ext cx="371475" cy="30611"/>
            </a:xfrm>
            <a:custGeom>
              <a:avLst/>
              <a:gdLst>
                <a:gd name="connsiteX0" fmla="*/ 0 w 371475"/>
                <a:gd name="connsiteY0" fmla="*/ 30611 h 30611"/>
                <a:gd name="connsiteX1" fmla="*/ 171450 w 371475"/>
                <a:gd name="connsiteY1" fmla="*/ 16323 h 30611"/>
                <a:gd name="connsiteX2" fmla="*/ 285750 w 371475"/>
                <a:gd name="connsiteY2" fmla="*/ 2036 h 30611"/>
                <a:gd name="connsiteX3" fmla="*/ 371475 w 371475"/>
                <a:gd name="connsiteY3" fmla="*/ 2036 h 3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30611">
                  <a:moveTo>
                    <a:pt x="0" y="30611"/>
                  </a:moveTo>
                  <a:lnTo>
                    <a:pt x="171450" y="16323"/>
                  </a:lnTo>
                  <a:cubicBezTo>
                    <a:pt x="209656" y="12502"/>
                    <a:pt x="247451" y="4772"/>
                    <a:pt x="285750" y="2036"/>
                  </a:cubicBezTo>
                  <a:cubicBezTo>
                    <a:pt x="314252" y="0"/>
                    <a:pt x="342900" y="2036"/>
                    <a:pt x="371475" y="2036"/>
                  </a:cubicBezTo>
                </a:path>
              </a:pathLst>
            </a:custGeom>
            <a:noFill/>
            <a:ln w="920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6375975" y="5695950"/>
              <a:ext cx="78719" cy="371475"/>
            </a:xfrm>
            <a:custGeom>
              <a:avLst/>
              <a:gdLst>
                <a:gd name="connsiteX0" fmla="*/ 34351 w 78719"/>
                <a:gd name="connsiteY0" fmla="*/ 0 h 371475"/>
                <a:gd name="connsiteX1" fmla="*/ 48638 w 78719"/>
                <a:gd name="connsiteY1" fmla="*/ 114300 h 371475"/>
                <a:gd name="connsiteX2" fmla="*/ 62926 w 78719"/>
                <a:gd name="connsiteY2" fmla="*/ 314325 h 371475"/>
                <a:gd name="connsiteX3" fmla="*/ 77213 w 78719"/>
                <a:gd name="connsiteY3" fmla="*/ 3714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19" h="371475">
                  <a:moveTo>
                    <a:pt x="34351" y="0"/>
                  </a:moveTo>
                  <a:cubicBezTo>
                    <a:pt x="39113" y="38100"/>
                    <a:pt x="48638" y="75904"/>
                    <a:pt x="48638" y="114300"/>
                  </a:cubicBezTo>
                  <a:cubicBezTo>
                    <a:pt x="48638" y="312326"/>
                    <a:pt x="0" y="219938"/>
                    <a:pt x="62926" y="314325"/>
                  </a:cubicBezTo>
                  <a:cubicBezTo>
                    <a:pt x="78719" y="361706"/>
                    <a:pt x="77213" y="342128"/>
                    <a:pt x="77213" y="371475"/>
                  </a:cubicBezTo>
                </a:path>
              </a:pathLst>
            </a:custGeom>
            <a:noFill/>
            <a:ln w="920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3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9225" y="3828198"/>
            <a:ext cx="3914775" cy="302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7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4989" y="941695"/>
            <a:ext cx="3529012" cy="302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Miller capacitance example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4000"/>
            <a:ext cx="5453418" cy="4562475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Yes”s</a:t>
            </a:r>
            <a:endParaRPr lang="en-US" dirty="0" smtClean="0"/>
          </a:p>
          <a:p>
            <a:pPr lvl="1"/>
            <a:r>
              <a:rPr lang="en-US" dirty="0" smtClean="0"/>
              <a:t>CGDovM2  -  YES</a:t>
            </a:r>
          </a:p>
          <a:p>
            <a:pPr lvl="1"/>
            <a:r>
              <a:rPr lang="en-US" dirty="0" smtClean="0"/>
              <a:t>CGDovM1 -  YES</a:t>
            </a:r>
          </a:p>
          <a:p>
            <a:r>
              <a:rPr lang="en-US" dirty="0" smtClean="0"/>
              <a:t>When Vin goes from 0V to 5V</a:t>
            </a:r>
          </a:p>
          <a:p>
            <a:r>
              <a:rPr lang="en-US" dirty="0" err="1" smtClean="0"/>
              <a:t>Vout</a:t>
            </a:r>
            <a:r>
              <a:rPr lang="en-US" dirty="0" smtClean="0"/>
              <a:t> goes from: 5V to 0V </a:t>
            </a:r>
          </a:p>
          <a:p>
            <a:r>
              <a:rPr lang="en-US" dirty="0" smtClean="0"/>
              <a:t>Let’s see why it’s perceived as a different C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106</a:t>
            </a:fld>
            <a:endParaRPr lang="en-US"/>
          </a:p>
        </p:txBody>
      </p:sp>
      <p:grpSp>
        <p:nvGrpSpPr>
          <p:cNvPr id="11" name="Group 21"/>
          <p:cNvGrpSpPr/>
          <p:nvPr/>
        </p:nvGrpSpPr>
        <p:grpSpPr>
          <a:xfrm rot="5709884">
            <a:off x="6848186" y="4904875"/>
            <a:ext cx="523385" cy="1152434"/>
            <a:chOff x="6595878" y="4408226"/>
            <a:chExt cx="1033221" cy="1094095"/>
          </a:xfrm>
        </p:grpSpPr>
        <p:sp>
          <p:nvSpPr>
            <p:cNvPr id="23" name="Freeform 22"/>
            <p:cNvSpPr/>
            <p:nvPr/>
          </p:nvSpPr>
          <p:spPr bwMode="auto">
            <a:xfrm>
              <a:off x="6595878" y="4408226"/>
              <a:ext cx="218424" cy="745118"/>
            </a:xfrm>
            <a:custGeom>
              <a:avLst/>
              <a:gdLst>
                <a:gd name="connsiteX0" fmla="*/ 23286 w 218424"/>
                <a:gd name="connsiteY0" fmla="*/ 0 h 745118"/>
                <a:gd name="connsiteX1" fmla="*/ 23286 w 218424"/>
                <a:gd name="connsiteY1" fmla="*/ 586854 h 745118"/>
                <a:gd name="connsiteX2" fmla="*/ 64230 w 218424"/>
                <a:gd name="connsiteY2" fmla="*/ 668741 h 745118"/>
                <a:gd name="connsiteX3" fmla="*/ 118821 w 218424"/>
                <a:gd name="connsiteY3" fmla="*/ 682389 h 745118"/>
                <a:gd name="connsiteX4" fmla="*/ 173412 w 218424"/>
                <a:gd name="connsiteY4" fmla="*/ 709684 h 745118"/>
                <a:gd name="connsiteX5" fmla="*/ 214355 w 218424"/>
                <a:gd name="connsiteY5" fmla="*/ 736980 h 745118"/>
                <a:gd name="connsiteX6" fmla="*/ 187060 w 218424"/>
                <a:gd name="connsiteY6" fmla="*/ 736980 h 74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424" h="745118">
                  <a:moveTo>
                    <a:pt x="23286" y="0"/>
                  </a:moveTo>
                  <a:cubicBezTo>
                    <a:pt x="10402" y="283464"/>
                    <a:pt x="0" y="307413"/>
                    <a:pt x="23286" y="586854"/>
                  </a:cubicBezTo>
                  <a:cubicBezTo>
                    <a:pt x="24889" y="606089"/>
                    <a:pt x="48601" y="658322"/>
                    <a:pt x="64230" y="668741"/>
                  </a:cubicBezTo>
                  <a:cubicBezTo>
                    <a:pt x="79837" y="679146"/>
                    <a:pt x="101258" y="675803"/>
                    <a:pt x="118821" y="682389"/>
                  </a:cubicBezTo>
                  <a:cubicBezTo>
                    <a:pt x="137870" y="689532"/>
                    <a:pt x="155748" y="699590"/>
                    <a:pt x="173412" y="709684"/>
                  </a:cubicBezTo>
                  <a:cubicBezTo>
                    <a:pt x="187653" y="717822"/>
                    <a:pt x="207020" y="722309"/>
                    <a:pt x="214355" y="736980"/>
                  </a:cubicBezTo>
                  <a:cubicBezTo>
                    <a:pt x="218424" y="745118"/>
                    <a:pt x="196158" y="736980"/>
                    <a:pt x="187060" y="736980"/>
                  </a:cubicBezTo>
                </a:path>
              </a:pathLst>
            </a:custGeom>
            <a:noFill/>
            <a:ln w="825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6722502" y="5017963"/>
              <a:ext cx="155970" cy="413846"/>
            </a:xfrm>
            <a:custGeom>
              <a:avLst/>
              <a:gdLst>
                <a:gd name="connsiteX0" fmla="*/ 19492 w 155970"/>
                <a:gd name="connsiteY0" fmla="*/ 413846 h 413846"/>
                <a:gd name="connsiteX1" fmla="*/ 19492 w 155970"/>
                <a:gd name="connsiteY1" fmla="*/ 291016 h 413846"/>
                <a:gd name="connsiteX2" fmla="*/ 33140 w 155970"/>
                <a:gd name="connsiteY2" fmla="*/ 250073 h 413846"/>
                <a:gd name="connsiteX3" fmla="*/ 74083 w 155970"/>
                <a:gd name="connsiteY3" fmla="*/ 222777 h 413846"/>
                <a:gd name="connsiteX4" fmla="*/ 115026 w 155970"/>
                <a:gd name="connsiteY4" fmla="*/ 99947 h 413846"/>
                <a:gd name="connsiteX5" fmla="*/ 128674 w 155970"/>
                <a:gd name="connsiteY5" fmla="*/ 59004 h 413846"/>
                <a:gd name="connsiteX6" fmla="*/ 155970 w 155970"/>
                <a:gd name="connsiteY6" fmla="*/ 4413 h 41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970" h="413846">
                  <a:moveTo>
                    <a:pt x="19492" y="413846"/>
                  </a:moveTo>
                  <a:cubicBezTo>
                    <a:pt x="1969" y="343756"/>
                    <a:pt x="0" y="368984"/>
                    <a:pt x="19492" y="291016"/>
                  </a:cubicBezTo>
                  <a:cubicBezTo>
                    <a:pt x="22981" y="277060"/>
                    <a:pt x="24153" y="261307"/>
                    <a:pt x="33140" y="250073"/>
                  </a:cubicBezTo>
                  <a:cubicBezTo>
                    <a:pt x="43387" y="237265"/>
                    <a:pt x="60435" y="231876"/>
                    <a:pt x="74083" y="222777"/>
                  </a:cubicBezTo>
                  <a:lnTo>
                    <a:pt x="115026" y="99947"/>
                  </a:lnTo>
                  <a:cubicBezTo>
                    <a:pt x="119575" y="86299"/>
                    <a:pt x="125185" y="72960"/>
                    <a:pt x="128674" y="59004"/>
                  </a:cubicBezTo>
                  <a:cubicBezTo>
                    <a:pt x="143425" y="0"/>
                    <a:pt x="123565" y="4413"/>
                    <a:pt x="155970" y="4413"/>
                  </a:cubicBezTo>
                </a:path>
              </a:pathLst>
            </a:custGeom>
            <a:noFill/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6874902" y="5088475"/>
              <a:ext cx="155970" cy="413846"/>
            </a:xfrm>
            <a:custGeom>
              <a:avLst/>
              <a:gdLst>
                <a:gd name="connsiteX0" fmla="*/ 19492 w 155970"/>
                <a:gd name="connsiteY0" fmla="*/ 413846 h 413846"/>
                <a:gd name="connsiteX1" fmla="*/ 19492 w 155970"/>
                <a:gd name="connsiteY1" fmla="*/ 291016 h 413846"/>
                <a:gd name="connsiteX2" fmla="*/ 33140 w 155970"/>
                <a:gd name="connsiteY2" fmla="*/ 250073 h 413846"/>
                <a:gd name="connsiteX3" fmla="*/ 74083 w 155970"/>
                <a:gd name="connsiteY3" fmla="*/ 222777 h 413846"/>
                <a:gd name="connsiteX4" fmla="*/ 115026 w 155970"/>
                <a:gd name="connsiteY4" fmla="*/ 99947 h 413846"/>
                <a:gd name="connsiteX5" fmla="*/ 128674 w 155970"/>
                <a:gd name="connsiteY5" fmla="*/ 59004 h 413846"/>
                <a:gd name="connsiteX6" fmla="*/ 155970 w 155970"/>
                <a:gd name="connsiteY6" fmla="*/ 4413 h 41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970" h="413846">
                  <a:moveTo>
                    <a:pt x="19492" y="413846"/>
                  </a:moveTo>
                  <a:cubicBezTo>
                    <a:pt x="1969" y="343756"/>
                    <a:pt x="0" y="368984"/>
                    <a:pt x="19492" y="291016"/>
                  </a:cubicBezTo>
                  <a:cubicBezTo>
                    <a:pt x="22981" y="277060"/>
                    <a:pt x="24153" y="261307"/>
                    <a:pt x="33140" y="250073"/>
                  </a:cubicBezTo>
                  <a:cubicBezTo>
                    <a:pt x="43387" y="237265"/>
                    <a:pt x="60435" y="231876"/>
                    <a:pt x="74083" y="222777"/>
                  </a:cubicBezTo>
                  <a:lnTo>
                    <a:pt x="115026" y="99947"/>
                  </a:lnTo>
                  <a:cubicBezTo>
                    <a:pt x="119575" y="86299"/>
                    <a:pt x="125185" y="72960"/>
                    <a:pt x="128674" y="59004"/>
                  </a:cubicBezTo>
                  <a:cubicBezTo>
                    <a:pt x="143425" y="0"/>
                    <a:pt x="123565" y="4413"/>
                    <a:pt x="155970" y="4413"/>
                  </a:cubicBezTo>
                </a:path>
              </a:pathLst>
            </a:custGeom>
            <a:noFill/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6974006" y="5295331"/>
              <a:ext cx="655093" cy="40944"/>
            </a:xfrm>
            <a:custGeom>
              <a:avLst/>
              <a:gdLst>
                <a:gd name="connsiteX0" fmla="*/ 0 w 655093"/>
                <a:gd name="connsiteY0" fmla="*/ 40944 h 40944"/>
                <a:gd name="connsiteX1" fmla="*/ 272955 w 655093"/>
                <a:gd name="connsiteY1" fmla="*/ 0 h 40944"/>
                <a:gd name="connsiteX2" fmla="*/ 586854 w 655093"/>
                <a:gd name="connsiteY2" fmla="*/ 27296 h 40944"/>
                <a:gd name="connsiteX3" fmla="*/ 655093 w 655093"/>
                <a:gd name="connsiteY3" fmla="*/ 13648 h 4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093" h="40944">
                  <a:moveTo>
                    <a:pt x="0" y="40944"/>
                  </a:moveTo>
                  <a:cubicBezTo>
                    <a:pt x="199951" y="7618"/>
                    <a:pt x="108856" y="20513"/>
                    <a:pt x="272955" y="0"/>
                  </a:cubicBezTo>
                  <a:cubicBezTo>
                    <a:pt x="362958" y="10000"/>
                    <a:pt x="503940" y="27296"/>
                    <a:pt x="586854" y="27296"/>
                  </a:cubicBezTo>
                  <a:cubicBezTo>
                    <a:pt x="610051" y="27296"/>
                    <a:pt x="655093" y="13648"/>
                    <a:pt x="655093" y="13648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Group 27"/>
          <p:cNvGrpSpPr/>
          <p:nvPr/>
        </p:nvGrpSpPr>
        <p:grpSpPr>
          <a:xfrm>
            <a:off x="6850637" y="1884599"/>
            <a:ext cx="1033221" cy="630001"/>
            <a:chOff x="6595878" y="4408226"/>
            <a:chExt cx="1033221" cy="1094095"/>
          </a:xfrm>
        </p:grpSpPr>
        <p:sp>
          <p:nvSpPr>
            <p:cNvPr id="29" name="Freeform 28"/>
            <p:cNvSpPr/>
            <p:nvPr/>
          </p:nvSpPr>
          <p:spPr bwMode="auto">
            <a:xfrm>
              <a:off x="6595878" y="4408226"/>
              <a:ext cx="218424" cy="745118"/>
            </a:xfrm>
            <a:custGeom>
              <a:avLst/>
              <a:gdLst>
                <a:gd name="connsiteX0" fmla="*/ 23286 w 218424"/>
                <a:gd name="connsiteY0" fmla="*/ 0 h 745118"/>
                <a:gd name="connsiteX1" fmla="*/ 23286 w 218424"/>
                <a:gd name="connsiteY1" fmla="*/ 586854 h 745118"/>
                <a:gd name="connsiteX2" fmla="*/ 64230 w 218424"/>
                <a:gd name="connsiteY2" fmla="*/ 668741 h 745118"/>
                <a:gd name="connsiteX3" fmla="*/ 118821 w 218424"/>
                <a:gd name="connsiteY3" fmla="*/ 682389 h 745118"/>
                <a:gd name="connsiteX4" fmla="*/ 173412 w 218424"/>
                <a:gd name="connsiteY4" fmla="*/ 709684 h 745118"/>
                <a:gd name="connsiteX5" fmla="*/ 214355 w 218424"/>
                <a:gd name="connsiteY5" fmla="*/ 736980 h 745118"/>
                <a:gd name="connsiteX6" fmla="*/ 187060 w 218424"/>
                <a:gd name="connsiteY6" fmla="*/ 736980 h 74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424" h="745118">
                  <a:moveTo>
                    <a:pt x="23286" y="0"/>
                  </a:moveTo>
                  <a:cubicBezTo>
                    <a:pt x="10402" y="283464"/>
                    <a:pt x="0" y="307413"/>
                    <a:pt x="23286" y="586854"/>
                  </a:cubicBezTo>
                  <a:cubicBezTo>
                    <a:pt x="24889" y="606089"/>
                    <a:pt x="48601" y="658322"/>
                    <a:pt x="64230" y="668741"/>
                  </a:cubicBezTo>
                  <a:cubicBezTo>
                    <a:pt x="79837" y="679146"/>
                    <a:pt x="101258" y="675803"/>
                    <a:pt x="118821" y="682389"/>
                  </a:cubicBezTo>
                  <a:cubicBezTo>
                    <a:pt x="137870" y="689532"/>
                    <a:pt x="155748" y="699590"/>
                    <a:pt x="173412" y="709684"/>
                  </a:cubicBezTo>
                  <a:cubicBezTo>
                    <a:pt x="187653" y="717822"/>
                    <a:pt x="207020" y="722309"/>
                    <a:pt x="214355" y="736980"/>
                  </a:cubicBezTo>
                  <a:cubicBezTo>
                    <a:pt x="218424" y="745118"/>
                    <a:pt x="196158" y="736980"/>
                    <a:pt x="187060" y="736980"/>
                  </a:cubicBezTo>
                </a:path>
              </a:pathLst>
            </a:custGeom>
            <a:noFill/>
            <a:ln w="825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6722502" y="5017963"/>
              <a:ext cx="155970" cy="413846"/>
            </a:xfrm>
            <a:custGeom>
              <a:avLst/>
              <a:gdLst>
                <a:gd name="connsiteX0" fmla="*/ 19492 w 155970"/>
                <a:gd name="connsiteY0" fmla="*/ 413846 h 413846"/>
                <a:gd name="connsiteX1" fmla="*/ 19492 w 155970"/>
                <a:gd name="connsiteY1" fmla="*/ 291016 h 413846"/>
                <a:gd name="connsiteX2" fmla="*/ 33140 w 155970"/>
                <a:gd name="connsiteY2" fmla="*/ 250073 h 413846"/>
                <a:gd name="connsiteX3" fmla="*/ 74083 w 155970"/>
                <a:gd name="connsiteY3" fmla="*/ 222777 h 413846"/>
                <a:gd name="connsiteX4" fmla="*/ 115026 w 155970"/>
                <a:gd name="connsiteY4" fmla="*/ 99947 h 413846"/>
                <a:gd name="connsiteX5" fmla="*/ 128674 w 155970"/>
                <a:gd name="connsiteY5" fmla="*/ 59004 h 413846"/>
                <a:gd name="connsiteX6" fmla="*/ 155970 w 155970"/>
                <a:gd name="connsiteY6" fmla="*/ 4413 h 41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970" h="413846">
                  <a:moveTo>
                    <a:pt x="19492" y="413846"/>
                  </a:moveTo>
                  <a:cubicBezTo>
                    <a:pt x="1969" y="343756"/>
                    <a:pt x="0" y="368984"/>
                    <a:pt x="19492" y="291016"/>
                  </a:cubicBezTo>
                  <a:cubicBezTo>
                    <a:pt x="22981" y="277060"/>
                    <a:pt x="24153" y="261307"/>
                    <a:pt x="33140" y="250073"/>
                  </a:cubicBezTo>
                  <a:cubicBezTo>
                    <a:pt x="43387" y="237265"/>
                    <a:pt x="60435" y="231876"/>
                    <a:pt x="74083" y="222777"/>
                  </a:cubicBezTo>
                  <a:lnTo>
                    <a:pt x="115026" y="99947"/>
                  </a:lnTo>
                  <a:cubicBezTo>
                    <a:pt x="119575" y="86299"/>
                    <a:pt x="125185" y="72960"/>
                    <a:pt x="128674" y="59004"/>
                  </a:cubicBezTo>
                  <a:cubicBezTo>
                    <a:pt x="143425" y="0"/>
                    <a:pt x="123565" y="4413"/>
                    <a:pt x="155970" y="4413"/>
                  </a:cubicBezTo>
                </a:path>
              </a:pathLst>
            </a:custGeom>
            <a:noFill/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874902" y="5088475"/>
              <a:ext cx="155970" cy="413846"/>
            </a:xfrm>
            <a:custGeom>
              <a:avLst/>
              <a:gdLst>
                <a:gd name="connsiteX0" fmla="*/ 19492 w 155970"/>
                <a:gd name="connsiteY0" fmla="*/ 413846 h 413846"/>
                <a:gd name="connsiteX1" fmla="*/ 19492 w 155970"/>
                <a:gd name="connsiteY1" fmla="*/ 291016 h 413846"/>
                <a:gd name="connsiteX2" fmla="*/ 33140 w 155970"/>
                <a:gd name="connsiteY2" fmla="*/ 250073 h 413846"/>
                <a:gd name="connsiteX3" fmla="*/ 74083 w 155970"/>
                <a:gd name="connsiteY3" fmla="*/ 222777 h 413846"/>
                <a:gd name="connsiteX4" fmla="*/ 115026 w 155970"/>
                <a:gd name="connsiteY4" fmla="*/ 99947 h 413846"/>
                <a:gd name="connsiteX5" fmla="*/ 128674 w 155970"/>
                <a:gd name="connsiteY5" fmla="*/ 59004 h 413846"/>
                <a:gd name="connsiteX6" fmla="*/ 155970 w 155970"/>
                <a:gd name="connsiteY6" fmla="*/ 4413 h 41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970" h="413846">
                  <a:moveTo>
                    <a:pt x="19492" y="413846"/>
                  </a:moveTo>
                  <a:cubicBezTo>
                    <a:pt x="1969" y="343756"/>
                    <a:pt x="0" y="368984"/>
                    <a:pt x="19492" y="291016"/>
                  </a:cubicBezTo>
                  <a:cubicBezTo>
                    <a:pt x="22981" y="277060"/>
                    <a:pt x="24153" y="261307"/>
                    <a:pt x="33140" y="250073"/>
                  </a:cubicBezTo>
                  <a:cubicBezTo>
                    <a:pt x="43387" y="237265"/>
                    <a:pt x="60435" y="231876"/>
                    <a:pt x="74083" y="222777"/>
                  </a:cubicBezTo>
                  <a:lnTo>
                    <a:pt x="115026" y="99947"/>
                  </a:lnTo>
                  <a:cubicBezTo>
                    <a:pt x="119575" y="86299"/>
                    <a:pt x="125185" y="72960"/>
                    <a:pt x="128674" y="59004"/>
                  </a:cubicBezTo>
                  <a:cubicBezTo>
                    <a:pt x="143425" y="0"/>
                    <a:pt x="123565" y="4413"/>
                    <a:pt x="155970" y="4413"/>
                  </a:cubicBezTo>
                </a:path>
              </a:pathLst>
            </a:custGeom>
            <a:noFill/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6974006" y="5295331"/>
              <a:ext cx="655093" cy="40944"/>
            </a:xfrm>
            <a:custGeom>
              <a:avLst/>
              <a:gdLst>
                <a:gd name="connsiteX0" fmla="*/ 0 w 655093"/>
                <a:gd name="connsiteY0" fmla="*/ 40944 h 40944"/>
                <a:gd name="connsiteX1" fmla="*/ 272955 w 655093"/>
                <a:gd name="connsiteY1" fmla="*/ 0 h 40944"/>
                <a:gd name="connsiteX2" fmla="*/ 586854 w 655093"/>
                <a:gd name="connsiteY2" fmla="*/ 27296 h 40944"/>
                <a:gd name="connsiteX3" fmla="*/ 655093 w 655093"/>
                <a:gd name="connsiteY3" fmla="*/ 13648 h 4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093" h="40944">
                  <a:moveTo>
                    <a:pt x="0" y="40944"/>
                  </a:moveTo>
                  <a:cubicBezTo>
                    <a:pt x="199951" y="7618"/>
                    <a:pt x="108856" y="20513"/>
                    <a:pt x="272955" y="0"/>
                  </a:cubicBezTo>
                  <a:cubicBezTo>
                    <a:pt x="362958" y="10000"/>
                    <a:pt x="503940" y="27296"/>
                    <a:pt x="586854" y="27296"/>
                  </a:cubicBezTo>
                  <a:cubicBezTo>
                    <a:pt x="610051" y="27296"/>
                    <a:pt x="655093" y="13648"/>
                    <a:pt x="655093" y="13648"/>
                  </a:cubicBezTo>
                </a:path>
              </a:pathLst>
            </a:cu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3" name="Rectangle 42"/>
          <p:cNvSpPr/>
          <p:nvPr/>
        </p:nvSpPr>
        <p:spPr bwMode="auto">
          <a:xfrm>
            <a:off x="3807725" y="3468167"/>
            <a:ext cx="1637732" cy="503332"/>
          </a:xfrm>
          <a:prstGeom prst="rect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8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4069" y="5001550"/>
            <a:ext cx="2369430" cy="108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" name="Group 50"/>
          <p:cNvGrpSpPr/>
          <p:nvPr/>
        </p:nvGrpSpPr>
        <p:grpSpPr>
          <a:xfrm>
            <a:off x="3944202" y="5581933"/>
            <a:ext cx="313899" cy="777923"/>
            <a:chOff x="4612942" y="5500047"/>
            <a:chExt cx="313899" cy="777923"/>
          </a:xfrm>
        </p:grpSpPr>
        <p:cxnSp>
          <p:nvCxnSpPr>
            <p:cNvPr id="45" name="Straight Connector 44"/>
            <p:cNvCxnSpPr/>
            <p:nvPr/>
          </p:nvCxnSpPr>
          <p:spPr bwMode="auto">
            <a:xfrm>
              <a:off x="4763069" y="5500047"/>
              <a:ext cx="0" cy="450376"/>
            </a:xfrm>
            <a:prstGeom prst="line">
              <a:avLst/>
            </a:prstGeom>
            <a:solidFill>
              <a:schemeClr val="accent1"/>
            </a:solidFill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Isosceles Triangle 49"/>
            <p:cNvSpPr/>
            <p:nvPr/>
          </p:nvSpPr>
          <p:spPr bwMode="auto">
            <a:xfrm rot="10800000">
              <a:off x="4612942" y="5964071"/>
              <a:ext cx="313899" cy="313899"/>
            </a:xfrm>
            <a:prstGeom prst="triangl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64275" y="5158854"/>
            <a:ext cx="1119116" cy="700641"/>
            <a:chOff x="764275" y="5158854"/>
            <a:chExt cx="1119116" cy="700641"/>
          </a:xfrm>
        </p:grpSpPr>
        <p:cxnSp>
          <p:nvCxnSpPr>
            <p:cNvPr id="53" name="Straight Arrow Connector 52"/>
            <p:cNvCxnSpPr/>
            <p:nvPr/>
          </p:nvCxnSpPr>
          <p:spPr bwMode="auto">
            <a:xfrm flipH="1" flipV="1">
              <a:off x="1869743" y="5158854"/>
              <a:ext cx="13648" cy="696036"/>
            </a:xfrm>
            <a:prstGeom prst="straightConnector1">
              <a:avLst/>
            </a:prstGeom>
            <a:solidFill>
              <a:schemeClr val="accent1"/>
            </a:solidFill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764275" y="5336275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VDD</a:t>
              </a:r>
              <a:endParaRPr lang="en-US" sz="28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396853" y="5324902"/>
            <a:ext cx="1093013" cy="696036"/>
            <a:chOff x="491319" y="5008729"/>
            <a:chExt cx="1093013" cy="696036"/>
          </a:xfrm>
        </p:grpSpPr>
        <p:cxnSp>
          <p:nvCxnSpPr>
            <p:cNvPr id="57" name="Straight Arrow Connector 56"/>
            <p:cNvCxnSpPr/>
            <p:nvPr/>
          </p:nvCxnSpPr>
          <p:spPr bwMode="auto">
            <a:xfrm flipH="1">
              <a:off x="491319" y="5008729"/>
              <a:ext cx="13648" cy="696036"/>
            </a:xfrm>
            <a:prstGeom prst="straightConnector1">
              <a:avLst/>
            </a:prstGeom>
            <a:solidFill>
              <a:schemeClr val="accent1"/>
            </a:solidFill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641445" y="5036025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VDD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05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Miller capacitance </a:t>
            </a:r>
            <a:r>
              <a:rPr lang="en-US" smtClean="0"/>
              <a:t>example (4/4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305800" cy="4562475"/>
          </a:xfrm>
        </p:spPr>
        <p:txBody>
          <a:bodyPr/>
          <a:lstStyle/>
          <a:p>
            <a:r>
              <a:rPr lang="en-US" dirty="0" smtClean="0"/>
              <a:t>When connected to GND:</a:t>
            </a:r>
          </a:p>
          <a:p>
            <a:pPr lvl="1"/>
            <a:r>
              <a:rPr lang="en-US" dirty="0" smtClean="0"/>
              <a:t>You move Vin VDD and the change in voltage across C is VDD</a:t>
            </a:r>
          </a:p>
          <a:p>
            <a:pPr lvl="1"/>
            <a:r>
              <a:rPr lang="en-US" dirty="0" smtClean="0"/>
              <a:t>Net voltage change across C = VDD</a:t>
            </a:r>
          </a:p>
          <a:p>
            <a:r>
              <a:rPr lang="en-US" dirty="0" smtClean="0"/>
              <a:t>When other side is moving:</a:t>
            </a:r>
          </a:p>
          <a:p>
            <a:pPr lvl="1"/>
            <a:r>
              <a:rPr lang="en-US" dirty="0" smtClean="0"/>
              <a:t>You move Vin VDD and the other side moves in the opposite direction VDD</a:t>
            </a:r>
          </a:p>
          <a:p>
            <a:pPr lvl="1"/>
            <a:r>
              <a:rPr lang="en-US" dirty="0" smtClean="0"/>
              <a:t>Net voltage change across C = VDD – (-VDD) = 2VDD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107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9286" y="5329096"/>
            <a:ext cx="2369430" cy="108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4749419" y="5909479"/>
            <a:ext cx="313899" cy="777923"/>
            <a:chOff x="4612942" y="5500047"/>
            <a:chExt cx="313899" cy="777923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4763069" y="5500047"/>
              <a:ext cx="0" cy="450376"/>
            </a:xfrm>
            <a:prstGeom prst="line">
              <a:avLst/>
            </a:prstGeom>
            <a:solidFill>
              <a:schemeClr val="accent1"/>
            </a:solidFill>
            <a:ln w="666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Isosceles Triangle 8"/>
            <p:cNvSpPr/>
            <p:nvPr/>
          </p:nvSpPr>
          <p:spPr bwMode="auto">
            <a:xfrm rot="10800000">
              <a:off x="4612942" y="5964071"/>
              <a:ext cx="313899" cy="313899"/>
            </a:xfrm>
            <a:prstGeom prst="triangl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69492" y="5486400"/>
            <a:ext cx="1119116" cy="700641"/>
            <a:chOff x="764275" y="5158854"/>
            <a:chExt cx="1119116" cy="70064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869743" y="5158854"/>
              <a:ext cx="13648" cy="696036"/>
            </a:xfrm>
            <a:prstGeom prst="straightConnector1">
              <a:avLst/>
            </a:prstGeom>
            <a:solidFill>
              <a:schemeClr val="accent1"/>
            </a:solidFill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764275" y="5336275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VDD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02070" y="5652448"/>
            <a:ext cx="1093013" cy="696036"/>
            <a:chOff x="491319" y="5008729"/>
            <a:chExt cx="1093013" cy="696036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491319" y="5008729"/>
              <a:ext cx="13648" cy="696036"/>
            </a:xfrm>
            <a:prstGeom prst="straightConnector1">
              <a:avLst/>
            </a:prstGeom>
            <a:solidFill>
              <a:schemeClr val="accent1"/>
            </a:solidFill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41445" y="5036025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VDD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Miller capacitance generalized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capacitance looks bigger by the factor: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Vin goes from 0 to VDD, </a:t>
            </a:r>
            <a:r>
              <a:rPr lang="en-US" dirty="0" err="1" smtClean="0"/>
              <a:t>Vout</a:t>
            </a:r>
            <a:r>
              <a:rPr lang="en-US" dirty="0" smtClean="0"/>
              <a:t> goes from VDD to 0: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108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39799" y="2083118"/>
          <a:ext cx="8120759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02" name="Equation" r:id="rId3" imgW="3924000" imgH="457200" progId="Equation.3">
                  <p:embed/>
                </p:oleObj>
              </mc:Choice>
              <mc:Fallback>
                <p:oleObj name="Equation" r:id="rId3" imgW="392400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9799" y="2083118"/>
                        <a:ext cx="8120759" cy="94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504950" y="4191318"/>
          <a:ext cx="64389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03" name="Equation" r:id="rId5" imgW="3111480" imgH="863280" progId="Equation.3">
                  <p:embed/>
                </p:oleObj>
              </mc:Choice>
              <mc:Fallback>
                <p:oleObj name="Equation" r:id="rId5" imgW="3111480" imgH="8632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4950" y="4191318"/>
                        <a:ext cx="6438900" cy="178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6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C272C4-5224-484E-A79C-8735C8BCE695}" type="slidenum">
              <a:rPr lang="en-US"/>
              <a:pPr/>
              <a:t>109</a:t>
            </a:fld>
            <a:endParaRPr lang="en-US"/>
          </a:p>
        </p:txBody>
      </p:sp>
      <p:sp>
        <p:nvSpPr>
          <p:cNvPr id="40965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4318000" cy="914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Capacitance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35038" y="1652588"/>
            <a:ext cx="7958137" cy="4513262"/>
            <a:chOff x="589" y="1041"/>
            <a:chExt cx="5013" cy="2843"/>
          </a:xfrm>
        </p:grpSpPr>
        <p:sp>
          <p:nvSpPr>
            <p:cNvPr id="40998" name="Rectangle 4"/>
            <p:cNvSpPr>
              <a:spLocks noChangeArrowheads="1"/>
            </p:cNvSpPr>
            <p:nvPr/>
          </p:nvSpPr>
          <p:spPr bwMode="auto">
            <a:xfrm>
              <a:off x="2372" y="2618"/>
              <a:ext cx="12" cy="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Rectangle 5"/>
            <p:cNvSpPr>
              <a:spLocks noChangeArrowheads="1"/>
            </p:cNvSpPr>
            <p:nvPr/>
          </p:nvSpPr>
          <p:spPr bwMode="auto">
            <a:xfrm>
              <a:off x="2372" y="2907"/>
              <a:ext cx="12" cy="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Rectangle 6"/>
            <p:cNvSpPr>
              <a:spLocks noChangeArrowheads="1"/>
            </p:cNvSpPr>
            <p:nvPr/>
          </p:nvSpPr>
          <p:spPr bwMode="auto">
            <a:xfrm>
              <a:off x="3989" y="2919"/>
              <a:ext cx="6" cy="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Rectangle 7"/>
            <p:cNvSpPr>
              <a:spLocks noChangeArrowheads="1"/>
            </p:cNvSpPr>
            <p:nvPr/>
          </p:nvSpPr>
          <p:spPr bwMode="auto">
            <a:xfrm>
              <a:off x="3989" y="2642"/>
              <a:ext cx="6" cy="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Rectangle 8"/>
            <p:cNvSpPr>
              <a:spLocks noChangeArrowheads="1"/>
            </p:cNvSpPr>
            <p:nvPr/>
          </p:nvSpPr>
          <p:spPr bwMode="auto">
            <a:xfrm>
              <a:off x="3983" y="3063"/>
              <a:ext cx="12" cy="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1003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9" y="1041"/>
              <a:ext cx="5013" cy="2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04" name="Rectangle 10"/>
            <p:cNvSpPr>
              <a:spLocks noChangeArrowheads="1"/>
            </p:cNvSpPr>
            <p:nvPr/>
          </p:nvSpPr>
          <p:spPr bwMode="auto">
            <a:xfrm>
              <a:off x="1451" y="1525"/>
              <a:ext cx="499" cy="31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Rectangle 11"/>
            <p:cNvSpPr>
              <a:spLocks noChangeArrowheads="1"/>
            </p:cNvSpPr>
            <p:nvPr/>
          </p:nvSpPr>
          <p:spPr bwMode="auto">
            <a:xfrm>
              <a:off x="4263" y="1525"/>
              <a:ext cx="499" cy="31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804025" y="3608388"/>
            <a:ext cx="358775" cy="649287"/>
            <a:chOff x="1134" y="2931"/>
            <a:chExt cx="226" cy="409"/>
          </a:xfrm>
        </p:grpSpPr>
        <p:sp>
          <p:nvSpPr>
            <p:cNvPr id="40994" name="Line 13"/>
            <p:cNvSpPr>
              <a:spLocks noChangeShapeType="1"/>
            </p:cNvSpPr>
            <p:nvPr/>
          </p:nvSpPr>
          <p:spPr bwMode="auto">
            <a:xfrm>
              <a:off x="1134" y="3098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14"/>
            <p:cNvSpPr>
              <a:spLocks noChangeShapeType="1"/>
            </p:cNvSpPr>
            <p:nvPr/>
          </p:nvSpPr>
          <p:spPr bwMode="auto">
            <a:xfrm>
              <a:off x="1134" y="3154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15"/>
            <p:cNvSpPr>
              <a:spLocks noChangeShapeType="1"/>
            </p:cNvSpPr>
            <p:nvPr/>
          </p:nvSpPr>
          <p:spPr bwMode="auto">
            <a:xfrm flipV="1">
              <a:off x="1260" y="3154"/>
              <a:ext cx="0" cy="18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16"/>
            <p:cNvSpPr>
              <a:spLocks noChangeShapeType="1"/>
            </p:cNvSpPr>
            <p:nvPr/>
          </p:nvSpPr>
          <p:spPr bwMode="auto">
            <a:xfrm flipV="1">
              <a:off x="1260" y="2931"/>
              <a:ext cx="0" cy="16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555875" y="3608388"/>
            <a:ext cx="358775" cy="649287"/>
            <a:chOff x="1134" y="2931"/>
            <a:chExt cx="226" cy="409"/>
          </a:xfrm>
        </p:grpSpPr>
        <p:sp>
          <p:nvSpPr>
            <p:cNvPr id="40990" name="Line 18"/>
            <p:cNvSpPr>
              <a:spLocks noChangeShapeType="1"/>
            </p:cNvSpPr>
            <p:nvPr/>
          </p:nvSpPr>
          <p:spPr bwMode="auto">
            <a:xfrm>
              <a:off x="1134" y="3098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19"/>
            <p:cNvSpPr>
              <a:spLocks noChangeShapeType="1"/>
            </p:cNvSpPr>
            <p:nvPr/>
          </p:nvSpPr>
          <p:spPr bwMode="auto">
            <a:xfrm>
              <a:off x="1134" y="3154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20"/>
            <p:cNvSpPr>
              <a:spLocks noChangeShapeType="1"/>
            </p:cNvSpPr>
            <p:nvPr/>
          </p:nvSpPr>
          <p:spPr bwMode="auto">
            <a:xfrm flipV="1">
              <a:off x="1260" y="3154"/>
              <a:ext cx="0" cy="18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21"/>
            <p:cNvSpPr>
              <a:spLocks noChangeShapeType="1"/>
            </p:cNvSpPr>
            <p:nvPr/>
          </p:nvSpPr>
          <p:spPr bwMode="auto">
            <a:xfrm flipV="1">
              <a:off x="1260" y="2931"/>
              <a:ext cx="0" cy="16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9" name="Rectangle 22"/>
          <p:cNvSpPr>
            <a:spLocks noChangeArrowheads="1"/>
          </p:cNvSpPr>
          <p:nvPr/>
        </p:nvSpPr>
        <p:spPr bwMode="auto">
          <a:xfrm>
            <a:off x="3708400" y="3141663"/>
            <a:ext cx="2376488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824413" y="2997200"/>
            <a:ext cx="358775" cy="649288"/>
            <a:chOff x="1134" y="2931"/>
            <a:chExt cx="226" cy="409"/>
          </a:xfrm>
        </p:grpSpPr>
        <p:sp>
          <p:nvSpPr>
            <p:cNvPr id="40986" name="Line 24"/>
            <p:cNvSpPr>
              <a:spLocks noChangeShapeType="1"/>
            </p:cNvSpPr>
            <p:nvPr/>
          </p:nvSpPr>
          <p:spPr bwMode="auto">
            <a:xfrm>
              <a:off x="1134" y="3098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25"/>
            <p:cNvSpPr>
              <a:spLocks noChangeShapeType="1"/>
            </p:cNvSpPr>
            <p:nvPr/>
          </p:nvSpPr>
          <p:spPr bwMode="auto">
            <a:xfrm>
              <a:off x="1134" y="3154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26"/>
            <p:cNvSpPr>
              <a:spLocks noChangeShapeType="1"/>
            </p:cNvSpPr>
            <p:nvPr/>
          </p:nvSpPr>
          <p:spPr bwMode="auto">
            <a:xfrm flipV="1">
              <a:off x="1260" y="3154"/>
              <a:ext cx="0" cy="18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27"/>
            <p:cNvSpPr>
              <a:spLocks noChangeShapeType="1"/>
            </p:cNvSpPr>
            <p:nvPr/>
          </p:nvSpPr>
          <p:spPr bwMode="auto">
            <a:xfrm flipV="1">
              <a:off x="1260" y="2931"/>
              <a:ext cx="0" cy="16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 rot="1354622">
            <a:off x="3635375" y="2924175"/>
            <a:ext cx="358775" cy="649288"/>
            <a:chOff x="1134" y="2931"/>
            <a:chExt cx="226" cy="409"/>
          </a:xfrm>
        </p:grpSpPr>
        <p:sp>
          <p:nvSpPr>
            <p:cNvPr id="40982" name="Line 29"/>
            <p:cNvSpPr>
              <a:spLocks noChangeShapeType="1"/>
            </p:cNvSpPr>
            <p:nvPr/>
          </p:nvSpPr>
          <p:spPr bwMode="auto">
            <a:xfrm>
              <a:off x="1134" y="3098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30"/>
            <p:cNvSpPr>
              <a:spLocks noChangeShapeType="1"/>
            </p:cNvSpPr>
            <p:nvPr/>
          </p:nvSpPr>
          <p:spPr bwMode="auto">
            <a:xfrm>
              <a:off x="1134" y="3154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31"/>
            <p:cNvSpPr>
              <a:spLocks noChangeShapeType="1"/>
            </p:cNvSpPr>
            <p:nvPr/>
          </p:nvSpPr>
          <p:spPr bwMode="auto">
            <a:xfrm flipV="1">
              <a:off x="1260" y="3154"/>
              <a:ext cx="0" cy="18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32"/>
            <p:cNvSpPr>
              <a:spLocks noChangeShapeType="1"/>
            </p:cNvSpPr>
            <p:nvPr/>
          </p:nvSpPr>
          <p:spPr bwMode="auto">
            <a:xfrm flipV="1">
              <a:off x="1260" y="2931"/>
              <a:ext cx="0" cy="16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 rot="-1545981">
            <a:off x="5903913" y="2997200"/>
            <a:ext cx="358775" cy="649288"/>
            <a:chOff x="1134" y="2931"/>
            <a:chExt cx="226" cy="409"/>
          </a:xfrm>
        </p:grpSpPr>
        <p:sp>
          <p:nvSpPr>
            <p:cNvPr id="40978" name="Line 34"/>
            <p:cNvSpPr>
              <a:spLocks noChangeShapeType="1"/>
            </p:cNvSpPr>
            <p:nvPr/>
          </p:nvSpPr>
          <p:spPr bwMode="auto">
            <a:xfrm>
              <a:off x="1134" y="3098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35"/>
            <p:cNvSpPr>
              <a:spLocks noChangeShapeType="1"/>
            </p:cNvSpPr>
            <p:nvPr/>
          </p:nvSpPr>
          <p:spPr bwMode="auto">
            <a:xfrm>
              <a:off x="1134" y="3154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36"/>
            <p:cNvSpPr>
              <a:spLocks noChangeShapeType="1"/>
            </p:cNvSpPr>
            <p:nvPr/>
          </p:nvSpPr>
          <p:spPr bwMode="auto">
            <a:xfrm flipV="1">
              <a:off x="1260" y="3154"/>
              <a:ext cx="0" cy="18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37"/>
            <p:cNvSpPr>
              <a:spLocks noChangeShapeType="1"/>
            </p:cNvSpPr>
            <p:nvPr/>
          </p:nvSpPr>
          <p:spPr bwMode="auto">
            <a:xfrm flipV="1">
              <a:off x="1260" y="2931"/>
              <a:ext cx="0" cy="16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9190" name="Text Box 38"/>
          <p:cNvSpPr txBox="1">
            <a:spLocks noChangeArrowheads="1"/>
          </p:cNvSpPr>
          <p:nvPr/>
        </p:nvSpPr>
        <p:spPr bwMode="auto">
          <a:xfrm>
            <a:off x="1295400" y="4149725"/>
            <a:ext cx="153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Diffusion</a:t>
            </a:r>
          </a:p>
          <a:p>
            <a:pPr algn="ctr"/>
            <a:r>
              <a:rPr lang="en-US"/>
              <a:t>Capacitance</a:t>
            </a:r>
          </a:p>
        </p:txBody>
      </p:sp>
      <p:sp>
        <p:nvSpPr>
          <p:cNvPr id="689191" name="Text Box 39"/>
          <p:cNvSpPr txBox="1">
            <a:spLocks noChangeArrowheads="1"/>
          </p:cNvSpPr>
          <p:nvPr/>
        </p:nvSpPr>
        <p:spPr bwMode="auto">
          <a:xfrm>
            <a:off x="7164388" y="4184650"/>
            <a:ext cx="153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Diffusion</a:t>
            </a:r>
          </a:p>
          <a:p>
            <a:pPr algn="ctr"/>
            <a:r>
              <a:rPr lang="en-US"/>
              <a:t>Capacitance</a:t>
            </a:r>
          </a:p>
        </p:txBody>
      </p:sp>
      <p:sp>
        <p:nvSpPr>
          <p:cNvPr id="689192" name="Text Box 40"/>
          <p:cNvSpPr txBox="1">
            <a:spLocks noChangeArrowheads="1"/>
          </p:cNvSpPr>
          <p:nvPr/>
        </p:nvSpPr>
        <p:spPr bwMode="auto">
          <a:xfrm>
            <a:off x="4719638" y="1628775"/>
            <a:ext cx="1809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Channel (Gate)</a:t>
            </a:r>
          </a:p>
          <a:p>
            <a:pPr algn="ctr"/>
            <a:r>
              <a:rPr lang="en-US"/>
              <a:t>Capacitance</a:t>
            </a:r>
          </a:p>
        </p:txBody>
      </p:sp>
      <p:sp>
        <p:nvSpPr>
          <p:cNvPr id="689193" name="Text Box 41"/>
          <p:cNvSpPr txBox="1">
            <a:spLocks noChangeArrowheads="1"/>
          </p:cNvSpPr>
          <p:nvPr/>
        </p:nvSpPr>
        <p:spPr bwMode="auto">
          <a:xfrm>
            <a:off x="6119813" y="23495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Physical</a:t>
            </a:r>
          </a:p>
          <a:p>
            <a:pPr algn="ctr"/>
            <a:r>
              <a:rPr lang="en-US"/>
              <a:t>(Overlap)</a:t>
            </a:r>
          </a:p>
          <a:p>
            <a:pPr algn="ctr"/>
            <a:r>
              <a:rPr lang="en-US"/>
              <a:t>Capacitance</a:t>
            </a:r>
          </a:p>
        </p:txBody>
      </p:sp>
      <p:sp>
        <p:nvSpPr>
          <p:cNvPr id="689194" name="Text Box 42"/>
          <p:cNvSpPr txBox="1">
            <a:spLocks noChangeArrowheads="1"/>
          </p:cNvSpPr>
          <p:nvPr/>
        </p:nvSpPr>
        <p:spPr bwMode="auto">
          <a:xfrm>
            <a:off x="2178050" y="2312988"/>
            <a:ext cx="15303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Physical</a:t>
            </a:r>
          </a:p>
          <a:p>
            <a:pPr algn="ctr"/>
            <a:r>
              <a:rPr lang="en-US"/>
              <a:t>(Overlap)</a:t>
            </a:r>
          </a:p>
          <a:p>
            <a:pPr algn="ctr"/>
            <a:r>
              <a:rPr lang="en-US"/>
              <a:t>Capacitance</a:t>
            </a:r>
          </a:p>
        </p:txBody>
      </p:sp>
    </p:spTree>
    <p:extLst>
      <p:ext uri="{BB962C8B-B14F-4D97-AF65-F5344CB8AC3E}">
        <p14:creationId xmlns:p14="http://schemas.microsoft.com/office/powerpoint/2010/main" val="1279807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90" grpId="0"/>
      <p:bldP spid="689191" grpId="0"/>
      <p:bldP spid="689192" grpId="0"/>
      <p:bldP spid="689193" grpId="0"/>
      <p:bldP spid="6891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supply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GND or VDD/VCC has a bunch of charge removed (added)</a:t>
            </a:r>
          </a:p>
          <a:p>
            <a:r>
              <a:rPr lang="en-US" dirty="0" smtClean="0"/>
              <a:t>To get GND or VDD/VCC back to where it should be there is a rush of charge on to (off of) GND/VDD/VCC</a:t>
            </a:r>
          </a:p>
          <a:p>
            <a:r>
              <a:rPr lang="en-US" dirty="0" smtClean="0"/>
              <a:t>The current induces a magnetic field = induction</a:t>
            </a:r>
          </a:p>
          <a:p>
            <a:r>
              <a:rPr lang="en-US" dirty="0" smtClean="0"/>
              <a:t>Even after GND/VDD/VCC reaches its correct value, the current doesn’t stop</a:t>
            </a:r>
          </a:p>
          <a:p>
            <a:pPr>
              <a:buNone/>
            </a:pPr>
            <a:r>
              <a:rPr lang="en-US" dirty="0" smtClean="0"/>
              <a:t>= More bouncing…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F2016: EE 308   Analog Electronics and Integrated Circuits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C34E-5353-4CA9-8B54-677434B589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66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0124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CMOS Inverter Propagation Delay</a:t>
            </a:r>
            <a:br>
              <a:rPr lang="en-US" dirty="0" smtClean="0"/>
            </a:br>
            <a:r>
              <a:rPr lang="en-US" dirty="0" smtClean="0"/>
              <a:t>Approach 1</a:t>
            </a: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6400800" cy="4575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7468" y="557805"/>
            <a:ext cx="91440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CMOS Inverter Propagation Delay</a:t>
            </a:r>
            <a:br>
              <a:rPr lang="en-US" dirty="0" smtClean="0"/>
            </a:br>
            <a:r>
              <a:rPr lang="en-US" dirty="0" smtClean="0"/>
              <a:t>Approach 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48400" y="1862138"/>
            <a:ext cx="2667000" cy="1470025"/>
            <a:chOff x="3936" y="1090"/>
            <a:chExt cx="1680" cy="926"/>
          </a:xfrm>
        </p:grpSpPr>
        <p:sp>
          <p:nvSpPr>
            <p:cNvPr id="94306" name="Rectangle 4"/>
            <p:cNvSpPr>
              <a:spLocks noChangeArrowheads="1"/>
            </p:cNvSpPr>
            <p:nvPr/>
          </p:nvSpPr>
          <p:spPr bwMode="auto">
            <a:xfrm>
              <a:off x="3936" y="1090"/>
              <a:ext cx="1680" cy="926"/>
            </a:xfrm>
            <a:prstGeom prst="rect">
              <a:avLst/>
            </a:prstGeom>
            <a:gradFill rotWithShape="1">
              <a:gsLst>
                <a:gs pos="0">
                  <a:srgbClr val="7B84C6"/>
                </a:gs>
                <a:gs pos="100000">
                  <a:srgbClr val="393D5C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0" i="1">
                <a:solidFill>
                  <a:schemeClr val="bg1"/>
                </a:solidFill>
              </a:endParaRPr>
            </a:p>
          </p:txBody>
        </p:sp>
        <p:sp>
          <p:nvSpPr>
            <p:cNvPr id="94307" name="Rectangle 5"/>
            <p:cNvSpPr>
              <a:spLocks noChangeArrowheads="1"/>
            </p:cNvSpPr>
            <p:nvPr/>
          </p:nvSpPr>
          <p:spPr bwMode="auto">
            <a:xfrm>
              <a:off x="4058" y="1322"/>
              <a:ext cx="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>
                  <a:solidFill>
                    <a:schemeClr val="bg1"/>
                  </a:solidFill>
                </a:rPr>
                <a:t>t</a:t>
              </a:r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94308" name="Rectangle 6"/>
            <p:cNvSpPr>
              <a:spLocks noChangeArrowheads="1"/>
            </p:cNvSpPr>
            <p:nvPr/>
          </p:nvSpPr>
          <p:spPr bwMode="auto">
            <a:xfrm>
              <a:off x="4117" y="1403"/>
              <a:ext cx="2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bg1"/>
                  </a:solidFill>
                </a:rPr>
                <a:t>pHL</a:t>
              </a:r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94309" name="Rectangle 7"/>
            <p:cNvSpPr>
              <a:spLocks noChangeArrowheads="1"/>
            </p:cNvSpPr>
            <p:nvPr/>
          </p:nvSpPr>
          <p:spPr bwMode="auto">
            <a:xfrm>
              <a:off x="4391" y="1322"/>
              <a:ext cx="44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>
                  <a:solidFill>
                    <a:schemeClr val="bg1"/>
                  </a:solidFill>
                </a:rPr>
                <a:t> = f(R</a:t>
              </a:r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94310" name="Rectangle 8"/>
            <p:cNvSpPr>
              <a:spLocks noChangeArrowheads="1"/>
            </p:cNvSpPr>
            <p:nvPr/>
          </p:nvSpPr>
          <p:spPr bwMode="auto">
            <a:xfrm>
              <a:off x="4841" y="1403"/>
              <a:ext cx="1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bg1"/>
                  </a:solidFill>
                </a:rPr>
                <a:t>on</a:t>
              </a:r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94311" name="Rectangle 9"/>
            <p:cNvSpPr>
              <a:spLocks noChangeArrowheads="1"/>
            </p:cNvSpPr>
            <p:nvPr/>
          </p:nvSpPr>
          <p:spPr bwMode="auto">
            <a:xfrm>
              <a:off x="5011" y="1322"/>
              <a:ext cx="17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>
                  <a:solidFill>
                    <a:schemeClr val="bg1"/>
                  </a:solidFill>
                </a:rPr>
                <a:t>.C</a:t>
              </a:r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94312" name="Rectangle 10"/>
            <p:cNvSpPr>
              <a:spLocks noChangeArrowheads="1"/>
            </p:cNvSpPr>
            <p:nvPr/>
          </p:nvSpPr>
          <p:spPr bwMode="auto">
            <a:xfrm>
              <a:off x="5188" y="1403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bg1"/>
                  </a:solidFill>
                </a:rPr>
                <a:t>L</a:t>
              </a:r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94313" name="Rectangle 11"/>
            <p:cNvSpPr>
              <a:spLocks noChangeArrowheads="1"/>
            </p:cNvSpPr>
            <p:nvPr/>
          </p:nvSpPr>
          <p:spPr bwMode="auto">
            <a:xfrm>
              <a:off x="5277" y="1322"/>
              <a:ext cx="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>
                  <a:solidFill>
                    <a:schemeClr val="bg1"/>
                  </a:solidFill>
                </a:rPr>
                <a:t>)</a:t>
              </a:r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94314" name="Rectangle 12"/>
            <p:cNvSpPr>
              <a:spLocks noChangeArrowheads="1"/>
            </p:cNvSpPr>
            <p:nvPr/>
          </p:nvSpPr>
          <p:spPr bwMode="auto">
            <a:xfrm>
              <a:off x="4435" y="1618"/>
              <a:ext cx="67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>
                  <a:solidFill>
                    <a:schemeClr val="bg1"/>
                  </a:solidFill>
                </a:rPr>
                <a:t>= 0.69 R</a:t>
              </a:r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94315" name="Rectangle 13"/>
            <p:cNvSpPr>
              <a:spLocks noChangeArrowheads="1"/>
            </p:cNvSpPr>
            <p:nvPr/>
          </p:nvSpPr>
          <p:spPr bwMode="auto">
            <a:xfrm>
              <a:off x="5107" y="1699"/>
              <a:ext cx="1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bg1"/>
                  </a:solidFill>
                </a:rPr>
                <a:t>on</a:t>
              </a:r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94316" name="Rectangle 14"/>
            <p:cNvSpPr>
              <a:spLocks noChangeArrowheads="1"/>
            </p:cNvSpPr>
            <p:nvPr/>
          </p:nvSpPr>
          <p:spPr bwMode="auto">
            <a:xfrm>
              <a:off x="5284" y="1618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>
                  <a:solidFill>
                    <a:schemeClr val="bg1"/>
                  </a:solidFill>
                </a:rPr>
                <a:t>C</a:t>
              </a:r>
              <a:endParaRPr lang="en-US" sz="1800" b="0">
                <a:solidFill>
                  <a:schemeClr val="bg1"/>
                </a:solidFill>
              </a:endParaRPr>
            </a:p>
          </p:txBody>
        </p:sp>
        <p:sp>
          <p:nvSpPr>
            <p:cNvPr id="94317" name="Rectangle 15"/>
            <p:cNvSpPr>
              <a:spLocks noChangeArrowheads="1"/>
            </p:cNvSpPr>
            <p:nvPr/>
          </p:nvSpPr>
          <p:spPr bwMode="auto">
            <a:xfrm>
              <a:off x="5410" y="1699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chemeClr val="bg1"/>
                  </a:solidFill>
                </a:rPr>
                <a:t>L</a:t>
              </a:r>
              <a:endParaRPr lang="en-US" sz="1800" b="0">
                <a:solidFill>
                  <a:schemeClr val="bg1"/>
                </a:solidFill>
              </a:endParaRPr>
            </a:p>
          </p:txBody>
        </p:sp>
      </p:grpSp>
      <p:sp>
        <p:nvSpPr>
          <p:cNvPr id="94212" name="Rectangle 16"/>
          <p:cNvSpPr>
            <a:spLocks noChangeArrowheads="1"/>
          </p:cNvSpPr>
          <p:nvPr/>
        </p:nvSpPr>
        <p:spPr bwMode="auto">
          <a:xfrm>
            <a:off x="4772025" y="3797300"/>
            <a:ext cx="11113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3" name="Rectangle 17"/>
          <p:cNvSpPr>
            <a:spLocks noChangeArrowheads="1"/>
          </p:cNvSpPr>
          <p:nvPr/>
        </p:nvSpPr>
        <p:spPr bwMode="auto">
          <a:xfrm>
            <a:off x="4772025" y="5532438"/>
            <a:ext cx="1588" cy="127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4" name="Rectangle 18"/>
          <p:cNvSpPr>
            <a:spLocks noChangeArrowheads="1"/>
          </p:cNvSpPr>
          <p:nvPr/>
        </p:nvSpPr>
        <p:spPr bwMode="auto">
          <a:xfrm>
            <a:off x="7502525" y="5532438"/>
            <a:ext cx="1588" cy="127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5" name="Rectangle 19"/>
          <p:cNvSpPr>
            <a:spLocks noChangeArrowheads="1"/>
          </p:cNvSpPr>
          <p:nvPr/>
        </p:nvSpPr>
        <p:spPr bwMode="auto">
          <a:xfrm>
            <a:off x="5334000" y="5881688"/>
            <a:ext cx="11113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6" name="Rectangle 20"/>
          <p:cNvSpPr>
            <a:spLocks noChangeArrowheads="1"/>
          </p:cNvSpPr>
          <p:nvPr/>
        </p:nvSpPr>
        <p:spPr bwMode="auto">
          <a:xfrm>
            <a:off x="5334000" y="5881688"/>
            <a:ext cx="11113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7" name="Rectangle 21"/>
          <p:cNvSpPr>
            <a:spLocks noChangeArrowheads="1"/>
          </p:cNvSpPr>
          <p:nvPr/>
        </p:nvSpPr>
        <p:spPr bwMode="auto">
          <a:xfrm>
            <a:off x="5334000" y="5881688"/>
            <a:ext cx="11113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8" name="Rectangle 22"/>
          <p:cNvSpPr>
            <a:spLocks noChangeArrowheads="1"/>
          </p:cNvSpPr>
          <p:nvPr/>
        </p:nvSpPr>
        <p:spPr bwMode="auto">
          <a:xfrm>
            <a:off x="5334000" y="5318125"/>
            <a:ext cx="11113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9" name="Rectangle 23"/>
          <p:cNvSpPr>
            <a:spLocks noChangeArrowheads="1"/>
          </p:cNvSpPr>
          <p:nvPr/>
        </p:nvSpPr>
        <p:spPr bwMode="auto">
          <a:xfrm>
            <a:off x="5334000" y="5307013"/>
            <a:ext cx="11113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0" name="Rectangle 24"/>
          <p:cNvSpPr>
            <a:spLocks noChangeArrowheads="1"/>
          </p:cNvSpPr>
          <p:nvPr/>
        </p:nvSpPr>
        <p:spPr bwMode="auto">
          <a:xfrm>
            <a:off x="5099050" y="5202238"/>
            <a:ext cx="1588" cy="11112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1" name="Rectangle 25"/>
          <p:cNvSpPr>
            <a:spLocks noChangeArrowheads="1"/>
          </p:cNvSpPr>
          <p:nvPr/>
        </p:nvSpPr>
        <p:spPr bwMode="auto">
          <a:xfrm>
            <a:off x="5111750" y="5202238"/>
            <a:ext cx="1588" cy="11112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2" name="Rectangle 26"/>
          <p:cNvSpPr>
            <a:spLocks noChangeArrowheads="1"/>
          </p:cNvSpPr>
          <p:nvPr/>
        </p:nvSpPr>
        <p:spPr bwMode="auto">
          <a:xfrm>
            <a:off x="5146675" y="5510213"/>
            <a:ext cx="11113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3" name="Rectangle 27"/>
          <p:cNvSpPr>
            <a:spLocks noChangeArrowheads="1"/>
          </p:cNvSpPr>
          <p:nvPr/>
        </p:nvSpPr>
        <p:spPr bwMode="auto">
          <a:xfrm>
            <a:off x="5884863" y="3562350"/>
            <a:ext cx="11112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4" name="Rectangle 28"/>
          <p:cNvSpPr>
            <a:spLocks noChangeArrowheads="1"/>
          </p:cNvSpPr>
          <p:nvPr/>
        </p:nvSpPr>
        <p:spPr bwMode="auto">
          <a:xfrm>
            <a:off x="5708650" y="3230563"/>
            <a:ext cx="12700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5" name="Rectangle 29"/>
          <p:cNvSpPr>
            <a:spLocks noChangeArrowheads="1"/>
          </p:cNvSpPr>
          <p:nvPr/>
        </p:nvSpPr>
        <p:spPr bwMode="auto">
          <a:xfrm>
            <a:off x="4783138" y="5354638"/>
            <a:ext cx="11112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6" name="Rectangle 30"/>
          <p:cNvSpPr>
            <a:spLocks noChangeArrowheads="1"/>
          </p:cNvSpPr>
          <p:nvPr/>
        </p:nvSpPr>
        <p:spPr bwMode="auto">
          <a:xfrm>
            <a:off x="4783138" y="5354638"/>
            <a:ext cx="11112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7" name="Rectangle 31"/>
          <p:cNvSpPr>
            <a:spLocks noChangeArrowheads="1"/>
          </p:cNvSpPr>
          <p:nvPr/>
        </p:nvSpPr>
        <p:spPr bwMode="auto">
          <a:xfrm>
            <a:off x="4783138" y="5354638"/>
            <a:ext cx="11112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8" name="Rectangle 32"/>
          <p:cNvSpPr>
            <a:spLocks noChangeArrowheads="1"/>
          </p:cNvSpPr>
          <p:nvPr/>
        </p:nvSpPr>
        <p:spPr bwMode="auto">
          <a:xfrm>
            <a:off x="5334000" y="5354638"/>
            <a:ext cx="1588" cy="11112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9" name="Rectangle 33"/>
          <p:cNvSpPr>
            <a:spLocks noChangeArrowheads="1"/>
          </p:cNvSpPr>
          <p:nvPr/>
        </p:nvSpPr>
        <p:spPr bwMode="auto">
          <a:xfrm>
            <a:off x="5345113" y="5029200"/>
            <a:ext cx="1587" cy="11113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0" name="Line 34"/>
          <p:cNvSpPr>
            <a:spLocks noChangeShapeType="1"/>
          </p:cNvSpPr>
          <p:nvPr/>
        </p:nvSpPr>
        <p:spPr bwMode="auto">
          <a:xfrm>
            <a:off x="1614488" y="4673600"/>
            <a:ext cx="1587" cy="4333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1" name="Line 35"/>
          <p:cNvSpPr>
            <a:spLocks noChangeShapeType="1"/>
          </p:cNvSpPr>
          <p:nvPr/>
        </p:nvSpPr>
        <p:spPr bwMode="auto">
          <a:xfrm>
            <a:off x="2308225" y="3514725"/>
            <a:ext cx="1588" cy="4953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2" name="Line 36"/>
          <p:cNvSpPr>
            <a:spLocks noChangeShapeType="1"/>
          </p:cNvSpPr>
          <p:nvPr/>
        </p:nvSpPr>
        <p:spPr bwMode="auto">
          <a:xfrm>
            <a:off x="2308225" y="4116388"/>
            <a:ext cx="1588" cy="481012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3" name="Line 37"/>
          <p:cNvSpPr>
            <a:spLocks noChangeShapeType="1"/>
          </p:cNvSpPr>
          <p:nvPr/>
        </p:nvSpPr>
        <p:spPr bwMode="auto">
          <a:xfrm>
            <a:off x="1614488" y="2776538"/>
            <a:ext cx="1587" cy="7381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4" name="Line 38"/>
          <p:cNvSpPr>
            <a:spLocks noChangeShapeType="1"/>
          </p:cNvSpPr>
          <p:nvPr/>
        </p:nvSpPr>
        <p:spPr bwMode="auto">
          <a:xfrm>
            <a:off x="1614488" y="1876425"/>
            <a:ext cx="1587" cy="35083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5" name="Line 39"/>
          <p:cNvSpPr>
            <a:spLocks noChangeShapeType="1"/>
          </p:cNvSpPr>
          <p:nvPr/>
        </p:nvSpPr>
        <p:spPr bwMode="auto">
          <a:xfrm>
            <a:off x="1241425" y="1876425"/>
            <a:ext cx="739775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6" name="Line 40"/>
          <p:cNvSpPr>
            <a:spLocks noChangeShapeType="1"/>
          </p:cNvSpPr>
          <p:nvPr/>
        </p:nvSpPr>
        <p:spPr bwMode="auto">
          <a:xfrm>
            <a:off x="4389438" y="1908175"/>
            <a:ext cx="746125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7" name="Line 41"/>
          <p:cNvSpPr>
            <a:spLocks noChangeShapeType="1"/>
          </p:cNvSpPr>
          <p:nvPr/>
        </p:nvSpPr>
        <p:spPr bwMode="auto">
          <a:xfrm>
            <a:off x="1614488" y="3514725"/>
            <a:ext cx="1098550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8" name="Oval 42"/>
          <p:cNvSpPr>
            <a:spLocks noChangeArrowheads="1"/>
          </p:cNvSpPr>
          <p:nvPr/>
        </p:nvSpPr>
        <p:spPr bwMode="auto">
          <a:xfrm>
            <a:off x="1570038" y="3468688"/>
            <a:ext cx="90487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9" name="Oval 43"/>
          <p:cNvSpPr>
            <a:spLocks noChangeArrowheads="1"/>
          </p:cNvSpPr>
          <p:nvPr/>
        </p:nvSpPr>
        <p:spPr bwMode="auto">
          <a:xfrm>
            <a:off x="2262188" y="3468688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40" name="Freeform 44"/>
          <p:cNvSpPr>
            <a:spLocks/>
          </p:cNvSpPr>
          <p:nvPr/>
        </p:nvSpPr>
        <p:spPr bwMode="auto">
          <a:xfrm>
            <a:off x="1524000" y="2227263"/>
            <a:ext cx="182563" cy="549275"/>
          </a:xfrm>
          <a:custGeom>
            <a:avLst/>
            <a:gdLst>
              <a:gd name="T0" fmla="*/ 57 w 115"/>
              <a:gd name="T1" fmla="*/ 346 h 346"/>
              <a:gd name="T2" fmla="*/ 0 w 115"/>
              <a:gd name="T3" fmla="*/ 317 h 346"/>
              <a:gd name="T4" fmla="*/ 115 w 115"/>
              <a:gd name="T5" fmla="*/ 259 h 346"/>
              <a:gd name="T6" fmla="*/ 0 w 115"/>
              <a:gd name="T7" fmla="*/ 202 h 346"/>
              <a:gd name="T8" fmla="*/ 115 w 115"/>
              <a:gd name="T9" fmla="*/ 144 h 346"/>
              <a:gd name="T10" fmla="*/ 0 w 115"/>
              <a:gd name="T11" fmla="*/ 86 h 346"/>
              <a:gd name="T12" fmla="*/ 115 w 115"/>
              <a:gd name="T13" fmla="*/ 29 h 346"/>
              <a:gd name="T14" fmla="*/ 57 w 115"/>
              <a:gd name="T15" fmla="*/ 0 h 3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"/>
              <a:gd name="T25" fmla="*/ 0 h 346"/>
              <a:gd name="T26" fmla="*/ 115 w 115"/>
              <a:gd name="T27" fmla="*/ 346 h 34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" h="346">
                <a:moveTo>
                  <a:pt x="57" y="346"/>
                </a:moveTo>
                <a:lnTo>
                  <a:pt x="0" y="317"/>
                </a:lnTo>
                <a:lnTo>
                  <a:pt x="115" y="259"/>
                </a:lnTo>
                <a:lnTo>
                  <a:pt x="0" y="202"/>
                </a:lnTo>
                <a:lnTo>
                  <a:pt x="115" y="144"/>
                </a:lnTo>
                <a:lnTo>
                  <a:pt x="0" y="86"/>
                </a:lnTo>
                <a:lnTo>
                  <a:pt x="115" y="29"/>
                </a:lnTo>
                <a:lnTo>
                  <a:pt x="57" y="0"/>
                </a:lnTo>
              </a:path>
            </a:pathLst>
          </a:custGeom>
          <a:noFill/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41" name="Line 45"/>
          <p:cNvSpPr>
            <a:spLocks noChangeShapeType="1"/>
          </p:cNvSpPr>
          <p:nvPr/>
        </p:nvSpPr>
        <p:spPr bwMode="auto">
          <a:xfrm>
            <a:off x="4762500" y="4794250"/>
            <a:ext cx="1588" cy="31273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42" name="Line 46"/>
          <p:cNvSpPr>
            <a:spLocks noChangeShapeType="1"/>
          </p:cNvSpPr>
          <p:nvPr/>
        </p:nvSpPr>
        <p:spPr bwMode="auto">
          <a:xfrm>
            <a:off x="4762500" y="3484563"/>
            <a:ext cx="1588" cy="7620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43" name="Freeform 47"/>
          <p:cNvSpPr>
            <a:spLocks/>
          </p:cNvSpPr>
          <p:nvPr/>
        </p:nvSpPr>
        <p:spPr bwMode="auto">
          <a:xfrm>
            <a:off x="4670425" y="4246563"/>
            <a:ext cx="182563" cy="547687"/>
          </a:xfrm>
          <a:custGeom>
            <a:avLst/>
            <a:gdLst>
              <a:gd name="T0" fmla="*/ 58 w 115"/>
              <a:gd name="T1" fmla="*/ 345 h 345"/>
              <a:gd name="T2" fmla="*/ 0 w 115"/>
              <a:gd name="T3" fmla="*/ 317 h 345"/>
              <a:gd name="T4" fmla="*/ 115 w 115"/>
              <a:gd name="T5" fmla="*/ 259 h 345"/>
              <a:gd name="T6" fmla="*/ 0 w 115"/>
              <a:gd name="T7" fmla="*/ 201 h 345"/>
              <a:gd name="T8" fmla="*/ 115 w 115"/>
              <a:gd name="T9" fmla="*/ 144 h 345"/>
              <a:gd name="T10" fmla="*/ 0 w 115"/>
              <a:gd name="T11" fmla="*/ 86 h 345"/>
              <a:gd name="T12" fmla="*/ 115 w 115"/>
              <a:gd name="T13" fmla="*/ 29 h 345"/>
              <a:gd name="T14" fmla="*/ 58 w 115"/>
              <a:gd name="T15" fmla="*/ 0 h 3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"/>
              <a:gd name="T25" fmla="*/ 0 h 345"/>
              <a:gd name="T26" fmla="*/ 115 w 115"/>
              <a:gd name="T27" fmla="*/ 345 h 3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" h="345">
                <a:moveTo>
                  <a:pt x="58" y="345"/>
                </a:moveTo>
                <a:lnTo>
                  <a:pt x="0" y="317"/>
                </a:lnTo>
                <a:lnTo>
                  <a:pt x="115" y="259"/>
                </a:lnTo>
                <a:lnTo>
                  <a:pt x="0" y="201"/>
                </a:lnTo>
                <a:lnTo>
                  <a:pt x="115" y="144"/>
                </a:lnTo>
                <a:lnTo>
                  <a:pt x="0" y="86"/>
                </a:lnTo>
                <a:lnTo>
                  <a:pt x="115" y="29"/>
                </a:lnTo>
                <a:lnTo>
                  <a:pt x="58" y="0"/>
                </a:lnTo>
              </a:path>
            </a:pathLst>
          </a:custGeom>
          <a:noFill/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44" name="Line 48"/>
          <p:cNvSpPr>
            <a:spLocks noChangeShapeType="1"/>
          </p:cNvSpPr>
          <p:nvPr/>
        </p:nvSpPr>
        <p:spPr bwMode="auto">
          <a:xfrm flipH="1">
            <a:off x="1439863" y="5106988"/>
            <a:ext cx="342900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45" name="Line 49"/>
          <p:cNvSpPr>
            <a:spLocks noChangeShapeType="1"/>
          </p:cNvSpPr>
          <p:nvPr/>
        </p:nvSpPr>
        <p:spPr bwMode="auto">
          <a:xfrm flipH="1">
            <a:off x="1500188" y="5183188"/>
            <a:ext cx="222250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46" name="Line 50"/>
          <p:cNvSpPr>
            <a:spLocks noChangeShapeType="1"/>
          </p:cNvSpPr>
          <p:nvPr/>
        </p:nvSpPr>
        <p:spPr bwMode="auto">
          <a:xfrm flipH="1">
            <a:off x="1562100" y="5251450"/>
            <a:ext cx="98425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47" name="Line 51"/>
          <p:cNvSpPr>
            <a:spLocks noChangeShapeType="1"/>
          </p:cNvSpPr>
          <p:nvPr/>
        </p:nvSpPr>
        <p:spPr bwMode="auto">
          <a:xfrm flipH="1">
            <a:off x="4586288" y="5106988"/>
            <a:ext cx="350837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48" name="Line 52"/>
          <p:cNvSpPr>
            <a:spLocks noChangeShapeType="1"/>
          </p:cNvSpPr>
          <p:nvPr/>
        </p:nvSpPr>
        <p:spPr bwMode="auto">
          <a:xfrm flipH="1">
            <a:off x="4648200" y="5183188"/>
            <a:ext cx="220663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49" name="Line 53"/>
          <p:cNvSpPr>
            <a:spLocks noChangeShapeType="1"/>
          </p:cNvSpPr>
          <p:nvPr/>
        </p:nvSpPr>
        <p:spPr bwMode="auto">
          <a:xfrm flipH="1">
            <a:off x="4708525" y="5251450"/>
            <a:ext cx="106363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50" name="Line 54"/>
          <p:cNvSpPr>
            <a:spLocks noChangeShapeType="1"/>
          </p:cNvSpPr>
          <p:nvPr/>
        </p:nvSpPr>
        <p:spPr bwMode="auto">
          <a:xfrm flipH="1">
            <a:off x="2141538" y="4597400"/>
            <a:ext cx="342900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51" name="Line 55"/>
          <p:cNvSpPr>
            <a:spLocks noChangeShapeType="1"/>
          </p:cNvSpPr>
          <p:nvPr/>
        </p:nvSpPr>
        <p:spPr bwMode="auto">
          <a:xfrm flipH="1">
            <a:off x="2201863" y="4665663"/>
            <a:ext cx="220662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52" name="Line 56"/>
          <p:cNvSpPr>
            <a:spLocks noChangeShapeType="1"/>
          </p:cNvSpPr>
          <p:nvPr/>
        </p:nvSpPr>
        <p:spPr bwMode="auto">
          <a:xfrm flipH="1">
            <a:off x="2262188" y="4741863"/>
            <a:ext cx="100012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53" name="Line 57"/>
          <p:cNvSpPr>
            <a:spLocks noChangeShapeType="1"/>
          </p:cNvSpPr>
          <p:nvPr/>
        </p:nvSpPr>
        <p:spPr bwMode="auto">
          <a:xfrm>
            <a:off x="2163763" y="4010025"/>
            <a:ext cx="296862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54" name="Line 58"/>
          <p:cNvSpPr>
            <a:spLocks noChangeShapeType="1"/>
          </p:cNvSpPr>
          <p:nvPr/>
        </p:nvSpPr>
        <p:spPr bwMode="auto">
          <a:xfrm>
            <a:off x="2163763" y="4116388"/>
            <a:ext cx="296862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55" name="Oval 59"/>
          <p:cNvSpPr>
            <a:spLocks noChangeArrowheads="1"/>
          </p:cNvSpPr>
          <p:nvPr/>
        </p:nvSpPr>
        <p:spPr bwMode="auto">
          <a:xfrm>
            <a:off x="1562100" y="4565650"/>
            <a:ext cx="106363" cy="107950"/>
          </a:xfrm>
          <a:prstGeom prst="ellips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56" name="Oval 60"/>
          <p:cNvSpPr>
            <a:spLocks noChangeArrowheads="1"/>
          </p:cNvSpPr>
          <p:nvPr/>
        </p:nvSpPr>
        <p:spPr bwMode="auto">
          <a:xfrm>
            <a:off x="2713038" y="3462338"/>
            <a:ext cx="106362" cy="106362"/>
          </a:xfrm>
          <a:prstGeom prst="ellips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57" name="Line 61"/>
          <p:cNvSpPr>
            <a:spLocks noChangeShapeType="1"/>
          </p:cNvSpPr>
          <p:nvPr/>
        </p:nvSpPr>
        <p:spPr bwMode="auto">
          <a:xfrm>
            <a:off x="6164263" y="3636963"/>
            <a:ext cx="1587" cy="4953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58" name="Line 62"/>
          <p:cNvSpPr>
            <a:spLocks noChangeShapeType="1"/>
          </p:cNvSpPr>
          <p:nvPr/>
        </p:nvSpPr>
        <p:spPr bwMode="auto">
          <a:xfrm>
            <a:off x="6164263" y="4238625"/>
            <a:ext cx="1587" cy="47942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59" name="Line 63"/>
          <p:cNvSpPr>
            <a:spLocks noChangeShapeType="1"/>
          </p:cNvSpPr>
          <p:nvPr/>
        </p:nvSpPr>
        <p:spPr bwMode="auto">
          <a:xfrm>
            <a:off x="4762500" y="3636963"/>
            <a:ext cx="1698625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0" name="Oval 64"/>
          <p:cNvSpPr>
            <a:spLocks noChangeArrowheads="1"/>
          </p:cNvSpPr>
          <p:nvPr/>
        </p:nvSpPr>
        <p:spPr bwMode="auto">
          <a:xfrm>
            <a:off x="4716463" y="3590925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1" name="Oval 65"/>
          <p:cNvSpPr>
            <a:spLocks noChangeArrowheads="1"/>
          </p:cNvSpPr>
          <p:nvPr/>
        </p:nvSpPr>
        <p:spPr bwMode="auto">
          <a:xfrm>
            <a:off x="6118225" y="3590925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2" name="Line 66"/>
          <p:cNvSpPr>
            <a:spLocks noChangeShapeType="1"/>
          </p:cNvSpPr>
          <p:nvPr/>
        </p:nvSpPr>
        <p:spPr bwMode="auto">
          <a:xfrm flipH="1">
            <a:off x="5989638" y="4718050"/>
            <a:ext cx="349250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3" name="Line 67"/>
          <p:cNvSpPr>
            <a:spLocks noChangeShapeType="1"/>
          </p:cNvSpPr>
          <p:nvPr/>
        </p:nvSpPr>
        <p:spPr bwMode="auto">
          <a:xfrm flipH="1">
            <a:off x="6049963" y="4787900"/>
            <a:ext cx="220662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4" name="Line 68"/>
          <p:cNvSpPr>
            <a:spLocks noChangeShapeType="1"/>
          </p:cNvSpPr>
          <p:nvPr/>
        </p:nvSpPr>
        <p:spPr bwMode="auto">
          <a:xfrm flipH="1">
            <a:off x="6110288" y="4862513"/>
            <a:ext cx="107950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5" name="Line 69"/>
          <p:cNvSpPr>
            <a:spLocks noChangeShapeType="1"/>
          </p:cNvSpPr>
          <p:nvPr/>
        </p:nvSpPr>
        <p:spPr bwMode="auto">
          <a:xfrm>
            <a:off x="6019800" y="4132263"/>
            <a:ext cx="288925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6" name="Line 70"/>
          <p:cNvSpPr>
            <a:spLocks noChangeShapeType="1"/>
          </p:cNvSpPr>
          <p:nvPr/>
        </p:nvSpPr>
        <p:spPr bwMode="auto">
          <a:xfrm>
            <a:off x="6019800" y="4238625"/>
            <a:ext cx="288925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7" name="Oval 71"/>
          <p:cNvSpPr>
            <a:spLocks noChangeArrowheads="1"/>
          </p:cNvSpPr>
          <p:nvPr/>
        </p:nvSpPr>
        <p:spPr bwMode="auto">
          <a:xfrm>
            <a:off x="6461125" y="3582988"/>
            <a:ext cx="106363" cy="106362"/>
          </a:xfrm>
          <a:prstGeom prst="ellips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8" name="Oval 72"/>
          <p:cNvSpPr>
            <a:spLocks noChangeArrowheads="1"/>
          </p:cNvSpPr>
          <p:nvPr/>
        </p:nvSpPr>
        <p:spPr bwMode="auto">
          <a:xfrm>
            <a:off x="4708525" y="3378200"/>
            <a:ext cx="106363" cy="106363"/>
          </a:xfrm>
          <a:prstGeom prst="ellips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69" name="Freeform 73"/>
          <p:cNvSpPr>
            <a:spLocks/>
          </p:cNvSpPr>
          <p:nvPr/>
        </p:nvSpPr>
        <p:spPr bwMode="auto">
          <a:xfrm>
            <a:off x="1371600" y="4276725"/>
            <a:ext cx="204788" cy="122238"/>
          </a:xfrm>
          <a:custGeom>
            <a:avLst/>
            <a:gdLst>
              <a:gd name="T0" fmla="*/ 27 w 27"/>
              <a:gd name="T1" fmla="*/ 0 h 16"/>
              <a:gd name="T2" fmla="*/ 0 w 27"/>
              <a:gd name="T3" fmla="*/ 16 h 16"/>
              <a:gd name="T4" fmla="*/ 0 60000 65536"/>
              <a:gd name="T5" fmla="*/ 0 60000 65536"/>
              <a:gd name="T6" fmla="*/ 0 w 27"/>
              <a:gd name="T7" fmla="*/ 0 h 16"/>
              <a:gd name="T8" fmla="*/ 27 w 27"/>
              <a:gd name="T9" fmla="*/ 16 h 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" h="16">
                <a:moveTo>
                  <a:pt x="27" y="0"/>
                </a:moveTo>
                <a:cubicBezTo>
                  <a:pt x="17" y="3"/>
                  <a:pt x="8" y="9"/>
                  <a:pt x="0" y="16"/>
                </a:cubicBez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0" name="Freeform 74"/>
          <p:cNvSpPr>
            <a:spLocks/>
          </p:cNvSpPr>
          <p:nvPr/>
        </p:nvSpPr>
        <p:spPr bwMode="auto">
          <a:xfrm>
            <a:off x="1287463" y="4337050"/>
            <a:ext cx="144462" cy="130175"/>
          </a:xfrm>
          <a:custGeom>
            <a:avLst/>
            <a:gdLst>
              <a:gd name="T0" fmla="*/ 12 w 19"/>
              <a:gd name="T1" fmla="*/ 7 h 17"/>
              <a:gd name="T2" fmla="*/ 19 w 19"/>
              <a:gd name="T3" fmla="*/ 8 h 17"/>
              <a:gd name="T4" fmla="*/ 19 w 19"/>
              <a:gd name="T5" fmla="*/ 9 h 17"/>
              <a:gd name="T6" fmla="*/ 9 w 19"/>
              <a:gd name="T7" fmla="*/ 12 h 17"/>
              <a:gd name="T8" fmla="*/ 0 w 19"/>
              <a:gd name="T9" fmla="*/ 17 h 17"/>
              <a:gd name="T10" fmla="*/ 6 w 19"/>
              <a:gd name="T11" fmla="*/ 9 h 17"/>
              <a:gd name="T12" fmla="*/ 11 w 19"/>
              <a:gd name="T13" fmla="*/ 0 h 17"/>
              <a:gd name="T14" fmla="*/ 11 w 19"/>
              <a:gd name="T15" fmla="*/ 0 h 17"/>
              <a:gd name="T16" fmla="*/ 12 w 19"/>
              <a:gd name="T17" fmla="*/ 7 h 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"/>
              <a:gd name="T28" fmla="*/ 0 h 17"/>
              <a:gd name="T29" fmla="*/ 19 w 19"/>
              <a:gd name="T30" fmla="*/ 17 h 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" h="17">
                <a:moveTo>
                  <a:pt x="12" y="7"/>
                </a:moveTo>
                <a:cubicBezTo>
                  <a:pt x="19" y="8"/>
                  <a:pt x="19" y="8"/>
                  <a:pt x="19" y="8"/>
                </a:cubicBezTo>
                <a:cubicBezTo>
                  <a:pt x="19" y="9"/>
                  <a:pt x="19" y="9"/>
                  <a:pt x="19" y="9"/>
                </a:cubicBezTo>
                <a:cubicBezTo>
                  <a:pt x="9" y="12"/>
                  <a:pt x="9" y="12"/>
                  <a:pt x="9" y="12"/>
                </a:cubicBezTo>
                <a:cubicBezTo>
                  <a:pt x="6" y="14"/>
                  <a:pt x="3" y="16"/>
                  <a:pt x="0" y="17"/>
                </a:cubicBezTo>
                <a:cubicBezTo>
                  <a:pt x="2" y="15"/>
                  <a:pt x="4" y="12"/>
                  <a:pt x="6" y="9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7"/>
                  <a:pt x="12" y="7"/>
                  <a:pt x="12" y="7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1" name="Freeform 75"/>
          <p:cNvSpPr>
            <a:spLocks noEditPoints="1"/>
          </p:cNvSpPr>
          <p:nvPr/>
        </p:nvSpPr>
        <p:spPr bwMode="auto">
          <a:xfrm>
            <a:off x="1355725" y="3514725"/>
            <a:ext cx="258763" cy="1050925"/>
          </a:xfrm>
          <a:custGeom>
            <a:avLst/>
            <a:gdLst>
              <a:gd name="T0" fmla="*/ 163 w 163"/>
              <a:gd name="T1" fmla="*/ 662 h 662"/>
              <a:gd name="T2" fmla="*/ 0 w 163"/>
              <a:gd name="T3" fmla="*/ 394 h 662"/>
              <a:gd name="T4" fmla="*/ 163 w 163"/>
              <a:gd name="T5" fmla="*/ 346 h 662"/>
              <a:gd name="T6" fmla="*/ 163 w 163"/>
              <a:gd name="T7" fmla="*/ 0 h 662"/>
              <a:gd name="T8" fmla="*/ 0 60000 65536"/>
              <a:gd name="T9" fmla="*/ 0 60000 65536"/>
              <a:gd name="T10" fmla="*/ 0 60000 65536"/>
              <a:gd name="T11" fmla="*/ 0 60000 65536"/>
              <a:gd name="T12" fmla="*/ 0 w 163"/>
              <a:gd name="T13" fmla="*/ 0 h 662"/>
              <a:gd name="T14" fmla="*/ 163 w 163"/>
              <a:gd name="T15" fmla="*/ 662 h 6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" h="662">
                <a:moveTo>
                  <a:pt x="163" y="662"/>
                </a:moveTo>
                <a:lnTo>
                  <a:pt x="0" y="394"/>
                </a:lnTo>
                <a:moveTo>
                  <a:pt x="163" y="346"/>
                </a:moveTo>
                <a:lnTo>
                  <a:pt x="163" y="0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2" name="Freeform 76"/>
          <p:cNvSpPr>
            <a:spLocks/>
          </p:cNvSpPr>
          <p:nvPr/>
        </p:nvSpPr>
        <p:spPr bwMode="auto">
          <a:xfrm>
            <a:off x="4518025" y="3087688"/>
            <a:ext cx="206375" cy="122237"/>
          </a:xfrm>
          <a:custGeom>
            <a:avLst/>
            <a:gdLst>
              <a:gd name="T0" fmla="*/ 27 w 27"/>
              <a:gd name="T1" fmla="*/ 0 h 16"/>
              <a:gd name="T2" fmla="*/ 0 w 27"/>
              <a:gd name="T3" fmla="*/ 16 h 16"/>
              <a:gd name="T4" fmla="*/ 0 60000 65536"/>
              <a:gd name="T5" fmla="*/ 0 60000 65536"/>
              <a:gd name="T6" fmla="*/ 0 w 27"/>
              <a:gd name="T7" fmla="*/ 0 h 16"/>
              <a:gd name="T8" fmla="*/ 27 w 27"/>
              <a:gd name="T9" fmla="*/ 16 h 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" h="16">
                <a:moveTo>
                  <a:pt x="27" y="0"/>
                </a:moveTo>
                <a:cubicBezTo>
                  <a:pt x="17" y="3"/>
                  <a:pt x="8" y="9"/>
                  <a:pt x="0" y="16"/>
                </a:cubicBez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3" name="Freeform 77"/>
          <p:cNvSpPr>
            <a:spLocks/>
          </p:cNvSpPr>
          <p:nvPr/>
        </p:nvSpPr>
        <p:spPr bwMode="auto">
          <a:xfrm>
            <a:off x="4441825" y="3149600"/>
            <a:ext cx="138113" cy="128588"/>
          </a:xfrm>
          <a:custGeom>
            <a:avLst/>
            <a:gdLst>
              <a:gd name="T0" fmla="*/ 11 w 18"/>
              <a:gd name="T1" fmla="*/ 7 h 17"/>
              <a:gd name="T2" fmla="*/ 18 w 18"/>
              <a:gd name="T3" fmla="*/ 9 h 17"/>
              <a:gd name="T4" fmla="*/ 18 w 18"/>
              <a:gd name="T5" fmla="*/ 9 h 17"/>
              <a:gd name="T6" fmla="*/ 8 w 18"/>
              <a:gd name="T7" fmla="*/ 12 h 17"/>
              <a:gd name="T8" fmla="*/ 0 w 18"/>
              <a:gd name="T9" fmla="*/ 17 h 17"/>
              <a:gd name="T10" fmla="*/ 5 w 18"/>
              <a:gd name="T11" fmla="*/ 9 h 17"/>
              <a:gd name="T12" fmla="*/ 10 w 18"/>
              <a:gd name="T13" fmla="*/ 0 h 17"/>
              <a:gd name="T14" fmla="*/ 10 w 18"/>
              <a:gd name="T15" fmla="*/ 0 h 17"/>
              <a:gd name="T16" fmla="*/ 11 w 18"/>
              <a:gd name="T17" fmla="*/ 7 h 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17"/>
              <a:gd name="T29" fmla="*/ 18 w 18"/>
              <a:gd name="T30" fmla="*/ 17 h 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17">
                <a:moveTo>
                  <a:pt x="11" y="7"/>
                </a:move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8" y="12"/>
                  <a:pt x="8" y="12"/>
                  <a:pt x="8" y="12"/>
                </a:cubicBezTo>
                <a:cubicBezTo>
                  <a:pt x="5" y="14"/>
                  <a:pt x="2" y="16"/>
                  <a:pt x="0" y="17"/>
                </a:cubicBezTo>
                <a:cubicBezTo>
                  <a:pt x="1" y="15"/>
                  <a:pt x="3" y="12"/>
                  <a:pt x="5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7"/>
                  <a:pt x="11" y="7"/>
                  <a:pt x="11" y="7"/>
                </a:cubicBez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4" name="Freeform 78"/>
          <p:cNvSpPr>
            <a:spLocks noEditPoints="1"/>
          </p:cNvSpPr>
          <p:nvPr/>
        </p:nvSpPr>
        <p:spPr bwMode="auto">
          <a:xfrm>
            <a:off x="4503738" y="1908175"/>
            <a:ext cx="258762" cy="1470025"/>
          </a:xfrm>
          <a:custGeom>
            <a:avLst/>
            <a:gdLst>
              <a:gd name="T0" fmla="*/ 163 w 163"/>
              <a:gd name="T1" fmla="*/ 926 h 926"/>
              <a:gd name="T2" fmla="*/ 0 w 163"/>
              <a:gd name="T3" fmla="*/ 657 h 926"/>
              <a:gd name="T4" fmla="*/ 163 w 163"/>
              <a:gd name="T5" fmla="*/ 609 h 926"/>
              <a:gd name="T6" fmla="*/ 163 w 163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63"/>
              <a:gd name="T13" fmla="*/ 0 h 926"/>
              <a:gd name="T14" fmla="*/ 163 w 163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" h="926">
                <a:moveTo>
                  <a:pt x="163" y="926"/>
                </a:moveTo>
                <a:lnTo>
                  <a:pt x="0" y="657"/>
                </a:lnTo>
                <a:moveTo>
                  <a:pt x="163" y="609"/>
                </a:moveTo>
                <a:lnTo>
                  <a:pt x="163" y="0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5" name="Freeform 79"/>
          <p:cNvSpPr>
            <a:spLocks/>
          </p:cNvSpPr>
          <p:nvPr/>
        </p:nvSpPr>
        <p:spPr bwMode="auto">
          <a:xfrm>
            <a:off x="1989138" y="2159000"/>
            <a:ext cx="220662" cy="898525"/>
          </a:xfrm>
          <a:custGeom>
            <a:avLst/>
            <a:gdLst>
              <a:gd name="T0" fmla="*/ 0 w 29"/>
              <a:gd name="T1" fmla="*/ 0 h 118"/>
              <a:gd name="T2" fmla="*/ 1 w 29"/>
              <a:gd name="T3" fmla="*/ 60 h 118"/>
              <a:gd name="T4" fmla="*/ 19 w 29"/>
              <a:gd name="T5" fmla="*/ 106 h 118"/>
              <a:gd name="T6" fmla="*/ 29 w 29"/>
              <a:gd name="T7" fmla="*/ 118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29"/>
              <a:gd name="T13" fmla="*/ 0 h 118"/>
              <a:gd name="T14" fmla="*/ 29 w 29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" h="118">
                <a:moveTo>
                  <a:pt x="0" y="0"/>
                </a:moveTo>
                <a:cubicBezTo>
                  <a:pt x="0" y="7"/>
                  <a:pt x="1" y="57"/>
                  <a:pt x="1" y="60"/>
                </a:cubicBezTo>
                <a:cubicBezTo>
                  <a:pt x="1" y="74"/>
                  <a:pt x="6" y="90"/>
                  <a:pt x="19" y="106"/>
                </a:cubicBezTo>
                <a:cubicBezTo>
                  <a:pt x="29" y="118"/>
                  <a:pt x="29" y="118"/>
                  <a:pt x="29" y="118"/>
                </a:cubicBezTo>
              </a:path>
            </a:pathLst>
          </a:custGeom>
          <a:noFill/>
          <a:ln w="31750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6" name="Freeform 80"/>
          <p:cNvSpPr>
            <a:spLocks/>
          </p:cNvSpPr>
          <p:nvPr/>
        </p:nvSpPr>
        <p:spPr bwMode="auto">
          <a:xfrm>
            <a:off x="2125663" y="2973388"/>
            <a:ext cx="174625" cy="198437"/>
          </a:xfrm>
          <a:custGeom>
            <a:avLst/>
            <a:gdLst>
              <a:gd name="T0" fmla="*/ 9 w 23"/>
              <a:gd name="T1" fmla="*/ 9 h 26"/>
              <a:gd name="T2" fmla="*/ 12 w 23"/>
              <a:gd name="T3" fmla="*/ 0 h 26"/>
              <a:gd name="T4" fmla="*/ 13 w 23"/>
              <a:gd name="T5" fmla="*/ 0 h 26"/>
              <a:gd name="T6" fmla="*/ 17 w 23"/>
              <a:gd name="T7" fmla="*/ 13 h 26"/>
              <a:gd name="T8" fmla="*/ 23 w 23"/>
              <a:gd name="T9" fmla="*/ 26 h 26"/>
              <a:gd name="T10" fmla="*/ 12 w 23"/>
              <a:gd name="T11" fmla="*/ 17 h 26"/>
              <a:gd name="T12" fmla="*/ 0 w 23"/>
              <a:gd name="T13" fmla="*/ 10 h 26"/>
              <a:gd name="T14" fmla="*/ 0 w 23"/>
              <a:gd name="T15" fmla="*/ 10 h 26"/>
              <a:gd name="T16" fmla="*/ 9 w 23"/>
              <a:gd name="T17" fmla="*/ 9 h 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"/>
              <a:gd name="T28" fmla="*/ 0 h 26"/>
              <a:gd name="T29" fmla="*/ 23 w 23"/>
              <a:gd name="T30" fmla="*/ 26 h 2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" h="26">
                <a:moveTo>
                  <a:pt x="9" y="9"/>
                </a:move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7" y="13"/>
                  <a:pt x="17" y="13"/>
                  <a:pt x="17" y="13"/>
                </a:cubicBezTo>
                <a:cubicBezTo>
                  <a:pt x="19" y="17"/>
                  <a:pt x="21" y="22"/>
                  <a:pt x="23" y="26"/>
                </a:cubicBezTo>
                <a:cubicBezTo>
                  <a:pt x="20" y="23"/>
                  <a:pt x="16" y="20"/>
                  <a:pt x="12" y="1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lnTo>
                  <a:pt x="9" y="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7" name="Freeform 81"/>
          <p:cNvSpPr>
            <a:spLocks/>
          </p:cNvSpPr>
          <p:nvPr/>
        </p:nvSpPr>
        <p:spPr bwMode="auto">
          <a:xfrm>
            <a:off x="5143500" y="4222750"/>
            <a:ext cx="122238" cy="206375"/>
          </a:xfrm>
          <a:custGeom>
            <a:avLst/>
            <a:gdLst>
              <a:gd name="T0" fmla="*/ 8 w 16"/>
              <a:gd name="T1" fmla="*/ 5 h 27"/>
              <a:gd name="T2" fmla="*/ 16 w 16"/>
              <a:gd name="T3" fmla="*/ 1 h 27"/>
              <a:gd name="T4" fmla="*/ 16 w 16"/>
              <a:gd name="T5" fmla="*/ 1 h 27"/>
              <a:gd name="T6" fmla="*/ 10 w 16"/>
              <a:gd name="T7" fmla="*/ 13 h 27"/>
              <a:gd name="T8" fmla="*/ 7 w 16"/>
              <a:gd name="T9" fmla="*/ 27 h 27"/>
              <a:gd name="T10" fmla="*/ 4 w 16"/>
              <a:gd name="T11" fmla="*/ 13 h 27"/>
              <a:gd name="T12" fmla="*/ 0 w 16"/>
              <a:gd name="T13" fmla="*/ 0 h 27"/>
              <a:gd name="T14" fmla="*/ 0 w 16"/>
              <a:gd name="T15" fmla="*/ 0 h 27"/>
              <a:gd name="T16" fmla="*/ 8 w 16"/>
              <a:gd name="T17" fmla="*/ 5 h 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"/>
              <a:gd name="T28" fmla="*/ 0 h 27"/>
              <a:gd name="T29" fmla="*/ 16 w 16"/>
              <a:gd name="T30" fmla="*/ 27 h 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" h="27">
                <a:moveTo>
                  <a:pt x="8" y="5"/>
                </a:move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8"/>
                  <a:pt x="8" y="22"/>
                  <a:pt x="7" y="27"/>
                </a:cubicBezTo>
                <a:cubicBezTo>
                  <a:pt x="6" y="22"/>
                  <a:pt x="5" y="18"/>
                  <a:pt x="4" y="1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8" name="Freeform 82"/>
          <p:cNvSpPr>
            <a:spLocks/>
          </p:cNvSpPr>
          <p:nvPr/>
        </p:nvSpPr>
        <p:spPr bwMode="auto">
          <a:xfrm>
            <a:off x="5203825" y="3835400"/>
            <a:ext cx="579438" cy="692150"/>
          </a:xfrm>
          <a:custGeom>
            <a:avLst/>
            <a:gdLst>
              <a:gd name="T0" fmla="*/ 76 w 76"/>
              <a:gd name="T1" fmla="*/ 91 h 91"/>
              <a:gd name="T2" fmla="*/ 37 w 76"/>
              <a:gd name="T3" fmla="*/ 2 h 91"/>
              <a:gd name="T4" fmla="*/ 0 w 76"/>
              <a:gd name="T5" fmla="*/ 61 h 91"/>
              <a:gd name="T6" fmla="*/ 0 60000 65536"/>
              <a:gd name="T7" fmla="*/ 0 60000 65536"/>
              <a:gd name="T8" fmla="*/ 0 60000 65536"/>
              <a:gd name="T9" fmla="*/ 0 w 76"/>
              <a:gd name="T10" fmla="*/ 0 h 91"/>
              <a:gd name="T11" fmla="*/ 76 w 76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" h="91">
                <a:moveTo>
                  <a:pt x="76" y="91"/>
                </a:moveTo>
                <a:cubicBezTo>
                  <a:pt x="74" y="66"/>
                  <a:pt x="67" y="2"/>
                  <a:pt x="37" y="2"/>
                </a:cubicBezTo>
                <a:cubicBezTo>
                  <a:pt x="37" y="2"/>
                  <a:pt x="2" y="0"/>
                  <a:pt x="0" y="61"/>
                </a:cubicBezTo>
              </a:path>
            </a:pathLst>
          </a:custGeom>
          <a:noFill/>
          <a:ln w="31750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79" name="Rectangle 83"/>
          <p:cNvSpPr>
            <a:spLocks noChangeArrowheads="1"/>
          </p:cNvSpPr>
          <p:nvPr/>
        </p:nvSpPr>
        <p:spPr bwMode="auto">
          <a:xfrm>
            <a:off x="6662738" y="3460750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0" i="1">
                <a:solidFill>
                  <a:srgbClr val="000000"/>
                </a:solidFill>
                <a:latin typeface="Times Ten Roman" pitchFamily="18" charset="0"/>
              </a:rPr>
              <a:t>V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80" name="Rectangle 84"/>
          <p:cNvSpPr>
            <a:spLocks noChangeArrowheads="1"/>
          </p:cNvSpPr>
          <p:nvPr/>
        </p:nvSpPr>
        <p:spPr bwMode="auto">
          <a:xfrm>
            <a:off x="6838950" y="3584575"/>
            <a:ext cx="2460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 i="1">
                <a:solidFill>
                  <a:srgbClr val="000000"/>
                </a:solidFill>
                <a:latin typeface="Times Ten Roman" pitchFamily="18" charset="0"/>
              </a:rPr>
              <a:t>out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81" name="Rectangle 85"/>
          <p:cNvSpPr>
            <a:spLocks noChangeArrowheads="1"/>
          </p:cNvSpPr>
          <p:nvPr/>
        </p:nvSpPr>
        <p:spPr bwMode="auto">
          <a:xfrm>
            <a:off x="2914650" y="3338513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0" i="1">
                <a:solidFill>
                  <a:srgbClr val="000000"/>
                </a:solidFill>
                <a:latin typeface="Times Ten Roman" pitchFamily="18" charset="0"/>
              </a:rPr>
              <a:t>V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82" name="Rectangle 86"/>
          <p:cNvSpPr>
            <a:spLocks noChangeArrowheads="1"/>
          </p:cNvSpPr>
          <p:nvPr/>
        </p:nvSpPr>
        <p:spPr bwMode="auto">
          <a:xfrm>
            <a:off x="3089275" y="3459163"/>
            <a:ext cx="2651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="0" i="1">
                <a:solidFill>
                  <a:srgbClr val="000000"/>
                </a:solidFill>
                <a:latin typeface="Times Ten Roman" pitchFamily="18" charset="0"/>
              </a:rPr>
              <a:t>out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83" name="Rectangle 87"/>
          <p:cNvSpPr>
            <a:spLocks noChangeArrowheads="1"/>
          </p:cNvSpPr>
          <p:nvPr/>
        </p:nvSpPr>
        <p:spPr bwMode="auto">
          <a:xfrm>
            <a:off x="4298950" y="4349750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0" i="1">
                <a:solidFill>
                  <a:srgbClr val="000000"/>
                </a:solidFill>
                <a:latin typeface="Times Ten Roman" pitchFamily="18" charset="0"/>
              </a:rPr>
              <a:t>R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84" name="Rectangle 88"/>
          <p:cNvSpPr>
            <a:spLocks noChangeArrowheads="1"/>
          </p:cNvSpPr>
          <p:nvPr/>
        </p:nvSpPr>
        <p:spPr bwMode="auto">
          <a:xfrm>
            <a:off x="4475163" y="44704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 i="1">
                <a:solidFill>
                  <a:srgbClr val="000000"/>
                </a:solidFill>
                <a:latin typeface="Times Ten Roman" pitchFamily="18" charset="0"/>
              </a:rPr>
              <a:t>n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85" name="Rectangle 89"/>
          <p:cNvSpPr>
            <a:spLocks noChangeArrowheads="1"/>
          </p:cNvSpPr>
          <p:nvPr/>
        </p:nvSpPr>
        <p:spPr bwMode="auto">
          <a:xfrm>
            <a:off x="1150938" y="2325688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0" i="1">
                <a:solidFill>
                  <a:srgbClr val="000000"/>
                </a:solidFill>
                <a:latin typeface="Times Ten Roman" pitchFamily="18" charset="0"/>
              </a:rPr>
              <a:t>R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86" name="Rectangle 90"/>
          <p:cNvSpPr>
            <a:spLocks noChangeArrowheads="1"/>
          </p:cNvSpPr>
          <p:nvPr/>
        </p:nvSpPr>
        <p:spPr bwMode="auto">
          <a:xfrm>
            <a:off x="1327150" y="24463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 i="1">
                <a:solidFill>
                  <a:srgbClr val="000000"/>
                </a:solidFill>
                <a:latin typeface="Times Ten Roman" pitchFamily="18" charset="0"/>
              </a:rPr>
              <a:t>p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87" name="Rectangle 91"/>
          <p:cNvSpPr>
            <a:spLocks noChangeArrowheads="1"/>
          </p:cNvSpPr>
          <p:nvPr/>
        </p:nvSpPr>
        <p:spPr bwMode="auto">
          <a:xfrm>
            <a:off x="4521200" y="1522413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0" i="1">
                <a:solidFill>
                  <a:srgbClr val="000000"/>
                </a:solidFill>
                <a:latin typeface="Times Ten Roman" pitchFamily="18" charset="0"/>
              </a:rPr>
              <a:t>V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88" name="Rectangle 92"/>
          <p:cNvSpPr>
            <a:spLocks noChangeArrowheads="1"/>
          </p:cNvSpPr>
          <p:nvPr/>
        </p:nvSpPr>
        <p:spPr bwMode="auto">
          <a:xfrm>
            <a:off x="4695825" y="1643063"/>
            <a:ext cx="2952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 i="1">
                <a:solidFill>
                  <a:srgbClr val="000000"/>
                </a:solidFill>
                <a:latin typeface="Times Ten Roman" pitchFamily="18" charset="0"/>
              </a:rPr>
              <a:t>DD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89" name="Rectangle 93"/>
          <p:cNvSpPr>
            <a:spLocks noChangeArrowheads="1"/>
          </p:cNvSpPr>
          <p:nvPr/>
        </p:nvSpPr>
        <p:spPr bwMode="auto">
          <a:xfrm>
            <a:off x="1371600" y="1490663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0" i="1">
                <a:solidFill>
                  <a:srgbClr val="000000"/>
                </a:solidFill>
                <a:latin typeface="Times Ten Roman" pitchFamily="18" charset="0"/>
              </a:rPr>
              <a:t>V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90" name="Rectangle 94"/>
          <p:cNvSpPr>
            <a:spLocks noChangeArrowheads="1"/>
          </p:cNvSpPr>
          <p:nvPr/>
        </p:nvSpPr>
        <p:spPr bwMode="auto">
          <a:xfrm>
            <a:off x="1547813" y="1611313"/>
            <a:ext cx="2952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 i="1">
                <a:solidFill>
                  <a:srgbClr val="000000"/>
                </a:solidFill>
                <a:latin typeface="Times Ten Roman" pitchFamily="18" charset="0"/>
              </a:rPr>
              <a:t>DD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91" name="Rectangle 95"/>
          <p:cNvSpPr>
            <a:spLocks noChangeArrowheads="1"/>
          </p:cNvSpPr>
          <p:nvPr/>
        </p:nvSpPr>
        <p:spPr bwMode="auto">
          <a:xfrm>
            <a:off x="4921250" y="5351463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0" i="1">
                <a:solidFill>
                  <a:srgbClr val="000000"/>
                </a:solidFill>
                <a:latin typeface="Times Ten Roman" pitchFamily="18" charset="0"/>
              </a:rPr>
              <a:t>V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92" name="Rectangle 96"/>
          <p:cNvSpPr>
            <a:spLocks noChangeArrowheads="1"/>
          </p:cNvSpPr>
          <p:nvPr/>
        </p:nvSpPr>
        <p:spPr bwMode="auto">
          <a:xfrm>
            <a:off x="5097463" y="5472113"/>
            <a:ext cx="158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="0" i="1">
                <a:solidFill>
                  <a:srgbClr val="000000"/>
                </a:solidFill>
                <a:latin typeface="Times Ten Roman" pitchFamily="18" charset="0"/>
              </a:rPr>
              <a:t>in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93" name="Rectangle 97"/>
          <p:cNvSpPr>
            <a:spLocks noChangeArrowheads="1"/>
          </p:cNvSpPr>
          <p:nvPr/>
        </p:nvSpPr>
        <p:spPr bwMode="auto">
          <a:xfrm>
            <a:off x="5295900" y="5389563"/>
            <a:ext cx="2016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0">
                <a:solidFill>
                  <a:srgbClr val="000000"/>
                </a:solidFill>
                <a:latin typeface="MathematicalPi 1" pitchFamily="82" charset="0"/>
              </a:rPr>
              <a:t>5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94" name="Rectangle 98"/>
          <p:cNvSpPr>
            <a:spLocks noChangeArrowheads="1"/>
          </p:cNvSpPr>
          <p:nvPr/>
        </p:nvSpPr>
        <p:spPr bwMode="auto">
          <a:xfrm>
            <a:off x="5559425" y="5351463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0" i="1">
                <a:solidFill>
                  <a:srgbClr val="000000"/>
                </a:solidFill>
                <a:latin typeface="Times Ten Roman" pitchFamily="18" charset="0"/>
              </a:rPr>
              <a:t>V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95" name="Rectangle 99"/>
          <p:cNvSpPr>
            <a:spLocks noChangeArrowheads="1"/>
          </p:cNvSpPr>
          <p:nvPr/>
        </p:nvSpPr>
        <p:spPr bwMode="auto">
          <a:xfrm>
            <a:off x="5735638" y="5472113"/>
            <a:ext cx="317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="0" i="1">
                <a:solidFill>
                  <a:srgbClr val="000000"/>
                </a:solidFill>
                <a:latin typeface="Times Ten Roman" pitchFamily="18" charset="0"/>
              </a:rPr>
              <a:t>DD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96" name="Rectangle 100"/>
          <p:cNvSpPr>
            <a:spLocks noChangeArrowheads="1"/>
          </p:cNvSpPr>
          <p:nvPr/>
        </p:nvSpPr>
        <p:spPr bwMode="auto">
          <a:xfrm>
            <a:off x="1651000" y="5349875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0" i="1">
                <a:solidFill>
                  <a:srgbClr val="000000"/>
                </a:solidFill>
                <a:latin typeface="Times Ten Roman" pitchFamily="18" charset="0"/>
              </a:rPr>
              <a:t>V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97" name="Rectangle 101"/>
          <p:cNvSpPr>
            <a:spLocks noChangeArrowheads="1"/>
          </p:cNvSpPr>
          <p:nvPr/>
        </p:nvSpPr>
        <p:spPr bwMode="auto">
          <a:xfrm>
            <a:off x="1827213" y="5473700"/>
            <a:ext cx="1476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 i="1">
                <a:solidFill>
                  <a:srgbClr val="000000"/>
                </a:solidFill>
                <a:latin typeface="Times Ten Roman" pitchFamily="18" charset="0"/>
              </a:rPr>
              <a:t>in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98" name="Rectangle 102"/>
          <p:cNvSpPr>
            <a:spLocks noChangeArrowheads="1"/>
          </p:cNvSpPr>
          <p:nvPr/>
        </p:nvSpPr>
        <p:spPr bwMode="auto">
          <a:xfrm>
            <a:off x="2025650" y="5387975"/>
            <a:ext cx="2016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0">
                <a:solidFill>
                  <a:srgbClr val="000000"/>
                </a:solidFill>
                <a:latin typeface="MathematicalPi 1" pitchFamily="82" charset="0"/>
              </a:rPr>
              <a:t>5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299" name="Rectangle 103"/>
          <p:cNvSpPr>
            <a:spLocks noChangeArrowheads="1"/>
          </p:cNvSpPr>
          <p:nvPr/>
        </p:nvSpPr>
        <p:spPr bwMode="auto">
          <a:xfrm>
            <a:off x="2290763" y="534987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0">
                <a:solidFill>
                  <a:srgbClr val="000000"/>
                </a:solidFill>
                <a:latin typeface="Times Ten Roman" pitchFamily="18" charset="0"/>
              </a:rPr>
              <a:t>0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300" name="Rectangle 104"/>
          <p:cNvSpPr>
            <a:spLocks noChangeArrowheads="1"/>
          </p:cNvSpPr>
          <p:nvPr/>
        </p:nvSpPr>
        <p:spPr bwMode="auto">
          <a:xfrm>
            <a:off x="1189038" y="5778500"/>
            <a:ext cx="1673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0">
                <a:solidFill>
                  <a:srgbClr val="000000"/>
                </a:solidFill>
                <a:latin typeface="Times Ten Roman" pitchFamily="18" charset="0"/>
              </a:rPr>
              <a:t>(a) Low-to-high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301" name="Rectangle 105"/>
          <p:cNvSpPr>
            <a:spLocks noChangeArrowheads="1"/>
          </p:cNvSpPr>
          <p:nvPr/>
        </p:nvSpPr>
        <p:spPr bwMode="auto">
          <a:xfrm>
            <a:off x="4643438" y="5778500"/>
            <a:ext cx="16605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0">
                <a:solidFill>
                  <a:srgbClr val="000000"/>
                </a:solidFill>
                <a:latin typeface="Times Ten Roman" pitchFamily="18" charset="0"/>
              </a:rPr>
              <a:t>(b) High-to-low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302" name="Rectangle 106"/>
          <p:cNvSpPr>
            <a:spLocks noChangeArrowheads="1"/>
          </p:cNvSpPr>
          <p:nvPr/>
        </p:nvSpPr>
        <p:spPr bwMode="auto">
          <a:xfrm>
            <a:off x="6400800" y="4011613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0" i="1">
                <a:solidFill>
                  <a:srgbClr val="000000"/>
                </a:solidFill>
                <a:latin typeface="Times Ten Roman" pitchFamily="18" charset="0"/>
              </a:rPr>
              <a:t>C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303" name="Rectangle 107"/>
          <p:cNvSpPr>
            <a:spLocks noChangeArrowheads="1"/>
          </p:cNvSpPr>
          <p:nvPr/>
        </p:nvSpPr>
        <p:spPr bwMode="auto">
          <a:xfrm>
            <a:off x="6577013" y="4132263"/>
            <a:ext cx="1285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 i="1">
                <a:solidFill>
                  <a:srgbClr val="000000"/>
                </a:solidFill>
                <a:latin typeface="Times Ten Roman" pitchFamily="18" charset="0"/>
              </a:rPr>
              <a:t>L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304" name="Rectangle 108"/>
          <p:cNvSpPr>
            <a:spLocks noChangeArrowheads="1"/>
          </p:cNvSpPr>
          <p:nvPr/>
        </p:nvSpPr>
        <p:spPr bwMode="auto">
          <a:xfrm>
            <a:off x="2549525" y="3890963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 b="0" i="1">
                <a:solidFill>
                  <a:srgbClr val="000000"/>
                </a:solidFill>
                <a:latin typeface="Times Ten Roman" pitchFamily="18" charset="0"/>
              </a:rPr>
              <a:t>C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94305" name="Rectangle 109"/>
          <p:cNvSpPr>
            <a:spLocks noChangeArrowheads="1"/>
          </p:cNvSpPr>
          <p:nvPr/>
        </p:nvSpPr>
        <p:spPr bwMode="auto">
          <a:xfrm>
            <a:off x="2725738" y="4010025"/>
            <a:ext cx="1285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0" i="1">
                <a:solidFill>
                  <a:srgbClr val="000000"/>
                </a:solidFill>
                <a:latin typeface="Times Ten Roman" pitchFamily="18" charset="0"/>
              </a:rPr>
              <a:t>L</a:t>
            </a:r>
            <a:endParaRPr lang="en-US" sz="1800" b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Question: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there anything wrong or missing from the previous equation and/or slide?</a:t>
            </a:r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965200" y="2986088"/>
            <a:ext cx="7404100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Didn’t take self loading into </a:t>
            </a:r>
            <a:r>
              <a:rPr lang="en-US" dirty="0" smtClean="0"/>
              <a:t>account</a:t>
            </a:r>
          </a:p>
          <a:p>
            <a:pPr>
              <a:buFontTx/>
              <a:buChar char="•"/>
            </a:pPr>
            <a:r>
              <a:rPr lang="en-US" dirty="0" smtClean="0"/>
              <a:t>Didn’t take changes in capacitance into account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Didn’t take leakage into account</a:t>
            </a:r>
          </a:p>
          <a:p>
            <a:pPr>
              <a:buFontTx/>
              <a:buChar char="•"/>
            </a:pPr>
            <a:r>
              <a:rPr lang="en-US" dirty="0"/>
              <a:t>Didn’t take possible change in operating region into account (Assumed constant current)</a:t>
            </a:r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900113" y="5189538"/>
            <a:ext cx="7404100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Did take the pain it would cause to a human to accurately calculate the delay into account</a:t>
            </a:r>
          </a:p>
          <a:p>
            <a:pPr>
              <a:buFontTx/>
              <a:buChar char="•"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0" grpId="0"/>
      <p:bldP spid="37274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476250"/>
            <a:ext cx="86868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CMOS Inverter Propagation Delay</a:t>
            </a:r>
            <a:br>
              <a:rPr lang="en-US" sz="4000" smtClean="0"/>
            </a:br>
            <a:r>
              <a:rPr lang="en-US" sz="4000" smtClean="0"/>
              <a:t>Approach 2</a:t>
            </a:r>
            <a:endParaRPr lang="en-US" b="1" smtClean="0">
              <a:solidFill>
                <a:schemeClr val="tx1"/>
              </a:solidFill>
            </a:endParaRP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6467475" cy="4552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35325" y="5429250"/>
          <a:ext cx="54991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50" name="Equation" r:id="rId4" imgW="2361960" imgH="393480" progId="Equation.3">
                  <p:embed/>
                </p:oleObj>
              </mc:Choice>
              <mc:Fallback>
                <p:oleObj name="Equation" r:id="rId4" imgW="2361960" imgH="393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5429250"/>
                        <a:ext cx="54991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23514" y="3744037"/>
          <a:ext cx="3928734" cy="115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51" name="Equation" r:id="rId6" imgW="2590560" imgH="761760" progId="Equation.3">
                  <p:embed/>
                </p:oleObj>
              </mc:Choice>
              <mc:Fallback>
                <p:oleObj name="Equation" r:id="rId6" imgW="2590560" imgH="7617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514" y="3744037"/>
                        <a:ext cx="3928734" cy="11555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this topic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Played with regions of operation and load lines to find where graphs came from </a:t>
            </a:r>
          </a:p>
          <a:p>
            <a:r>
              <a:rPr lang="en-US" dirty="0" smtClean="0"/>
              <a:t>Looked at fabrication and structure to understand where C came from (both wires and transistors)</a:t>
            </a:r>
          </a:p>
          <a:p>
            <a:r>
              <a:rPr lang="en-US" dirty="0" smtClean="0"/>
              <a:t>Saw 3 ways to find </a:t>
            </a:r>
            <a:r>
              <a:rPr lang="en-US" dirty="0" err="1" smtClean="0"/>
              <a:t>Requiv</a:t>
            </a:r>
            <a:r>
              <a:rPr lang="en-US" dirty="0" smtClean="0"/>
              <a:t> of a conducting transistor</a:t>
            </a:r>
          </a:p>
          <a:p>
            <a:r>
              <a:rPr lang="en-US" dirty="0" smtClean="0"/>
              <a:t>Saw how to figure out what region of operation each transistor is in right after input changes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5585749" cy="4562475"/>
          </a:xfrm>
        </p:spPr>
        <p:txBody>
          <a:bodyPr/>
          <a:lstStyle/>
          <a:p>
            <a:r>
              <a:rPr lang="en-US" dirty="0" smtClean="0"/>
              <a:t>Delay @ </a:t>
            </a:r>
            <a:r>
              <a:rPr lang="en-US" dirty="0" err="1" smtClean="0"/>
              <a:t>Vint</a:t>
            </a:r>
            <a:endParaRPr lang="en-US" dirty="0" smtClean="0"/>
          </a:p>
          <a:p>
            <a:r>
              <a:rPr lang="en-US" dirty="0" smtClean="0"/>
              <a:t>Vin: 0</a:t>
            </a:r>
            <a:r>
              <a:rPr lang="en-US" dirty="0" smtClean="0">
                <a:sym typeface="Wingdings" panose="05000000000000000000" pitchFamily="2" charset="2"/>
              </a:rPr>
              <a:t>VDD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Steps:</a:t>
            </a:r>
          </a:p>
          <a:p>
            <a:pPr lvl="1"/>
            <a:r>
              <a:rPr lang="en-US" dirty="0" smtClean="0"/>
              <a:t>Figure out which node is important </a:t>
            </a:r>
          </a:p>
          <a:p>
            <a:pPr lvl="2"/>
            <a:r>
              <a:rPr lang="en-US" dirty="0" smtClean="0"/>
              <a:t>Input to second inverter</a:t>
            </a:r>
          </a:p>
          <a:p>
            <a:pPr lvl="1"/>
            <a:r>
              <a:rPr lang="en-US" dirty="0" smtClean="0"/>
              <a:t>Find R to important node</a:t>
            </a:r>
          </a:p>
          <a:p>
            <a:pPr lvl="1"/>
            <a:r>
              <a:rPr lang="en-US" dirty="0" smtClean="0"/>
              <a:t>Find C on node</a:t>
            </a:r>
          </a:p>
          <a:p>
            <a:pPr lvl="1"/>
            <a:r>
              <a:rPr lang="en-US" dirty="0" smtClean="0"/>
              <a:t>0.69 x R x C</a:t>
            </a:r>
          </a:p>
          <a:p>
            <a:r>
              <a:rPr lang="en-US" dirty="0" smtClean="0"/>
              <a:t>R and C is actually distributed so not 100% accurate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80" y="960120"/>
            <a:ext cx="4490720" cy="2137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57100" y="3250169"/>
            <a:ext cx="3813857" cy="230832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Vin moves instantaneously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Vint</a:t>
            </a:r>
            <a:r>
              <a:rPr lang="en-US" b="1" dirty="0" smtClean="0"/>
              <a:t> is the node that you are watching so moves according to RC time constant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Vout</a:t>
            </a:r>
            <a:r>
              <a:rPr lang="en-US" b="1" dirty="0"/>
              <a:t>: Assume it doesn’t move while you are calculating the delay on </a:t>
            </a:r>
            <a:r>
              <a:rPr lang="en-US" b="1" dirty="0" err="1"/>
              <a:t>Vint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3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69" y="1585203"/>
            <a:ext cx="5643885" cy="3415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693025" cy="4784203"/>
          </a:xfrm>
        </p:spPr>
        <p:txBody>
          <a:bodyPr/>
          <a:lstStyle/>
          <a:p>
            <a:r>
              <a:rPr lang="en-US" dirty="0" smtClean="0"/>
              <a:t>First find 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Reqn</a:t>
            </a:r>
            <a:r>
              <a:rPr lang="en-US" dirty="0" smtClean="0"/>
              <a:t> = 6V / 1mA = 6K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err="1" smtClean="0"/>
              <a:t>Reqp</a:t>
            </a:r>
            <a:r>
              <a:rPr lang="en-US" dirty="0" smtClean="0"/>
              <a:t> = -6V / -0.7mA = 8.57K</a:t>
            </a:r>
            <a:r>
              <a:rPr lang="el-GR" dirty="0" smtClean="0"/>
              <a:t>Ω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866" y="1"/>
            <a:ext cx="3810566" cy="181388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2442258" y="5173884"/>
            <a:ext cx="1626243" cy="410901"/>
          </a:xfrm>
          <a:prstGeom prst="round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326939" y="5173883"/>
            <a:ext cx="925782" cy="410901"/>
          </a:xfrm>
          <a:prstGeom prst="round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442258" y="5676804"/>
            <a:ext cx="2155142" cy="410901"/>
          </a:xfrm>
          <a:prstGeom prst="round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880658" y="5676803"/>
            <a:ext cx="1320800" cy="410901"/>
          </a:xfrm>
          <a:prstGeom prst="round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3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 (1</a:t>
            </a:r>
            <a:r>
              <a:rPr lang="en-US" baseline="30000" dirty="0" smtClean="0"/>
              <a:t>st</a:t>
            </a:r>
            <a:r>
              <a:rPr lang="en-US" dirty="0" smtClean="0"/>
              <a:t> pass)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524000"/>
            <a:ext cx="4242434" cy="3739515"/>
          </a:xfrm>
        </p:spPr>
        <p:txBody>
          <a:bodyPr/>
          <a:lstStyle/>
          <a:p>
            <a:r>
              <a:rPr lang="en-US" dirty="0" smtClean="0"/>
              <a:t>C on </a:t>
            </a:r>
            <a:r>
              <a:rPr lang="en-US" dirty="0" err="1" smtClean="0"/>
              <a:t>Vint</a:t>
            </a:r>
            <a:endParaRPr lang="en-US" dirty="0" smtClean="0"/>
          </a:p>
          <a:p>
            <a:pPr lvl="1"/>
            <a:r>
              <a:rPr lang="en-US" dirty="0" smtClean="0"/>
              <a:t>Follow wires to all places where wire hits transistors:</a:t>
            </a:r>
          </a:p>
          <a:p>
            <a:pPr lvl="2"/>
            <a:r>
              <a:rPr lang="en-US" dirty="0" smtClean="0"/>
              <a:t>Drain of M1</a:t>
            </a:r>
          </a:p>
          <a:p>
            <a:pPr lvl="2"/>
            <a:r>
              <a:rPr lang="en-US" dirty="0" smtClean="0"/>
              <a:t>Drain of M2</a:t>
            </a:r>
          </a:p>
          <a:p>
            <a:pPr lvl="2"/>
            <a:r>
              <a:rPr lang="en-US" dirty="0" smtClean="0"/>
              <a:t>Gate of M3</a:t>
            </a:r>
          </a:p>
          <a:p>
            <a:pPr lvl="2"/>
            <a:r>
              <a:rPr lang="en-US" dirty="0" smtClean="0"/>
              <a:t>Gate of M4 </a:t>
            </a:r>
          </a:p>
          <a:p>
            <a:pPr lvl="1"/>
            <a:r>
              <a:rPr lang="en-US" dirty="0" smtClean="0"/>
              <a:t>Ignore wire and Miller effect for now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80" y="-11550"/>
            <a:ext cx="4490720" cy="2137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4245" y="2250044"/>
            <a:ext cx="3813857" cy="230832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Vin moves instantaneously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Vint</a:t>
            </a:r>
            <a:r>
              <a:rPr lang="en-US" b="1" dirty="0" smtClean="0"/>
              <a:t> is the node that you are watching so moves according to RC time constant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Vout</a:t>
            </a:r>
            <a:r>
              <a:rPr lang="en-US" b="1" dirty="0" smtClean="0"/>
              <a:t>: Assume it doesn’t move while you are calculating the delay on </a:t>
            </a:r>
            <a:r>
              <a:rPr lang="en-US" b="1" dirty="0" err="1" smtClean="0"/>
              <a:t>Vint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17795" y="25521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96125" y="16225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6451" y="3238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2298" y="15896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319337" y="5525305"/>
          <a:ext cx="6878814" cy="74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72" name="Equation" r:id="rId4" imgW="4203360" imgH="457200" progId="Equation.3">
                  <p:embed/>
                </p:oleObj>
              </mc:Choice>
              <mc:Fallback>
                <p:oleObj name="Equation" r:id="rId4" imgW="4203360" imgH="4572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9337" y="5525305"/>
                        <a:ext cx="6878814" cy="748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1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 (Add Miller)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524000"/>
            <a:ext cx="4242434" cy="3739515"/>
          </a:xfrm>
        </p:spPr>
        <p:txBody>
          <a:bodyPr/>
          <a:lstStyle/>
          <a:p>
            <a:r>
              <a:rPr lang="en-US" dirty="0" smtClean="0"/>
              <a:t>Miller effect</a:t>
            </a:r>
          </a:p>
          <a:p>
            <a:pPr lvl="1"/>
            <a:r>
              <a:rPr lang="en-US" dirty="0" err="1" smtClean="0"/>
              <a:t>Vout</a:t>
            </a:r>
            <a:r>
              <a:rPr lang="en-US" dirty="0" smtClean="0"/>
              <a:t> doesn’t move so no Miller on M3 or M4</a:t>
            </a:r>
          </a:p>
          <a:p>
            <a:pPr lvl="1"/>
            <a:r>
              <a:rPr lang="en-US" dirty="0" smtClean="0"/>
              <a:t>Vin moves though so Miller on M1 and M2.</a:t>
            </a:r>
          </a:p>
          <a:p>
            <a:pPr lvl="1"/>
            <a:r>
              <a:rPr lang="en-US" dirty="0" smtClean="0"/>
              <a:t>Only on capacitances where both sides move: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262" y="-11549"/>
            <a:ext cx="4139737" cy="1970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0636" y="2175687"/>
            <a:ext cx="3813857" cy="230832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Vin moves instantaneously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Vint</a:t>
            </a:r>
            <a:r>
              <a:rPr lang="en-US" b="1" dirty="0" smtClean="0"/>
              <a:t> is the node that you are watching so moves according to RC time constant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Vout</a:t>
            </a:r>
            <a:r>
              <a:rPr lang="en-US" b="1" dirty="0" smtClean="0"/>
              <a:t>: Assume it doesn’t move while you are calculating the delay on </a:t>
            </a:r>
            <a:r>
              <a:rPr lang="en-US" b="1" dirty="0" err="1" smtClean="0"/>
              <a:t>Vint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1776" y="3025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7886" y="1524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7887" y="3288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46672" y="15110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027113" y="4840288"/>
          <a:ext cx="76136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396" name="Equation" r:id="rId4" imgW="4254480" imgH="457200" progId="Equation.3">
                  <p:embed/>
                </p:oleObj>
              </mc:Choice>
              <mc:Fallback>
                <p:oleObj name="Equation" r:id="rId4" imgW="4254480" imgH="4572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7113" y="4840288"/>
                        <a:ext cx="7613650" cy="81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 (CGC)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524000"/>
            <a:ext cx="8585199" cy="5088255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CGC depends on region of 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operation.</a:t>
            </a:r>
          </a:p>
          <a:p>
            <a:pPr lvl="1"/>
            <a:r>
              <a:rPr lang="en-US" sz="2000" dirty="0" smtClean="0"/>
              <a:t>Assume Vin goes from</a:t>
            </a:r>
            <a:r>
              <a:rPr lang="en-US" sz="2000" dirty="0" smtClean="0">
                <a:sym typeface="Wingdings" panose="05000000000000000000" pitchFamily="2" charset="2"/>
              </a:rPr>
              <a:t> 0VDD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Vin starts at 0 so 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   </a:t>
            </a:r>
            <a:r>
              <a:rPr lang="en-US" sz="2000" dirty="0" err="1" smtClean="0">
                <a:sym typeface="Wingdings" panose="05000000000000000000" pitchFamily="2" charset="2"/>
              </a:rPr>
              <a:t>Vint</a:t>
            </a:r>
            <a:r>
              <a:rPr lang="en-US" sz="2000" dirty="0" smtClean="0">
                <a:sym typeface="Wingdings" panose="05000000000000000000" pitchFamily="2" charset="2"/>
              </a:rPr>
              <a:t>=VDD and </a:t>
            </a:r>
            <a:r>
              <a:rPr lang="en-US" sz="2000" dirty="0" err="1" smtClean="0">
                <a:sym typeface="Wingdings" panose="05000000000000000000" pitchFamily="2" charset="2"/>
              </a:rPr>
              <a:t>Vout</a:t>
            </a:r>
            <a:r>
              <a:rPr lang="en-US" sz="2000" dirty="0" smtClean="0">
                <a:sym typeface="Wingdings" panose="05000000000000000000" pitchFamily="2" charset="2"/>
              </a:rPr>
              <a:t>=0 </a:t>
            </a:r>
            <a:r>
              <a:rPr lang="en-US" sz="2000" b="1" u="sng" dirty="0" smtClean="0">
                <a:sym typeface="Wingdings" panose="05000000000000000000" pitchFamily="2" charset="2"/>
              </a:rPr>
              <a:t>at start</a:t>
            </a:r>
            <a:r>
              <a:rPr lang="en-US" sz="20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Vin instantaneously goes from 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   0VDD.</a:t>
            </a:r>
          </a:p>
          <a:p>
            <a:pPr lvl="1"/>
            <a:r>
              <a:rPr lang="en-US" sz="2000" dirty="0" err="1" smtClean="0">
                <a:sym typeface="Wingdings" panose="05000000000000000000" pitchFamily="2" charset="2"/>
              </a:rPr>
              <a:t>Vint</a:t>
            </a:r>
            <a:r>
              <a:rPr lang="en-US" sz="2000" dirty="0" smtClean="0">
                <a:sym typeface="Wingdings" panose="05000000000000000000" pitchFamily="2" charset="2"/>
              </a:rPr>
              <a:t> is node of interest and starts to go from VDD0</a:t>
            </a:r>
          </a:p>
          <a:p>
            <a:pPr lvl="1"/>
            <a:r>
              <a:rPr lang="en-US" sz="2000" dirty="0" err="1" smtClean="0">
                <a:sym typeface="Wingdings" panose="05000000000000000000" pitchFamily="2" charset="2"/>
              </a:rPr>
              <a:t>Vout</a:t>
            </a:r>
            <a:r>
              <a:rPr lang="en-US" sz="2000" dirty="0" smtClean="0">
                <a:sym typeface="Wingdings" panose="05000000000000000000" pitchFamily="2" charset="2"/>
              </a:rPr>
              <a:t> stays at 0.</a:t>
            </a:r>
          </a:p>
          <a:p>
            <a:r>
              <a:rPr lang="en-US" sz="2400" dirty="0" err="1" smtClean="0">
                <a:sym typeface="Wingdings" panose="05000000000000000000" pitchFamily="2" charset="2"/>
              </a:rPr>
              <a:t>Vint</a:t>
            </a:r>
            <a:r>
              <a:rPr lang="en-US" sz="2400" dirty="0" smtClean="0">
                <a:sym typeface="Wingdings" panose="05000000000000000000" pitchFamily="2" charset="2"/>
              </a:rPr>
              <a:t>=VDD so right at transition: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VGS</a:t>
            </a:r>
            <a:r>
              <a:rPr lang="en-US" sz="2400" b="1" baseline="-25000" dirty="0" smtClean="0">
                <a:sym typeface="Wingdings" panose="05000000000000000000" pitchFamily="2" charset="2"/>
              </a:rPr>
              <a:t>NMOS</a:t>
            </a:r>
            <a:r>
              <a:rPr lang="en-US" sz="2400" dirty="0" smtClean="0">
                <a:sym typeface="Wingdings" panose="05000000000000000000" pitchFamily="2" charset="2"/>
              </a:rPr>
              <a:t>=VDD VDS</a:t>
            </a:r>
            <a:r>
              <a:rPr lang="en-US" sz="2400" b="1" baseline="-25000" dirty="0" smtClean="0">
                <a:sym typeface="Wingdings" panose="05000000000000000000" pitchFamily="2" charset="2"/>
              </a:rPr>
              <a:t>NMOS</a:t>
            </a:r>
            <a:r>
              <a:rPr lang="en-US" sz="2400" dirty="0" smtClean="0">
                <a:sym typeface="Wingdings" panose="05000000000000000000" pitchFamily="2" charset="2"/>
              </a:rPr>
              <a:t>=0   Linear   CGC</a:t>
            </a:r>
            <a:r>
              <a:rPr lang="en-US" sz="2400" b="1" baseline="-25000" dirty="0" smtClean="0">
                <a:sym typeface="Wingdings" panose="05000000000000000000" pitchFamily="2" charset="2"/>
              </a:rPr>
              <a:t>NMOS</a:t>
            </a:r>
            <a:r>
              <a:rPr lang="en-US" sz="2400" dirty="0" smtClean="0">
                <a:sym typeface="Wingdings" panose="05000000000000000000" pitchFamily="2" charset="2"/>
              </a:rPr>
              <a:t>=</a:t>
            </a:r>
            <a:r>
              <a:rPr lang="en-US" sz="2400" dirty="0" err="1" smtClean="0">
                <a:sym typeface="Wingdings" panose="05000000000000000000" pitchFamily="2" charset="2"/>
              </a:rPr>
              <a:t>CoxWL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VGS</a:t>
            </a:r>
            <a:r>
              <a:rPr lang="en-US" sz="2400" b="1" baseline="-25000" dirty="0" smtClean="0">
                <a:sym typeface="Wingdings" panose="05000000000000000000" pitchFamily="2" charset="2"/>
              </a:rPr>
              <a:t>PMOS</a:t>
            </a:r>
            <a:r>
              <a:rPr lang="en-US" sz="2400" dirty="0" smtClean="0">
                <a:sym typeface="Wingdings" panose="05000000000000000000" pitchFamily="2" charset="2"/>
              </a:rPr>
              <a:t>=0 VDS</a:t>
            </a:r>
            <a:r>
              <a:rPr lang="en-US" sz="2400" b="1" baseline="-25000" dirty="0" smtClean="0">
                <a:sym typeface="Wingdings" panose="05000000000000000000" pitchFamily="2" charset="2"/>
              </a:rPr>
              <a:t>PMOS</a:t>
            </a:r>
            <a:r>
              <a:rPr lang="en-US" sz="2400" dirty="0" smtClean="0">
                <a:sym typeface="Wingdings" panose="05000000000000000000" pitchFamily="2" charset="2"/>
              </a:rPr>
              <a:t>=VDD   Cutoff    CGC</a:t>
            </a:r>
            <a:r>
              <a:rPr lang="en-US" sz="2400" b="1" baseline="-25000" dirty="0" smtClean="0">
                <a:sym typeface="Wingdings" panose="05000000000000000000" pitchFamily="2" charset="2"/>
              </a:rPr>
              <a:t>PMOS</a:t>
            </a:r>
            <a:r>
              <a:rPr lang="en-US" sz="2400" dirty="0" smtClean="0">
                <a:sym typeface="Wingdings" panose="05000000000000000000" pitchFamily="2" charset="2"/>
              </a:rPr>
              <a:t>=</a:t>
            </a:r>
            <a:r>
              <a:rPr lang="en-US" sz="2400" dirty="0" err="1">
                <a:sym typeface="Wingdings" panose="05000000000000000000" pitchFamily="2" charset="2"/>
              </a:rPr>
              <a:t>CoxWL</a:t>
            </a:r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57" y="-11549"/>
            <a:ext cx="3830142" cy="18232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1776" y="1913481"/>
            <a:ext cx="3649282" cy="206210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Vin moves instantaneously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Vint</a:t>
            </a:r>
            <a:r>
              <a:rPr lang="en-US" sz="1600" b="1" dirty="0" smtClean="0"/>
              <a:t> is the node that you are watching so moves according to RC time constant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Vout</a:t>
            </a:r>
            <a:r>
              <a:rPr lang="en-US" sz="1600" b="1" dirty="0" smtClean="0"/>
              <a:t>: Assume it doesn’t move while you are calculating the delay on </a:t>
            </a:r>
            <a:r>
              <a:rPr lang="en-US" sz="1600" b="1" dirty="0" err="1" smtClean="0"/>
              <a:t>Vint</a:t>
            </a:r>
            <a:r>
              <a:rPr lang="en-US" sz="1600" b="1" dirty="0" smtClean="0"/>
              <a:t>.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63246" y="22826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7887" y="138314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7887" y="3288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78142" y="14367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F2016: EE 308   Analog Electronics and Integrated Circuits</a:t>
            </a:r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523-E85F-4BE0-BBB9-3655CBFC68DA}" type="slidenum">
              <a:rPr lang="en-US"/>
              <a:pPr/>
              <a:t>12</a:t>
            </a:fld>
            <a:endParaRPr lang="en-US"/>
          </a:p>
        </p:txBody>
      </p:sp>
      <p:sp>
        <p:nvSpPr>
          <p:cNvPr id="73011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460375"/>
            <a:ext cx="7924800" cy="762000"/>
          </a:xfrm>
        </p:spPr>
        <p:txBody>
          <a:bodyPr/>
          <a:lstStyle/>
          <a:p>
            <a:r>
              <a:rPr lang="en-US" sz="3200" dirty="0" smtClean="0"/>
              <a:t>Where does noise on the signal line come from?</a:t>
            </a:r>
            <a:endParaRPr lang="en-US" sz="3200" dirty="0"/>
          </a:p>
        </p:txBody>
      </p:sp>
      <p:grpSp>
        <p:nvGrpSpPr>
          <p:cNvPr id="730164" name="Group 52"/>
          <p:cNvGrpSpPr>
            <a:grpSpLocks/>
          </p:cNvGrpSpPr>
          <p:nvPr/>
        </p:nvGrpSpPr>
        <p:grpSpPr bwMode="auto">
          <a:xfrm>
            <a:off x="990600" y="2066925"/>
            <a:ext cx="7907338" cy="4040188"/>
            <a:chOff x="624" y="1633"/>
            <a:chExt cx="4981" cy="2545"/>
          </a:xfrm>
        </p:grpSpPr>
        <p:grpSp>
          <p:nvGrpSpPr>
            <p:cNvPr id="730117" name="Group 5"/>
            <p:cNvGrpSpPr>
              <a:grpSpLocks/>
            </p:cNvGrpSpPr>
            <p:nvPr/>
          </p:nvGrpSpPr>
          <p:grpSpPr bwMode="auto">
            <a:xfrm>
              <a:off x="4319" y="1633"/>
              <a:ext cx="1286" cy="1949"/>
              <a:chOff x="4246" y="563"/>
              <a:chExt cx="1286" cy="1949"/>
            </a:xfrm>
          </p:grpSpPr>
          <p:pic>
            <p:nvPicPr>
              <p:cNvPr id="730118" name="Picture 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46" y="563"/>
                <a:ext cx="1286" cy="1949"/>
              </a:xfrm>
              <a:prstGeom prst="rect">
                <a:avLst/>
              </a:prstGeom>
              <a:noFill/>
            </p:spPr>
          </p:pic>
          <p:pic>
            <p:nvPicPr>
              <p:cNvPr id="730119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32" y="796"/>
                <a:ext cx="451" cy="509"/>
              </a:xfrm>
              <a:prstGeom prst="rect">
                <a:avLst/>
              </a:prstGeom>
              <a:noFill/>
            </p:spPr>
          </p:pic>
          <p:sp>
            <p:nvSpPr>
              <p:cNvPr id="730120" name="Rectangle 8"/>
              <p:cNvSpPr>
                <a:spLocks noChangeArrowheads="1"/>
              </p:cNvSpPr>
              <p:nvPr/>
            </p:nvSpPr>
            <p:spPr bwMode="auto">
              <a:xfrm>
                <a:off x="5164" y="1000"/>
                <a:ext cx="180" cy="14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21" name="Text Box 9"/>
              <p:cNvSpPr txBox="1">
                <a:spLocks noChangeArrowheads="1"/>
              </p:cNvSpPr>
              <p:nvPr/>
            </p:nvSpPr>
            <p:spPr bwMode="auto">
              <a:xfrm>
                <a:off x="4301" y="1710"/>
                <a:ext cx="337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latin typeface="Book Antiqua" pitchFamily="18" charset="0"/>
                  </a:rPr>
                  <a:t>v</a:t>
                </a:r>
                <a:r>
                  <a:rPr lang="en-US" sz="2400" i="1" baseline="-25000">
                    <a:latin typeface="Book Antiqua" pitchFamily="18" charset="0"/>
                  </a:rPr>
                  <a:t>in</a:t>
                </a:r>
              </a:p>
            </p:txBody>
          </p:sp>
          <p:sp>
            <p:nvSpPr>
              <p:cNvPr id="730122" name="Text Box 10"/>
              <p:cNvSpPr txBox="1">
                <a:spLocks noChangeArrowheads="1"/>
              </p:cNvSpPr>
              <p:nvPr/>
            </p:nvSpPr>
            <p:spPr bwMode="auto">
              <a:xfrm>
                <a:off x="5172" y="891"/>
                <a:ext cx="18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aseline="-25000"/>
                  <a:t>D</a:t>
                </a:r>
              </a:p>
            </p:txBody>
          </p:sp>
        </p:grpSp>
        <p:grpSp>
          <p:nvGrpSpPr>
            <p:cNvPr id="730123" name="Group 11"/>
            <p:cNvGrpSpPr>
              <a:grpSpLocks/>
            </p:cNvGrpSpPr>
            <p:nvPr/>
          </p:nvGrpSpPr>
          <p:grpSpPr bwMode="auto">
            <a:xfrm>
              <a:off x="624" y="3125"/>
              <a:ext cx="778" cy="1053"/>
              <a:chOff x="287" y="2938"/>
              <a:chExt cx="778" cy="1053"/>
            </a:xfrm>
          </p:grpSpPr>
          <p:sp>
            <p:nvSpPr>
              <p:cNvPr id="730124" name="Line 12"/>
              <p:cNvSpPr>
                <a:spLocks noChangeShapeType="1"/>
              </p:cNvSpPr>
              <p:nvPr/>
            </p:nvSpPr>
            <p:spPr bwMode="auto">
              <a:xfrm flipV="1">
                <a:off x="693" y="2938"/>
                <a:ext cx="0" cy="8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30125" name="Group 13"/>
              <p:cNvGrpSpPr>
                <a:grpSpLocks/>
              </p:cNvGrpSpPr>
              <p:nvPr/>
            </p:nvGrpSpPr>
            <p:grpSpPr bwMode="auto">
              <a:xfrm>
                <a:off x="610" y="3515"/>
                <a:ext cx="177" cy="476"/>
                <a:chOff x="278" y="2941"/>
                <a:chExt cx="177" cy="476"/>
              </a:xfrm>
            </p:grpSpPr>
            <p:sp>
              <p:nvSpPr>
                <p:cNvPr id="730126" name="Line 14"/>
                <p:cNvSpPr>
                  <a:spLocks noChangeShapeType="1"/>
                </p:cNvSpPr>
                <p:nvPr/>
              </p:nvSpPr>
              <p:spPr bwMode="auto">
                <a:xfrm>
                  <a:off x="363" y="2941"/>
                  <a:ext cx="0" cy="2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0127" name="AutoShape 15"/>
                <p:cNvSpPr>
                  <a:spLocks noChangeArrowheads="1"/>
                </p:cNvSpPr>
                <p:nvPr/>
              </p:nvSpPr>
              <p:spPr bwMode="auto">
                <a:xfrm flipV="1">
                  <a:off x="278" y="3236"/>
                  <a:ext cx="177" cy="18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30128" name="Oval 16"/>
              <p:cNvSpPr>
                <a:spLocks noChangeArrowheads="1"/>
              </p:cNvSpPr>
              <p:nvPr/>
            </p:nvSpPr>
            <p:spPr bwMode="auto">
              <a:xfrm>
                <a:off x="540" y="3049"/>
                <a:ext cx="307" cy="283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30129" name="Text Box 17"/>
              <p:cNvSpPr txBox="1">
                <a:spLocks noChangeArrowheads="1"/>
              </p:cNvSpPr>
              <p:nvPr/>
            </p:nvSpPr>
            <p:spPr bwMode="auto">
              <a:xfrm>
                <a:off x="584" y="3034"/>
                <a:ext cx="2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400" b="0"/>
                  <a:t>~</a:t>
                </a:r>
              </a:p>
            </p:txBody>
          </p:sp>
          <p:sp>
            <p:nvSpPr>
              <p:cNvPr id="730130" name="Text Box 18"/>
              <p:cNvSpPr txBox="1">
                <a:spLocks noChangeArrowheads="1"/>
              </p:cNvSpPr>
              <p:nvPr/>
            </p:nvSpPr>
            <p:spPr bwMode="auto">
              <a:xfrm>
                <a:off x="287" y="3099"/>
                <a:ext cx="3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latin typeface="Book Antiqua" pitchFamily="18" charset="0"/>
                  </a:rPr>
                  <a:t>v</a:t>
                </a:r>
                <a:r>
                  <a:rPr lang="en-US" sz="2400" i="1" baseline="-25000">
                    <a:latin typeface="Book Antiqua" pitchFamily="18" charset="0"/>
                  </a:rPr>
                  <a:t>in</a:t>
                </a:r>
              </a:p>
            </p:txBody>
          </p:sp>
          <p:grpSp>
            <p:nvGrpSpPr>
              <p:cNvPr id="730131" name="Group 19"/>
              <p:cNvGrpSpPr>
                <a:grpSpLocks/>
              </p:cNvGrpSpPr>
              <p:nvPr/>
            </p:nvGrpSpPr>
            <p:grpSpPr bwMode="auto">
              <a:xfrm>
                <a:off x="554" y="3437"/>
                <a:ext cx="511" cy="438"/>
                <a:chOff x="2408" y="2699"/>
                <a:chExt cx="511" cy="438"/>
              </a:xfrm>
            </p:grpSpPr>
            <p:sp>
              <p:nvSpPr>
                <p:cNvPr id="730132" name="Oval 20"/>
                <p:cNvSpPr>
                  <a:spLocks noChangeArrowheads="1"/>
                </p:cNvSpPr>
                <p:nvPr/>
              </p:nvSpPr>
              <p:spPr bwMode="auto">
                <a:xfrm>
                  <a:off x="2408" y="2699"/>
                  <a:ext cx="311" cy="285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3013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69" y="2700"/>
                  <a:ext cx="1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200"/>
                    <a:t>+</a:t>
                  </a:r>
                  <a:endParaRPr lang="en-US" sz="600"/>
                </a:p>
                <a:p>
                  <a:r>
                    <a:rPr lang="en-US" sz="1200"/>
                    <a:t>--</a:t>
                  </a:r>
                </a:p>
              </p:txBody>
            </p:sp>
            <p:sp>
              <p:nvSpPr>
                <p:cNvPr id="73013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39" y="2925"/>
                  <a:ext cx="28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>
                      <a:latin typeface="Book Antiqua" pitchFamily="18" charset="0"/>
                    </a:rPr>
                    <a:t>1V</a:t>
                  </a:r>
                </a:p>
              </p:txBody>
            </p:sp>
          </p:grpSp>
        </p:grpSp>
        <p:sp>
          <p:nvSpPr>
            <p:cNvPr id="730135" name="Rectangle 23"/>
            <p:cNvSpPr>
              <a:spLocks noChangeArrowheads="1"/>
            </p:cNvSpPr>
            <p:nvPr/>
          </p:nvSpPr>
          <p:spPr bwMode="auto">
            <a:xfrm>
              <a:off x="4373" y="2802"/>
              <a:ext cx="295" cy="2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63" name="Line 51"/>
            <p:cNvSpPr>
              <a:spLocks noChangeShapeType="1"/>
            </p:cNvSpPr>
            <p:nvPr/>
          </p:nvSpPr>
          <p:spPr bwMode="auto">
            <a:xfrm flipV="1">
              <a:off x="1026" y="3114"/>
              <a:ext cx="3472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0168" name="Group 56"/>
          <p:cNvGrpSpPr>
            <a:grpSpLocks/>
          </p:cNvGrpSpPr>
          <p:nvPr/>
        </p:nvGrpSpPr>
        <p:grpSpPr bwMode="auto">
          <a:xfrm>
            <a:off x="554038" y="3889375"/>
            <a:ext cx="6210300" cy="15875"/>
            <a:chOff x="327" y="2828"/>
            <a:chExt cx="3912" cy="10"/>
          </a:xfrm>
        </p:grpSpPr>
        <p:sp>
          <p:nvSpPr>
            <p:cNvPr id="730165" name="Line 53"/>
            <p:cNvSpPr>
              <a:spLocks noChangeShapeType="1"/>
            </p:cNvSpPr>
            <p:nvPr/>
          </p:nvSpPr>
          <p:spPr bwMode="auto">
            <a:xfrm>
              <a:off x="694" y="2836"/>
              <a:ext cx="31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166" name="Line 54"/>
            <p:cNvSpPr>
              <a:spLocks noChangeShapeType="1"/>
            </p:cNvSpPr>
            <p:nvPr/>
          </p:nvSpPr>
          <p:spPr bwMode="auto">
            <a:xfrm>
              <a:off x="3855" y="282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167" name="Line 55"/>
            <p:cNvSpPr>
              <a:spLocks noChangeShapeType="1"/>
            </p:cNvSpPr>
            <p:nvPr/>
          </p:nvSpPr>
          <p:spPr bwMode="auto">
            <a:xfrm>
              <a:off x="327" y="283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0172" name="Group 60"/>
          <p:cNvGrpSpPr>
            <a:grpSpLocks/>
          </p:cNvGrpSpPr>
          <p:nvPr/>
        </p:nvGrpSpPr>
        <p:grpSpPr bwMode="auto">
          <a:xfrm>
            <a:off x="3459163" y="3449638"/>
            <a:ext cx="1627187" cy="312737"/>
            <a:chOff x="561" y="2580"/>
            <a:chExt cx="1290" cy="197"/>
          </a:xfrm>
        </p:grpSpPr>
        <p:sp>
          <p:nvSpPr>
            <p:cNvPr id="730169" name="Freeform 57"/>
            <p:cNvSpPr>
              <a:spLocks/>
            </p:cNvSpPr>
            <p:nvPr/>
          </p:nvSpPr>
          <p:spPr bwMode="auto">
            <a:xfrm>
              <a:off x="561" y="2599"/>
              <a:ext cx="502" cy="178"/>
            </a:xfrm>
            <a:custGeom>
              <a:avLst/>
              <a:gdLst/>
              <a:ahLst/>
              <a:cxnLst>
                <a:cxn ang="0">
                  <a:pos x="0" y="178"/>
                </a:cxn>
                <a:cxn ang="0">
                  <a:pos x="185" y="178"/>
                </a:cxn>
                <a:cxn ang="0">
                  <a:pos x="185" y="0"/>
                </a:cxn>
                <a:cxn ang="0">
                  <a:pos x="340" y="0"/>
                </a:cxn>
                <a:cxn ang="0">
                  <a:pos x="340" y="170"/>
                </a:cxn>
                <a:cxn ang="0">
                  <a:pos x="502" y="170"/>
                </a:cxn>
              </a:cxnLst>
              <a:rect l="0" t="0" r="r" b="b"/>
              <a:pathLst>
                <a:path w="502" h="178">
                  <a:moveTo>
                    <a:pt x="0" y="178"/>
                  </a:moveTo>
                  <a:lnTo>
                    <a:pt x="185" y="178"/>
                  </a:lnTo>
                  <a:lnTo>
                    <a:pt x="185" y="0"/>
                  </a:lnTo>
                  <a:lnTo>
                    <a:pt x="340" y="0"/>
                  </a:lnTo>
                  <a:lnTo>
                    <a:pt x="340" y="170"/>
                  </a:lnTo>
                  <a:lnTo>
                    <a:pt x="502" y="1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170" name="Freeform 58"/>
            <p:cNvSpPr>
              <a:spLocks/>
            </p:cNvSpPr>
            <p:nvPr/>
          </p:nvSpPr>
          <p:spPr bwMode="auto">
            <a:xfrm>
              <a:off x="970" y="2586"/>
              <a:ext cx="502" cy="178"/>
            </a:xfrm>
            <a:custGeom>
              <a:avLst/>
              <a:gdLst/>
              <a:ahLst/>
              <a:cxnLst>
                <a:cxn ang="0">
                  <a:pos x="0" y="178"/>
                </a:cxn>
                <a:cxn ang="0">
                  <a:pos x="185" y="178"/>
                </a:cxn>
                <a:cxn ang="0">
                  <a:pos x="185" y="0"/>
                </a:cxn>
                <a:cxn ang="0">
                  <a:pos x="340" y="0"/>
                </a:cxn>
                <a:cxn ang="0">
                  <a:pos x="340" y="170"/>
                </a:cxn>
                <a:cxn ang="0">
                  <a:pos x="502" y="170"/>
                </a:cxn>
              </a:cxnLst>
              <a:rect l="0" t="0" r="r" b="b"/>
              <a:pathLst>
                <a:path w="502" h="178">
                  <a:moveTo>
                    <a:pt x="0" y="178"/>
                  </a:moveTo>
                  <a:lnTo>
                    <a:pt x="185" y="178"/>
                  </a:lnTo>
                  <a:lnTo>
                    <a:pt x="185" y="0"/>
                  </a:lnTo>
                  <a:lnTo>
                    <a:pt x="340" y="0"/>
                  </a:lnTo>
                  <a:lnTo>
                    <a:pt x="340" y="170"/>
                  </a:lnTo>
                  <a:lnTo>
                    <a:pt x="502" y="1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171" name="Freeform 59"/>
            <p:cNvSpPr>
              <a:spLocks/>
            </p:cNvSpPr>
            <p:nvPr/>
          </p:nvSpPr>
          <p:spPr bwMode="auto">
            <a:xfrm>
              <a:off x="1349" y="2580"/>
              <a:ext cx="502" cy="178"/>
            </a:xfrm>
            <a:custGeom>
              <a:avLst/>
              <a:gdLst/>
              <a:ahLst/>
              <a:cxnLst>
                <a:cxn ang="0">
                  <a:pos x="0" y="178"/>
                </a:cxn>
                <a:cxn ang="0">
                  <a:pos x="185" y="178"/>
                </a:cxn>
                <a:cxn ang="0">
                  <a:pos x="185" y="0"/>
                </a:cxn>
                <a:cxn ang="0">
                  <a:pos x="340" y="0"/>
                </a:cxn>
                <a:cxn ang="0">
                  <a:pos x="340" y="170"/>
                </a:cxn>
                <a:cxn ang="0">
                  <a:pos x="502" y="170"/>
                </a:cxn>
              </a:cxnLst>
              <a:rect l="0" t="0" r="r" b="b"/>
              <a:pathLst>
                <a:path w="502" h="178">
                  <a:moveTo>
                    <a:pt x="0" y="178"/>
                  </a:moveTo>
                  <a:lnTo>
                    <a:pt x="185" y="178"/>
                  </a:lnTo>
                  <a:lnTo>
                    <a:pt x="185" y="0"/>
                  </a:lnTo>
                  <a:lnTo>
                    <a:pt x="340" y="0"/>
                  </a:lnTo>
                  <a:lnTo>
                    <a:pt x="340" y="170"/>
                  </a:lnTo>
                  <a:lnTo>
                    <a:pt x="502" y="1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0176" name="Group 64"/>
          <p:cNvGrpSpPr>
            <a:grpSpLocks/>
          </p:cNvGrpSpPr>
          <p:nvPr/>
        </p:nvGrpSpPr>
        <p:grpSpPr bwMode="auto">
          <a:xfrm>
            <a:off x="2133600" y="4618038"/>
            <a:ext cx="1577975" cy="523875"/>
            <a:chOff x="1344" y="3263"/>
            <a:chExt cx="994" cy="330"/>
          </a:xfrm>
        </p:grpSpPr>
        <p:sp>
          <p:nvSpPr>
            <p:cNvPr id="730173" name="Freeform 61"/>
            <p:cNvSpPr>
              <a:spLocks/>
            </p:cNvSpPr>
            <p:nvPr/>
          </p:nvSpPr>
          <p:spPr bwMode="auto">
            <a:xfrm>
              <a:off x="1344" y="3263"/>
              <a:ext cx="517" cy="328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118" y="304"/>
                </a:cxn>
                <a:cxn ang="0">
                  <a:pos x="185" y="53"/>
                </a:cxn>
                <a:cxn ang="0">
                  <a:pos x="273" y="1"/>
                </a:cxn>
                <a:cxn ang="0">
                  <a:pos x="377" y="60"/>
                </a:cxn>
                <a:cxn ang="0">
                  <a:pos x="458" y="326"/>
                </a:cxn>
                <a:cxn ang="0">
                  <a:pos x="546" y="393"/>
                </a:cxn>
                <a:cxn ang="0">
                  <a:pos x="642" y="348"/>
                </a:cxn>
                <a:cxn ang="0">
                  <a:pos x="724" y="68"/>
                </a:cxn>
                <a:cxn ang="0">
                  <a:pos x="857" y="9"/>
                </a:cxn>
              </a:cxnLst>
              <a:rect l="0" t="0" r="r" b="b"/>
              <a:pathLst>
                <a:path w="857" h="402">
                  <a:moveTo>
                    <a:pt x="0" y="356"/>
                  </a:moveTo>
                  <a:cubicBezTo>
                    <a:pt x="43" y="355"/>
                    <a:pt x="87" y="355"/>
                    <a:pt x="118" y="304"/>
                  </a:cubicBezTo>
                  <a:cubicBezTo>
                    <a:pt x="149" y="253"/>
                    <a:pt x="159" y="103"/>
                    <a:pt x="185" y="53"/>
                  </a:cubicBezTo>
                  <a:cubicBezTo>
                    <a:pt x="211" y="3"/>
                    <a:pt x="241" y="0"/>
                    <a:pt x="273" y="1"/>
                  </a:cubicBezTo>
                  <a:cubicBezTo>
                    <a:pt x="305" y="2"/>
                    <a:pt x="346" y="6"/>
                    <a:pt x="377" y="60"/>
                  </a:cubicBezTo>
                  <a:cubicBezTo>
                    <a:pt x="408" y="114"/>
                    <a:pt x="430" y="271"/>
                    <a:pt x="458" y="326"/>
                  </a:cubicBezTo>
                  <a:cubicBezTo>
                    <a:pt x="486" y="381"/>
                    <a:pt x="515" y="389"/>
                    <a:pt x="546" y="393"/>
                  </a:cubicBezTo>
                  <a:cubicBezTo>
                    <a:pt x="577" y="397"/>
                    <a:pt x="612" y="402"/>
                    <a:pt x="642" y="348"/>
                  </a:cubicBezTo>
                  <a:cubicBezTo>
                    <a:pt x="672" y="294"/>
                    <a:pt x="688" y="125"/>
                    <a:pt x="724" y="68"/>
                  </a:cubicBezTo>
                  <a:cubicBezTo>
                    <a:pt x="760" y="11"/>
                    <a:pt x="836" y="18"/>
                    <a:pt x="857" y="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174" name="Freeform 62"/>
            <p:cNvSpPr>
              <a:spLocks/>
            </p:cNvSpPr>
            <p:nvPr/>
          </p:nvSpPr>
          <p:spPr bwMode="auto">
            <a:xfrm flipH="1">
              <a:off x="1821" y="3265"/>
              <a:ext cx="517" cy="328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118" y="304"/>
                </a:cxn>
                <a:cxn ang="0">
                  <a:pos x="185" y="53"/>
                </a:cxn>
                <a:cxn ang="0">
                  <a:pos x="273" y="1"/>
                </a:cxn>
                <a:cxn ang="0">
                  <a:pos x="377" y="60"/>
                </a:cxn>
                <a:cxn ang="0">
                  <a:pos x="458" y="326"/>
                </a:cxn>
                <a:cxn ang="0">
                  <a:pos x="546" y="393"/>
                </a:cxn>
                <a:cxn ang="0">
                  <a:pos x="642" y="348"/>
                </a:cxn>
                <a:cxn ang="0">
                  <a:pos x="724" y="68"/>
                </a:cxn>
                <a:cxn ang="0">
                  <a:pos x="857" y="9"/>
                </a:cxn>
              </a:cxnLst>
              <a:rect l="0" t="0" r="r" b="b"/>
              <a:pathLst>
                <a:path w="857" h="402">
                  <a:moveTo>
                    <a:pt x="0" y="356"/>
                  </a:moveTo>
                  <a:cubicBezTo>
                    <a:pt x="43" y="355"/>
                    <a:pt x="87" y="355"/>
                    <a:pt x="118" y="304"/>
                  </a:cubicBezTo>
                  <a:cubicBezTo>
                    <a:pt x="149" y="253"/>
                    <a:pt x="159" y="103"/>
                    <a:pt x="185" y="53"/>
                  </a:cubicBezTo>
                  <a:cubicBezTo>
                    <a:pt x="211" y="3"/>
                    <a:pt x="241" y="0"/>
                    <a:pt x="273" y="1"/>
                  </a:cubicBezTo>
                  <a:cubicBezTo>
                    <a:pt x="305" y="2"/>
                    <a:pt x="346" y="6"/>
                    <a:pt x="377" y="60"/>
                  </a:cubicBezTo>
                  <a:cubicBezTo>
                    <a:pt x="408" y="114"/>
                    <a:pt x="430" y="271"/>
                    <a:pt x="458" y="326"/>
                  </a:cubicBezTo>
                  <a:cubicBezTo>
                    <a:pt x="486" y="381"/>
                    <a:pt x="515" y="389"/>
                    <a:pt x="546" y="393"/>
                  </a:cubicBezTo>
                  <a:cubicBezTo>
                    <a:pt x="577" y="397"/>
                    <a:pt x="612" y="402"/>
                    <a:pt x="642" y="348"/>
                  </a:cubicBezTo>
                  <a:cubicBezTo>
                    <a:pt x="672" y="294"/>
                    <a:pt x="688" y="125"/>
                    <a:pt x="724" y="68"/>
                  </a:cubicBezTo>
                  <a:cubicBezTo>
                    <a:pt x="760" y="11"/>
                    <a:pt x="836" y="18"/>
                    <a:pt x="857" y="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0181" name="Group 69"/>
          <p:cNvGrpSpPr>
            <a:grpSpLocks/>
          </p:cNvGrpSpPr>
          <p:nvPr/>
        </p:nvGrpSpPr>
        <p:grpSpPr bwMode="auto">
          <a:xfrm>
            <a:off x="4833938" y="4583113"/>
            <a:ext cx="1757362" cy="560387"/>
            <a:chOff x="3045" y="3218"/>
            <a:chExt cx="1107" cy="353"/>
          </a:xfrm>
        </p:grpSpPr>
        <p:sp>
          <p:nvSpPr>
            <p:cNvPr id="730178" name="Freeform 66"/>
            <p:cNvSpPr>
              <a:spLocks/>
            </p:cNvSpPr>
            <p:nvPr/>
          </p:nvSpPr>
          <p:spPr bwMode="auto">
            <a:xfrm>
              <a:off x="3045" y="3218"/>
              <a:ext cx="559" cy="352"/>
            </a:xfrm>
            <a:custGeom>
              <a:avLst/>
              <a:gdLst/>
              <a:ahLst/>
              <a:cxnLst>
                <a:cxn ang="0">
                  <a:pos x="0" y="315"/>
                </a:cxn>
                <a:cxn ang="0">
                  <a:pos x="71" y="273"/>
                </a:cxn>
                <a:cxn ang="0">
                  <a:pos x="108" y="201"/>
                </a:cxn>
                <a:cxn ang="0">
                  <a:pos x="130" y="112"/>
                </a:cxn>
                <a:cxn ang="0">
                  <a:pos x="165" y="26"/>
                </a:cxn>
                <a:cxn ang="0">
                  <a:pos x="241" y="46"/>
                </a:cxn>
                <a:cxn ang="0">
                  <a:pos x="249" y="304"/>
                </a:cxn>
                <a:cxn ang="0">
                  <a:pos x="337" y="327"/>
                </a:cxn>
                <a:cxn ang="0">
                  <a:pos x="441" y="312"/>
                </a:cxn>
                <a:cxn ang="0">
                  <a:pos x="485" y="90"/>
                </a:cxn>
                <a:cxn ang="0">
                  <a:pos x="559" y="39"/>
                </a:cxn>
              </a:cxnLst>
              <a:rect l="0" t="0" r="r" b="b"/>
              <a:pathLst>
                <a:path w="559" h="352">
                  <a:moveTo>
                    <a:pt x="0" y="315"/>
                  </a:moveTo>
                  <a:cubicBezTo>
                    <a:pt x="26" y="315"/>
                    <a:pt x="53" y="292"/>
                    <a:pt x="71" y="273"/>
                  </a:cubicBezTo>
                  <a:cubicBezTo>
                    <a:pt x="89" y="254"/>
                    <a:pt x="98" y="228"/>
                    <a:pt x="108" y="201"/>
                  </a:cubicBezTo>
                  <a:cubicBezTo>
                    <a:pt x="118" y="174"/>
                    <a:pt x="121" y="141"/>
                    <a:pt x="130" y="112"/>
                  </a:cubicBezTo>
                  <a:cubicBezTo>
                    <a:pt x="139" y="83"/>
                    <a:pt x="146" y="37"/>
                    <a:pt x="165" y="26"/>
                  </a:cubicBezTo>
                  <a:cubicBezTo>
                    <a:pt x="184" y="15"/>
                    <a:pt x="227" y="0"/>
                    <a:pt x="241" y="46"/>
                  </a:cubicBezTo>
                  <a:cubicBezTo>
                    <a:pt x="255" y="92"/>
                    <a:pt x="233" y="257"/>
                    <a:pt x="249" y="304"/>
                  </a:cubicBezTo>
                  <a:cubicBezTo>
                    <a:pt x="265" y="351"/>
                    <a:pt x="305" y="326"/>
                    <a:pt x="337" y="327"/>
                  </a:cubicBezTo>
                  <a:cubicBezTo>
                    <a:pt x="369" y="328"/>
                    <a:pt x="416" y="352"/>
                    <a:pt x="441" y="312"/>
                  </a:cubicBezTo>
                  <a:cubicBezTo>
                    <a:pt x="466" y="272"/>
                    <a:pt x="465" y="135"/>
                    <a:pt x="485" y="90"/>
                  </a:cubicBezTo>
                  <a:cubicBezTo>
                    <a:pt x="505" y="45"/>
                    <a:pt x="544" y="50"/>
                    <a:pt x="559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180" name="Freeform 68"/>
            <p:cNvSpPr>
              <a:spLocks/>
            </p:cNvSpPr>
            <p:nvPr/>
          </p:nvSpPr>
          <p:spPr bwMode="auto">
            <a:xfrm flipH="1">
              <a:off x="3593" y="3219"/>
              <a:ext cx="559" cy="352"/>
            </a:xfrm>
            <a:custGeom>
              <a:avLst/>
              <a:gdLst/>
              <a:ahLst/>
              <a:cxnLst>
                <a:cxn ang="0">
                  <a:pos x="0" y="315"/>
                </a:cxn>
                <a:cxn ang="0">
                  <a:pos x="71" y="273"/>
                </a:cxn>
                <a:cxn ang="0">
                  <a:pos x="108" y="201"/>
                </a:cxn>
                <a:cxn ang="0">
                  <a:pos x="130" y="112"/>
                </a:cxn>
                <a:cxn ang="0">
                  <a:pos x="165" y="26"/>
                </a:cxn>
                <a:cxn ang="0">
                  <a:pos x="241" y="46"/>
                </a:cxn>
                <a:cxn ang="0">
                  <a:pos x="249" y="304"/>
                </a:cxn>
                <a:cxn ang="0">
                  <a:pos x="337" y="327"/>
                </a:cxn>
                <a:cxn ang="0">
                  <a:pos x="441" y="312"/>
                </a:cxn>
                <a:cxn ang="0">
                  <a:pos x="485" y="90"/>
                </a:cxn>
                <a:cxn ang="0">
                  <a:pos x="559" y="39"/>
                </a:cxn>
              </a:cxnLst>
              <a:rect l="0" t="0" r="r" b="b"/>
              <a:pathLst>
                <a:path w="559" h="352">
                  <a:moveTo>
                    <a:pt x="0" y="315"/>
                  </a:moveTo>
                  <a:cubicBezTo>
                    <a:pt x="26" y="315"/>
                    <a:pt x="53" y="292"/>
                    <a:pt x="71" y="273"/>
                  </a:cubicBezTo>
                  <a:cubicBezTo>
                    <a:pt x="89" y="254"/>
                    <a:pt x="98" y="228"/>
                    <a:pt x="108" y="201"/>
                  </a:cubicBezTo>
                  <a:cubicBezTo>
                    <a:pt x="118" y="174"/>
                    <a:pt x="121" y="141"/>
                    <a:pt x="130" y="112"/>
                  </a:cubicBezTo>
                  <a:cubicBezTo>
                    <a:pt x="139" y="83"/>
                    <a:pt x="146" y="37"/>
                    <a:pt x="165" y="26"/>
                  </a:cubicBezTo>
                  <a:cubicBezTo>
                    <a:pt x="184" y="15"/>
                    <a:pt x="227" y="0"/>
                    <a:pt x="241" y="46"/>
                  </a:cubicBezTo>
                  <a:cubicBezTo>
                    <a:pt x="255" y="92"/>
                    <a:pt x="233" y="257"/>
                    <a:pt x="249" y="304"/>
                  </a:cubicBezTo>
                  <a:cubicBezTo>
                    <a:pt x="265" y="351"/>
                    <a:pt x="305" y="326"/>
                    <a:pt x="337" y="327"/>
                  </a:cubicBezTo>
                  <a:cubicBezTo>
                    <a:pt x="369" y="328"/>
                    <a:pt x="416" y="352"/>
                    <a:pt x="441" y="312"/>
                  </a:cubicBezTo>
                  <a:cubicBezTo>
                    <a:pt x="466" y="272"/>
                    <a:pt x="465" y="135"/>
                    <a:pt x="485" y="90"/>
                  </a:cubicBezTo>
                  <a:cubicBezTo>
                    <a:pt x="505" y="45"/>
                    <a:pt x="544" y="50"/>
                    <a:pt x="559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0186" name="Group 74"/>
          <p:cNvGrpSpPr>
            <a:grpSpLocks/>
          </p:cNvGrpSpPr>
          <p:nvPr/>
        </p:nvGrpSpPr>
        <p:grpSpPr bwMode="auto">
          <a:xfrm>
            <a:off x="4079875" y="3913188"/>
            <a:ext cx="341313" cy="500062"/>
            <a:chOff x="2570" y="2796"/>
            <a:chExt cx="215" cy="315"/>
          </a:xfrm>
        </p:grpSpPr>
        <p:sp>
          <p:nvSpPr>
            <p:cNvPr id="730182" name="Line 70"/>
            <p:cNvSpPr>
              <a:spLocks noChangeShapeType="1"/>
            </p:cNvSpPr>
            <p:nvPr/>
          </p:nvSpPr>
          <p:spPr bwMode="auto">
            <a:xfrm>
              <a:off x="2681" y="2796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183" name="Line 71"/>
            <p:cNvSpPr>
              <a:spLocks noChangeShapeType="1"/>
            </p:cNvSpPr>
            <p:nvPr/>
          </p:nvSpPr>
          <p:spPr bwMode="auto">
            <a:xfrm>
              <a:off x="2681" y="300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184" name="Line 72"/>
            <p:cNvSpPr>
              <a:spLocks noChangeShapeType="1"/>
            </p:cNvSpPr>
            <p:nvPr/>
          </p:nvSpPr>
          <p:spPr bwMode="auto">
            <a:xfrm>
              <a:off x="2570" y="2894"/>
              <a:ext cx="2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0185" name="Line 73"/>
            <p:cNvSpPr>
              <a:spLocks noChangeShapeType="1"/>
            </p:cNvSpPr>
            <p:nvPr/>
          </p:nvSpPr>
          <p:spPr bwMode="auto">
            <a:xfrm>
              <a:off x="2571" y="3007"/>
              <a:ext cx="2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24092" y="1620456"/>
            <a:ext cx="6840637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Capacitive coupling from nearby wire or E&amp;M </a:t>
            </a:r>
            <a:r>
              <a:rPr lang="en-US" sz="3200" dirty="0" err="1" smtClean="0"/>
              <a:t>transmision</a:t>
            </a:r>
            <a:r>
              <a:rPr lang="en-US" sz="3200" dirty="0" smtClean="0"/>
              <a:t> (cell phone, computer, etc)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2188564" y="5476755"/>
            <a:ext cx="695543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60Hz noise and high-frequency noise common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4297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W2018: EE307 Inverter analysis</a:t>
            </a:r>
          </a:p>
        </p:txBody>
      </p:sp>
      <p:sp>
        <p:nvSpPr>
          <p:cNvPr id="8089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SPICE NMOS Model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20825"/>
            <a:ext cx="4967287" cy="4932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.MODEL N1 NMOS LEVEL = 14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+VERSION = 4.6.0 BINUNIT = 1 PARAMCHK= 1 MOBMOD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+CAPMOD = 2 IGCMOD = 1 IGBMOD = 1 GEOMOD = 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+DIOMOD = 1 RDSMOD = 0 RBODYMOD= 0 RGATEMOD= 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+PERMOD = 1 ACNQSMOD= 0 TRNQSMOD= 0 TEMPMOD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+TNOM = 27 TOXE = 1.8E-009 TOXP = 10E-010 TOXM = 1.8E-009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+DTOX = 8E-10 EPSROX = 3.9 WINT = 5E-009 LINT = 1E-009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+LL = 0 WL = 0 LLN = 1 WLN = 1 +LW = 0 WW = 0 LWN = 1 WWN = 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+LWL = 0 WWL = 0 XPART = 0 TOXREF = 1.4E-009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+SAREF = 5E-6 SBREF = 5E-6 WLOD = 2E-6 KU0 = -4E-6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+KVSAT = 0.2 KVTH0 = -2E-8 TKU0 = 0.0 LLODKU0 = 1.1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+WLODKU0 = 1.1 LLODVTH = 1.0 WLODVTH = 1.0 LKU0 = 1E-6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+WKU0 = 1E-6 PKU0 = 0.0 LKVTH0 = 1.1E-6 WKVTH0 = 1.1E-6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+PKVTH0 = 0.0 STK2 = 0.0 LODK2 = 1.0 STETA0 = 0.0 +LODETA0 = 1.0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+LAMBDA = 4E-10 VSAT = 1.1E+005 +VTL = 2.0E5 XN = 6.0 LC = 5E-9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+RNOIA = 0.577 RNOIB = 0.37 +LINTNOI = 1E-009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+TVOFF = 0.0 TVFBSDOFF = 0.0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+VTH0 = 0.25 +K1 = 0.35 K2 = 0.05 K3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+K3B = 0 W0 = 2.5E-006 DVT0 = 1.8 DVT1 = 0.52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+DVT2 = -0.032 DVT0W = 0 DVT1W = 0 DVT2W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+DSUB = 2 MINV = 0.05 VOFFL = 0 DVTP0 = 1E-007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+DVTP1 = 0.05 LPE0 = 5.75E-008 LPEB = 2.3E-010 XJ = 2E-008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+NGATE = 5E+020 NDEP = 2.8E+018 NSD = 1E+020 PHIN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+CDSC = 0.0002 CDSCB = 0 CDSCD = 0 CIT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+VOFF = -0.15 NFACTOR = 1.2 ETA0 = 0.05 ETAB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+UC = -3E-011 +VFB = -0.55 U0 = 0.032 UA = 5.0E-011 UB = 3.5E-018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+A0 = 2 AGS = 1E-020 +A1 = 0 A2 = 1 B0 = -1E-020 B1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+KETA = 0.04 DWG = 0 DWB = 0 PCLM = 0.08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+PDIBLC1 = 0.028 PDIBLC2 = 0.022 PDIBLCB = -0.005 DROUT = 0.45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+PVAG = 1E-020 DELTA = 0.01 PSCBE1 = 8.14E+008 PSCBE2 = 5E-008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+FPROUT = 0.2 PDITS = 0.2 PDITSD = 0.23 PDITSL = 2.3E+006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+RSH = 0 RDSW = 50 RSW = 50 RDW = 50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+RDSWMIN = 0 RDWMIN = 0 RSWMIN = 0 PRWG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+PRWB = 6.8E-011 WR = 1 ALPHA0 = 0.074 ALPHA1 = 0.005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+BETA0 = 30 AGIDL = 0.0001 BGIDL = 2.1E+009 CGIDL =</a:t>
            </a: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4714875" y="1520825"/>
            <a:ext cx="4645025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+EGIDL = 0.8 AGISL = 0.0002 BGISL = 2.1E+009 CGISL = 0.0002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+EGISL = 0.8 +AIGBACC = 0.012 BIGBACC = 0.0028 CIGBACC = 0.002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+NIGBACC = 1 AIGBINV = 0.014 BIGBINV = 0.004 CIGBINV = 0.004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+EIGBINV = 1.1 NIGBINV = 3 AIGC = 0.012 BIGC = 0.0028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+CIGC = 0.002 AIGS = 0.012 BIGS = 0.0028 CIGS = 0.002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+NIGC = 1 POXEDGE = 1 PIGCD = 1 NTOX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+AIGD = 0.01 BIGD = 0.003 CIGD = 0.0015 +XRCRG1 = 12 XRCRG2 = 5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</a:t>
            </a:r>
            <a:r>
              <a:rPr lang="en-US" sz="900" dirty="0">
                <a:solidFill>
                  <a:srgbClr val="FF0000"/>
                </a:solidFill>
              </a:rPr>
              <a:t>CGSO = 6.238E-010 CGDO = 6.238E-010 </a:t>
            </a:r>
            <a:r>
              <a:rPr lang="en-US" sz="900" dirty="0"/>
              <a:t>CGBO = 2.56E-011 CGDL = 2.495E-10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+CGSL = 2.495E-10 CKAPPAS = 0.03 CKAPPAD = 0.03 ACDE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+MOIN = 15 NOFF = 0.9 VOFFCV = 0.02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+KT1 = -0.37 KT1L = 0.0 KT2 = -0.042 UTE = -1.5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+UA1 = 1E-009 UB1 = -3.5E-019 UC1 = 0 PRT = 0 +AT = 53000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+FNOIMOD = 1 TNOIMOD = 0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+JSS = 0.0001 JSWS = 1E-011 JSWGS = 1E-010 NJS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+IJTHSFWD= 0.01 IJTHSREV= 0.001 BVS = 10 XJBVS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+JSD = 0.0001 JSWD = 1E-011 JSWGD = 1E-010 NJD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+IJTHDFWD= 0.01 IJTHDREV= 0.001 BVD = 10 XJBVD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+PBS = 1 </a:t>
            </a:r>
            <a:r>
              <a:rPr lang="en-US" sz="900" dirty="0">
                <a:solidFill>
                  <a:srgbClr val="FF0000"/>
                </a:solidFill>
              </a:rPr>
              <a:t>CJS = 0.0005 </a:t>
            </a:r>
            <a:r>
              <a:rPr lang="en-US" sz="900" dirty="0"/>
              <a:t>MJS = 0.5 PBSWS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</a:t>
            </a:r>
            <a:r>
              <a:rPr lang="en-US" sz="900" dirty="0">
                <a:solidFill>
                  <a:srgbClr val="FF0000"/>
                </a:solidFill>
              </a:rPr>
              <a:t>CJSWS = 5E-010</a:t>
            </a:r>
            <a:r>
              <a:rPr lang="en-US" sz="900" dirty="0"/>
              <a:t> MJSWS = 0.33 PBSWGS = 1 CJSWGS = 3E-010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+MJSWGS = 0.33 PBD = 1 </a:t>
            </a:r>
            <a:r>
              <a:rPr lang="en-US" sz="900" dirty="0">
                <a:solidFill>
                  <a:srgbClr val="FF0000"/>
                </a:solidFill>
              </a:rPr>
              <a:t>CJD = 0.0005 </a:t>
            </a:r>
            <a:r>
              <a:rPr lang="en-US" sz="900" dirty="0"/>
              <a:t>MJD = 0.5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+PBSWD = 1 </a:t>
            </a:r>
            <a:r>
              <a:rPr lang="en-US" sz="900" dirty="0">
                <a:solidFill>
                  <a:srgbClr val="FF0000"/>
                </a:solidFill>
              </a:rPr>
              <a:t>CJSWD = 5E-010 </a:t>
            </a:r>
            <a:r>
              <a:rPr lang="en-US" sz="900" dirty="0"/>
              <a:t>MJSWD = 0.33 PBSWGD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+CJSWGD = 5E-010 MJSWGD = 0.33 TPB = 0.005 TCJ = 0.001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+TPBSW = 0.005 TCJSW = 0.001 TPBSWG = 0.005 TCJSWG = 0.001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+XTIS = 3 XTID = 3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+DMCG = 0E-006 DMCI = 0E-006 DMDG = 0E-006 DMCGT = 0E-007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+DWJ = 0.0E-008 XGW = 0E-007 XGL = 0E-008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+RSHG = 0.4 GBMIN = 1E-010 RBPB = 5 RBPD = 15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+RBPS = 15 RBDB = 15 RBSB = 15 NGCON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+JTSS = 1E-4 JTSD = 1E-4 JTSSWS = 1E-10 JTSSWD = 1E-10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+JTSSWGS = 1E-7 JTSSWGD = 1E-7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+NJTS = 20.0 NJTSSW = 15 NJTSSWG = 6 VTSS = 10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+VTSD = 10 VTSSWS = 10 VTSSWD = 10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+NJTSD = 15.0 NJTSSWD = 20 NJTSSWGD = 6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+TNJTS = 0.1 TNJTSD = 0.05 +VTSSWGS=2 VTSSWGD=2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+XTSS = 0.02 XTSD = 0.02 XTSSWS = 0.02 XTSSWD = 0.02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+XTSSWGS = 0.02 XTSSWGD = 0.02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E847-7055-491D-ABE8-7FA4523F8663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value (left total)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24000"/>
            <a:ext cx="8105951" cy="4562475"/>
          </a:xfrm>
        </p:spPr>
        <p:txBody>
          <a:bodyPr/>
          <a:lstStyle/>
          <a:p>
            <a:r>
              <a:rPr lang="en-US" dirty="0" smtClean="0"/>
              <a:t>Assume LD=200nm and LS=250nm and the values from the model file on the previous slide.</a:t>
            </a:r>
          </a:p>
          <a:p>
            <a:r>
              <a:rPr lang="en-US" dirty="0" smtClean="0"/>
              <a:t>Transistors on left: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121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61458" y="3171406"/>
          <a:ext cx="8405689" cy="259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20" name="Equation" r:id="rId3" imgW="5765760" imgH="1777680" progId="Equation.3">
                  <p:embed/>
                </p:oleObj>
              </mc:Choice>
              <mc:Fallback>
                <p:oleObj name="Equation" r:id="rId3" imgW="5765760" imgH="17776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58" y="3171406"/>
                        <a:ext cx="8405689" cy="2595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169" y="-11549"/>
            <a:ext cx="3460829" cy="16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122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551650" y="2393869"/>
          <a:ext cx="3790067" cy="169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44" name="Equation" r:id="rId3" imgW="1422360" imgH="634680" progId="Equation.3">
                  <p:embed/>
                </p:oleObj>
              </mc:Choice>
              <mc:Fallback>
                <p:oleObj name="Equation" r:id="rId3" imgW="1422360" imgH="6346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1650" y="2393869"/>
                        <a:ext cx="3790067" cy="1691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72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value (right total)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24000"/>
            <a:ext cx="8105951" cy="4562475"/>
          </a:xfrm>
        </p:spPr>
        <p:txBody>
          <a:bodyPr/>
          <a:lstStyle/>
          <a:p>
            <a:r>
              <a:rPr lang="en-US" dirty="0" smtClean="0"/>
              <a:t>Assume LD=200nm and LS=250nm and the values from the model file on the previous slide. Use </a:t>
            </a:r>
            <a:r>
              <a:rPr lang="en-US" dirty="0" err="1" smtClean="0"/>
              <a:t>Tox</a:t>
            </a:r>
            <a:r>
              <a:rPr lang="en-US" dirty="0" smtClean="0"/>
              <a:t>=1.8nm.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123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47031" y="2833688"/>
          <a:ext cx="7888287" cy="371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68" name="Equation" r:id="rId3" imgW="4825800" imgH="2273040" progId="Equation.3">
                  <p:embed/>
                </p:oleObj>
              </mc:Choice>
              <mc:Fallback>
                <p:oleObj name="Equation" r:id="rId3" imgW="4825800" imgH="2273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031" y="2833688"/>
                        <a:ext cx="7888287" cy="3719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169" y="-11549"/>
            <a:ext cx="3460829" cy="16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value (total)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24000"/>
            <a:ext cx="8105951" cy="4562475"/>
          </a:xfrm>
        </p:spPr>
        <p:txBody>
          <a:bodyPr/>
          <a:lstStyle/>
          <a:p>
            <a:r>
              <a:rPr lang="en-US" dirty="0" smtClean="0"/>
              <a:t>Assume LD=200nm and LS=250nm and the values from the model file on the previous slide. Use </a:t>
            </a:r>
            <a:r>
              <a:rPr lang="en-US" dirty="0" err="1" smtClean="0"/>
              <a:t>Tox</a:t>
            </a:r>
            <a:r>
              <a:rPr lang="en-US" dirty="0" smtClean="0"/>
              <a:t>=1.8nm.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169" y="-11549"/>
            <a:ext cx="3460829" cy="1647406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184275" y="3779837"/>
          <a:ext cx="2968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96" name="Equation" r:id="rId4" imgW="1815840" imgH="431640" progId="Equation.3">
                  <p:embed/>
                </p:oleObj>
              </mc:Choice>
              <mc:Fallback>
                <p:oleObj name="Equation" r:id="rId4" imgW="181584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3779837"/>
                        <a:ext cx="2968625" cy="706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488248" y="4824820"/>
          <a:ext cx="4071954" cy="73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97" name="Equation" r:id="rId6" imgW="1269720" imgH="228600" progId="Equation.3">
                  <p:embed/>
                </p:oleObj>
              </mc:Choice>
              <mc:Fallback>
                <p:oleObj name="Equation" r:id="rId6" imgW="1269720" imgH="2286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248" y="4824820"/>
                        <a:ext cx="4071954" cy="7346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184275" y="3002225"/>
          <a:ext cx="3049132" cy="711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98" name="Equation" r:id="rId8" imgW="1739880" imgH="406080" progId="Equation.3">
                  <p:embed/>
                </p:oleObj>
              </mc:Choice>
              <mc:Fallback>
                <p:oleObj name="Equation" r:id="rId8" imgW="1739880" imgH="40608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3002225"/>
                        <a:ext cx="3049132" cy="71171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8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Vin: 0</a:t>
            </a:r>
            <a:r>
              <a:rPr lang="en-US" dirty="0">
                <a:sym typeface="Wingdings" panose="05000000000000000000" pitchFamily="2" charset="2"/>
              </a:rPr>
              <a:t>VDD</a:t>
            </a:r>
          </a:p>
          <a:p>
            <a:r>
              <a:rPr lang="en-US" dirty="0" err="1" smtClean="0"/>
              <a:t>Reqn</a:t>
            </a:r>
            <a:r>
              <a:rPr lang="en-US" dirty="0" smtClean="0"/>
              <a:t> </a:t>
            </a:r>
            <a:r>
              <a:rPr lang="en-US" dirty="0"/>
              <a:t>= 6V / 1mA = 6K</a:t>
            </a:r>
            <a:r>
              <a:rPr lang="el-GR" dirty="0"/>
              <a:t>Ω</a:t>
            </a:r>
            <a:endParaRPr lang="en-US" dirty="0"/>
          </a:p>
          <a:p>
            <a:r>
              <a:rPr lang="en-US" dirty="0" err="1"/>
              <a:t>Reqp</a:t>
            </a:r>
            <a:r>
              <a:rPr lang="en-US" dirty="0"/>
              <a:t> = -6V / -0.7mA = 8.57K</a:t>
            </a:r>
            <a:r>
              <a:rPr lang="el-GR" dirty="0"/>
              <a:t>Ω</a:t>
            </a:r>
            <a:endParaRPr lang="en-US" dirty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125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195388" y="3041065"/>
          <a:ext cx="3399472" cy="61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18" name="Equation" r:id="rId3" imgW="1269720" imgH="228600" progId="Equation.3">
                  <p:embed/>
                </p:oleObj>
              </mc:Choice>
              <mc:Fallback>
                <p:oleObj name="Equation" r:id="rId3" imgW="126972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041065"/>
                        <a:ext cx="3399472" cy="6133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99073" y="4218305"/>
          <a:ext cx="8877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19" name="Equation" r:id="rId5" imgW="2755800" imgH="215640" progId="Equation.3">
                  <p:embed/>
                </p:oleObj>
              </mc:Choice>
              <mc:Fallback>
                <p:oleObj name="Equation" r:id="rId5" imgW="275580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3" y="4218305"/>
                        <a:ext cx="8877300" cy="698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729" y="-11550"/>
            <a:ext cx="4090269" cy="194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5903" y="5171490"/>
            <a:ext cx="7088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We’ll revisit this example including the wire after we do complex CMOS delay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seen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496300" cy="4937312"/>
          </a:xfrm>
        </p:spPr>
        <p:txBody>
          <a:bodyPr/>
          <a:lstStyle/>
          <a:p>
            <a:r>
              <a:rPr lang="en-US" dirty="0" smtClean="0"/>
              <a:t>DC (DC sweep)</a:t>
            </a:r>
          </a:p>
          <a:p>
            <a:pPr lvl="1"/>
            <a:r>
              <a:rPr lang="en-US" dirty="0" smtClean="0"/>
              <a:t>VIL, VIH, VOL, VOH (</a:t>
            </a:r>
            <a:r>
              <a:rPr lang="en-US" dirty="0" err="1" smtClean="0"/>
              <a:t>Voutmax</a:t>
            </a:r>
            <a:r>
              <a:rPr lang="en-US" dirty="0" smtClean="0"/>
              <a:t>, </a:t>
            </a:r>
            <a:r>
              <a:rPr lang="en-US" dirty="0" err="1" smtClean="0"/>
              <a:t>Voutmin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NMH=</a:t>
            </a:r>
            <a:r>
              <a:rPr lang="en-US" dirty="0" err="1" smtClean="0"/>
              <a:t>Voutmax</a:t>
            </a:r>
            <a:r>
              <a:rPr lang="en-US" dirty="0" smtClean="0"/>
              <a:t>-VIH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Noise allowed for </a:t>
            </a:r>
            <a:r>
              <a:rPr lang="en-US" dirty="0" smtClean="0">
                <a:sym typeface="Wingdings" panose="05000000000000000000" pitchFamily="2" charset="2"/>
              </a:rPr>
              <a:t>Vin=1</a:t>
            </a:r>
            <a:endParaRPr lang="en-US" dirty="0" smtClean="0"/>
          </a:p>
          <a:p>
            <a:pPr lvl="1"/>
            <a:r>
              <a:rPr lang="en-US" dirty="0" smtClean="0"/>
              <a:t>NML=VIL-</a:t>
            </a:r>
            <a:r>
              <a:rPr lang="en-US" dirty="0" err="1" smtClean="0"/>
              <a:t>Voutmin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Noise allowed for Vin=0</a:t>
            </a:r>
            <a:endParaRPr lang="en-US" dirty="0" smtClean="0"/>
          </a:p>
          <a:p>
            <a:pPr lvl="1"/>
            <a:r>
              <a:rPr lang="en-US" dirty="0" err="1" smtClean="0"/>
              <a:t>Vm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Switching threshold 01 or 10 transition</a:t>
            </a:r>
            <a:endParaRPr lang="en-US" dirty="0" smtClean="0"/>
          </a:p>
          <a:p>
            <a:r>
              <a:rPr lang="en-US" dirty="0" smtClean="0"/>
              <a:t>Time based (Transient response)</a:t>
            </a:r>
          </a:p>
          <a:p>
            <a:pPr lvl="1"/>
            <a:r>
              <a:rPr lang="en-US" dirty="0" err="1" smtClean="0"/>
              <a:t>tpHL</a:t>
            </a:r>
            <a:r>
              <a:rPr lang="en-US" dirty="0" smtClean="0"/>
              <a:t>, </a:t>
            </a:r>
            <a:r>
              <a:rPr lang="en-US" dirty="0" err="1" smtClean="0"/>
              <a:t>tpLH</a:t>
            </a:r>
            <a:r>
              <a:rPr lang="en-US" dirty="0" smtClean="0"/>
              <a:t>, </a:t>
            </a:r>
            <a:r>
              <a:rPr lang="en-US" dirty="0" err="1" smtClean="0"/>
              <a:t>tp</a:t>
            </a:r>
            <a:r>
              <a:rPr lang="en-US" dirty="0" smtClean="0"/>
              <a:t>  (From input of circuit to output of circuit)</a:t>
            </a:r>
          </a:p>
          <a:p>
            <a:pPr lvl="1"/>
            <a:r>
              <a:rPr lang="en-US" dirty="0" err="1" smtClean="0"/>
              <a:t>tr</a:t>
            </a:r>
            <a:r>
              <a:rPr lang="en-US" dirty="0" smtClean="0"/>
              <a:t>, </a:t>
            </a:r>
            <a:r>
              <a:rPr lang="en-US" dirty="0" err="1" smtClean="0"/>
              <a:t>tf</a:t>
            </a:r>
            <a:r>
              <a:rPr lang="en-US" dirty="0" smtClean="0"/>
              <a:t> (Single wire)</a:t>
            </a:r>
          </a:p>
          <a:p>
            <a:r>
              <a:rPr lang="en-US" dirty="0" smtClean="0"/>
              <a:t>Undefined region</a:t>
            </a:r>
          </a:p>
          <a:p>
            <a:pPr lvl="1"/>
            <a:r>
              <a:rPr lang="en-US" dirty="0" smtClean="0"/>
              <a:t>Regenerative or not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Fabrication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 rot="16200000">
            <a:off x="6863010" y="3324860"/>
            <a:ext cx="3815081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MOSFETs in silicon (NMOS)</a:t>
            </a:r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5564188" cy="47466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W2018: EE307 Inverter analysis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0" y="4114800"/>
            <a:ext cx="6400800" cy="1524000"/>
            <a:chOff x="1447800" y="2819400"/>
            <a:chExt cx="6400800" cy="1524000"/>
          </a:xfrm>
        </p:grpSpPr>
        <p:sp>
          <p:nvSpPr>
            <p:cNvPr id="11" name="Rectangle 10"/>
            <p:cNvSpPr/>
            <p:nvPr/>
          </p:nvSpPr>
          <p:spPr>
            <a:xfrm>
              <a:off x="1447800" y="2819400"/>
              <a:ext cx="6400800" cy="1524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47800" y="2819400"/>
              <a:ext cx="640080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179" name="TextBox 9"/>
            <p:cNvSpPr txBox="1">
              <a:spLocks noChangeArrowheads="1"/>
            </p:cNvSpPr>
            <p:nvPr/>
          </p:nvSpPr>
          <p:spPr bwMode="auto">
            <a:xfrm>
              <a:off x="4191000" y="3733800"/>
              <a:ext cx="8643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Silicon</a:t>
              </a:r>
            </a:p>
          </p:txBody>
        </p:sp>
      </p:grpSp>
      <p:pic>
        <p:nvPicPr>
          <p:cNvPr id="107524" name="Picture 4" descr="C:\Users\tinas\AppData\Local\Microsoft\Windows\Temporary Internet Files\Content.IE5\9J2F11YL\MC90005397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00400"/>
            <a:ext cx="9302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209800" y="4800600"/>
            <a:ext cx="1703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P doped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4000" y="3962400"/>
            <a:ext cx="6400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71800" y="38862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048000" y="3962400"/>
            <a:ext cx="838200" cy="152400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971800" y="4114800"/>
            <a:ext cx="1143000" cy="457200"/>
            <a:chOff x="4114800" y="2819400"/>
            <a:chExt cx="2057400" cy="512964"/>
          </a:xfrm>
        </p:grpSpPr>
        <p:sp>
          <p:nvSpPr>
            <p:cNvPr id="46" name="Freeform 45"/>
            <p:cNvSpPr/>
            <p:nvPr/>
          </p:nvSpPr>
          <p:spPr>
            <a:xfrm>
              <a:off x="4114800" y="2819400"/>
              <a:ext cx="2057400" cy="381161"/>
            </a:xfrm>
            <a:custGeom>
              <a:avLst/>
              <a:gdLst>
                <a:gd name="connsiteX0" fmla="*/ 0 w 3404936"/>
                <a:gd name="connsiteY0" fmla="*/ 0 h 625642"/>
                <a:gd name="connsiteX1" fmla="*/ 12031 w 3404936"/>
                <a:gd name="connsiteY1" fmla="*/ 132348 h 625642"/>
                <a:gd name="connsiteX2" fmla="*/ 36094 w 3404936"/>
                <a:gd name="connsiteY2" fmla="*/ 204537 h 625642"/>
                <a:gd name="connsiteX3" fmla="*/ 48126 w 3404936"/>
                <a:gd name="connsiteY3" fmla="*/ 252663 h 625642"/>
                <a:gd name="connsiteX4" fmla="*/ 72189 w 3404936"/>
                <a:gd name="connsiteY4" fmla="*/ 324853 h 625642"/>
                <a:gd name="connsiteX5" fmla="*/ 108284 w 3404936"/>
                <a:gd name="connsiteY5" fmla="*/ 348916 h 625642"/>
                <a:gd name="connsiteX6" fmla="*/ 144379 w 3404936"/>
                <a:gd name="connsiteY6" fmla="*/ 409074 h 625642"/>
                <a:gd name="connsiteX7" fmla="*/ 168442 w 3404936"/>
                <a:gd name="connsiteY7" fmla="*/ 445169 h 625642"/>
                <a:gd name="connsiteX8" fmla="*/ 276726 w 3404936"/>
                <a:gd name="connsiteY8" fmla="*/ 493295 h 625642"/>
                <a:gd name="connsiteX9" fmla="*/ 348915 w 3404936"/>
                <a:gd name="connsiteY9" fmla="*/ 517358 h 625642"/>
                <a:gd name="connsiteX10" fmla="*/ 385010 w 3404936"/>
                <a:gd name="connsiteY10" fmla="*/ 529390 h 625642"/>
                <a:gd name="connsiteX11" fmla="*/ 445168 w 3404936"/>
                <a:gd name="connsiteY11" fmla="*/ 541421 h 625642"/>
                <a:gd name="connsiteX12" fmla="*/ 493294 w 3404936"/>
                <a:gd name="connsiteY12" fmla="*/ 553453 h 625642"/>
                <a:gd name="connsiteX13" fmla="*/ 577515 w 3404936"/>
                <a:gd name="connsiteY13" fmla="*/ 577516 h 625642"/>
                <a:gd name="connsiteX14" fmla="*/ 830179 w 3404936"/>
                <a:gd name="connsiteY14" fmla="*/ 589548 h 625642"/>
                <a:gd name="connsiteX15" fmla="*/ 1143000 w 3404936"/>
                <a:gd name="connsiteY15" fmla="*/ 601579 h 625642"/>
                <a:gd name="connsiteX16" fmla="*/ 1323473 w 3404936"/>
                <a:gd name="connsiteY16" fmla="*/ 613611 h 625642"/>
                <a:gd name="connsiteX17" fmla="*/ 1732547 w 3404936"/>
                <a:gd name="connsiteY17" fmla="*/ 625642 h 625642"/>
                <a:gd name="connsiteX18" fmla="*/ 2249905 w 3404936"/>
                <a:gd name="connsiteY18" fmla="*/ 613611 h 625642"/>
                <a:gd name="connsiteX19" fmla="*/ 2418347 w 3404936"/>
                <a:gd name="connsiteY19" fmla="*/ 577516 h 625642"/>
                <a:gd name="connsiteX20" fmla="*/ 2454442 w 3404936"/>
                <a:gd name="connsiteY20" fmla="*/ 565484 h 625642"/>
                <a:gd name="connsiteX21" fmla="*/ 2731168 w 3404936"/>
                <a:gd name="connsiteY21" fmla="*/ 541421 h 625642"/>
                <a:gd name="connsiteX22" fmla="*/ 2815389 w 3404936"/>
                <a:gd name="connsiteY22" fmla="*/ 529390 h 625642"/>
                <a:gd name="connsiteX23" fmla="*/ 3056021 w 3404936"/>
                <a:gd name="connsiteY23" fmla="*/ 505327 h 625642"/>
                <a:gd name="connsiteX24" fmla="*/ 3128210 w 3404936"/>
                <a:gd name="connsiteY24" fmla="*/ 481263 h 625642"/>
                <a:gd name="connsiteX25" fmla="*/ 3164305 w 3404936"/>
                <a:gd name="connsiteY25" fmla="*/ 469232 h 625642"/>
                <a:gd name="connsiteX26" fmla="*/ 3200400 w 3404936"/>
                <a:gd name="connsiteY26" fmla="*/ 445169 h 625642"/>
                <a:gd name="connsiteX27" fmla="*/ 3260557 w 3404936"/>
                <a:gd name="connsiteY27" fmla="*/ 397042 h 625642"/>
                <a:gd name="connsiteX28" fmla="*/ 3296652 w 3404936"/>
                <a:gd name="connsiteY28" fmla="*/ 324853 h 625642"/>
                <a:gd name="connsiteX29" fmla="*/ 3344779 w 3404936"/>
                <a:gd name="connsiteY29" fmla="*/ 264695 h 625642"/>
                <a:gd name="connsiteX30" fmla="*/ 3392905 w 3404936"/>
                <a:gd name="connsiteY30" fmla="*/ 120316 h 625642"/>
                <a:gd name="connsiteX31" fmla="*/ 3404936 w 3404936"/>
                <a:gd name="connsiteY31" fmla="*/ 84221 h 625642"/>
                <a:gd name="connsiteX32" fmla="*/ 3404936 w 3404936"/>
                <a:gd name="connsiteY32" fmla="*/ 0 h 625642"/>
                <a:gd name="connsiteX0" fmla="*/ 0 w 3416968"/>
                <a:gd name="connsiteY0" fmla="*/ 0 h 657726"/>
                <a:gd name="connsiteX1" fmla="*/ 24063 w 3416968"/>
                <a:gd name="connsiteY1" fmla="*/ 164432 h 657726"/>
                <a:gd name="connsiteX2" fmla="*/ 48126 w 3416968"/>
                <a:gd name="connsiteY2" fmla="*/ 236621 h 657726"/>
                <a:gd name="connsiteX3" fmla="*/ 60158 w 3416968"/>
                <a:gd name="connsiteY3" fmla="*/ 284747 h 657726"/>
                <a:gd name="connsiteX4" fmla="*/ 84221 w 3416968"/>
                <a:gd name="connsiteY4" fmla="*/ 356937 h 657726"/>
                <a:gd name="connsiteX5" fmla="*/ 120316 w 3416968"/>
                <a:gd name="connsiteY5" fmla="*/ 381000 h 657726"/>
                <a:gd name="connsiteX6" fmla="*/ 156411 w 3416968"/>
                <a:gd name="connsiteY6" fmla="*/ 441158 h 657726"/>
                <a:gd name="connsiteX7" fmla="*/ 180474 w 3416968"/>
                <a:gd name="connsiteY7" fmla="*/ 477253 h 657726"/>
                <a:gd name="connsiteX8" fmla="*/ 288758 w 3416968"/>
                <a:gd name="connsiteY8" fmla="*/ 525379 h 657726"/>
                <a:gd name="connsiteX9" fmla="*/ 360947 w 3416968"/>
                <a:gd name="connsiteY9" fmla="*/ 549442 h 657726"/>
                <a:gd name="connsiteX10" fmla="*/ 397042 w 3416968"/>
                <a:gd name="connsiteY10" fmla="*/ 561474 h 657726"/>
                <a:gd name="connsiteX11" fmla="*/ 457200 w 3416968"/>
                <a:gd name="connsiteY11" fmla="*/ 573505 h 657726"/>
                <a:gd name="connsiteX12" fmla="*/ 505326 w 3416968"/>
                <a:gd name="connsiteY12" fmla="*/ 585537 h 657726"/>
                <a:gd name="connsiteX13" fmla="*/ 589547 w 3416968"/>
                <a:gd name="connsiteY13" fmla="*/ 609600 h 657726"/>
                <a:gd name="connsiteX14" fmla="*/ 842211 w 3416968"/>
                <a:gd name="connsiteY14" fmla="*/ 621632 h 657726"/>
                <a:gd name="connsiteX15" fmla="*/ 1155032 w 3416968"/>
                <a:gd name="connsiteY15" fmla="*/ 633663 h 657726"/>
                <a:gd name="connsiteX16" fmla="*/ 1335505 w 3416968"/>
                <a:gd name="connsiteY16" fmla="*/ 645695 h 657726"/>
                <a:gd name="connsiteX17" fmla="*/ 1744579 w 3416968"/>
                <a:gd name="connsiteY17" fmla="*/ 657726 h 657726"/>
                <a:gd name="connsiteX18" fmla="*/ 2261937 w 3416968"/>
                <a:gd name="connsiteY18" fmla="*/ 645695 h 657726"/>
                <a:gd name="connsiteX19" fmla="*/ 2430379 w 3416968"/>
                <a:gd name="connsiteY19" fmla="*/ 609600 h 657726"/>
                <a:gd name="connsiteX20" fmla="*/ 2466474 w 3416968"/>
                <a:gd name="connsiteY20" fmla="*/ 597568 h 657726"/>
                <a:gd name="connsiteX21" fmla="*/ 2743200 w 3416968"/>
                <a:gd name="connsiteY21" fmla="*/ 573505 h 657726"/>
                <a:gd name="connsiteX22" fmla="*/ 2827421 w 3416968"/>
                <a:gd name="connsiteY22" fmla="*/ 561474 h 657726"/>
                <a:gd name="connsiteX23" fmla="*/ 3068053 w 3416968"/>
                <a:gd name="connsiteY23" fmla="*/ 537411 h 657726"/>
                <a:gd name="connsiteX24" fmla="*/ 3140242 w 3416968"/>
                <a:gd name="connsiteY24" fmla="*/ 513347 h 657726"/>
                <a:gd name="connsiteX25" fmla="*/ 3176337 w 3416968"/>
                <a:gd name="connsiteY25" fmla="*/ 501316 h 657726"/>
                <a:gd name="connsiteX26" fmla="*/ 3212432 w 3416968"/>
                <a:gd name="connsiteY26" fmla="*/ 477253 h 657726"/>
                <a:gd name="connsiteX27" fmla="*/ 3272589 w 3416968"/>
                <a:gd name="connsiteY27" fmla="*/ 429126 h 657726"/>
                <a:gd name="connsiteX28" fmla="*/ 3308684 w 3416968"/>
                <a:gd name="connsiteY28" fmla="*/ 356937 h 657726"/>
                <a:gd name="connsiteX29" fmla="*/ 3356811 w 3416968"/>
                <a:gd name="connsiteY29" fmla="*/ 296779 h 657726"/>
                <a:gd name="connsiteX30" fmla="*/ 3404937 w 3416968"/>
                <a:gd name="connsiteY30" fmla="*/ 152400 h 657726"/>
                <a:gd name="connsiteX31" fmla="*/ 3416968 w 3416968"/>
                <a:gd name="connsiteY31" fmla="*/ 116305 h 657726"/>
                <a:gd name="connsiteX32" fmla="*/ 3416968 w 3416968"/>
                <a:gd name="connsiteY32" fmla="*/ 32084 h 657726"/>
                <a:gd name="connsiteX0" fmla="*/ 1507635 w 3400603"/>
                <a:gd name="connsiteY0" fmla="*/ 0 h 657726"/>
                <a:gd name="connsiteX1" fmla="*/ 7698 w 3400603"/>
                <a:gd name="connsiteY1" fmla="*/ 164432 h 657726"/>
                <a:gd name="connsiteX2" fmla="*/ 31761 w 3400603"/>
                <a:gd name="connsiteY2" fmla="*/ 236621 h 657726"/>
                <a:gd name="connsiteX3" fmla="*/ 43793 w 3400603"/>
                <a:gd name="connsiteY3" fmla="*/ 284747 h 657726"/>
                <a:gd name="connsiteX4" fmla="*/ 67856 w 3400603"/>
                <a:gd name="connsiteY4" fmla="*/ 356937 h 657726"/>
                <a:gd name="connsiteX5" fmla="*/ 103951 w 3400603"/>
                <a:gd name="connsiteY5" fmla="*/ 381000 h 657726"/>
                <a:gd name="connsiteX6" fmla="*/ 140046 w 3400603"/>
                <a:gd name="connsiteY6" fmla="*/ 441158 h 657726"/>
                <a:gd name="connsiteX7" fmla="*/ 164109 w 3400603"/>
                <a:gd name="connsiteY7" fmla="*/ 477253 h 657726"/>
                <a:gd name="connsiteX8" fmla="*/ 272393 w 3400603"/>
                <a:gd name="connsiteY8" fmla="*/ 525379 h 657726"/>
                <a:gd name="connsiteX9" fmla="*/ 344582 w 3400603"/>
                <a:gd name="connsiteY9" fmla="*/ 549442 h 657726"/>
                <a:gd name="connsiteX10" fmla="*/ 380677 w 3400603"/>
                <a:gd name="connsiteY10" fmla="*/ 561474 h 657726"/>
                <a:gd name="connsiteX11" fmla="*/ 440835 w 3400603"/>
                <a:gd name="connsiteY11" fmla="*/ 573505 h 657726"/>
                <a:gd name="connsiteX12" fmla="*/ 488961 w 3400603"/>
                <a:gd name="connsiteY12" fmla="*/ 585537 h 657726"/>
                <a:gd name="connsiteX13" fmla="*/ 573182 w 3400603"/>
                <a:gd name="connsiteY13" fmla="*/ 609600 h 657726"/>
                <a:gd name="connsiteX14" fmla="*/ 825846 w 3400603"/>
                <a:gd name="connsiteY14" fmla="*/ 621632 h 657726"/>
                <a:gd name="connsiteX15" fmla="*/ 1138667 w 3400603"/>
                <a:gd name="connsiteY15" fmla="*/ 633663 h 657726"/>
                <a:gd name="connsiteX16" fmla="*/ 1319140 w 3400603"/>
                <a:gd name="connsiteY16" fmla="*/ 645695 h 657726"/>
                <a:gd name="connsiteX17" fmla="*/ 1728214 w 3400603"/>
                <a:gd name="connsiteY17" fmla="*/ 657726 h 657726"/>
                <a:gd name="connsiteX18" fmla="*/ 2245572 w 3400603"/>
                <a:gd name="connsiteY18" fmla="*/ 645695 h 657726"/>
                <a:gd name="connsiteX19" fmla="*/ 2414014 w 3400603"/>
                <a:gd name="connsiteY19" fmla="*/ 609600 h 657726"/>
                <a:gd name="connsiteX20" fmla="*/ 2450109 w 3400603"/>
                <a:gd name="connsiteY20" fmla="*/ 597568 h 657726"/>
                <a:gd name="connsiteX21" fmla="*/ 2726835 w 3400603"/>
                <a:gd name="connsiteY21" fmla="*/ 573505 h 657726"/>
                <a:gd name="connsiteX22" fmla="*/ 2811056 w 3400603"/>
                <a:gd name="connsiteY22" fmla="*/ 561474 h 657726"/>
                <a:gd name="connsiteX23" fmla="*/ 3051688 w 3400603"/>
                <a:gd name="connsiteY23" fmla="*/ 537411 h 657726"/>
                <a:gd name="connsiteX24" fmla="*/ 3123877 w 3400603"/>
                <a:gd name="connsiteY24" fmla="*/ 513347 h 657726"/>
                <a:gd name="connsiteX25" fmla="*/ 3159972 w 3400603"/>
                <a:gd name="connsiteY25" fmla="*/ 501316 h 657726"/>
                <a:gd name="connsiteX26" fmla="*/ 3196067 w 3400603"/>
                <a:gd name="connsiteY26" fmla="*/ 477253 h 657726"/>
                <a:gd name="connsiteX27" fmla="*/ 3256224 w 3400603"/>
                <a:gd name="connsiteY27" fmla="*/ 429126 h 657726"/>
                <a:gd name="connsiteX28" fmla="*/ 3292319 w 3400603"/>
                <a:gd name="connsiteY28" fmla="*/ 356937 h 657726"/>
                <a:gd name="connsiteX29" fmla="*/ 3340446 w 3400603"/>
                <a:gd name="connsiteY29" fmla="*/ 296779 h 657726"/>
                <a:gd name="connsiteX30" fmla="*/ 3388572 w 3400603"/>
                <a:gd name="connsiteY30" fmla="*/ 152400 h 657726"/>
                <a:gd name="connsiteX31" fmla="*/ 3400603 w 3400603"/>
                <a:gd name="connsiteY31" fmla="*/ 116305 h 657726"/>
                <a:gd name="connsiteX32" fmla="*/ 3400603 w 3400603"/>
                <a:gd name="connsiteY32" fmla="*/ 32084 h 657726"/>
                <a:gd name="connsiteX0" fmla="*/ 2879235 w 3400603"/>
                <a:gd name="connsiteY0" fmla="*/ 0 h 657726"/>
                <a:gd name="connsiteX1" fmla="*/ 7698 w 3400603"/>
                <a:gd name="connsiteY1" fmla="*/ 164432 h 657726"/>
                <a:gd name="connsiteX2" fmla="*/ 31761 w 3400603"/>
                <a:gd name="connsiteY2" fmla="*/ 236621 h 657726"/>
                <a:gd name="connsiteX3" fmla="*/ 43793 w 3400603"/>
                <a:gd name="connsiteY3" fmla="*/ 284747 h 657726"/>
                <a:gd name="connsiteX4" fmla="*/ 67856 w 3400603"/>
                <a:gd name="connsiteY4" fmla="*/ 356937 h 657726"/>
                <a:gd name="connsiteX5" fmla="*/ 103951 w 3400603"/>
                <a:gd name="connsiteY5" fmla="*/ 381000 h 657726"/>
                <a:gd name="connsiteX6" fmla="*/ 140046 w 3400603"/>
                <a:gd name="connsiteY6" fmla="*/ 441158 h 657726"/>
                <a:gd name="connsiteX7" fmla="*/ 164109 w 3400603"/>
                <a:gd name="connsiteY7" fmla="*/ 477253 h 657726"/>
                <a:gd name="connsiteX8" fmla="*/ 272393 w 3400603"/>
                <a:gd name="connsiteY8" fmla="*/ 525379 h 657726"/>
                <a:gd name="connsiteX9" fmla="*/ 344582 w 3400603"/>
                <a:gd name="connsiteY9" fmla="*/ 549442 h 657726"/>
                <a:gd name="connsiteX10" fmla="*/ 380677 w 3400603"/>
                <a:gd name="connsiteY10" fmla="*/ 561474 h 657726"/>
                <a:gd name="connsiteX11" fmla="*/ 440835 w 3400603"/>
                <a:gd name="connsiteY11" fmla="*/ 573505 h 657726"/>
                <a:gd name="connsiteX12" fmla="*/ 488961 w 3400603"/>
                <a:gd name="connsiteY12" fmla="*/ 585537 h 657726"/>
                <a:gd name="connsiteX13" fmla="*/ 573182 w 3400603"/>
                <a:gd name="connsiteY13" fmla="*/ 609600 h 657726"/>
                <a:gd name="connsiteX14" fmla="*/ 825846 w 3400603"/>
                <a:gd name="connsiteY14" fmla="*/ 621632 h 657726"/>
                <a:gd name="connsiteX15" fmla="*/ 1138667 w 3400603"/>
                <a:gd name="connsiteY15" fmla="*/ 633663 h 657726"/>
                <a:gd name="connsiteX16" fmla="*/ 1319140 w 3400603"/>
                <a:gd name="connsiteY16" fmla="*/ 645695 h 657726"/>
                <a:gd name="connsiteX17" fmla="*/ 1728214 w 3400603"/>
                <a:gd name="connsiteY17" fmla="*/ 657726 h 657726"/>
                <a:gd name="connsiteX18" fmla="*/ 2245572 w 3400603"/>
                <a:gd name="connsiteY18" fmla="*/ 645695 h 657726"/>
                <a:gd name="connsiteX19" fmla="*/ 2414014 w 3400603"/>
                <a:gd name="connsiteY19" fmla="*/ 609600 h 657726"/>
                <a:gd name="connsiteX20" fmla="*/ 2450109 w 3400603"/>
                <a:gd name="connsiteY20" fmla="*/ 597568 h 657726"/>
                <a:gd name="connsiteX21" fmla="*/ 2726835 w 3400603"/>
                <a:gd name="connsiteY21" fmla="*/ 573505 h 657726"/>
                <a:gd name="connsiteX22" fmla="*/ 2811056 w 3400603"/>
                <a:gd name="connsiteY22" fmla="*/ 561474 h 657726"/>
                <a:gd name="connsiteX23" fmla="*/ 3051688 w 3400603"/>
                <a:gd name="connsiteY23" fmla="*/ 537411 h 657726"/>
                <a:gd name="connsiteX24" fmla="*/ 3123877 w 3400603"/>
                <a:gd name="connsiteY24" fmla="*/ 513347 h 657726"/>
                <a:gd name="connsiteX25" fmla="*/ 3159972 w 3400603"/>
                <a:gd name="connsiteY25" fmla="*/ 501316 h 657726"/>
                <a:gd name="connsiteX26" fmla="*/ 3196067 w 3400603"/>
                <a:gd name="connsiteY26" fmla="*/ 477253 h 657726"/>
                <a:gd name="connsiteX27" fmla="*/ 3256224 w 3400603"/>
                <a:gd name="connsiteY27" fmla="*/ 429126 h 657726"/>
                <a:gd name="connsiteX28" fmla="*/ 3292319 w 3400603"/>
                <a:gd name="connsiteY28" fmla="*/ 356937 h 657726"/>
                <a:gd name="connsiteX29" fmla="*/ 3340446 w 3400603"/>
                <a:gd name="connsiteY29" fmla="*/ 296779 h 657726"/>
                <a:gd name="connsiteX30" fmla="*/ 3388572 w 3400603"/>
                <a:gd name="connsiteY30" fmla="*/ 152400 h 657726"/>
                <a:gd name="connsiteX31" fmla="*/ 3400603 w 3400603"/>
                <a:gd name="connsiteY31" fmla="*/ 116305 h 657726"/>
                <a:gd name="connsiteX32" fmla="*/ 3400603 w 3400603"/>
                <a:gd name="connsiteY32" fmla="*/ 32084 h 657726"/>
                <a:gd name="connsiteX0" fmla="*/ 2879235 w 3412635"/>
                <a:gd name="connsiteY0" fmla="*/ 0 h 657726"/>
                <a:gd name="connsiteX1" fmla="*/ 7698 w 3412635"/>
                <a:gd name="connsiteY1" fmla="*/ 164432 h 657726"/>
                <a:gd name="connsiteX2" fmla="*/ 31761 w 3412635"/>
                <a:gd name="connsiteY2" fmla="*/ 236621 h 657726"/>
                <a:gd name="connsiteX3" fmla="*/ 43793 w 3412635"/>
                <a:gd name="connsiteY3" fmla="*/ 284747 h 657726"/>
                <a:gd name="connsiteX4" fmla="*/ 67856 w 3412635"/>
                <a:gd name="connsiteY4" fmla="*/ 356937 h 657726"/>
                <a:gd name="connsiteX5" fmla="*/ 103951 w 3412635"/>
                <a:gd name="connsiteY5" fmla="*/ 381000 h 657726"/>
                <a:gd name="connsiteX6" fmla="*/ 140046 w 3412635"/>
                <a:gd name="connsiteY6" fmla="*/ 441158 h 657726"/>
                <a:gd name="connsiteX7" fmla="*/ 164109 w 3412635"/>
                <a:gd name="connsiteY7" fmla="*/ 477253 h 657726"/>
                <a:gd name="connsiteX8" fmla="*/ 272393 w 3412635"/>
                <a:gd name="connsiteY8" fmla="*/ 525379 h 657726"/>
                <a:gd name="connsiteX9" fmla="*/ 344582 w 3412635"/>
                <a:gd name="connsiteY9" fmla="*/ 549442 h 657726"/>
                <a:gd name="connsiteX10" fmla="*/ 380677 w 3412635"/>
                <a:gd name="connsiteY10" fmla="*/ 561474 h 657726"/>
                <a:gd name="connsiteX11" fmla="*/ 440835 w 3412635"/>
                <a:gd name="connsiteY11" fmla="*/ 573505 h 657726"/>
                <a:gd name="connsiteX12" fmla="*/ 488961 w 3412635"/>
                <a:gd name="connsiteY12" fmla="*/ 585537 h 657726"/>
                <a:gd name="connsiteX13" fmla="*/ 573182 w 3412635"/>
                <a:gd name="connsiteY13" fmla="*/ 609600 h 657726"/>
                <a:gd name="connsiteX14" fmla="*/ 825846 w 3412635"/>
                <a:gd name="connsiteY14" fmla="*/ 621632 h 657726"/>
                <a:gd name="connsiteX15" fmla="*/ 1138667 w 3412635"/>
                <a:gd name="connsiteY15" fmla="*/ 633663 h 657726"/>
                <a:gd name="connsiteX16" fmla="*/ 1319140 w 3412635"/>
                <a:gd name="connsiteY16" fmla="*/ 645695 h 657726"/>
                <a:gd name="connsiteX17" fmla="*/ 1728214 w 3412635"/>
                <a:gd name="connsiteY17" fmla="*/ 657726 h 657726"/>
                <a:gd name="connsiteX18" fmla="*/ 2245572 w 3412635"/>
                <a:gd name="connsiteY18" fmla="*/ 645695 h 657726"/>
                <a:gd name="connsiteX19" fmla="*/ 2414014 w 3412635"/>
                <a:gd name="connsiteY19" fmla="*/ 609600 h 657726"/>
                <a:gd name="connsiteX20" fmla="*/ 2450109 w 3412635"/>
                <a:gd name="connsiteY20" fmla="*/ 597568 h 657726"/>
                <a:gd name="connsiteX21" fmla="*/ 2726835 w 3412635"/>
                <a:gd name="connsiteY21" fmla="*/ 573505 h 657726"/>
                <a:gd name="connsiteX22" fmla="*/ 2811056 w 3412635"/>
                <a:gd name="connsiteY22" fmla="*/ 561474 h 657726"/>
                <a:gd name="connsiteX23" fmla="*/ 3051688 w 3412635"/>
                <a:gd name="connsiteY23" fmla="*/ 537411 h 657726"/>
                <a:gd name="connsiteX24" fmla="*/ 3123877 w 3412635"/>
                <a:gd name="connsiteY24" fmla="*/ 513347 h 657726"/>
                <a:gd name="connsiteX25" fmla="*/ 3159972 w 3412635"/>
                <a:gd name="connsiteY25" fmla="*/ 501316 h 657726"/>
                <a:gd name="connsiteX26" fmla="*/ 3196067 w 3412635"/>
                <a:gd name="connsiteY26" fmla="*/ 477253 h 657726"/>
                <a:gd name="connsiteX27" fmla="*/ 3256224 w 3412635"/>
                <a:gd name="connsiteY27" fmla="*/ 429126 h 657726"/>
                <a:gd name="connsiteX28" fmla="*/ 3292319 w 3412635"/>
                <a:gd name="connsiteY28" fmla="*/ 356937 h 657726"/>
                <a:gd name="connsiteX29" fmla="*/ 3340446 w 3412635"/>
                <a:gd name="connsiteY29" fmla="*/ 296779 h 657726"/>
                <a:gd name="connsiteX30" fmla="*/ 3388572 w 3412635"/>
                <a:gd name="connsiteY30" fmla="*/ 152400 h 657726"/>
                <a:gd name="connsiteX31" fmla="*/ 3400603 w 3412635"/>
                <a:gd name="connsiteY31" fmla="*/ 116305 h 657726"/>
                <a:gd name="connsiteX32" fmla="*/ 3412635 w 3412635"/>
                <a:gd name="connsiteY32" fmla="*/ 0 h 657726"/>
                <a:gd name="connsiteX0" fmla="*/ 3412635 w 3416645"/>
                <a:gd name="connsiteY0" fmla="*/ 0 h 657726"/>
                <a:gd name="connsiteX1" fmla="*/ 7698 w 3416645"/>
                <a:gd name="connsiteY1" fmla="*/ 164432 h 657726"/>
                <a:gd name="connsiteX2" fmla="*/ 31761 w 3416645"/>
                <a:gd name="connsiteY2" fmla="*/ 236621 h 657726"/>
                <a:gd name="connsiteX3" fmla="*/ 43793 w 3416645"/>
                <a:gd name="connsiteY3" fmla="*/ 284747 h 657726"/>
                <a:gd name="connsiteX4" fmla="*/ 67856 w 3416645"/>
                <a:gd name="connsiteY4" fmla="*/ 356937 h 657726"/>
                <a:gd name="connsiteX5" fmla="*/ 103951 w 3416645"/>
                <a:gd name="connsiteY5" fmla="*/ 381000 h 657726"/>
                <a:gd name="connsiteX6" fmla="*/ 140046 w 3416645"/>
                <a:gd name="connsiteY6" fmla="*/ 441158 h 657726"/>
                <a:gd name="connsiteX7" fmla="*/ 164109 w 3416645"/>
                <a:gd name="connsiteY7" fmla="*/ 477253 h 657726"/>
                <a:gd name="connsiteX8" fmla="*/ 272393 w 3416645"/>
                <a:gd name="connsiteY8" fmla="*/ 525379 h 657726"/>
                <a:gd name="connsiteX9" fmla="*/ 344582 w 3416645"/>
                <a:gd name="connsiteY9" fmla="*/ 549442 h 657726"/>
                <a:gd name="connsiteX10" fmla="*/ 380677 w 3416645"/>
                <a:gd name="connsiteY10" fmla="*/ 561474 h 657726"/>
                <a:gd name="connsiteX11" fmla="*/ 440835 w 3416645"/>
                <a:gd name="connsiteY11" fmla="*/ 573505 h 657726"/>
                <a:gd name="connsiteX12" fmla="*/ 488961 w 3416645"/>
                <a:gd name="connsiteY12" fmla="*/ 585537 h 657726"/>
                <a:gd name="connsiteX13" fmla="*/ 573182 w 3416645"/>
                <a:gd name="connsiteY13" fmla="*/ 609600 h 657726"/>
                <a:gd name="connsiteX14" fmla="*/ 825846 w 3416645"/>
                <a:gd name="connsiteY14" fmla="*/ 621632 h 657726"/>
                <a:gd name="connsiteX15" fmla="*/ 1138667 w 3416645"/>
                <a:gd name="connsiteY15" fmla="*/ 633663 h 657726"/>
                <a:gd name="connsiteX16" fmla="*/ 1319140 w 3416645"/>
                <a:gd name="connsiteY16" fmla="*/ 645695 h 657726"/>
                <a:gd name="connsiteX17" fmla="*/ 1728214 w 3416645"/>
                <a:gd name="connsiteY17" fmla="*/ 657726 h 657726"/>
                <a:gd name="connsiteX18" fmla="*/ 2245572 w 3416645"/>
                <a:gd name="connsiteY18" fmla="*/ 645695 h 657726"/>
                <a:gd name="connsiteX19" fmla="*/ 2414014 w 3416645"/>
                <a:gd name="connsiteY19" fmla="*/ 609600 h 657726"/>
                <a:gd name="connsiteX20" fmla="*/ 2450109 w 3416645"/>
                <a:gd name="connsiteY20" fmla="*/ 597568 h 657726"/>
                <a:gd name="connsiteX21" fmla="*/ 2726835 w 3416645"/>
                <a:gd name="connsiteY21" fmla="*/ 573505 h 657726"/>
                <a:gd name="connsiteX22" fmla="*/ 2811056 w 3416645"/>
                <a:gd name="connsiteY22" fmla="*/ 561474 h 657726"/>
                <a:gd name="connsiteX23" fmla="*/ 3051688 w 3416645"/>
                <a:gd name="connsiteY23" fmla="*/ 537411 h 657726"/>
                <a:gd name="connsiteX24" fmla="*/ 3123877 w 3416645"/>
                <a:gd name="connsiteY24" fmla="*/ 513347 h 657726"/>
                <a:gd name="connsiteX25" fmla="*/ 3159972 w 3416645"/>
                <a:gd name="connsiteY25" fmla="*/ 501316 h 657726"/>
                <a:gd name="connsiteX26" fmla="*/ 3196067 w 3416645"/>
                <a:gd name="connsiteY26" fmla="*/ 477253 h 657726"/>
                <a:gd name="connsiteX27" fmla="*/ 3256224 w 3416645"/>
                <a:gd name="connsiteY27" fmla="*/ 429126 h 657726"/>
                <a:gd name="connsiteX28" fmla="*/ 3292319 w 3416645"/>
                <a:gd name="connsiteY28" fmla="*/ 356937 h 657726"/>
                <a:gd name="connsiteX29" fmla="*/ 3340446 w 3416645"/>
                <a:gd name="connsiteY29" fmla="*/ 296779 h 657726"/>
                <a:gd name="connsiteX30" fmla="*/ 3388572 w 3416645"/>
                <a:gd name="connsiteY30" fmla="*/ 152400 h 657726"/>
                <a:gd name="connsiteX31" fmla="*/ 3400603 w 3416645"/>
                <a:gd name="connsiteY31" fmla="*/ 116305 h 657726"/>
                <a:gd name="connsiteX32" fmla="*/ 3412635 w 3416645"/>
                <a:gd name="connsiteY32" fmla="*/ 0 h 657726"/>
                <a:gd name="connsiteX0" fmla="*/ 3436698 w 3440708"/>
                <a:gd name="connsiteY0" fmla="*/ 43624 h 701350"/>
                <a:gd name="connsiteX1" fmla="*/ 7698 w 3440708"/>
                <a:gd name="connsiteY1" fmla="*/ 43624 h 701350"/>
                <a:gd name="connsiteX2" fmla="*/ 55824 w 3440708"/>
                <a:gd name="connsiteY2" fmla="*/ 280245 h 701350"/>
                <a:gd name="connsiteX3" fmla="*/ 67856 w 3440708"/>
                <a:gd name="connsiteY3" fmla="*/ 328371 h 701350"/>
                <a:gd name="connsiteX4" fmla="*/ 91919 w 3440708"/>
                <a:gd name="connsiteY4" fmla="*/ 400561 h 701350"/>
                <a:gd name="connsiteX5" fmla="*/ 128014 w 3440708"/>
                <a:gd name="connsiteY5" fmla="*/ 424624 h 701350"/>
                <a:gd name="connsiteX6" fmla="*/ 164109 w 3440708"/>
                <a:gd name="connsiteY6" fmla="*/ 484782 h 701350"/>
                <a:gd name="connsiteX7" fmla="*/ 188172 w 3440708"/>
                <a:gd name="connsiteY7" fmla="*/ 520877 h 701350"/>
                <a:gd name="connsiteX8" fmla="*/ 296456 w 3440708"/>
                <a:gd name="connsiteY8" fmla="*/ 569003 h 701350"/>
                <a:gd name="connsiteX9" fmla="*/ 368645 w 3440708"/>
                <a:gd name="connsiteY9" fmla="*/ 593066 h 701350"/>
                <a:gd name="connsiteX10" fmla="*/ 404740 w 3440708"/>
                <a:gd name="connsiteY10" fmla="*/ 605098 h 701350"/>
                <a:gd name="connsiteX11" fmla="*/ 464898 w 3440708"/>
                <a:gd name="connsiteY11" fmla="*/ 617129 h 701350"/>
                <a:gd name="connsiteX12" fmla="*/ 513024 w 3440708"/>
                <a:gd name="connsiteY12" fmla="*/ 629161 h 701350"/>
                <a:gd name="connsiteX13" fmla="*/ 597245 w 3440708"/>
                <a:gd name="connsiteY13" fmla="*/ 653224 h 701350"/>
                <a:gd name="connsiteX14" fmla="*/ 849909 w 3440708"/>
                <a:gd name="connsiteY14" fmla="*/ 665256 h 701350"/>
                <a:gd name="connsiteX15" fmla="*/ 1162730 w 3440708"/>
                <a:gd name="connsiteY15" fmla="*/ 677287 h 701350"/>
                <a:gd name="connsiteX16" fmla="*/ 1343203 w 3440708"/>
                <a:gd name="connsiteY16" fmla="*/ 689319 h 701350"/>
                <a:gd name="connsiteX17" fmla="*/ 1752277 w 3440708"/>
                <a:gd name="connsiteY17" fmla="*/ 701350 h 701350"/>
                <a:gd name="connsiteX18" fmla="*/ 2269635 w 3440708"/>
                <a:gd name="connsiteY18" fmla="*/ 689319 h 701350"/>
                <a:gd name="connsiteX19" fmla="*/ 2438077 w 3440708"/>
                <a:gd name="connsiteY19" fmla="*/ 653224 h 701350"/>
                <a:gd name="connsiteX20" fmla="*/ 2474172 w 3440708"/>
                <a:gd name="connsiteY20" fmla="*/ 641192 h 701350"/>
                <a:gd name="connsiteX21" fmla="*/ 2750898 w 3440708"/>
                <a:gd name="connsiteY21" fmla="*/ 617129 h 701350"/>
                <a:gd name="connsiteX22" fmla="*/ 2835119 w 3440708"/>
                <a:gd name="connsiteY22" fmla="*/ 605098 h 701350"/>
                <a:gd name="connsiteX23" fmla="*/ 3075751 w 3440708"/>
                <a:gd name="connsiteY23" fmla="*/ 581035 h 701350"/>
                <a:gd name="connsiteX24" fmla="*/ 3147940 w 3440708"/>
                <a:gd name="connsiteY24" fmla="*/ 556971 h 701350"/>
                <a:gd name="connsiteX25" fmla="*/ 3184035 w 3440708"/>
                <a:gd name="connsiteY25" fmla="*/ 544940 h 701350"/>
                <a:gd name="connsiteX26" fmla="*/ 3220130 w 3440708"/>
                <a:gd name="connsiteY26" fmla="*/ 520877 h 701350"/>
                <a:gd name="connsiteX27" fmla="*/ 3280287 w 3440708"/>
                <a:gd name="connsiteY27" fmla="*/ 472750 h 701350"/>
                <a:gd name="connsiteX28" fmla="*/ 3316382 w 3440708"/>
                <a:gd name="connsiteY28" fmla="*/ 400561 h 701350"/>
                <a:gd name="connsiteX29" fmla="*/ 3364509 w 3440708"/>
                <a:gd name="connsiteY29" fmla="*/ 340403 h 701350"/>
                <a:gd name="connsiteX30" fmla="*/ 3412635 w 3440708"/>
                <a:gd name="connsiteY30" fmla="*/ 196024 h 701350"/>
                <a:gd name="connsiteX31" fmla="*/ 3424666 w 3440708"/>
                <a:gd name="connsiteY31" fmla="*/ 159929 h 701350"/>
                <a:gd name="connsiteX32" fmla="*/ 3436698 w 3440708"/>
                <a:gd name="connsiteY32" fmla="*/ 43624 h 70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40708" h="701350">
                  <a:moveTo>
                    <a:pt x="3436698" y="43624"/>
                  </a:moveTo>
                  <a:cubicBezTo>
                    <a:pt x="3440708" y="87740"/>
                    <a:pt x="0" y="0"/>
                    <a:pt x="7698" y="43624"/>
                  </a:cubicBezTo>
                  <a:cubicBezTo>
                    <a:pt x="12106" y="68603"/>
                    <a:pt x="49672" y="255638"/>
                    <a:pt x="55824" y="280245"/>
                  </a:cubicBezTo>
                  <a:cubicBezTo>
                    <a:pt x="59835" y="296287"/>
                    <a:pt x="63104" y="312533"/>
                    <a:pt x="67856" y="328371"/>
                  </a:cubicBezTo>
                  <a:cubicBezTo>
                    <a:pt x="75145" y="352666"/>
                    <a:pt x="70814" y="386491"/>
                    <a:pt x="91919" y="400561"/>
                  </a:cubicBezTo>
                  <a:lnTo>
                    <a:pt x="128014" y="424624"/>
                  </a:lnTo>
                  <a:cubicBezTo>
                    <a:pt x="148908" y="487309"/>
                    <a:pt x="126358" y="437594"/>
                    <a:pt x="164109" y="484782"/>
                  </a:cubicBezTo>
                  <a:cubicBezTo>
                    <a:pt x="173142" y="496073"/>
                    <a:pt x="177947" y="510652"/>
                    <a:pt x="188172" y="520877"/>
                  </a:cubicBezTo>
                  <a:cubicBezTo>
                    <a:pt x="216772" y="549477"/>
                    <a:pt x="260715" y="557089"/>
                    <a:pt x="296456" y="569003"/>
                  </a:cubicBezTo>
                  <a:lnTo>
                    <a:pt x="368645" y="593066"/>
                  </a:lnTo>
                  <a:cubicBezTo>
                    <a:pt x="380677" y="597077"/>
                    <a:pt x="392304" y="602611"/>
                    <a:pt x="404740" y="605098"/>
                  </a:cubicBezTo>
                  <a:cubicBezTo>
                    <a:pt x="424793" y="609108"/>
                    <a:pt x="444935" y="612693"/>
                    <a:pt x="464898" y="617129"/>
                  </a:cubicBezTo>
                  <a:cubicBezTo>
                    <a:pt x="481040" y="620716"/>
                    <a:pt x="497124" y="624618"/>
                    <a:pt x="513024" y="629161"/>
                  </a:cubicBezTo>
                  <a:cubicBezTo>
                    <a:pt x="538485" y="636436"/>
                    <a:pt x="571134" y="651135"/>
                    <a:pt x="597245" y="653224"/>
                  </a:cubicBezTo>
                  <a:cubicBezTo>
                    <a:pt x="681293" y="659948"/>
                    <a:pt x="765668" y="661671"/>
                    <a:pt x="849909" y="665256"/>
                  </a:cubicBezTo>
                  <a:lnTo>
                    <a:pt x="1162730" y="677287"/>
                  </a:lnTo>
                  <a:cubicBezTo>
                    <a:pt x="1222950" y="680225"/>
                    <a:pt x="1282962" y="686860"/>
                    <a:pt x="1343203" y="689319"/>
                  </a:cubicBezTo>
                  <a:cubicBezTo>
                    <a:pt x="1479506" y="694882"/>
                    <a:pt x="1615919" y="697340"/>
                    <a:pt x="1752277" y="701350"/>
                  </a:cubicBezTo>
                  <a:lnTo>
                    <a:pt x="2269635" y="689319"/>
                  </a:lnTo>
                  <a:cubicBezTo>
                    <a:pt x="2304149" y="687910"/>
                    <a:pt x="2413457" y="661431"/>
                    <a:pt x="2438077" y="653224"/>
                  </a:cubicBezTo>
                  <a:cubicBezTo>
                    <a:pt x="2450109" y="649213"/>
                    <a:pt x="2461573" y="642646"/>
                    <a:pt x="2474172" y="641192"/>
                  </a:cubicBezTo>
                  <a:cubicBezTo>
                    <a:pt x="2566152" y="630579"/>
                    <a:pt x="2659238" y="630223"/>
                    <a:pt x="2750898" y="617129"/>
                  </a:cubicBezTo>
                  <a:cubicBezTo>
                    <a:pt x="2778972" y="613119"/>
                    <a:pt x="2806901" y="607920"/>
                    <a:pt x="2835119" y="605098"/>
                  </a:cubicBezTo>
                  <a:cubicBezTo>
                    <a:pt x="3119251" y="576685"/>
                    <a:pt x="2885833" y="608165"/>
                    <a:pt x="3075751" y="581035"/>
                  </a:cubicBezTo>
                  <a:lnTo>
                    <a:pt x="3147940" y="556971"/>
                  </a:lnTo>
                  <a:lnTo>
                    <a:pt x="3184035" y="544940"/>
                  </a:lnTo>
                  <a:cubicBezTo>
                    <a:pt x="3196067" y="536919"/>
                    <a:pt x="3208839" y="529910"/>
                    <a:pt x="3220130" y="520877"/>
                  </a:cubicBezTo>
                  <a:cubicBezTo>
                    <a:pt x="3305857" y="452295"/>
                    <a:pt x="3169184" y="546819"/>
                    <a:pt x="3280287" y="472750"/>
                  </a:cubicBezTo>
                  <a:cubicBezTo>
                    <a:pt x="3349241" y="369324"/>
                    <a:pt x="3266577" y="500173"/>
                    <a:pt x="3316382" y="400561"/>
                  </a:cubicBezTo>
                  <a:cubicBezTo>
                    <a:pt x="3331560" y="370204"/>
                    <a:pt x="3342126" y="362785"/>
                    <a:pt x="3364509" y="340403"/>
                  </a:cubicBezTo>
                  <a:lnTo>
                    <a:pt x="3412635" y="196024"/>
                  </a:lnTo>
                  <a:cubicBezTo>
                    <a:pt x="3416645" y="183992"/>
                    <a:pt x="3424666" y="172611"/>
                    <a:pt x="3424666" y="159929"/>
                  </a:cubicBezTo>
                  <a:lnTo>
                    <a:pt x="3436698" y="43624"/>
                  </a:lnTo>
                </a:path>
              </a:pathLst>
            </a:custGeom>
            <a:solidFill>
              <a:schemeClr val="accent4">
                <a:lumMod val="25000"/>
                <a:lumOff val="75000"/>
              </a:schemeClr>
            </a:solidFill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176" name="TextBox 46"/>
            <p:cNvSpPr txBox="1">
              <a:spLocks noChangeArrowheads="1"/>
            </p:cNvSpPr>
            <p:nvPr/>
          </p:nvSpPr>
          <p:spPr bwMode="auto">
            <a:xfrm>
              <a:off x="4343400" y="2819402"/>
              <a:ext cx="471765" cy="512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N</a:t>
              </a:r>
            </a:p>
          </p:txBody>
        </p:sp>
      </p:grpSp>
      <p:pic>
        <p:nvPicPr>
          <p:cNvPr id="48" name="Picture 4" descr="C:\Users\tinas\AppData\Local\Microsoft\Windows\Temporary Internet Files\Content.IE5\9J2F11YL\MC90005397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048000"/>
            <a:ext cx="9302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48"/>
          <p:cNvSpPr/>
          <p:nvPr/>
        </p:nvSpPr>
        <p:spPr>
          <a:xfrm>
            <a:off x="5334000" y="38862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1" name="Picture 4" descr="C:\Users\tinas\AppData\Local\Microsoft\Windows\Temporary Internet Files\Content.IE5\9J2F11YL\MC90005397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9302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" descr="C:\Users\tinas\AppData\Local\Microsoft\Windows\Temporary Internet Files\Content.IE5\9J2F11YL\MC90005397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9302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181600" y="4114800"/>
            <a:ext cx="1143000" cy="457200"/>
            <a:chOff x="4114800" y="2819400"/>
            <a:chExt cx="2057400" cy="512964"/>
          </a:xfrm>
        </p:grpSpPr>
        <p:sp>
          <p:nvSpPr>
            <p:cNvPr id="54" name="Freeform 53"/>
            <p:cNvSpPr/>
            <p:nvPr/>
          </p:nvSpPr>
          <p:spPr>
            <a:xfrm>
              <a:off x="4114800" y="2819400"/>
              <a:ext cx="2057400" cy="381161"/>
            </a:xfrm>
            <a:custGeom>
              <a:avLst/>
              <a:gdLst>
                <a:gd name="connsiteX0" fmla="*/ 0 w 3404936"/>
                <a:gd name="connsiteY0" fmla="*/ 0 h 625642"/>
                <a:gd name="connsiteX1" fmla="*/ 12031 w 3404936"/>
                <a:gd name="connsiteY1" fmla="*/ 132348 h 625642"/>
                <a:gd name="connsiteX2" fmla="*/ 36094 w 3404936"/>
                <a:gd name="connsiteY2" fmla="*/ 204537 h 625642"/>
                <a:gd name="connsiteX3" fmla="*/ 48126 w 3404936"/>
                <a:gd name="connsiteY3" fmla="*/ 252663 h 625642"/>
                <a:gd name="connsiteX4" fmla="*/ 72189 w 3404936"/>
                <a:gd name="connsiteY4" fmla="*/ 324853 h 625642"/>
                <a:gd name="connsiteX5" fmla="*/ 108284 w 3404936"/>
                <a:gd name="connsiteY5" fmla="*/ 348916 h 625642"/>
                <a:gd name="connsiteX6" fmla="*/ 144379 w 3404936"/>
                <a:gd name="connsiteY6" fmla="*/ 409074 h 625642"/>
                <a:gd name="connsiteX7" fmla="*/ 168442 w 3404936"/>
                <a:gd name="connsiteY7" fmla="*/ 445169 h 625642"/>
                <a:gd name="connsiteX8" fmla="*/ 276726 w 3404936"/>
                <a:gd name="connsiteY8" fmla="*/ 493295 h 625642"/>
                <a:gd name="connsiteX9" fmla="*/ 348915 w 3404936"/>
                <a:gd name="connsiteY9" fmla="*/ 517358 h 625642"/>
                <a:gd name="connsiteX10" fmla="*/ 385010 w 3404936"/>
                <a:gd name="connsiteY10" fmla="*/ 529390 h 625642"/>
                <a:gd name="connsiteX11" fmla="*/ 445168 w 3404936"/>
                <a:gd name="connsiteY11" fmla="*/ 541421 h 625642"/>
                <a:gd name="connsiteX12" fmla="*/ 493294 w 3404936"/>
                <a:gd name="connsiteY12" fmla="*/ 553453 h 625642"/>
                <a:gd name="connsiteX13" fmla="*/ 577515 w 3404936"/>
                <a:gd name="connsiteY13" fmla="*/ 577516 h 625642"/>
                <a:gd name="connsiteX14" fmla="*/ 830179 w 3404936"/>
                <a:gd name="connsiteY14" fmla="*/ 589548 h 625642"/>
                <a:gd name="connsiteX15" fmla="*/ 1143000 w 3404936"/>
                <a:gd name="connsiteY15" fmla="*/ 601579 h 625642"/>
                <a:gd name="connsiteX16" fmla="*/ 1323473 w 3404936"/>
                <a:gd name="connsiteY16" fmla="*/ 613611 h 625642"/>
                <a:gd name="connsiteX17" fmla="*/ 1732547 w 3404936"/>
                <a:gd name="connsiteY17" fmla="*/ 625642 h 625642"/>
                <a:gd name="connsiteX18" fmla="*/ 2249905 w 3404936"/>
                <a:gd name="connsiteY18" fmla="*/ 613611 h 625642"/>
                <a:gd name="connsiteX19" fmla="*/ 2418347 w 3404936"/>
                <a:gd name="connsiteY19" fmla="*/ 577516 h 625642"/>
                <a:gd name="connsiteX20" fmla="*/ 2454442 w 3404936"/>
                <a:gd name="connsiteY20" fmla="*/ 565484 h 625642"/>
                <a:gd name="connsiteX21" fmla="*/ 2731168 w 3404936"/>
                <a:gd name="connsiteY21" fmla="*/ 541421 h 625642"/>
                <a:gd name="connsiteX22" fmla="*/ 2815389 w 3404936"/>
                <a:gd name="connsiteY22" fmla="*/ 529390 h 625642"/>
                <a:gd name="connsiteX23" fmla="*/ 3056021 w 3404936"/>
                <a:gd name="connsiteY23" fmla="*/ 505327 h 625642"/>
                <a:gd name="connsiteX24" fmla="*/ 3128210 w 3404936"/>
                <a:gd name="connsiteY24" fmla="*/ 481263 h 625642"/>
                <a:gd name="connsiteX25" fmla="*/ 3164305 w 3404936"/>
                <a:gd name="connsiteY25" fmla="*/ 469232 h 625642"/>
                <a:gd name="connsiteX26" fmla="*/ 3200400 w 3404936"/>
                <a:gd name="connsiteY26" fmla="*/ 445169 h 625642"/>
                <a:gd name="connsiteX27" fmla="*/ 3260557 w 3404936"/>
                <a:gd name="connsiteY27" fmla="*/ 397042 h 625642"/>
                <a:gd name="connsiteX28" fmla="*/ 3296652 w 3404936"/>
                <a:gd name="connsiteY28" fmla="*/ 324853 h 625642"/>
                <a:gd name="connsiteX29" fmla="*/ 3344779 w 3404936"/>
                <a:gd name="connsiteY29" fmla="*/ 264695 h 625642"/>
                <a:gd name="connsiteX30" fmla="*/ 3392905 w 3404936"/>
                <a:gd name="connsiteY30" fmla="*/ 120316 h 625642"/>
                <a:gd name="connsiteX31" fmla="*/ 3404936 w 3404936"/>
                <a:gd name="connsiteY31" fmla="*/ 84221 h 625642"/>
                <a:gd name="connsiteX32" fmla="*/ 3404936 w 3404936"/>
                <a:gd name="connsiteY32" fmla="*/ 0 h 625642"/>
                <a:gd name="connsiteX0" fmla="*/ 0 w 3416968"/>
                <a:gd name="connsiteY0" fmla="*/ 0 h 657726"/>
                <a:gd name="connsiteX1" fmla="*/ 24063 w 3416968"/>
                <a:gd name="connsiteY1" fmla="*/ 164432 h 657726"/>
                <a:gd name="connsiteX2" fmla="*/ 48126 w 3416968"/>
                <a:gd name="connsiteY2" fmla="*/ 236621 h 657726"/>
                <a:gd name="connsiteX3" fmla="*/ 60158 w 3416968"/>
                <a:gd name="connsiteY3" fmla="*/ 284747 h 657726"/>
                <a:gd name="connsiteX4" fmla="*/ 84221 w 3416968"/>
                <a:gd name="connsiteY4" fmla="*/ 356937 h 657726"/>
                <a:gd name="connsiteX5" fmla="*/ 120316 w 3416968"/>
                <a:gd name="connsiteY5" fmla="*/ 381000 h 657726"/>
                <a:gd name="connsiteX6" fmla="*/ 156411 w 3416968"/>
                <a:gd name="connsiteY6" fmla="*/ 441158 h 657726"/>
                <a:gd name="connsiteX7" fmla="*/ 180474 w 3416968"/>
                <a:gd name="connsiteY7" fmla="*/ 477253 h 657726"/>
                <a:gd name="connsiteX8" fmla="*/ 288758 w 3416968"/>
                <a:gd name="connsiteY8" fmla="*/ 525379 h 657726"/>
                <a:gd name="connsiteX9" fmla="*/ 360947 w 3416968"/>
                <a:gd name="connsiteY9" fmla="*/ 549442 h 657726"/>
                <a:gd name="connsiteX10" fmla="*/ 397042 w 3416968"/>
                <a:gd name="connsiteY10" fmla="*/ 561474 h 657726"/>
                <a:gd name="connsiteX11" fmla="*/ 457200 w 3416968"/>
                <a:gd name="connsiteY11" fmla="*/ 573505 h 657726"/>
                <a:gd name="connsiteX12" fmla="*/ 505326 w 3416968"/>
                <a:gd name="connsiteY12" fmla="*/ 585537 h 657726"/>
                <a:gd name="connsiteX13" fmla="*/ 589547 w 3416968"/>
                <a:gd name="connsiteY13" fmla="*/ 609600 h 657726"/>
                <a:gd name="connsiteX14" fmla="*/ 842211 w 3416968"/>
                <a:gd name="connsiteY14" fmla="*/ 621632 h 657726"/>
                <a:gd name="connsiteX15" fmla="*/ 1155032 w 3416968"/>
                <a:gd name="connsiteY15" fmla="*/ 633663 h 657726"/>
                <a:gd name="connsiteX16" fmla="*/ 1335505 w 3416968"/>
                <a:gd name="connsiteY16" fmla="*/ 645695 h 657726"/>
                <a:gd name="connsiteX17" fmla="*/ 1744579 w 3416968"/>
                <a:gd name="connsiteY17" fmla="*/ 657726 h 657726"/>
                <a:gd name="connsiteX18" fmla="*/ 2261937 w 3416968"/>
                <a:gd name="connsiteY18" fmla="*/ 645695 h 657726"/>
                <a:gd name="connsiteX19" fmla="*/ 2430379 w 3416968"/>
                <a:gd name="connsiteY19" fmla="*/ 609600 h 657726"/>
                <a:gd name="connsiteX20" fmla="*/ 2466474 w 3416968"/>
                <a:gd name="connsiteY20" fmla="*/ 597568 h 657726"/>
                <a:gd name="connsiteX21" fmla="*/ 2743200 w 3416968"/>
                <a:gd name="connsiteY21" fmla="*/ 573505 h 657726"/>
                <a:gd name="connsiteX22" fmla="*/ 2827421 w 3416968"/>
                <a:gd name="connsiteY22" fmla="*/ 561474 h 657726"/>
                <a:gd name="connsiteX23" fmla="*/ 3068053 w 3416968"/>
                <a:gd name="connsiteY23" fmla="*/ 537411 h 657726"/>
                <a:gd name="connsiteX24" fmla="*/ 3140242 w 3416968"/>
                <a:gd name="connsiteY24" fmla="*/ 513347 h 657726"/>
                <a:gd name="connsiteX25" fmla="*/ 3176337 w 3416968"/>
                <a:gd name="connsiteY25" fmla="*/ 501316 h 657726"/>
                <a:gd name="connsiteX26" fmla="*/ 3212432 w 3416968"/>
                <a:gd name="connsiteY26" fmla="*/ 477253 h 657726"/>
                <a:gd name="connsiteX27" fmla="*/ 3272589 w 3416968"/>
                <a:gd name="connsiteY27" fmla="*/ 429126 h 657726"/>
                <a:gd name="connsiteX28" fmla="*/ 3308684 w 3416968"/>
                <a:gd name="connsiteY28" fmla="*/ 356937 h 657726"/>
                <a:gd name="connsiteX29" fmla="*/ 3356811 w 3416968"/>
                <a:gd name="connsiteY29" fmla="*/ 296779 h 657726"/>
                <a:gd name="connsiteX30" fmla="*/ 3404937 w 3416968"/>
                <a:gd name="connsiteY30" fmla="*/ 152400 h 657726"/>
                <a:gd name="connsiteX31" fmla="*/ 3416968 w 3416968"/>
                <a:gd name="connsiteY31" fmla="*/ 116305 h 657726"/>
                <a:gd name="connsiteX32" fmla="*/ 3416968 w 3416968"/>
                <a:gd name="connsiteY32" fmla="*/ 32084 h 657726"/>
                <a:gd name="connsiteX0" fmla="*/ 1507635 w 3400603"/>
                <a:gd name="connsiteY0" fmla="*/ 0 h 657726"/>
                <a:gd name="connsiteX1" fmla="*/ 7698 w 3400603"/>
                <a:gd name="connsiteY1" fmla="*/ 164432 h 657726"/>
                <a:gd name="connsiteX2" fmla="*/ 31761 w 3400603"/>
                <a:gd name="connsiteY2" fmla="*/ 236621 h 657726"/>
                <a:gd name="connsiteX3" fmla="*/ 43793 w 3400603"/>
                <a:gd name="connsiteY3" fmla="*/ 284747 h 657726"/>
                <a:gd name="connsiteX4" fmla="*/ 67856 w 3400603"/>
                <a:gd name="connsiteY4" fmla="*/ 356937 h 657726"/>
                <a:gd name="connsiteX5" fmla="*/ 103951 w 3400603"/>
                <a:gd name="connsiteY5" fmla="*/ 381000 h 657726"/>
                <a:gd name="connsiteX6" fmla="*/ 140046 w 3400603"/>
                <a:gd name="connsiteY6" fmla="*/ 441158 h 657726"/>
                <a:gd name="connsiteX7" fmla="*/ 164109 w 3400603"/>
                <a:gd name="connsiteY7" fmla="*/ 477253 h 657726"/>
                <a:gd name="connsiteX8" fmla="*/ 272393 w 3400603"/>
                <a:gd name="connsiteY8" fmla="*/ 525379 h 657726"/>
                <a:gd name="connsiteX9" fmla="*/ 344582 w 3400603"/>
                <a:gd name="connsiteY9" fmla="*/ 549442 h 657726"/>
                <a:gd name="connsiteX10" fmla="*/ 380677 w 3400603"/>
                <a:gd name="connsiteY10" fmla="*/ 561474 h 657726"/>
                <a:gd name="connsiteX11" fmla="*/ 440835 w 3400603"/>
                <a:gd name="connsiteY11" fmla="*/ 573505 h 657726"/>
                <a:gd name="connsiteX12" fmla="*/ 488961 w 3400603"/>
                <a:gd name="connsiteY12" fmla="*/ 585537 h 657726"/>
                <a:gd name="connsiteX13" fmla="*/ 573182 w 3400603"/>
                <a:gd name="connsiteY13" fmla="*/ 609600 h 657726"/>
                <a:gd name="connsiteX14" fmla="*/ 825846 w 3400603"/>
                <a:gd name="connsiteY14" fmla="*/ 621632 h 657726"/>
                <a:gd name="connsiteX15" fmla="*/ 1138667 w 3400603"/>
                <a:gd name="connsiteY15" fmla="*/ 633663 h 657726"/>
                <a:gd name="connsiteX16" fmla="*/ 1319140 w 3400603"/>
                <a:gd name="connsiteY16" fmla="*/ 645695 h 657726"/>
                <a:gd name="connsiteX17" fmla="*/ 1728214 w 3400603"/>
                <a:gd name="connsiteY17" fmla="*/ 657726 h 657726"/>
                <a:gd name="connsiteX18" fmla="*/ 2245572 w 3400603"/>
                <a:gd name="connsiteY18" fmla="*/ 645695 h 657726"/>
                <a:gd name="connsiteX19" fmla="*/ 2414014 w 3400603"/>
                <a:gd name="connsiteY19" fmla="*/ 609600 h 657726"/>
                <a:gd name="connsiteX20" fmla="*/ 2450109 w 3400603"/>
                <a:gd name="connsiteY20" fmla="*/ 597568 h 657726"/>
                <a:gd name="connsiteX21" fmla="*/ 2726835 w 3400603"/>
                <a:gd name="connsiteY21" fmla="*/ 573505 h 657726"/>
                <a:gd name="connsiteX22" fmla="*/ 2811056 w 3400603"/>
                <a:gd name="connsiteY22" fmla="*/ 561474 h 657726"/>
                <a:gd name="connsiteX23" fmla="*/ 3051688 w 3400603"/>
                <a:gd name="connsiteY23" fmla="*/ 537411 h 657726"/>
                <a:gd name="connsiteX24" fmla="*/ 3123877 w 3400603"/>
                <a:gd name="connsiteY24" fmla="*/ 513347 h 657726"/>
                <a:gd name="connsiteX25" fmla="*/ 3159972 w 3400603"/>
                <a:gd name="connsiteY25" fmla="*/ 501316 h 657726"/>
                <a:gd name="connsiteX26" fmla="*/ 3196067 w 3400603"/>
                <a:gd name="connsiteY26" fmla="*/ 477253 h 657726"/>
                <a:gd name="connsiteX27" fmla="*/ 3256224 w 3400603"/>
                <a:gd name="connsiteY27" fmla="*/ 429126 h 657726"/>
                <a:gd name="connsiteX28" fmla="*/ 3292319 w 3400603"/>
                <a:gd name="connsiteY28" fmla="*/ 356937 h 657726"/>
                <a:gd name="connsiteX29" fmla="*/ 3340446 w 3400603"/>
                <a:gd name="connsiteY29" fmla="*/ 296779 h 657726"/>
                <a:gd name="connsiteX30" fmla="*/ 3388572 w 3400603"/>
                <a:gd name="connsiteY30" fmla="*/ 152400 h 657726"/>
                <a:gd name="connsiteX31" fmla="*/ 3400603 w 3400603"/>
                <a:gd name="connsiteY31" fmla="*/ 116305 h 657726"/>
                <a:gd name="connsiteX32" fmla="*/ 3400603 w 3400603"/>
                <a:gd name="connsiteY32" fmla="*/ 32084 h 657726"/>
                <a:gd name="connsiteX0" fmla="*/ 2879235 w 3400603"/>
                <a:gd name="connsiteY0" fmla="*/ 0 h 657726"/>
                <a:gd name="connsiteX1" fmla="*/ 7698 w 3400603"/>
                <a:gd name="connsiteY1" fmla="*/ 164432 h 657726"/>
                <a:gd name="connsiteX2" fmla="*/ 31761 w 3400603"/>
                <a:gd name="connsiteY2" fmla="*/ 236621 h 657726"/>
                <a:gd name="connsiteX3" fmla="*/ 43793 w 3400603"/>
                <a:gd name="connsiteY3" fmla="*/ 284747 h 657726"/>
                <a:gd name="connsiteX4" fmla="*/ 67856 w 3400603"/>
                <a:gd name="connsiteY4" fmla="*/ 356937 h 657726"/>
                <a:gd name="connsiteX5" fmla="*/ 103951 w 3400603"/>
                <a:gd name="connsiteY5" fmla="*/ 381000 h 657726"/>
                <a:gd name="connsiteX6" fmla="*/ 140046 w 3400603"/>
                <a:gd name="connsiteY6" fmla="*/ 441158 h 657726"/>
                <a:gd name="connsiteX7" fmla="*/ 164109 w 3400603"/>
                <a:gd name="connsiteY7" fmla="*/ 477253 h 657726"/>
                <a:gd name="connsiteX8" fmla="*/ 272393 w 3400603"/>
                <a:gd name="connsiteY8" fmla="*/ 525379 h 657726"/>
                <a:gd name="connsiteX9" fmla="*/ 344582 w 3400603"/>
                <a:gd name="connsiteY9" fmla="*/ 549442 h 657726"/>
                <a:gd name="connsiteX10" fmla="*/ 380677 w 3400603"/>
                <a:gd name="connsiteY10" fmla="*/ 561474 h 657726"/>
                <a:gd name="connsiteX11" fmla="*/ 440835 w 3400603"/>
                <a:gd name="connsiteY11" fmla="*/ 573505 h 657726"/>
                <a:gd name="connsiteX12" fmla="*/ 488961 w 3400603"/>
                <a:gd name="connsiteY12" fmla="*/ 585537 h 657726"/>
                <a:gd name="connsiteX13" fmla="*/ 573182 w 3400603"/>
                <a:gd name="connsiteY13" fmla="*/ 609600 h 657726"/>
                <a:gd name="connsiteX14" fmla="*/ 825846 w 3400603"/>
                <a:gd name="connsiteY14" fmla="*/ 621632 h 657726"/>
                <a:gd name="connsiteX15" fmla="*/ 1138667 w 3400603"/>
                <a:gd name="connsiteY15" fmla="*/ 633663 h 657726"/>
                <a:gd name="connsiteX16" fmla="*/ 1319140 w 3400603"/>
                <a:gd name="connsiteY16" fmla="*/ 645695 h 657726"/>
                <a:gd name="connsiteX17" fmla="*/ 1728214 w 3400603"/>
                <a:gd name="connsiteY17" fmla="*/ 657726 h 657726"/>
                <a:gd name="connsiteX18" fmla="*/ 2245572 w 3400603"/>
                <a:gd name="connsiteY18" fmla="*/ 645695 h 657726"/>
                <a:gd name="connsiteX19" fmla="*/ 2414014 w 3400603"/>
                <a:gd name="connsiteY19" fmla="*/ 609600 h 657726"/>
                <a:gd name="connsiteX20" fmla="*/ 2450109 w 3400603"/>
                <a:gd name="connsiteY20" fmla="*/ 597568 h 657726"/>
                <a:gd name="connsiteX21" fmla="*/ 2726835 w 3400603"/>
                <a:gd name="connsiteY21" fmla="*/ 573505 h 657726"/>
                <a:gd name="connsiteX22" fmla="*/ 2811056 w 3400603"/>
                <a:gd name="connsiteY22" fmla="*/ 561474 h 657726"/>
                <a:gd name="connsiteX23" fmla="*/ 3051688 w 3400603"/>
                <a:gd name="connsiteY23" fmla="*/ 537411 h 657726"/>
                <a:gd name="connsiteX24" fmla="*/ 3123877 w 3400603"/>
                <a:gd name="connsiteY24" fmla="*/ 513347 h 657726"/>
                <a:gd name="connsiteX25" fmla="*/ 3159972 w 3400603"/>
                <a:gd name="connsiteY25" fmla="*/ 501316 h 657726"/>
                <a:gd name="connsiteX26" fmla="*/ 3196067 w 3400603"/>
                <a:gd name="connsiteY26" fmla="*/ 477253 h 657726"/>
                <a:gd name="connsiteX27" fmla="*/ 3256224 w 3400603"/>
                <a:gd name="connsiteY27" fmla="*/ 429126 h 657726"/>
                <a:gd name="connsiteX28" fmla="*/ 3292319 w 3400603"/>
                <a:gd name="connsiteY28" fmla="*/ 356937 h 657726"/>
                <a:gd name="connsiteX29" fmla="*/ 3340446 w 3400603"/>
                <a:gd name="connsiteY29" fmla="*/ 296779 h 657726"/>
                <a:gd name="connsiteX30" fmla="*/ 3388572 w 3400603"/>
                <a:gd name="connsiteY30" fmla="*/ 152400 h 657726"/>
                <a:gd name="connsiteX31" fmla="*/ 3400603 w 3400603"/>
                <a:gd name="connsiteY31" fmla="*/ 116305 h 657726"/>
                <a:gd name="connsiteX32" fmla="*/ 3400603 w 3400603"/>
                <a:gd name="connsiteY32" fmla="*/ 32084 h 657726"/>
                <a:gd name="connsiteX0" fmla="*/ 2879235 w 3412635"/>
                <a:gd name="connsiteY0" fmla="*/ 0 h 657726"/>
                <a:gd name="connsiteX1" fmla="*/ 7698 w 3412635"/>
                <a:gd name="connsiteY1" fmla="*/ 164432 h 657726"/>
                <a:gd name="connsiteX2" fmla="*/ 31761 w 3412635"/>
                <a:gd name="connsiteY2" fmla="*/ 236621 h 657726"/>
                <a:gd name="connsiteX3" fmla="*/ 43793 w 3412635"/>
                <a:gd name="connsiteY3" fmla="*/ 284747 h 657726"/>
                <a:gd name="connsiteX4" fmla="*/ 67856 w 3412635"/>
                <a:gd name="connsiteY4" fmla="*/ 356937 h 657726"/>
                <a:gd name="connsiteX5" fmla="*/ 103951 w 3412635"/>
                <a:gd name="connsiteY5" fmla="*/ 381000 h 657726"/>
                <a:gd name="connsiteX6" fmla="*/ 140046 w 3412635"/>
                <a:gd name="connsiteY6" fmla="*/ 441158 h 657726"/>
                <a:gd name="connsiteX7" fmla="*/ 164109 w 3412635"/>
                <a:gd name="connsiteY7" fmla="*/ 477253 h 657726"/>
                <a:gd name="connsiteX8" fmla="*/ 272393 w 3412635"/>
                <a:gd name="connsiteY8" fmla="*/ 525379 h 657726"/>
                <a:gd name="connsiteX9" fmla="*/ 344582 w 3412635"/>
                <a:gd name="connsiteY9" fmla="*/ 549442 h 657726"/>
                <a:gd name="connsiteX10" fmla="*/ 380677 w 3412635"/>
                <a:gd name="connsiteY10" fmla="*/ 561474 h 657726"/>
                <a:gd name="connsiteX11" fmla="*/ 440835 w 3412635"/>
                <a:gd name="connsiteY11" fmla="*/ 573505 h 657726"/>
                <a:gd name="connsiteX12" fmla="*/ 488961 w 3412635"/>
                <a:gd name="connsiteY12" fmla="*/ 585537 h 657726"/>
                <a:gd name="connsiteX13" fmla="*/ 573182 w 3412635"/>
                <a:gd name="connsiteY13" fmla="*/ 609600 h 657726"/>
                <a:gd name="connsiteX14" fmla="*/ 825846 w 3412635"/>
                <a:gd name="connsiteY14" fmla="*/ 621632 h 657726"/>
                <a:gd name="connsiteX15" fmla="*/ 1138667 w 3412635"/>
                <a:gd name="connsiteY15" fmla="*/ 633663 h 657726"/>
                <a:gd name="connsiteX16" fmla="*/ 1319140 w 3412635"/>
                <a:gd name="connsiteY16" fmla="*/ 645695 h 657726"/>
                <a:gd name="connsiteX17" fmla="*/ 1728214 w 3412635"/>
                <a:gd name="connsiteY17" fmla="*/ 657726 h 657726"/>
                <a:gd name="connsiteX18" fmla="*/ 2245572 w 3412635"/>
                <a:gd name="connsiteY18" fmla="*/ 645695 h 657726"/>
                <a:gd name="connsiteX19" fmla="*/ 2414014 w 3412635"/>
                <a:gd name="connsiteY19" fmla="*/ 609600 h 657726"/>
                <a:gd name="connsiteX20" fmla="*/ 2450109 w 3412635"/>
                <a:gd name="connsiteY20" fmla="*/ 597568 h 657726"/>
                <a:gd name="connsiteX21" fmla="*/ 2726835 w 3412635"/>
                <a:gd name="connsiteY21" fmla="*/ 573505 h 657726"/>
                <a:gd name="connsiteX22" fmla="*/ 2811056 w 3412635"/>
                <a:gd name="connsiteY22" fmla="*/ 561474 h 657726"/>
                <a:gd name="connsiteX23" fmla="*/ 3051688 w 3412635"/>
                <a:gd name="connsiteY23" fmla="*/ 537411 h 657726"/>
                <a:gd name="connsiteX24" fmla="*/ 3123877 w 3412635"/>
                <a:gd name="connsiteY24" fmla="*/ 513347 h 657726"/>
                <a:gd name="connsiteX25" fmla="*/ 3159972 w 3412635"/>
                <a:gd name="connsiteY25" fmla="*/ 501316 h 657726"/>
                <a:gd name="connsiteX26" fmla="*/ 3196067 w 3412635"/>
                <a:gd name="connsiteY26" fmla="*/ 477253 h 657726"/>
                <a:gd name="connsiteX27" fmla="*/ 3256224 w 3412635"/>
                <a:gd name="connsiteY27" fmla="*/ 429126 h 657726"/>
                <a:gd name="connsiteX28" fmla="*/ 3292319 w 3412635"/>
                <a:gd name="connsiteY28" fmla="*/ 356937 h 657726"/>
                <a:gd name="connsiteX29" fmla="*/ 3340446 w 3412635"/>
                <a:gd name="connsiteY29" fmla="*/ 296779 h 657726"/>
                <a:gd name="connsiteX30" fmla="*/ 3388572 w 3412635"/>
                <a:gd name="connsiteY30" fmla="*/ 152400 h 657726"/>
                <a:gd name="connsiteX31" fmla="*/ 3400603 w 3412635"/>
                <a:gd name="connsiteY31" fmla="*/ 116305 h 657726"/>
                <a:gd name="connsiteX32" fmla="*/ 3412635 w 3412635"/>
                <a:gd name="connsiteY32" fmla="*/ 0 h 657726"/>
                <a:gd name="connsiteX0" fmla="*/ 3412635 w 3416645"/>
                <a:gd name="connsiteY0" fmla="*/ 0 h 657726"/>
                <a:gd name="connsiteX1" fmla="*/ 7698 w 3416645"/>
                <a:gd name="connsiteY1" fmla="*/ 164432 h 657726"/>
                <a:gd name="connsiteX2" fmla="*/ 31761 w 3416645"/>
                <a:gd name="connsiteY2" fmla="*/ 236621 h 657726"/>
                <a:gd name="connsiteX3" fmla="*/ 43793 w 3416645"/>
                <a:gd name="connsiteY3" fmla="*/ 284747 h 657726"/>
                <a:gd name="connsiteX4" fmla="*/ 67856 w 3416645"/>
                <a:gd name="connsiteY4" fmla="*/ 356937 h 657726"/>
                <a:gd name="connsiteX5" fmla="*/ 103951 w 3416645"/>
                <a:gd name="connsiteY5" fmla="*/ 381000 h 657726"/>
                <a:gd name="connsiteX6" fmla="*/ 140046 w 3416645"/>
                <a:gd name="connsiteY6" fmla="*/ 441158 h 657726"/>
                <a:gd name="connsiteX7" fmla="*/ 164109 w 3416645"/>
                <a:gd name="connsiteY7" fmla="*/ 477253 h 657726"/>
                <a:gd name="connsiteX8" fmla="*/ 272393 w 3416645"/>
                <a:gd name="connsiteY8" fmla="*/ 525379 h 657726"/>
                <a:gd name="connsiteX9" fmla="*/ 344582 w 3416645"/>
                <a:gd name="connsiteY9" fmla="*/ 549442 h 657726"/>
                <a:gd name="connsiteX10" fmla="*/ 380677 w 3416645"/>
                <a:gd name="connsiteY10" fmla="*/ 561474 h 657726"/>
                <a:gd name="connsiteX11" fmla="*/ 440835 w 3416645"/>
                <a:gd name="connsiteY11" fmla="*/ 573505 h 657726"/>
                <a:gd name="connsiteX12" fmla="*/ 488961 w 3416645"/>
                <a:gd name="connsiteY12" fmla="*/ 585537 h 657726"/>
                <a:gd name="connsiteX13" fmla="*/ 573182 w 3416645"/>
                <a:gd name="connsiteY13" fmla="*/ 609600 h 657726"/>
                <a:gd name="connsiteX14" fmla="*/ 825846 w 3416645"/>
                <a:gd name="connsiteY14" fmla="*/ 621632 h 657726"/>
                <a:gd name="connsiteX15" fmla="*/ 1138667 w 3416645"/>
                <a:gd name="connsiteY15" fmla="*/ 633663 h 657726"/>
                <a:gd name="connsiteX16" fmla="*/ 1319140 w 3416645"/>
                <a:gd name="connsiteY16" fmla="*/ 645695 h 657726"/>
                <a:gd name="connsiteX17" fmla="*/ 1728214 w 3416645"/>
                <a:gd name="connsiteY17" fmla="*/ 657726 h 657726"/>
                <a:gd name="connsiteX18" fmla="*/ 2245572 w 3416645"/>
                <a:gd name="connsiteY18" fmla="*/ 645695 h 657726"/>
                <a:gd name="connsiteX19" fmla="*/ 2414014 w 3416645"/>
                <a:gd name="connsiteY19" fmla="*/ 609600 h 657726"/>
                <a:gd name="connsiteX20" fmla="*/ 2450109 w 3416645"/>
                <a:gd name="connsiteY20" fmla="*/ 597568 h 657726"/>
                <a:gd name="connsiteX21" fmla="*/ 2726835 w 3416645"/>
                <a:gd name="connsiteY21" fmla="*/ 573505 h 657726"/>
                <a:gd name="connsiteX22" fmla="*/ 2811056 w 3416645"/>
                <a:gd name="connsiteY22" fmla="*/ 561474 h 657726"/>
                <a:gd name="connsiteX23" fmla="*/ 3051688 w 3416645"/>
                <a:gd name="connsiteY23" fmla="*/ 537411 h 657726"/>
                <a:gd name="connsiteX24" fmla="*/ 3123877 w 3416645"/>
                <a:gd name="connsiteY24" fmla="*/ 513347 h 657726"/>
                <a:gd name="connsiteX25" fmla="*/ 3159972 w 3416645"/>
                <a:gd name="connsiteY25" fmla="*/ 501316 h 657726"/>
                <a:gd name="connsiteX26" fmla="*/ 3196067 w 3416645"/>
                <a:gd name="connsiteY26" fmla="*/ 477253 h 657726"/>
                <a:gd name="connsiteX27" fmla="*/ 3256224 w 3416645"/>
                <a:gd name="connsiteY27" fmla="*/ 429126 h 657726"/>
                <a:gd name="connsiteX28" fmla="*/ 3292319 w 3416645"/>
                <a:gd name="connsiteY28" fmla="*/ 356937 h 657726"/>
                <a:gd name="connsiteX29" fmla="*/ 3340446 w 3416645"/>
                <a:gd name="connsiteY29" fmla="*/ 296779 h 657726"/>
                <a:gd name="connsiteX30" fmla="*/ 3388572 w 3416645"/>
                <a:gd name="connsiteY30" fmla="*/ 152400 h 657726"/>
                <a:gd name="connsiteX31" fmla="*/ 3400603 w 3416645"/>
                <a:gd name="connsiteY31" fmla="*/ 116305 h 657726"/>
                <a:gd name="connsiteX32" fmla="*/ 3412635 w 3416645"/>
                <a:gd name="connsiteY32" fmla="*/ 0 h 657726"/>
                <a:gd name="connsiteX0" fmla="*/ 3436698 w 3440708"/>
                <a:gd name="connsiteY0" fmla="*/ 43624 h 701350"/>
                <a:gd name="connsiteX1" fmla="*/ 7698 w 3440708"/>
                <a:gd name="connsiteY1" fmla="*/ 43624 h 701350"/>
                <a:gd name="connsiteX2" fmla="*/ 55824 w 3440708"/>
                <a:gd name="connsiteY2" fmla="*/ 280245 h 701350"/>
                <a:gd name="connsiteX3" fmla="*/ 67856 w 3440708"/>
                <a:gd name="connsiteY3" fmla="*/ 328371 h 701350"/>
                <a:gd name="connsiteX4" fmla="*/ 91919 w 3440708"/>
                <a:gd name="connsiteY4" fmla="*/ 400561 h 701350"/>
                <a:gd name="connsiteX5" fmla="*/ 128014 w 3440708"/>
                <a:gd name="connsiteY5" fmla="*/ 424624 h 701350"/>
                <a:gd name="connsiteX6" fmla="*/ 164109 w 3440708"/>
                <a:gd name="connsiteY6" fmla="*/ 484782 h 701350"/>
                <a:gd name="connsiteX7" fmla="*/ 188172 w 3440708"/>
                <a:gd name="connsiteY7" fmla="*/ 520877 h 701350"/>
                <a:gd name="connsiteX8" fmla="*/ 296456 w 3440708"/>
                <a:gd name="connsiteY8" fmla="*/ 569003 h 701350"/>
                <a:gd name="connsiteX9" fmla="*/ 368645 w 3440708"/>
                <a:gd name="connsiteY9" fmla="*/ 593066 h 701350"/>
                <a:gd name="connsiteX10" fmla="*/ 404740 w 3440708"/>
                <a:gd name="connsiteY10" fmla="*/ 605098 h 701350"/>
                <a:gd name="connsiteX11" fmla="*/ 464898 w 3440708"/>
                <a:gd name="connsiteY11" fmla="*/ 617129 h 701350"/>
                <a:gd name="connsiteX12" fmla="*/ 513024 w 3440708"/>
                <a:gd name="connsiteY12" fmla="*/ 629161 h 701350"/>
                <a:gd name="connsiteX13" fmla="*/ 597245 w 3440708"/>
                <a:gd name="connsiteY13" fmla="*/ 653224 h 701350"/>
                <a:gd name="connsiteX14" fmla="*/ 849909 w 3440708"/>
                <a:gd name="connsiteY14" fmla="*/ 665256 h 701350"/>
                <a:gd name="connsiteX15" fmla="*/ 1162730 w 3440708"/>
                <a:gd name="connsiteY15" fmla="*/ 677287 h 701350"/>
                <a:gd name="connsiteX16" fmla="*/ 1343203 w 3440708"/>
                <a:gd name="connsiteY16" fmla="*/ 689319 h 701350"/>
                <a:gd name="connsiteX17" fmla="*/ 1752277 w 3440708"/>
                <a:gd name="connsiteY17" fmla="*/ 701350 h 701350"/>
                <a:gd name="connsiteX18" fmla="*/ 2269635 w 3440708"/>
                <a:gd name="connsiteY18" fmla="*/ 689319 h 701350"/>
                <a:gd name="connsiteX19" fmla="*/ 2438077 w 3440708"/>
                <a:gd name="connsiteY19" fmla="*/ 653224 h 701350"/>
                <a:gd name="connsiteX20" fmla="*/ 2474172 w 3440708"/>
                <a:gd name="connsiteY20" fmla="*/ 641192 h 701350"/>
                <a:gd name="connsiteX21" fmla="*/ 2750898 w 3440708"/>
                <a:gd name="connsiteY21" fmla="*/ 617129 h 701350"/>
                <a:gd name="connsiteX22" fmla="*/ 2835119 w 3440708"/>
                <a:gd name="connsiteY22" fmla="*/ 605098 h 701350"/>
                <a:gd name="connsiteX23" fmla="*/ 3075751 w 3440708"/>
                <a:gd name="connsiteY23" fmla="*/ 581035 h 701350"/>
                <a:gd name="connsiteX24" fmla="*/ 3147940 w 3440708"/>
                <a:gd name="connsiteY24" fmla="*/ 556971 h 701350"/>
                <a:gd name="connsiteX25" fmla="*/ 3184035 w 3440708"/>
                <a:gd name="connsiteY25" fmla="*/ 544940 h 701350"/>
                <a:gd name="connsiteX26" fmla="*/ 3220130 w 3440708"/>
                <a:gd name="connsiteY26" fmla="*/ 520877 h 701350"/>
                <a:gd name="connsiteX27" fmla="*/ 3280287 w 3440708"/>
                <a:gd name="connsiteY27" fmla="*/ 472750 h 701350"/>
                <a:gd name="connsiteX28" fmla="*/ 3316382 w 3440708"/>
                <a:gd name="connsiteY28" fmla="*/ 400561 h 701350"/>
                <a:gd name="connsiteX29" fmla="*/ 3364509 w 3440708"/>
                <a:gd name="connsiteY29" fmla="*/ 340403 h 701350"/>
                <a:gd name="connsiteX30" fmla="*/ 3412635 w 3440708"/>
                <a:gd name="connsiteY30" fmla="*/ 196024 h 701350"/>
                <a:gd name="connsiteX31" fmla="*/ 3424666 w 3440708"/>
                <a:gd name="connsiteY31" fmla="*/ 159929 h 701350"/>
                <a:gd name="connsiteX32" fmla="*/ 3436698 w 3440708"/>
                <a:gd name="connsiteY32" fmla="*/ 43624 h 70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40708" h="701350">
                  <a:moveTo>
                    <a:pt x="3436698" y="43624"/>
                  </a:moveTo>
                  <a:cubicBezTo>
                    <a:pt x="3440708" y="87740"/>
                    <a:pt x="0" y="0"/>
                    <a:pt x="7698" y="43624"/>
                  </a:cubicBezTo>
                  <a:cubicBezTo>
                    <a:pt x="12106" y="68603"/>
                    <a:pt x="49672" y="255638"/>
                    <a:pt x="55824" y="280245"/>
                  </a:cubicBezTo>
                  <a:cubicBezTo>
                    <a:pt x="59835" y="296287"/>
                    <a:pt x="63104" y="312533"/>
                    <a:pt x="67856" y="328371"/>
                  </a:cubicBezTo>
                  <a:cubicBezTo>
                    <a:pt x="75145" y="352666"/>
                    <a:pt x="70814" y="386491"/>
                    <a:pt x="91919" y="400561"/>
                  </a:cubicBezTo>
                  <a:lnTo>
                    <a:pt x="128014" y="424624"/>
                  </a:lnTo>
                  <a:cubicBezTo>
                    <a:pt x="148908" y="487309"/>
                    <a:pt x="126358" y="437594"/>
                    <a:pt x="164109" y="484782"/>
                  </a:cubicBezTo>
                  <a:cubicBezTo>
                    <a:pt x="173142" y="496073"/>
                    <a:pt x="177947" y="510652"/>
                    <a:pt x="188172" y="520877"/>
                  </a:cubicBezTo>
                  <a:cubicBezTo>
                    <a:pt x="216772" y="549477"/>
                    <a:pt x="260715" y="557089"/>
                    <a:pt x="296456" y="569003"/>
                  </a:cubicBezTo>
                  <a:lnTo>
                    <a:pt x="368645" y="593066"/>
                  </a:lnTo>
                  <a:cubicBezTo>
                    <a:pt x="380677" y="597077"/>
                    <a:pt x="392304" y="602611"/>
                    <a:pt x="404740" y="605098"/>
                  </a:cubicBezTo>
                  <a:cubicBezTo>
                    <a:pt x="424793" y="609108"/>
                    <a:pt x="444935" y="612693"/>
                    <a:pt x="464898" y="617129"/>
                  </a:cubicBezTo>
                  <a:cubicBezTo>
                    <a:pt x="481040" y="620716"/>
                    <a:pt x="497124" y="624618"/>
                    <a:pt x="513024" y="629161"/>
                  </a:cubicBezTo>
                  <a:cubicBezTo>
                    <a:pt x="538485" y="636436"/>
                    <a:pt x="571134" y="651135"/>
                    <a:pt x="597245" y="653224"/>
                  </a:cubicBezTo>
                  <a:cubicBezTo>
                    <a:pt x="681293" y="659948"/>
                    <a:pt x="765668" y="661671"/>
                    <a:pt x="849909" y="665256"/>
                  </a:cubicBezTo>
                  <a:lnTo>
                    <a:pt x="1162730" y="677287"/>
                  </a:lnTo>
                  <a:cubicBezTo>
                    <a:pt x="1222950" y="680225"/>
                    <a:pt x="1282962" y="686860"/>
                    <a:pt x="1343203" y="689319"/>
                  </a:cubicBezTo>
                  <a:cubicBezTo>
                    <a:pt x="1479506" y="694882"/>
                    <a:pt x="1615919" y="697340"/>
                    <a:pt x="1752277" y="701350"/>
                  </a:cubicBezTo>
                  <a:lnTo>
                    <a:pt x="2269635" y="689319"/>
                  </a:lnTo>
                  <a:cubicBezTo>
                    <a:pt x="2304149" y="687910"/>
                    <a:pt x="2413457" y="661431"/>
                    <a:pt x="2438077" y="653224"/>
                  </a:cubicBezTo>
                  <a:cubicBezTo>
                    <a:pt x="2450109" y="649213"/>
                    <a:pt x="2461573" y="642646"/>
                    <a:pt x="2474172" y="641192"/>
                  </a:cubicBezTo>
                  <a:cubicBezTo>
                    <a:pt x="2566152" y="630579"/>
                    <a:pt x="2659238" y="630223"/>
                    <a:pt x="2750898" y="617129"/>
                  </a:cubicBezTo>
                  <a:cubicBezTo>
                    <a:pt x="2778972" y="613119"/>
                    <a:pt x="2806901" y="607920"/>
                    <a:pt x="2835119" y="605098"/>
                  </a:cubicBezTo>
                  <a:cubicBezTo>
                    <a:pt x="3119251" y="576685"/>
                    <a:pt x="2885833" y="608165"/>
                    <a:pt x="3075751" y="581035"/>
                  </a:cubicBezTo>
                  <a:lnTo>
                    <a:pt x="3147940" y="556971"/>
                  </a:lnTo>
                  <a:lnTo>
                    <a:pt x="3184035" y="544940"/>
                  </a:lnTo>
                  <a:cubicBezTo>
                    <a:pt x="3196067" y="536919"/>
                    <a:pt x="3208839" y="529910"/>
                    <a:pt x="3220130" y="520877"/>
                  </a:cubicBezTo>
                  <a:cubicBezTo>
                    <a:pt x="3305857" y="452295"/>
                    <a:pt x="3169184" y="546819"/>
                    <a:pt x="3280287" y="472750"/>
                  </a:cubicBezTo>
                  <a:cubicBezTo>
                    <a:pt x="3349241" y="369324"/>
                    <a:pt x="3266577" y="500173"/>
                    <a:pt x="3316382" y="400561"/>
                  </a:cubicBezTo>
                  <a:cubicBezTo>
                    <a:pt x="3331560" y="370204"/>
                    <a:pt x="3342126" y="362785"/>
                    <a:pt x="3364509" y="340403"/>
                  </a:cubicBezTo>
                  <a:lnTo>
                    <a:pt x="3412635" y="196024"/>
                  </a:lnTo>
                  <a:cubicBezTo>
                    <a:pt x="3416645" y="183992"/>
                    <a:pt x="3424666" y="172611"/>
                    <a:pt x="3424666" y="159929"/>
                  </a:cubicBezTo>
                  <a:lnTo>
                    <a:pt x="3436698" y="43624"/>
                  </a:lnTo>
                </a:path>
              </a:pathLst>
            </a:custGeom>
            <a:solidFill>
              <a:schemeClr val="accent4">
                <a:lumMod val="25000"/>
                <a:lumOff val="75000"/>
              </a:schemeClr>
            </a:solidFill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174" name="TextBox 54"/>
            <p:cNvSpPr txBox="1">
              <a:spLocks noChangeArrowheads="1"/>
            </p:cNvSpPr>
            <p:nvPr/>
          </p:nvSpPr>
          <p:spPr bwMode="auto">
            <a:xfrm>
              <a:off x="4343400" y="2819402"/>
              <a:ext cx="471765" cy="512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N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5410200" y="3962400"/>
            <a:ext cx="838200" cy="152400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7" name="Picture 4" descr="C:\Users\tinas\AppData\Local\Microsoft\Windows\Temporary Internet Files\Content.IE5\9J2F11YL\MC90005397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9302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43"/>
          <p:cNvSpPr/>
          <p:nvPr/>
        </p:nvSpPr>
        <p:spPr>
          <a:xfrm>
            <a:off x="3962400" y="3810000"/>
            <a:ext cx="1371600" cy="152400"/>
          </a:xfrm>
          <a:prstGeom prst="rect">
            <a:avLst/>
          </a:prstGeom>
          <a:solidFill>
            <a:srgbClr val="E671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8" name="Picture 4" descr="C:\Users\tinas\AppData\Local\Microsoft\Windows\Temporary Internet Files\Content.IE5\9J2F11YL\MC90005397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9302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219200"/>
            <a:ext cx="6264275" cy="160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827088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742922B-BF55-4B0D-A374-B15B5B06FDCD}" type="slidenum">
              <a:rPr lang="en-US" smtClean="0"/>
              <a:pPr>
                <a:defRPr/>
              </a:pPr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65746 0.00162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65746 0.00162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65746 0.00162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65746 0.00162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65746 0.00162 " pathEditMode="relative" rAng="0" ptsTypes="AA">
                                      <p:cBhvr>
                                        <p:cTn id="61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65746 0.00162 " pathEditMode="relative" rAng="0" ptsTypes="AA">
                                      <p:cBhvr>
                                        <p:cTn id="76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36" grpId="0" animBg="1"/>
      <p:bldP spid="45" grpId="0" animBg="1"/>
      <p:bldP spid="49" grpId="0" animBg="1"/>
      <p:bldP spid="56" grpId="0" animBg="1"/>
      <p:bldP spid="4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MOSFETs in silicon (NMOS)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5564188" cy="47466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W2018: EE307 Inverter analysis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4114800"/>
            <a:ext cx="8839200" cy="1524000"/>
            <a:chOff x="1447800" y="2819400"/>
            <a:chExt cx="6400800" cy="1524000"/>
          </a:xfrm>
        </p:grpSpPr>
        <p:sp>
          <p:nvSpPr>
            <p:cNvPr id="11" name="Rectangle 10"/>
            <p:cNvSpPr/>
            <p:nvPr/>
          </p:nvSpPr>
          <p:spPr>
            <a:xfrm>
              <a:off x="1447800" y="2819400"/>
              <a:ext cx="6400800" cy="1524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47800" y="2819400"/>
              <a:ext cx="640080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217" name="TextBox 9"/>
            <p:cNvSpPr txBox="1">
              <a:spLocks noChangeArrowheads="1"/>
            </p:cNvSpPr>
            <p:nvPr/>
          </p:nvSpPr>
          <p:spPr bwMode="auto">
            <a:xfrm>
              <a:off x="4191000" y="3733800"/>
              <a:ext cx="8643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Silicon</a:t>
              </a:r>
            </a:p>
          </p:txBody>
        </p:sp>
      </p:grpSp>
      <p:sp>
        <p:nvSpPr>
          <p:cNvPr id="50181" name="TextBox 15"/>
          <p:cNvSpPr txBox="1">
            <a:spLocks noChangeArrowheads="1"/>
          </p:cNvSpPr>
          <p:nvPr/>
        </p:nvSpPr>
        <p:spPr bwMode="auto">
          <a:xfrm>
            <a:off x="2209800" y="4800600"/>
            <a:ext cx="1703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P doped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152400" y="3429000"/>
            <a:ext cx="4191000" cy="1143000"/>
            <a:chOff x="152400" y="3429000"/>
            <a:chExt cx="4191000" cy="1143000"/>
          </a:xfrm>
        </p:grpSpPr>
        <p:sp>
          <p:nvSpPr>
            <p:cNvPr id="18" name="Rectangle 17"/>
            <p:cNvSpPr/>
            <p:nvPr/>
          </p:nvSpPr>
          <p:spPr>
            <a:xfrm>
              <a:off x="152400" y="3962400"/>
              <a:ext cx="41910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1000" y="3886200"/>
              <a:ext cx="990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7200" y="3962400"/>
              <a:ext cx="838200" cy="152400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381000" y="4114800"/>
              <a:ext cx="1143000" cy="457200"/>
              <a:chOff x="4114800" y="2819400"/>
              <a:chExt cx="2057400" cy="512964"/>
            </a:xfrm>
          </p:grpSpPr>
          <p:sp>
            <p:nvSpPr>
              <p:cNvPr id="46" name="Freeform 45"/>
              <p:cNvSpPr/>
              <p:nvPr/>
            </p:nvSpPr>
            <p:spPr>
              <a:xfrm>
                <a:off x="4114800" y="2819400"/>
                <a:ext cx="2057400" cy="381161"/>
              </a:xfrm>
              <a:custGeom>
                <a:avLst/>
                <a:gdLst>
                  <a:gd name="connsiteX0" fmla="*/ 0 w 3404936"/>
                  <a:gd name="connsiteY0" fmla="*/ 0 h 625642"/>
                  <a:gd name="connsiteX1" fmla="*/ 12031 w 3404936"/>
                  <a:gd name="connsiteY1" fmla="*/ 132348 h 625642"/>
                  <a:gd name="connsiteX2" fmla="*/ 36094 w 3404936"/>
                  <a:gd name="connsiteY2" fmla="*/ 204537 h 625642"/>
                  <a:gd name="connsiteX3" fmla="*/ 48126 w 3404936"/>
                  <a:gd name="connsiteY3" fmla="*/ 252663 h 625642"/>
                  <a:gd name="connsiteX4" fmla="*/ 72189 w 3404936"/>
                  <a:gd name="connsiteY4" fmla="*/ 324853 h 625642"/>
                  <a:gd name="connsiteX5" fmla="*/ 108284 w 3404936"/>
                  <a:gd name="connsiteY5" fmla="*/ 348916 h 625642"/>
                  <a:gd name="connsiteX6" fmla="*/ 144379 w 3404936"/>
                  <a:gd name="connsiteY6" fmla="*/ 409074 h 625642"/>
                  <a:gd name="connsiteX7" fmla="*/ 168442 w 3404936"/>
                  <a:gd name="connsiteY7" fmla="*/ 445169 h 625642"/>
                  <a:gd name="connsiteX8" fmla="*/ 276726 w 3404936"/>
                  <a:gd name="connsiteY8" fmla="*/ 493295 h 625642"/>
                  <a:gd name="connsiteX9" fmla="*/ 348915 w 3404936"/>
                  <a:gd name="connsiteY9" fmla="*/ 517358 h 625642"/>
                  <a:gd name="connsiteX10" fmla="*/ 385010 w 3404936"/>
                  <a:gd name="connsiteY10" fmla="*/ 529390 h 625642"/>
                  <a:gd name="connsiteX11" fmla="*/ 445168 w 3404936"/>
                  <a:gd name="connsiteY11" fmla="*/ 541421 h 625642"/>
                  <a:gd name="connsiteX12" fmla="*/ 493294 w 3404936"/>
                  <a:gd name="connsiteY12" fmla="*/ 553453 h 625642"/>
                  <a:gd name="connsiteX13" fmla="*/ 577515 w 3404936"/>
                  <a:gd name="connsiteY13" fmla="*/ 577516 h 625642"/>
                  <a:gd name="connsiteX14" fmla="*/ 830179 w 3404936"/>
                  <a:gd name="connsiteY14" fmla="*/ 589548 h 625642"/>
                  <a:gd name="connsiteX15" fmla="*/ 1143000 w 3404936"/>
                  <a:gd name="connsiteY15" fmla="*/ 601579 h 625642"/>
                  <a:gd name="connsiteX16" fmla="*/ 1323473 w 3404936"/>
                  <a:gd name="connsiteY16" fmla="*/ 613611 h 625642"/>
                  <a:gd name="connsiteX17" fmla="*/ 1732547 w 3404936"/>
                  <a:gd name="connsiteY17" fmla="*/ 625642 h 625642"/>
                  <a:gd name="connsiteX18" fmla="*/ 2249905 w 3404936"/>
                  <a:gd name="connsiteY18" fmla="*/ 613611 h 625642"/>
                  <a:gd name="connsiteX19" fmla="*/ 2418347 w 3404936"/>
                  <a:gd name="connsiteY19" fmla="*/ 577516 h 625642"/>
                  <a:gd name="connsiteX20" fmla="*/ 2454442 w 3404936"/>
                  <a:gd name="connsiteY20" fmla="*/ 565484 h 625642"/>
                  <a:gd name="connsiteX21" fmla="*/ 2731168 w 3404936"/>
                  <a:gd name="connsiteY21" fmla="*/ 541421 h 625642"/>
                  <a:gd name="connsiteX22" fmla="*/ 2815389 w 3404936"/>
                  <a:gd name="connsiteY22" fmla="*/ 529390 h 625642"/>
                  <a:gd name="connsiteX23" fmla="*/ 3056021 w 3404936"/>
                  <a:gd name="connsiteY23" fmla="*/ 505327 h 625642"/>
                  <a:gd name="connsiteX24" fmla="*/ 3128210 w 3404936"/>
                  <a:gd name="connsiteY24" fmla="*/ 481263 h 625642"/>
                  <a:gd name="connsiteX25" fmla="*/ 3164305 w 3404936"/>
                  <a:gd name="connsiteY25" fmla="*/ 469232 h 625642"/>
                  <a:gd name="connsiteX26" fmla="*/ 3200400 w 3404936"/>
                  <a:gd name="connsiteY26" fmla="*/ 445169 h 625642"/>
                  <a:gd name="connsiteX27" fmla="*/ 3260557 w 3404936"/>
                  <a:gd name="connsiteY27" fmla="*/ 397042 h 625642"/>
                  <a:gd name="connsiteX28" fmla="*/ 3296652 w 3404936"/>
                  <a:gd name="connsiteY28" fmla="*/ 324853 h 625642"/>
                  <a:gd name="connsiteX29" fmla="*/ 3344779 w 3404936"/>
                  <a:gd name="connsiteY29" fmla="*/ 264695 h 625642"/>
                  <a:gd name="connsiteX30" fmla="*/ 3392905 w 3404936"/>
                  <a:gd name="connsiteY30" fmla="*/ 120316 h 625642"/>
                  <a:gd name="connsiteX31" fmla="*/ 3404936 w 3404936"/>
                  <a:gd name="connsiteY31" fmla="*/ 84221 h 625642"/>
                  <a:gd name="connsiteX32" fmla="*/ 3404936 w 3404936"/>
                  <a:gd name="connsiteY32" fmla="*/ 0 h 625642"/>
                  <a:gd name="connsiteX0" fmla="*/ 0 w 3416968"/>
                  <a:gd name="connsiteY0" fmla="*/ 0 h 657726"/>
                  <a:gd name="connsiteX1" fmla="*/ 24063 w 3416968"/>
                  <a:gd name="connsiteY1" fmla="*/ 164432 h 657726"/>
                  <a:gd name="connsiteX2" fmla="*/ 48126 w 3416968"/>
                  <a:gd name="connsiteY2" fmla="*/ 236621 h 657726"/>
                  <a:gd name="connsiteX3" fmla="*/ 60158 w 3416968"/>
                  <a:gd name="connsiteY3" fmla="*/ 284747 h 657726"/>
                  <a:gd name="connsiteX4" fmla="*/ 84221 w 3416968"/>
                  <a:gd name="connsiteY4" fmla="*/ 356937 h 657726"/>
                  <a:gd name="connsiteX5" fmla="*/ 120316 w 3416968"/>
                  <a:gd name="connsiteY5" fmla="*/ 381000 h 657726"/>
                  <a:gd name="connsiteX6" fmla="*/ 156411 w 3416968"/>
                  <a:gd name="connsiteY6" fmla="*/ 441158 h 657726"/>
                  <a:gd name="connsiteX7" fmla="*/ 180474 w 3416968"/>
                  <a:gd name="connsiteY7" fmla="*/ 477253 h 657726"/>
                  <a:gd name="connsiteX8" fmla="*/ 288758 w 3416968"/>
                  <a:gd name="connsiteY8" fmla="*/ 525379 h 657726"/>
                  <a:gd name="connsiteX9" fmla="*/ 360947 w 3416968"/>
                  <a:gd name="connsiteY9" fmla="*/ 549442 h 657726"/>
                  <a:gd name="connsiteX10" fmla="*/ 397042 w 3416968"/>
                  <a:gd name="connsiteY10" fmla="*/ 561474 h 657726"/>
                  <a:gd name="connsiteX11" fmla="*/ 457200 w 3416968"/>
                  <a:gd name="connsiteY11" fmla="*/ 573505 h 657726"/>
                  <a:gd name="connsiteX12" fmla="*/ 505326 w 3416968"/>
                  <a:gd name="connsiteY12" fmla="*/ 585537 h 657726"/>
                  <a:gd name="connsiteX13" fmla="*/ 589547 w 3416968"/>
                  <a:gd name="connsiteY13" fmla="*/ 609600 h 657726"/>
                  <a:gd name="connsiteX14" fmla="*/ 842211 w 3416968"/>
                  <a:gd name="connsiteY14" fmla="*/ 621632 h 657726"/>
                  <a:gd name="connsiteX15" fmla="*/ 1155032 w 3416968"/>
                  <a:gd name="connsiteY15" fmla="*/ 633663 h 657726"/>
                  <a:gd name="connsiteX16" fmla="*/ 1335505 w 3416968"/>
                  <a:gd name="connsiteY16" fmla="*/ 645695 h 657726"/>
                  <a:gd name="connsiteX17" fmla="*/ 1744579 w 3416968"/>
                  <a:gd name="connsiteY17" fmla="*/ 657726 h 657726"/>
                  <a:gd name="connsiteX18" fmla="*/ 2261937 w 3416968"/>
                  <a:gd name="connsiteY18" fmla="*/ 645695 h 657726"/>
                  <a:gd name="connsiteX19" fmla="*/ 2430379 w 3416968"/>
                  <a:gd name="connsiteY19" fmla="*/ 609600 h 657726"/>
                  <a:gd name="connsiteX20" fmla="*/ 2466474 w 3416968"/>
                  <a:gd name="connsiteY20" fmla="*/ 597568 h 657726"/>
                  <a:gd name="connsiteX21" fmla="*/ 2743200 w 3416968"/>
                  <a:gd name="connsiteY21" fmla="*/ 573505 h 657726"/>
                  <a:gd name="connsiteX22" fmla="*/ 2827421 w 3416968"/>
                  <a:gd name="connsiteY22" fmla="*/ 561474 h 657726"/>
                  <a:gd name="connsiteX23" fmla="*/ 3068053 w 3416968"/>
                  <a:gd name="connsiteY23" fmla="*/ 537411 h 657726"/>
                  <a:gd name="connsiteX24" fmla="*/ 3140242 w 3416968"/>
                  <a:gd name="connsiteY24" fmla="*/ 513347 h 657726"/>
                  <a:gd name="connsiteX25" fmla="*/ 3176337 w 3416968"/>
                  <a:gd name="connsiteY25" fmla="*/ 501316 h 657726"/>
                  <a:gd name="connsiteX26" fmla="*/ 3212432 w 3416968"/>
                  <a:gd name="connsiteY26" fmla="*/ 477253 h 657726"/>
                  <a:gd name="connsiteX27" fmla="*/ 3272589 w 3416968"/>
                  <a:gd name="connsiteY27" fmla="*/ 429126 h 657726"/>
                  <a:gd name="connsiteX28" fmla="*/ 3308684 w 3416968"/>
                  <a:gd name="connsiteY28" fmla="*/ 356937 h 657726"/>
                  <a:gd name="connsiteX29" fmla="*/ 3356811 w 3416968"/>
                  <a:gd name="connsiteY29" fmla="*/ 296779 h 657726"/>
                  <a:gd name="connsiteX30" fmla="*/ 3404937 w 3416968"/>
                  <a:gd name="connsiteY30" fmla="*/ 152400 h 657726"/>
                  <a:gd name="connsiteX31" fmla="*/ 3416968 w 3416968"/>
                  <a:gd name="connsiteY31" fmla="*/ 116305 h 657726"/>
                  <a:gd name="connsiteX32" fmla="*/ 3416968 w 3416968"/>
                  <a:gd name="connsiteY32" fmla="*/ 32084 h 657726"/>
                  <a:gd name="connsiteX0" fmla="*/ 1507635 w 3400603"/>
                  <a:gd name="connsiteY0" fmla="*/ 0 h 657726"/>
                  <a:gd name="connsiteX1" fmla="*/ 7698 w 3400603"/>
                  <a:gd name="connsiteY1" fmla="*/ 164432 h 657726"/>
                  <a:gd name="connsiteX2" fmla="*/ 31761 w 3400603"/>
                  <a:gd name="connsiteY2" fmla="*/ 236621 h 657726"/>
                  <a:gd name="connsiteX3" fmla="*/ 43793 w 3400603"/>
                  <a:gd name="connsiteY3" fmla="*/ 284747 h 657726"/>
                  <a:gd name="connsiteX4" fmla="*/ 67856 w 3400603"/>
                  <a:gd name="connsiteY4" fmla="*/ 356937 h 657726"/>
                  <a:gd name="connsiteX5" fmla="*/ 103951 w 3400603"/>
                  <a:gd name="connsiteY5" fmla="*/ 381000 h 657726"/>
                  <a:gd name="connsiteX6" fmla="*/ 140046 w 3400603"/>
                  <a:gd name="connsiteY6" fmla="*/ 441158 h 657726"/>
                  <a:gd name="connsiteX7" fmla="*/ 164109 w 3400603"/>
                  <a:gd name="connsiteY7" fmla="*/ 477253 h 657726"/>
                  <a:gd name="connsiteX8" fmla="*/ 272393 w 3400603"/>
                  <a:gd name="connsiteY8" fmla="*/ 525379 h 657726"/>
                  <a:gd name="connsiteX9" fmla="*/ 344582 w 3400603"/>
                  <a:gd name="connsiteY9" fmla="*/ 549442 h 657726"/>
                  <a:gd name="connsiteX10" fmla="*/ 380677 w 3400603"/>
                  <a:gd name="connsiteY10" fmla="*/ 561474 h 657726"/>
                  <a:gd name="connsiteX11" fmla="*/ 440835 w 3400603"/>
                  <a:gd name="connsiteY11" fmla="*/ 573505 h 657726"/>
                  <a:gd name="connsiteX12" fmla="*/ 488961 w 3400603"/>
                  <a:gd name="connsiteY12" fmla="*/ 585537 h 657726"/>
                  <a:gd name="connsiteX13" fmla="*/ 573182 w 3400603"/>
                  <a:gd name="connsiteY13" fmla="*/ 609600 h 657726"/>
                  <a:gd name="connsiteX14" fmla="*/ 825846 w 3400603"/>
                  <a:gd name="connsiteY14" fmla="*/ 621632 h 657726"/>
                  <a:gd name="connsiteX15" fmla="*/ 1138667 w 3400603"/>
                  <a:gd name="connsiteY15" fmla="*/ 633663 h 657726"/>
                  <a:gd name="connsiteX16" fmla="*/ 1319140 w 3400603"/>
                  <a:gd name="connsiteY16" fmla="*/ 645695 h 657726"/>
                  <a:gd name="connsiteX17" fmla="*/ 1728214 w 3400603"/>
                  <a:gd name="connsiteY17" fmla="*/ 657726 h 657726"/>
                  <a:gd name="connsiteX18" fmla="*/ 2245572 w 3400603"/>
                  <a:gd name="connsiteY18" fmla="*/ 645695 h 657726"/>
                  <a:gd name="connsiteX19" fmla="*/ 2414014 w 3400603"/>
                  <a:gd name="connsiteY19" fmla="*/ 609600 h 657726"/>
                  <a:gd name="connsiteX20" fmla="*/ 2450109 w 3400603"/>
                  <a:gd name="connsiteY20" fmla="*/ 597568 h 657726"/>
                  <a:gd name="connsiteX21" fmla="*/ 2726835 w 3400603"/>
                  <a:gd name="connsiteY21" fmla="*/ 573505 h 657726"/>
                  <a:gd name="connsiteX22" fmla="*/ 2811056 w 3400603"/>
                  <a:gd name="connsiteY22" fmla="*/ 561474 h 657726"/>
                  <a:gd name="connsiteX23" fmla="*/ 3051688 w 3400603"/>
                  <a:gd name="connsiteY23" fmla="*/ 537411 h 657726"/>
                  <a:gd name="connsiteX24" fmla="*/ 3123877 w 3400603"/>
                  <a:gd name="connsiteY24" fmla="*/ 513347 h 657726"/>
                  <a:gd name="connsiteX25" fmla="*/ 3159972 w 3400603"/>
                  <a:gd name="connsiteY25" fmla="*/ 501316 h 657726"/>
                  <a:gd name="connsiteX26" fmla="*/ 3196067 w 3400603"/>
                  <a:gd name="connsiteY26" fmla="*/ 477253 h 657726"/>
                  <a:gd name="connsiteX27" fmla="*/ 3256224 w 3400603"/>
                  <a:gd name="connsiteY27" fmla="*/ 429126 h 657726"/>
                  <a:gd name="connsiteX28" fmla="*/ 3292319 w 3400603"/>
                  <a:gd name="connsiteY28" fmla="*/ 356937 h 657726"/>
                  <a:gd name="connsiteX29" fmla="*/ 3340446 w 3400603"/>
                  <a:gd name="connsiteY29" fmla="*/ 296779 h 657726"/>
                  <a:gd name="connsiteX30" fmla="*/ 3388572 w 3400603"/>
                  <a:gd name="connsiteY30" fmla="*/ 152400 h 657726"/>
                  <a:gd name="connsiteX31" fmla="*/ 3400603 w 3400603"/>
                  <a:gd name="connsiteY31" fmla="*/ 116305 h 657726"/>
                  <a:gd name="connsiteX32" fmla="*/ 3400603 w 3400603"/>
                  <a:gd name="connsiteY32" fmla="*/ 32084 h 657726"/>
                  <a:gd name="connsiteX0" fmla="*/ 2879235 w 3400603"/>
                  <a:gd name="connsiteY0" fmla="*/ 0 h 657726"/>
                  <a:gd name="connsiteX1" fmla="*/ 7698 w 3400603"/>
                  <a:gd name="connsiteY1" fmla="*/ 164432 h 657726"/>
                  <a:gd name="connsiteX2" fmla="*/ 31761 w 3400603"/>
                  <a:gd name="connsiteY2" fmla="*/ 236621 h 657726"/>
                  <a:gd name="connsiteX3" fmla="*/ 43793 w 3400603"/>
                  <a:gd name="connsiteY3" fmla="*/ 284747 h 657726"/>
                  <a:gd name="connsiteX4" fmla="*/ 67856 w 3400603"/>
                  <a:gd name="connsiteY4" fmla="*/ 356937 h 657726"/>
                  <a:gd name="connsiteX5" fmla="*/ 103951 w 3400603"/>
                  <a:gd name="connsiteY5" fmla="*/ 381000 h 657726"/>
                  <a:gd name="connsiteX6" fmla="*/ 140046 w 3400603"/>
                  <a:gd name="connsiteY6" fmla="*/ 441158 h 657726"/>
                  <a:gd name="connsiteX7" fmla="*/ 164109 w 3400603"/>
                  <a:gd name="connsiteY7" fmla="*/ 477253 h 657726"/>
                  <a:gd name="connsiteX8" fmla="*/ 272393 w 3400603"/>
                  <a:gd name="connsiteY8" fmla="*/ 525379 h 657726"/>
                  <a:gd name="connsiteX9" fmla="*/ 344582 w 3400603"/>
                  <a:gd name="connsiteY9" fmla="*/ 549442 h 657726"/>
                  <a:gd name="connsiteX10" fmla="*/ 380677 w 3400603"/>
                  <a:gd name="connsiteY10" fmla="*/ 561474 h 657726"/>
                  <a:gd name="connsiteX11" fmla="*/ 440835 w 3400603"/>
                  <a:gd name="connsiteY11" fmla="*/ 573505 h 657726"/>
                  <a:gd name="connsiteX12" fmla="*/ 488961 w 3400603"/>
                  <a:gd name="connsiteY12" fmla="*/ 585537 h 657726"/>
                  <a:gd name="connsiteX13" fmla="*/ 573182 w 3400603"/>
                  <a:gd name="connsiteY13" fmla="*/ 609600 h 657726"/>
                  <a:gd name="connsiteX14" fmla="*/ 825846 w 3400603"/>
                  <a:gd name="connsiteY14" fmla="*/ 621632 h 657726"/>
                  <a:gd name="connsiteX15" fmla="*/ 1138667 w 3400603"/>
                  <a:gd name="connsiteY15" fmla="*/ 633663 h 657726"/>
                  <a:gd name="connsiteX16" fmla="*/ 1319140 w 3400603"/>
                  <a:gd name="connsiteY16" fmla="*/ 645695 h 657726"/>
                  <a:gd name="connsiteX17" fmla="*/ 1728214 w 3400603"/>
                  <a:gd name="connsiteY17" fmla="*/ 657726 h 657726"/>
                  <a:gd name="connsiteX18" fmla="*/ 2245572 w 3400603"/>
                  <a:gd name="connsiteY18" fmla="*/ 645695 h 657726"/>
                  <a:gd name="connsiteX19" fmla="*/ 2414014 w 3400603"/>
                  <a:gd name="connsiteY19" fmla="*/ 609600 h 657726"/>
                  <a:gd name="connsiteX20" fmla="*/ 2450109 w 3400603"/>
                  <a:gd name="connsiteY20" fmla="*/ 597568 h 657726"/>
                  <a:gd name="connsiteX21" fmla="*/ 2726835 w 3400603"/>
                  <a:gd name="connsiteY21" fmla="*/ 573505 h 657726"/>
                  <a:gd name="connsiteX22" fmla="*/ 2811056 w 3400603"/>
                  <a:gd name="connsiteY22" fmla="*/ 561474 h 657726"/>
                  <a:gd name="connsiteX23" fmla="*/ 3051688 w 3400603"/>
                  <a:gd name="connsiteY23" fmla="*/ 537411 h 657726"/>
                  <a:gd name="connsiteX24" fmla="*/ 3123877 w 3400603"/>
                  <a:gd name="connsiteY24" fmla="*/ 513347 h 657726"/>
                  <a:gd name="connsiteX25" fmla="*/ 3159972 w 3400603"/>
                  <a:gd name="connsiteY25" fmla="*/ 501316 h 657726"/>
                  <a:gd name="connsiteX26" fmla="*/ 3196067 w 3400603"/>
                  <a:gd name="connsiteY26" fmla="*/ 477253 h 657726"/>
                  <a:gd name="connsiteX27" fmla="*/ 3256224 w 3400603"/>
                  <a:gd name="connsiteY27" fmla="*/ 429126 h 657726"/>
                  <a:gd name="connsiteX28" fmla="*/ 3292319 w 3400603"/>
                  <a:gd name="connsiteY28" fmla="*/ 356937 h 657726"/>
                  <a:gd name="connsiteX29" fmla="*/ 3340446 w 3400603"/>
                  <a:gd name="connsiteY29" fmla="*/ 296779 h 657726"/>
                  <a:gd name="connsiteX30" fmla="*/ 3388572 w 3400603"/>
                  <a:gd name="connsiteY30" fmla="*/ 152400 h 657726"/>
                  <a:gd name="connsiteX31" fmla="*/ 3400603 w 3400603"/>
                  <a:gd name="connsiteY31" fmla="*/ 116305 h 657726"/>
                  <a:gd name="connsiteX32" fmla="*/ 3400603 w 3400603"/>
                  <a:gd name="connsiteY32" fmla="*/ 32084 h 657726"/>
                  <a:gd name="connsiteX0" fmla="*/ 2879235 w 3412635"/>
                  <a:gd name="connsiteY0" fmla="*/ 0 h 657726"/>
                  <a:gd name="connsiteX1" fmla="*/ 7698 w 3412635"/>
                  <a:gd name="connsiteY1" fmla="*/ 164432 h 657726"/>
                  <a:gd name="connsiteX2" fmla="*/ 31761 w 3412635"/>
                  <a:gd name="connsiteY2" fmla="*/ 236621 h 657726"/>
                  <a:gd name="connsiteX3" fmla="*/ 43793 w 3412635"/>
                  <a:gd name="connsiteY3" fmla="*/ 284747 h 657726"/>
                  <a:gd name="connsiteX4" fmla="*/ 67856 w 3412635"/>
                  <a:gd name="connsiteY4" fmla="*/ 356937 h 657726"/>
                  <a:gd name="connsiteX5" fmla="*/ 103951 w 3412635"/>
                  <a:gd name="connsiteY5" fmla="*/ 381000 h 657726"/>
                  <a:gd name="connsiteX6" fmla="*/ 140046 w 3412635"/>
                  <a:gd name="connsiteY6" fmla="*/ 441158 h 657726"/>
                  <a:gd name="connsiteX7" fmla="*/ 164109 w 3412635"/>
                  <a:gd name="connsiteY7" fmla="*/ 477253 h 657726"/>
                  <a:gd name="connsiteX8" fmla="*/ 272393 w 3412635"/>
                  <a:gd name="connsiteY8" fmla="*/ 525379 h 657726"/>
                  <a:gd name="connsiteX9" fmla="*/ 344582 w 3412635"/>
                  <a:gd name="connsiteY9" fmla="*/ 549442 h 657726"/>
                  <a:gd name="connsiteX10" fmla="*/ 380677 w 3412635"/>
                  <a:gd name="connsiteY10" fmla="*/ 561474 h 657726"/>
                  <a:gd name="connsiteX11" fmla="*/ 440835 w 3412635"/>
                  <a:gd name="connsiteY11" fmla="*/ 573505 h 657726"/>
                  <a:gd name="connsiteX12" fmla="*/ 488961 w 3412635"/>
                  <a:gd name="connsiteY12" fmla="*/ 585537 h 657726"/>
                  <a:gd name="connsiteX13" fmla="*/ 573182 w 3412635"/>
                  <a:gd name="connsiteY13" fmla="*/ 609600 h 657726"/>
                  <a:gd name="connsiteX14" fmla="*/ 825846 w 3412635"/>
                  <a:gd name="connsiteY14" fmla="*/ 621632 h 657726"/>
                  <a:gd name="connsiteX15" fmla="*/ 1138667 w 3412635"/>
                  <a:gd name="connsiteY15" fmla="*/ 633663 h 657726"/>
                  <a:gd name="connsiteX16" fmla="*/ 1319140 w 3412635"/>
                  <a:gd name="connsiteY16" fmla="*/ 645695 h 657726"/>
                  <a:gd name="connsiteX17" fmla="*/ 1728214 w 3412635"/>
                  <a:gd name="connsiteY17" fmla="*/ 657726 h 657726"/>
                  <a:gd name="connsiteX18" fmla="*/ 2245572 w 3412635"/>
                  <a:gd name="connsiteY18" fmla="*/ 645695 h 657726"/>
                  <a:gd name="connsiteX19" fmla="*/ 2414014 w 3412635"/>
                  <a:gd name="connsiteY19" fmla="*/ 609600 h 657726"/>
                  <a:gd name="connsiteX20" fmla="*/ 2450109 w 3412635"/>
                  <a:gd name="connsiteY20" fmla="*/ 597568 h 657726"/>
                  <a:gd name="connsiteX21" fmla="*/ 2726835 w 3412635"/>
                  <a:gd name="connsiteY21" fmla="*/ 573505 h 657726"/>
                  <a:gd name="connsiteX22" fmla="*/ 2811056 w 3412635"/>
                  <a:gd name="connsiteY22" fmla="*/ 561474 h 657726"/>
                  <a:gd name="connsiteX23" fmla="*/ 3051688 w 3412635"/>
                  <a:gd name="connsiteY23" fmla="*/ 537411 h 657726"/>
                  <a:gd name="connsiteX24" fmla="*/ 3123877 w 3412635"/>
                  <a:gd name="connsiteY24" fmla="*/ 513347 h 657726"/>
                  <a:gd name="connsiteX25" fmla="*/ 3159972 w 3412635"/>
                  <a:gd name="connsiteY25" fmla="*/ 501316 h 657726"/>
                  <a:gd name="connsiteX26" fmla="*/ 3196067 w 3412635"/>
                  <a:gd name="connsiteY26" fmla="*/ 477253 h 657726"/>
                  <a:gd name="connsiteX27" fmla="*/ 3256224 w 3412635"/>
                  <a:gd name="connsiteY27" fmla="*/ 429126 h 657726"/>
                  <a:gd name="connsiteX28" fmla="*/ 3292319 w 3412635"/>
                  <a:gd name="connsiteY28" fmla="*/ 356937 h 657726"/>
                  <a:gd name="connsiteX29" fmla="*/ 3340446 w 3412635"/>
                  <a:gd name="connsiteY29" fmla="*/ 296779 h 657726"/>
                  <a:gd name="connsiteX30" fmla="*/ 3388572 w 3412635"/>
                  <a:gd name="connsiteY30" fmla="*/ 152400 h 657726"/>
                  <a:gd name="connsiteX31" fmla="*/ 3400603 w 3412635"/>
                  <a:gd name="connsiteY31" fmla="*/ 116305 h 657726"/>
                  <a:gd name="connsiteX32" fmla="*/ 3412635 w 3412635"/>
                  <a:gd name="connsiteY32" fmla="*/ 0 h 657726"/>
                  <a:gd name="connsiteX0" fmla="*/ 3412635 w 3416645"/>
                  <a:gd name="connsiteY0" fmla="*/ 0 h 657726"/>
                  <a:gd name="connsiteX1" fmla="*/ 7698 w 3416645"/>
                  <a:gd name="connsiteY1" fmla="*/ 164432 h 657726"/>
                  <a:gd name="connsiteX2" fmla="*/ 31761 w 3416645"/>
                  <a:gd name="connsiteY2" fmla="*/ 236621 h 657726"/>
                  <a:gd name="connsiteX3" fmla="*/ 43793 w 3416645"/>
                  <a:gd name="connsiteY3" fmla="*/ 284747 h 657726"/>
                  <a:gd name="connsiteX4" fmla="*/ 67856 w 3416645"/>
                  <a:gd name="connsiteY4" fmla="*/ 356937 h 657726"/>
                  <a:gd name="connsiteX5" fmla="*/ 103951 w 3416645"/>
                  <a:gd name="connsiteY5" fmla="*/ 381000 h 657726"/>
                  <a:gd name="connsiteX6" fmla="*/ 140046 w 3416645"/>
                  <a:gd name="connsiteY6" fmla="*/ 441158 h 657726"/>
                  <a:gd name="connsiteX7" fmla="*/ 164109 w 3416645"/>
                  <a:gd name="connsiteY7" fmla="*/ 477253 h 657726"/>
                  <a:gd name="connsiteX8" fmla="*/ 272393 w 3416645"/>
                  <a:gd name="connsiteY8" fmla="*/ 525379 h 657726"/>
                  <a:gd name="connsiteX9" fmla="*/ 344582 w 3416645"/>
                  <a:gd name="connsiteY9" fmla="*/ 549442 h 657726"/>
                  <a:gd name="connsiteX10" fmla="*/ 380677 w 3416645"/>
                  <a:gd name="connsiteY10" fmla="*/ 561474 h 657726"/>
                  <a:gd name="connsiteX11" fmla="*/ 440835 w 3416645"/>
                  <a:gd name="connsiteY11" fmla="*/ 573505 h 657726"/>
                  <a:gd name="connsiteX12" fmla="*/ 488961 w 3416645"/>
                  <a:gd name="connsiteY12" fmla="*/ 585537 h 657726"/>
                  <a:gd name="connsiteX13" fmla="*/ 573182 w 3416645"/>
                  <a:gd name="connsiteY13" fmla="*/ 609600 h 657726"/>
                  <a:gd name="connsiteX14" fmla="*/ 825846 w 3416645"/>
                  <a:gd name="connsiteY14" fmla="*/ 621632 h 657726"/>
                  <a:gd name="connsiteX15" fmla="*/ 1138667 w 3416645"/>
                  <a:gd name="connsiteY15" fmla="*/ 633663 h 657726"/>
                  <a:gd name="connsiteX16" fmla="*/ 1319140 w 3416645"/>
                  <a:gd name="connsiteY16" fmla="*/ 645695 h 657726"/>
                  <a:gd name="connsiteX17" fmla="*/ 1728214 w 3416645"/>
                  <a:gd name="connsiteY17" fmla="*/ 657726 h 657726"/>
                  <a:gd name="connsiteX18" fmla="*/ 2245572 w 3416645"/>
                  <a:gd name="connsiteY18" fmla="*/ 645695 h 657726"/>
                  <a:gd name="connsiteX19" fmla="*/ 2414014 w 3416645"/>
                  <a:gd name="connsiteY19" fmla="*/ 609600 h 657726"/>
                  <a:gd name="connsiteX20" fmla="*/ 2450109 w 3416645"/>
                  <a:gd name="connsiteY20" fmla="*/ 597568 h 657726"/>
                  <a:gd name="connsiteX21" fmla="*/ 2726835 w 3416645"/>
                  <a:gd name="connsiteY21" fmla="*/ 573505 h 657726"/>
                  <a:gd name="connsiteX22" fmla="*/ 2811056 w 3416645"/>
                  <a:gd name="connsiteY22" fmla="*/ 561474 h 657726"/>
                  <a:gd name="connsiteX23" fmla="*/ 3051688 w 3416645"/>
                  <a:gd name="connsiteY23" fmla="*/ 537411 h 657726"/>
                  <a:gd name="connsiteX24" fmla="*/ 3123877 w 3416645"/>
                  <a:gd name="connsiteY24" fmla="*/ 513347 h 657726"/>
                  <a:gd name="connsiteX25" fmla="*/ 3159972 w 3416645"/>
                  <a:gd name="connsiteY25" fmla="*/ 501316 h 657726"/>
                  <a:gd name="connsiteX26" fmla="*/ 3196067 w 3416645"/>
                  <a:gd name="connsiteY26" fmla="*/ 477253 h 657726"/>
                  <a:gd name="connsiteX27" fmla="*/ 3256224 w 3416645"/>
                  <a:gd name="connsiteY27" fmla="*/ 429126 h 657726"/>
                  <a:gd name="connsiteX28" fmla="*/ 3292319 w 3416645"/>
                  <a:gd name="connsiteY28" fmla="*/ 356937 h 657726"/>
                  <a:gd name="connsiteX29" fmla="*/ 3340446 w 3416645"/>
                  <a:gd name="connsiteY29" fmla="*/ 296779 h 657726"/>
                  <a:gd name="connsiteX30" fmla="*/ 3388572 w 3416645"/>
                  <a:gd name="connsiteY30" fmla="*/ 152400 h 657726"/>
                  <a:gd name="connsiteX31" fmla="*/ 3400603 w 3416645"/>
                  <a:gd name="connsiteY31" fmla="*/ 116305 h 657726"/>
                  <a:gd name="connsiteX32" fmla="*/ 3412635 w 3416645"/>
                  <a:gd name="connsiteY32" fmla="*/ 0 h 657726"/>
                  <a:gd name="connsiteX0" fmla="*/ 3436698 w 3440708"/>
                  <a:gd name="connsiteY0" fmla="*/ 43624 h 701350"/>
                  <a:gd name="connsiteX1" fmla="*/ 7698 w 3440708"/>
                  <a:gd name="connsiteY1" fmla="*/ 43624 h 701350"/>
                  <a:gd name="connsiteX2" fmla="*/ 55824 w 3440708"/>
                  <a:gd name="connsiteY2" fmla="*/ 280245 h 701350"/>
                  <a:gd name="connsiteX3" fmla="*/ 67856 w 3440708"/>
                  <a:gd name="connsiteY3" fmla="*/ 328371 h 701350"/>
                  <a:gd name="connsiteX4" fmla="*/ 91919 w 3440708"/>
                  <a:gd name="connsiteY4" fmla="*/ 400561 h 701350"/>
                  <a:gd name="connsiteX5" fmla="*/ 128014 w 3440708"/>
                  <a:gd name="connsiteY5" fmla="*/ 424624 h 701350"/>
                  <a:gd name="connsiteX6" fmla="*/ 164109 w 3440708"/>
                  <a:gd name="connsiteY6" fmla="*/ 484782 h 701350"/>
                  <a:gd name="connsiteX7" fmla="*/ 188172 w 3440708"/>
                  <a:gd name="connsiteY7" fmla="*/ 520877 h 701350"/>
                  <a:gd name="connsiteX8" fmla="*/ 296456 w 3440708"/>
                  <a:gd name="connsiteY8" fmla="*/ 569003 h 701350"/>
                  <a:gd name="connsiteX9" fmla="*/ 368645 w 3440708"/>
                  <a:gd name="connsiteY9" fmla="*/ 593066 h 701350"/>
                  <a:gd name="connsiteX10" fmla="*/ 404740 w 3440708"/>
                  <a:gd name="connsiteY10" fmla="*/ 605098 h 701350"/>
                  <a:gd name="connsiteX11" fmla="*/ 464898 w 3440708"/>
                  <a:gd name="connsiteY11" fmla="*/ 617129 h 701350"/>
                  <a:gd name="connsiteX12" fmla="*/ 513024 w 3440708"/>
                  <a:gd name="connsiteY12" fmla="*/ 629161 h 701350"/>
                  <a:gd name="connsiteX13" fmla="*/ 597245 w 3440708"/>
                  <a:gd name="connsiteY13" fmla="*/ 653224 h 701350"/>
                  <a:gd name="connsiteX14" fmla="*/ 849909 w 3440708"/>
                  <a:gd name="connsiteY14" fmla="*/ 665256 h 701350"/>
                  <a:gd name="connsiteX15" fmla="*/ 1162730 w 3440708"/>
                  <a:gd name="connsiteY15" fmla="*/ 677287 h 701350"/>
                  <a:gd name="connsiteX16" fmla="*/ 1343203 w 3440708"/>
                  <a:gd name="connsiteY16" fmla="*/ 689319 h 701350"/>
                  <a:gd name="connsiteX17" fmla="*/ 1752277 w 3440708"/>
                  <a:gd name="connsiteY17" fmla="*/ 701350 h 701350"/>
                  <a:gd name="connsiteX18" fmla="*/ 2269635 w 3440708"/>
                  <a:gd name="connsiteY18" fmla="*/ 689319 h 701350"/>
                  <a:gd name="connsiteX19" fmla="*/ 2438077 w 3440708"/>
                  <a:gd name="connsiteY19" fmla="*/ 653224 h 701350"/>
                  <a:gd name="connsiteX20" fmla="*/ 2474172 w 3440708"/>
                  <a:gd name="connsiteY20" fmla="*/ 641192 h 701350"/>
                  <a:gd name="connsiteX21" fmla="*/ 2750898 w 3440708"/>
                  <a:gd name="connsiteY21" fmla="*/ 617129 h 701350"/>
                  <a:gd name="connsiteX22" fmla="*/ 2835119 w 3440708"/>
                  <a:gd name="connsiteY22" fmla="*/ 605098 h 701350"/>
                  <a:gd name="connsiteX23" fmla="*/ 3075751 w 3440708"/>
                  <a:gd name="connsiteY23" fmla="*/ 581035 h 701350"/>
                  <a:gd name="connsiteX24" fmla="*/ 3147940 w 3440708"/>
                  <a:gd name="connsiteY24" fmla="*/ 556971 h 701350"/>
                  <a:gd name="connsiteX25" fmla="*/ 3184035 w 3440708"/>
                  <a:gd name="connsiteY25" fmla="*/ 544940 h 701350"/>
                  <a:gd name="connsiteX26" fmla="*/ 3220130 w 3440708"/>
                  <a:gd name="connsiteY26" fmla="*/ 520877 h 701350"/>
                  <a:gd name="connsiteX27" fmla="*/ 3280287 w 3440708"/>
                  <a:gd name="connsiteY27" fmla="*/ 472750 h 701350"/>
                  <a:gd name="connsiteX28" fmla="*/ 3316382 w 3440708"/>
                  <a:gd name="connsiteY28" fmla="*/ 400561 h 701350"/>
                  <a:gd name="connsiteX29" fmla="*/ 3364509 w 3440708"/>
                  <a:gd name="connsiteY29" fmla="*/ 340403 h 701350"/>
                  <a:gd name="connsiteX30" fmla="*/ 3412635 w 3440708"/>
                  <a:gd name="connsiteY30" fmla="*/ 196024 h 701350"/>
                  <a:gd name="connsiteX31" fmla="*/ 3424666 w 3440708"/>
                  <a:gd name="connsiteY31" fmla="*/ 159929 h 701350"/>
                  <a:gd name="connsiteX32" fmla="*/ 3436698 w 3440708"/>
                  <a:gd name="connsiteY32" fmla="*/ 43624 h 70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440708" h="701350">
                    <a:moveTo>
                      <a:pt x="3436698" y="43624"/>
                    </a:moveTo>
                    <a:cubicBezTo>
                      <a:pt x="3440708" y="87740"/>
                      <a:pt x="0" y="0"/>
                      <a:pt x="7698" y="43624"/>
                    </a:cubicBezTo>
                    <a:cubicBezTo>
                      <a:pt x="12106" y="68603"/>
                      <a:pt x="49672" y="255638"/>
                      <a:pt x="55824" y="280245"/>
                    </a:cubicBezTo>
                    <a:cubicBezTo>
                      <a:pt x="59835" y="296287"/>
                      <a:pt x="63104" y="312533"/>
                      <a:pt x="67856" y="328371"/>
                    </a:cubicBezTo>
                    <a:cubicBezTo>
                      <a:pt x="75145" y="352666"/>
                      <a:pt x="70814" y="386491"/>
                      <a:pt x="91919" y="400561"/>
                    </a:cubicBezTo>
                    <a:lnTo>
                      <a:pt x="128014" y="424624"/>
                    </a:lnTo>
                    <a:cubicBezTo>
                      <a:pt x="148908" y="487309"/>
                      <a:pt x="126358" y="437594"/>
                      <a:pt x="164109" y="484782"/>
                    </a:cubicBezTo>
                    <a:cubicBezTo>
                      <a:pt x="173142" y="496073"/>
                      <a:pt x="177947" y="510652"/>
                      <a:pt x="188172" y="520877"/>
                    </a:cubicBezTo>
                    <a:cubicBezTo>
                      <a:pt x="216772" y="549477"/>
                      <a:pt x="260715" y="557089"/>
                      <a:pt x="296456" y="569003"/>
                    </a:cubicBezTo>
                    <a:lnTo>
                      <a:pt x="368645" y="593066"/>
                    </a:lnTo>
                    <a:cubicBezTo>
                      <a:pt x="380677" y="597077"/>
                      <a:pt x="392304" y="602611"/>
                      <a:pt x="404740" y="605098"/>
                    </a:cubicBezTo>
                    <a:cubicBezTo>
                      <a:pt x="424793" y="609108"/>
                      <a:pt x="444935" y="612693"/>
                      <a:pt x="464898" y="617129"/>
                    </a:cubicBezTo>
                    <a:cubicBezTo>
                      <a:pt x="481040" y="620716"/>
                      <a:pt x="497124" y="624618"/>
                      <a:pt x="513024" y="629161"/>
                    </a:cubicBezTo>
                    <a:cubicBezTo>
                      <a:pt x="538485" y="636436"/>
                      <a:pt x="571134" y="651135"/>
                      <a:pt x="597245" y="653224"/>
                    </a:cubicBezTo>
                    <a:cubicBezTo>
                      <a:pt x="681293" y="659948"/>
                      <a:pt x="765668" y="661671"/>
                      <a:pt x="849909" y="665256"/>
                    </a:cubicBezTo>
                    <a:lnTo>
                      <a:pt x="1162730" y="677287"/>
                    </a:lnTo>
                    <a:cubicBezTo>
                      <a:pt x="1222950" y="680225"/>
                      <a:pt x="1282962" y="686860"/>
                      <a:pt x="1343203" y="689319"/>
                    </a:cubicBezTo>
                    <a:cubicBezTo>
                      <a:pt x="1479506" y="694882"/>
                      <a:pt x="1615919" y="697340"/>
                      <a:pt x="1752277" y="701350"/>
                    </a:cubicBezTo>
                    <a:lnTo>
                      <a:pt x="2269635" y="689319"/>
                    </a:lnTo>
                    <a:cubicBezTo>
                      <a:pt x="2304149" y="687910"/>
                      <a:pt x="2413457" y="661431"/>
                      <a:pt x="2438077" y="653224"/>
                    </a:cubicBezTo>
                    <a:cubicBezTo>
                      <a:pt x="2450109" y="649213"/>
                      <a:pt x="2461573" y="642646"/>
                      <a:pt x="2474172" y="641192"/>
                    </a:cubicBezTo>
                    <a:cubicBezTo>
                      <a:pt x="2566152" y="630579"/>
                      <a:pt x="2659238" y="630223"/>
                      <a:pt x="2750898" y="617129"/>
                    </a:cubicBezTo>
                    <a:cubicBezTo>
                      <a:pt x="2778972" y="613119"/>
                      <a:pt x="2806901" y="607920"/>
                      <a:pt x="2835119" y="605098"/>
                    </a:cubicBezTo>
                    <a:cubicBezTo>
                      <a:pt x="3119251" y="576685"/>
                      <a:pt x="2885833" y="608165"/>
                      <a:pt x="3075751" y="581035"/>
                    </a:cubicBezTo>
                    <a:lnTo>
                      <a:pt x="3147940" y="556971"/>
                    </a:lnTo>
                    <a:lnTo>
                      <a:pt x="3184035" y="544940"/>
                    </a:lnTo>
                    <a:cubicBezTo>
                      <a:pt x="3196067" y="536919"/>
                      <a:pt x="3208839" y="529910"/>
                      <a:pt x="3220130" y="520877"/>
                    </a:cubicBezTo>
                    <a:cubicBezTo>
                      <a:pt x="3305857" y="452295"/>
                      <a:pt x="3169184" y="546819"/>
                      <a:pt x="3280287" y="472750"/>
                    </a:cubicBezTo>
                    <a:cubicBezTo>
                      <a:pt x="3349241" y="369324"/>
                      <a:pt x="3266577" y="500173"/>
                      <a:pt x="3316382" y="400561"/>
                    </a:cubicBezTo>
                    <a:cubicBezTo>
                      <a:pt x="3331560" y="370204"/>
                      <a:pt x="3342126" y="362785"/>
                      <a:pt x="3364509" y="340403"/>
                    </a:cubicBezTo>
                    <a:lnTo>
                      <a:pt x="3412635" y="196024"/>
                    </a:lnTo>
                    <a:cubicBezTo>
                      <a:pt x="3416645" y="183992"/>
                      <a:pt x="3424666" y="172611"/>
                      <a:pt x="3424666" y="159929"/>
                    </a:cubicBezTo>
                    <a:lnTo>
                      <a:pt x="3436698" y="43624"/>
                    </a:lnTo>
                  </a:path>
                </a:pathLst>
              </a:cu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214" name="TextBox 46"/>
              <p:cNvSpPr txBox="1">
                <a:spLocks noChangeArrowheads="1"/>
              </p:cNvSpPr>
              <p:nvPr/>
            </p:nvSpPr>
            <p:spPr bwMode="auto">
              <a:xfrm>
                <a:off x="4343400" y="2819402"/>
                <a:ext cx="471765" cy="512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N</a:t>
                </a: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2743200" y="3886200"/>
              <a:ext cx="990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" name="Group 52"/>
            <p:cNvGrpSpPr>
              <a:grpSpLocks/>
            </p:cNvGrpSpPr>
            <p:nvPr/>
          </p:nvGrpSpPr>
          <p:grpSpPr bwMode="auto">
            <a:xfrm>
              <a:off x="2590800" y="4114800"/>
              <a:ext cx="1143000" cy="457200"/>
              <a:chOff x="4114800" y="2819400"/>
              <a:chExt cx="2057400" cy="512964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4114800" y="2819400"/>
                <a:ext cx="2057400" cy="381161"/>
              </a:xfrm>
              <a:custGeom>
                <a:avLst/>
                <a:gdLst>
                  <a:gd name="connsiteX0" fmla="*/ 0 w 3404936"/>
                  <a:gd name="connsiteY0" fmla="*/ 0 h 625642"/>
                  <a:gd name="connsiteX1" fmla="*/ 12031 w 3404936"/>
                  <a:gd name="connsiteY1" fmla="*/ 132348 h 625642"/>
                  <a:gd name="connsiteX2" fmla="*/ 36094 w 3404936"/>
                  <a:gd name="connsiteY2" fmla="*/ 204537 h 625642"/>
                  <a:gd name="connsiteX3" fmla="*/ 48126 w 3404936"/>
                  <a:gd name="connsiteY3" fmla="*/ 252663 h 625642"/>
                  <a:gd name="connsiteX4" fmla="*/ 72189 w 3404936"/>
                  <a:gd name="connsiteY4" fmla="*/ 324853 h 625642"/>
                  <a:gd name="connsiteX5" fmla="*/ 108284 w 3404936"/>
                  <a:gd name="connsiteY5" fmla="*/ 348916 h 625642"/>
                  <a:gd name="connsiteX6" fmla="*/ 144379 w 3404936"/>
                  <a:gd name="connsiteY6" fmla="*/ 409074 h 625642"/>
                  <a:gd name="connsiteX7" fmla="*/ 168442 w 3404936"/>
                  <a:gd name="connsiteY7" fmla="*/ 445169 h 625642"/>
                  <a:gd name="connsiteX8" fmla="*/ 276726 w 3404936"/>
                  <a:gd name="connsiteY8" fmla="*/ 493295 h 625642"/>
                  <a:gd name="connsiteX9" fmla="*/ 348915 w 3404936"/>
                  <a:gd name="connsiteY9" fmla="*/ 517358 h 625642"/>
                  <a:gd name="connsiteX10" fmla="*/ 385010 w 3404936"/>
                  <a:gd name="connsiteY10" fmla="*/ 529390 h 625642"/>
                  <a:gd name="connsiteX11" fmla="*/ 445168 w 3404936"/>
                  <a:gd name="connsiteY11" fmla="*/ 541421 h 625642"/>
                  <a:gd name="connsiteX12" fmla="*/ 493294 w 3404936"/>
                  <a:gd name="connsiteY12" fmla="*/ 553453 h 625642"/>
                  <a:gd name="connsiteX13" fmla="*/ 577515 w 3404936"/>
                  <a:gd name="connsiteY13" fmla="*/ 577516 h 625642"/>
                  <a:gd name="connsiteX14" fmla="*/ 830179 w 3404936"/>
                  <a:gd name="connsiteY14" fmla="*/ 589548 h 625642"/>
                  <a:gd name="connsiteX15" fmla="*/ 1143000 w 3404936"/>
                  <a:gd name="connsiteY15" fmla="*/ 601579 h 625642"/>
                  <a:gd name="connsiteX16" fmla="*/ 1323473 w 3404936"/>
                  <a:gd name="connsiteY16" fmla="*/ 613611 h 625642"/>
                  <a:gd name="connsiteX17" fmla="*/ 1732547 w 3404936"/>
                  <a:gd name="connsiteY17" fmla="*/ 625642 h 625642"/>
                  <a:gd name="connsiteX18" fmla="*/ 2249905 w 3404936"/>
                  <a:gd name="connsiteY18" fmla="*/ 613611 h 625642"/>
                  <a:gd name="connsiteX19" fmla="*/ 2418347 w 3404936"/>
                  <a:gd name="connsiteY19" fmla="*/ 577516 h 625642"/>
                  <a:gd name="connsiteX20" fmla="*/ 2454442 w 3404936"/>
                  <a:gd name="connsiteY20" fmla="*/ 565484 h 625642"/>
                  <a:gd name="connsiteX21" fmla="*/ 2731168 w 3404936"/>
                  <a:gd name="connsiteY21" fmla="*/ 541421 h 625642"/>
                  <a:gd name="connsiteX22" fmla="*/ 2815389 w 3404936"/>
                  <a:gd name="connsiteY22" fmla="*/ 529390 h 625642"/>
                  <a:gd name="connsiteX23" fmla="*/ 3056021 w 3404936"/>
                  <a:gd name="connsiteY23" fmla="*/ 505327 h 625642"/>
                  <a:gd name="connsiteX24" fmla="*/ 3128210 w 3404936"/>
                  <a:gd name="connsiteY24" fmla="*/ 481263 h 625642"/>
                  <a:gd name="connsiteX25" fmla="*/ 3164305 w 3404936"/>
                  <a:gd name="connsiteY25" fmla="*/ 469232 h 625642"/>
                  <a:gd name="connsiteX26" fmla="*/ 3200400 w 3404936"/>
                  <a:gd name="connsiteY26" fmla="*/ 445169 h 625642"/>
                  <a:gd name="connsiteX27" fmla="*/ 3260557 w 3404936"/>
                  <a:gd name="connsiteY27" fmla="*/ 397042 h 625642"/>
                  <a:gd name="connsiteX28" fmla="*/ 3296652 w 3404936"/>
                  <a:gd name="connsiteY28" fmla="*/ 324853 h 625642"/>
                  <a:gd name="connsiteX29" fmla="*/ 3344779 w 3404936"/>
                  <a:gd name="connsiteY29" fmla="*/ 264695 h 625642"/>
                  <a:gd name="connsiteX30" fmla="*/ 3392905 w 3404936"/>
                  <a:gd name="connsiteY30" fmla="*/ 120316 h 625642"/>
                  <a:gd name="connsiteX31" fmla="*/ 3404936 w 3404936"/>
                  <a:gd name="connsiteY31" fmla="*/ 84221 h 625642"/>
                  <a:gd name="connsiteX32" fmla="*/ 3404936 w 3404936"/>
                  <a:gd name="connsiteY32" fmla="*/ 0 h 625642"/>
                  <a:gd name="connsiteX0" fmla="*/ 0 w 3416968"/>
                  <a:gd name="connsiteY0" fmla="*/ 0 h 657726"/>
                  <a:gd name="connsiteX1" fmla="*/ 24063 w 3416968"/>
                  <a:gd name="connsiteY1" fmla="*/ 164432 h 657726"/>
                  <a:gd name="connsiteX2" fmla="*/ 48126 w 3416968"/>
                  <a:gd name="connsiteY2" fmla="*/ 236621 h 657726"/>
                  <a:gd name="connsiteX3" fmla="*/ 60158 w 3416968"/>
                  <a:gd name="connsiteY3" fmla="*/ 284747 h 657726"/>
                  <a:gd name="connsiteX4" fmla="*/ 84221 w 3416968"/>
                  <a:gd name="connsiteY4" fmla="*/ 356937 h 657726"/>
                  <a:gd name="connsiteX5" fmla="*/ 120316 w 3416968"/>
                  <a:gd name="connsiteY5" fmla="*/ 381000 h 657726"/>
                  <a:gd name="connsiteX6" fmla="*/ 156411 w 3416968"/>
                  <a:gd name="connsiteY6" fmla="*/ 441158 h 657726"/>
                  <a:gd name="connsiteX7" fmla="*/ 180474 w 3416968"/>
                  <a:gd name="connsiteY7" fmla="*/ 477253 h 657726"/>
                  <a:gd name="connsiteX8" fmla="*/ 288758 w 3416968"/>
                  <a:gd name="connsiteY8" fmla="*/ 525379 h 657726"/>
                  <a:gd name="connsiteX9" fmla="*/ 360947 w 3416968"/>
                  <a:gd name="connsiteY9" fmla="*/ 549442 h 657726"/>
                  <a:gd name="connsiteX10" fmla="*/ 397042 w 3416968"/>
                  <a:gd name="connsiteY10" fmla="*/ 561474 h 657726"/>
                  <a:gd name="connsiteX11" fmla="*/ 457200 w 3416968"/>
                  <a:gd name="connsiteY11" fmla="*/ 573505 h 657726"/>
                  <a:gd name="connsiteX12" fmla="*/ 505326 w 3416968"/>
                  <a:gd name="connsiteY12" fmla="*/ 585537 h 657726"/>
                  <a:gd name="connsiteX13" fmla="*/ 589547 w 3416968"/>
                  <a:gd name="connsiteY13" fmla="*/ 609600 h 657726"/>
                  <a:gd name="connsiteX14" fmla="*/ 842211 w 3416968"/>
                  <a:gd name="connsiteY14" fmla="*/ 621632 h 657726"/>
                  <a:gd name="connsiteX15" fmla="*/ 1155032 w 3416968"/>
                  <a:gd name="connsiteY15" fmla="*/ 633663 h 657726"/>
                  <a:gd name="connsiteX16" fmla="*/ 1335505 w 3416968"/>
                  <a:gd name="connsiteY16" fmla="*/ 645695 h 657726"/>
                  <a:gd name="connsiteX17" fmla="*/ 1744579 w 3416968"/>
                  <a:gd name="connsiteY17" fmla="*/ 657726 h 657726"/>
                  <a:gd name="connsiteX18" fmla="*/ 2261937 w 3416968"/>
                  <a:gd name="connsiteY18" fmla="*/ 645695 h 657726"/>
                  <a:gd name="connsiteX19" fmla="*/ 2430379 w 3416968"/>
                  <a:gd name="connsiteY19" fmla="*/ 609600 h 657726"/>
                  <a:gd name="connsiteX20" fmla="*/ 2466474 w 3416968"/>
                  <a:gd name="connsiteY20" fmla="*/ 597568 h 657726"/>
                  <a:gd name="connsiteX21" fmla="*/ 2743200 w 3416968"/>
                  <a:gd name="connsiteY21" fmla="*/ 573505 h 657726"/>
                  <a:gd name="connsiteX22" fmla="*/ 2827421 w 3416968"/>
                  <a:gd name="connsiteY22" fmla="*/ 561474 h 657726"/>
                  <a:gd name="connsiteX23" fmla="*/ 3068053 w 3416968"/>
                  <a:gd name="connsiteY23" fmla="*/ 537411 h 657726"/>
                  <a:gd name="connsiteX24" fmla="*/ 3140242 w 3416968"/>
                  <a:gd name="connsiteY24" fmla="*/ 513347 h 657726"/>
                  <a:gd name="connsiteX25" fmla="*/ 3176337 w 3416968"/>
                  <a:gd name="connsiteY25" fmla="*/ 501316 h 657726"/>
                  <a:gd name="connsiteX26" fmla="*/ 3212432 w 3416968"/>
                  <a:gd name="connsiteY26" fmla="*/ 477253 h 657726"/>
                  <a:gd name="connsiteX27" fmla="*/ 3272589 w 3416968"/>
                  <a:gd name="connsiteY27" fmla="*/ 429126 h 657726"/>
                  <a:gd name="connsiteX28" fmla="*/ 3308684 w 3416968"/>
                  <a:gd name="connsiteY28" fmla="*/ 356937 h 657726"/>
                  <a:gd name="connsiteX29" fmla="*/ 3356811 w 3416968"/>
                  <a:gd name="connsiteY29" fmla="*/ 296779 h 657726"/>
                  <a:gd name="connsiteX30" fmla="*/ 3404937 w 3416968"/>
                  <a:gd name="connsiteY30" fmla="*/ 152400 h 657726"/>
                  <a:gd name="connsiteX31" fmla="*/ 3416968 w 3416968"/>
                  <a:gd name="connsiteY31" fmla="*/ 116305 h 657726"/>
                  <a:gd name="connsiteX32" fmla="*/ 3416968 w 3416968"/>
                  <a:gd name="connsiteY32" fmla="*/ 32084 h 657726"/>
                  <a:gd name="connsiteX0" fmla="*/ 1507635 w 3400603"/>
                  <a:gd name="connsiteY0" fmla="*/ 0 h 657726"/>
                  <a:gd name="connsiteX1" fmla="*/ 7698 w 3400603"/>
                  <a:gd name="connsiteY1" fmla="*/ 164432 h 657726"/>
                  <a:gd name="connsiteX2" fmla="*/ 31761 w 3400603"/>
                  <a:gd name="connsiteY2" fmla="*/ 236621 h 657726"/>
                  <a:gd name="connsiteX3" fmla="*/ 43793 w 3400603"/>
                  <a:gd name="connsiteY3" fmla="*/ 284747 h 657726"/>
                  <a:gd name="connsiteX4" fmla="*/ 67856 w 3400603"/>
                  <a:gd name="connsiteY4" fmla="*/ 356937 h 657726"/>
                  <a:gd name="connsiteX5" fmla="*/ 103951 w 3400603"/>
                  <a:gd name="connsiteY5" fmla="*/ 381000 h 657726"/>
                  <a:gd name="connsiteX6" fmla="*/ 140046 w 3400603"/>
                  <a:gd name="connsiteY6" fmla="*/ 441158 h 657726"/>
                  <a:gd name="connsiteX7" fmla="*/ 164109 w 3400603"/>
                  <a:gd name="connsiteY7" fmla="*/ 477253 h 657726"/>
                  <a:gd name="connsiteX8" fmla="*/ 272393 w 3400603"/>
                  <a:gd name="connsiteY8" fmla="*/ 525379 h 657726"/>
                  <a:gd name="connsiteX9" fmla="*/ 344582 w 3400603"/>
                  <a:gd name="connsiteY9" fmla="*/ 549442 h 657726"/>
                  <a:gd name="connsiteX10" fmla="*/ 380677 w 3400603"/>
                  <a:gd name="connsiteY10" fmla="*/ 561474 h 657726"/>
                  <a:gd name="connsiteX11" fmla="*/ 440835 w 3400603"/>
                  <a:gd name="connsiteY11" fmla="*/ 573505 h 657726"/>
                  <a:gd name="connsiteX12" fmla="*/ 488961 w 3400603"/>
                  <a:gd name="connsiteY12" fmla="*/ 585537 h 657726"/>
                  <a:gd name="connsiteX13" fmla="*/ 573182 w 3400603"/>
                  <a:gd name="connsiteY13" fmla="*/ 609600 h 657726"/>
                  <a:gd name="connsiteX14" fmla="*/ 825846 w 3400603"/>
                  <a:gd name="connsiteY14" fmla="*/ 621632 h 657726"/>
                  <a:gd name="connsiteX15" fmla="*/ 1138667 w 3400603"/>
                  <a:gd name="connsiteY15" fmla="*/ 633663 h 657726"/>
                  <a:gd name="connsiteX16" fmla="*/ 1319140 w 3400603"/>
                  <a:gd name="connsiteY16" fmla="*/ 645695 h 657726"/>
                  <a:gd name="connsiteX17" fmla="*/ 1728214 w 3400603"/>
                  <a:gd name="connsiteY17" fmla="*/ 657726 h 657726"/>
                  <a:gd name="connsiteX18" fmla="*/ 2245572 w 3400603"/>
                  <a:gd name="connsiteY18" fmla="*/ 645695 h 657726"/>
                  <a:gd name="connsiteX19" fmla="*/ 2414014 w 3400603"/>
                  <a:gd name="connsiteY19" fmla="*/ 609600 h 657726"/>
                  <a:gd name="connsiteX20" fmla="*/ 2450109 w 3400603"/>
                  <a:gd name="connsiteY20" fmla="*/ 597568 h 657726"/>
                  <a:gd name="connsiteX21" fmla="*/ 2726835 w 3400603"/>
                  <a:gd name="connsiteY21" fmla="*/ 573505 h 657726"/>
                  <a:gd name="connsiteX22" fmla="*/ 2811056 w 3400603"/>
                  <a:gd name="connsiteY22" fmla="*/ 561474 h 657726"/>
                  <a:gd name="connsiteX23" fmla="*/ 3051688 w 3400603"/>
                  <a:gd name="connsiteY23" fmla="*/ 537411 h 657726"/>
                  <a:gd name="connsiteX24" fmla="*/ 3123877 w 3400603"/>
                  <a:gd name="connsiteY24" fmla="*/ 513347 h 657726"/>
                  <a:gd name="connsiteX25" fmla="*/ 3159972 w 3400603"/>
                  <a:gd name="connsiteY25" fmla="*/ 501316 h 657726"/>
                  <a:gd name="connsiteX26" fmla="*/ 3196067 w 3400603"/>
                  <a:gd name="connsiteY26" fmla="*/ 477253 h 657726"/>
                  <a:gd name="connsiteX27" fmla="*/ 3256224 w 3400603"/>
                  <a:gd name="connsiteY27" fmla="*/ 429126 h 657726"/>
                  <a:gd name="connsiteX28" fmla="*/ 3292319 w 3400603"/>
                  <a:gd name="connsiteY28" fmla="*/ 356937 h 657726"/>
                  <a:gd name="connsiteX29" fmla="*/ 3340446 w 3400603"/>
                  <a:gd name="connsiteY29" fmla="*/ 296779 h 657726"/>
                  <a:gd name="connsiteX30" fmla="*/ 3388572 w 3400603"/>
                  <a:gd name="connsiteY30" fmla="*/ 152400 h 657726"/>
                  <a:gd name="connsiteX31" fmla="*/ 3400603 w 3400603"/>
                  <a:gd name="connsiteY31" fmla="*/ 116305 h 657726"/>
                  <a:gd name="connsiteX32" fmla="*/ 3400603 w 3400603"/>
                  <a:gd name="connsiteY32" fmla="*/ 32084 h 657726"/>
                  <a:gd name="connsiteX0" fmla="*/ 2879235 w 3400603"/>
                  <a:gd name="connsiteY0" fmla="*/ 0 h 657726"/>
                  <a:gd name="connsiteX1" fmla="*/ 7698 w 3400603"/>
                  <a:gd name="connsiteY1" fmla="*/ 164432 h 657726"/>
                  <a:gd name="connsiteX2" fmla="*/ 31761 w 3400603"/>
                  <a:gd name="connsiteY2" fmla="*/ 236621 h 657726"/>
                  <a:gd name="connsiteX3" fmla="*/ 43793 w 3400603"/>
                  <a:gd name="connsiteY3" fmla="*/ 284747 h 657726"/>
                  <a:gd name="connsiteX4" fmla="*/ 67856 w 3400603"/>
                  <a:gd name="connsiteY4" fmla="*/ 356937 h 657726"/>
                  <a:gd name="connsiteX5" fmla="*/ 103951 w 3400603"/>
                  <a:gd name="connsiteY5" fmla="*/ 381000 h 657726"/>
                  <a:gd name="connsiteX6" fmla="*/ 140046 w 3400603"/>
                  <a:gd name="connsiteY6" fmla="*/ 441158 h 657726"/>
                  <a:gd name="connsiteX7" fmla="*/ 164109 w 3400603"/>
                  <a:gd name="connsiteY7" fmla="*/ 477253 h 657726"/>
                  <a:gd name="connsiteX8" fmla="*/ 272393 w 3400603"/>
                  <a:gd name="connsiteY8" fmla="*/ 525379 h 657726"/>
                  <a:gd name="connsiteX9" fmla="*/ 344582 w 3400603"/>
                  <a:gd name="connsiteY9" fmla="*/ 549442 h 657726"/>
                  <a:gd name="connsiteX10" fmla="*/ 380677 w 3400603"/>
                  <a:gd name="connsiteY10" fmla="*/ 561474 h 657726"/>
                  <a:gd name="connsiteX11" fmla="*/ 440835 w 3400603"/>
                  <a:gd name="connsiteY11" fmla="*/ 573505 h 657726"/>
                  <a:gd name="connsiteX12" fmla="*/ 488961 w 3400603"/>
                  <a:gd name="connsiteY12" fmla="*/ 585537 h 657726"/>
                  <a:gd name="connsiteX13" fmla="*/ 573182 w 3400603"/>
                  <a:gd name="connsiteY13" fmla="*/ 609600 h 657726"/>
                  <a:gd name="connsiteX14" fmla="*/ 825846 w 3400603"/>
                  <a:gd name="connsiteY14" fmla="*/ 621632 h 657726"/>
                  <a:gd name="connsiteX15" fmla="*/ 1138667 w 3400603"/>
                  <a:gd name="connsiteY15" fmla="*/ 633663 h 657726"/>
                  <a:gd name="connsiteX16" fmla="*/ 1319140 w 3400603"/>
                  <a:gd name="connsiteY16" fmla="*/ 645695 h 657726"/>
                  <a:gd name="connsiteX17" fmla="*/ 1728214 w 3400603"/>
                  <a:gd name="connsiteY17" fmla="*/ 657726 h 657726"/>
                  <a:gd name="connsiteX18" fmla="*/ 2245572 w 3400603"/>
                  <a:gd name="connsiteY18" fmla="*/ 645695 h 657726"/>
                  <a:gd name="connsiteX19" fmla="*/ 2414014 w 3400603"/>
                  <a:gd name="connsiteY19" fmla="*/ 609600 h 657726"/>
                  <a:gd name="connsiteX20" fmla="*/ 2450109 w 3400603"/>
                  <a:gd name="connsiteY20" fmla="*/ 597568 h 657726"/>
                  <a:gd name="connsiteX21" fmla="*/ 2726835 w 3400603"/>
                  <a:gd name="connsiteY21" fmla="*/ 573505 h 657726"/>
                  <a:gd name="connsiteX22" fmla="*/ 2811056 w 3400603"/>
                  <a:gd name="connsiteY22" fmla="*/ 561474 h 657726"/>
                  <a:gd name="connsiteX23" fmla="*/ 3051688 w 3400603"/>
                  <a:gd name="connsiteY23" fmla="*/ 537411 h 657726"/>
                  <a:gd name="connsiteX24" fmla="*/ 3123877 w 3400603"/>
                  <a:gd name="connsiteY24" fmla="*/ 513347 h 657726"/>
                  <a:gd name="connsiteX25" fmla="*/ 3159972 w 3400603"/>
                  <a:gd name="connsiteY25" fmla="*/ 501316 h 657726"/>
                  <a:gd name="connsiteX26" fmla="*/ 3196067 w 3400603"/>
                  <a:gd name="connsiteY26" fmla="*/ 477253 h 657726"/>
                  <a:gd name="connsiteX27" fmla="*/ 3256224 w 3400603"/>
                  <a:gd name="connsiteY27" fmla="*/ 429126 h 657726"/>
                  <a:gd name="connsiteX28" fmla="*/ 3292319 w 3400603"/>
                  <a:gd name="connsiteY28" fmla="*/ 356937 h 657726"/>
                  <a:gd name="connsiteX29" fmla="*/ 3340446 w 3400603"/>
                  <a:gd name="connsiteY29" fmla="*/ 296779 h 657726"/>
                  <a:gd name="connsiteX30" fmla="*/ 3388572 w 3400603"/>
                  <a:gd name="connsiteY30" fmla="*/ 152400 h 657726"/>
                  <a:gd name="connsiteX31" fmla="*/ 3400603 w 3400603"/>
                  <a:gd name="connsiteY31" fmla="*/ 116305 h 657726"/>
                  <a:gd name="connsiteX32" fmla="*/ 3400603 w 3400603"/>
                  <a:gd name="connsiteY32" fmla="*/ 32084 h 657726"/>
                  <a:gd name="connsiteX0" fmla="*/ 2879235 w 3412635"/>
                  <a:gd name="connsiteY0" fmla="*/ 0 h 657726"/>
                  <a:gd name="connsiteX1" fmla="*/ 7698 w 3412635"/>
                  <a:gd name="connsiteY1" fmla="*/ 164432 h 657726"/>
                  <a:gd name="connsiteX2" fmla="*/ 31761 w 3412635"/>
                  <a:gd name="connsiteY2" fmla="*/ 236621 h 657726"/>
                  <a:gd name="connsiteX3" fmla="*/ 43793 w 3412635"/>
                  <a:gd name="connsiteY3" fmla="*/ 284747 h 657726"/>
                  <a:gd name="connsiteX4" fmla="*/ 67856 w 3412635"/>
                  <a:gd name="connsiteY4" fmla="*/ 356937 h 657726"/>
                  <a:gd name="connsiteX5" fmla="*/ 103951 w 3412635"/>
                  <a:gd name="connsiteY5" fmla="*/ 381000 h 657726"/>
                  <a:gd name="connsiteX6" fmla="*/ 140046 w 3412635"/>
                  <a:gd name="connsiteY6" fmla="*/ 441158 h 657726"/>
                  <a:gd name="connsiteX7" fmla="*/ 164109 w 3412635"/>
                  <a:gd name="connsiteY7" fmla="*/ 477253 h 657726"/>
                  <a:gd name="connsiteX8" fmla="*/ 272393 w 3412635"/>
                  <a:gd name="connsiteY8" fmla="*/ 525379 h 657726"/>
                  <a:gd name="connsiteX9" fmla="*/ 344582 w 3412635"/>
                  <a:gd name="connsiteY9" fmla="*/ 549442 h 657726"/>
                  <a:gd name="connsiteX10" fmla="*/ 380677 w 3412635"/>
                  <a:gd name="connsiteY10" fmla="*/ 561474 h 657726"/>
                  <a:gd name="connsiteX11" fmla="*/ 440835 w 3412635"/>
                  <a:gd name="connsiteY11" fmla="*/ 573505 h 657726"/>
                  <a:gd name="connsiteX12" fmla="*/ 488961 w 3412635"/>
                  <a:gd name="connsiteY12" fmla="*/ 585537 h 657726"/>
                  <a:gd name="connsiteX13" fmla="*/ 573182 w 3412635"/>
                  <a:gd name="connsiteY13" fmla="*/ 609600 h 657726"/>
                  <a:gd name="connsiteX14" fmla="*/ 825846 w 3412635"/>
                  <a:gd name="connsiteY14" fmla="*/ 621632 h 657726"/>
                  <a:gd name="connsiteX15" fmla="*/ 1138667 w 3412635"/>
                  <a:gd name="connsiteY15" fmla="*/ 633663 h 657726"/>
                  <a:gd name="connsiteX16" fmla="*/ 1319140 w 3412635"/>
                  <a:gd name="connsiteY16" fmla="*/ 645695 h 657726"/>
                  <a:gd name="connsiteX17" fmla="*/ 1728214 w 3412635"/>
                  <a:gd name="connsiteY17" fmla="*/ 657726 h 657726"/>
                  <a:gd name="connsiteX18" fmla="*/ 2245572 w 3412635"/>
                  <a:gd name="connsiteY18" fmla="*/ 645695 h 657726"/>
                  <a:gd name="connsiteX19" fmla="*/ 2414014 w 3412635"/>
                  <a:gd name="connsiteY19" fmla="*/ 609600 h 657726"/>
                  <a:gd name="connsiteX20" fmla="*/ 2450109 w 3412635"/>
                  <a:gd name="connsiteY20" fmla="*/ 597568 h 657726"/>
                  <a:gd name="connsiteX21" fmla="*/ 2726835 w 3412635"/>
                  <a:gd name="connsiteY21" fmla="*/ 573505 h 657726"/>
                  <a:gd name="connsiteX22" fmla="*/ 2811056 w 3412635"/>
                  <a:gd name="connsiteY22" fmla="*/ 561474 h 657726"/>
                  <a:gd name="connsiteX23" fmla="*/ 3051688 w 3412635"/>
                  <a:gd name="connsiteY23" fmla="*/ 537411 h 657726"/>
                  <a:gd name="connsiteX24" fmla="*/ 3123877 w 3412635"/>
                  <a:gd name="connsiteY24" fmla="*/ 513347 h 657726"/>
                  <a:gd name="connsiteX25" fmla="*/ 3159972 w 3412635"/>
                  <a:gd name="connsiteY25" fmla="*/ 501316 h 657726"/>
                  <a:gd name="connsiteX26" fmla="*/ 3196067 w 3412635"/>
                  <a:gd name="connsiteY26" fmla="*/ 477253 h 657726"/>
                  <a:gd name="connsiteX27" fmla="*/ 3256224 w 3412635"/>
                  <a:gd name="connsiteY27" fmla="*/ 429126 h 657726"/>
                  <a:gd name="connsiteX28" fmla="*/ 3292319 w 3412635"/>
                  <a:gd name="connsiteY28" fmla="*/ 356937 h 657726"/>
                  <a:gd name="connsiteX29" fmla="*/ 3340446 w 3412635"/>
                  <a:gd name="connsiteY29" fmla="*/ 296779 h 657726"/>
                  <a:gd name="connsiteX30" fmla="*/ 3388572 w 3412635"/>
                  <a:gd name="connsiteY30" fmla="*/ 152400 h 657726"/>
                  <a:gd name="connsiteX31" fmla="*/ 3400603 w 3412635"/>
                  <a:gd name="connsiteY31" fmla="*/ 116305 h 657726"/>
                  <a:gd name="connsiteX32" fmla="*/ 3412635 w 3412635"/>
                  <a:gd name="connsiteY32" fmla="*/ 0 h 657726"/>
                  <a:gd name="connsiteX0" fmla="*/ 3412635 w 3416645"/>
                  <a:gd name="connsiteY0" fmla="*/ 0 h 657726"/>
                  <a:gd name="connsiteX1" fmla="*/ 7698 w 3416645"/>
                  <a:gd name="connsiteY1" fmla="*/ 164432 h 657726"/>
                  <a:gd name="connsiteX2" fmla="*/ 31761 w 3416645"/>
                  <a:gd name="connsiteY2" fmla="*/ 236621 h 657726"/>
                  <a:gd name="connsiteX3" fmla="*/ 43793 w 3416645"/>
                  <a:gd name="connsiteY3" fmla="*/ 284747 h 657726"/>
                  <a:gd name="connsiteX4" fmla="*/ 67856 w 3416645"/>
                  <a:gd name="connsiteY4" fmla="*/ 356937 h 657726"/>
                  <a:gd name="connsiteX5" fmla="*/ 103951 w 3416645"/>
                  <a:gd name="connsiteY5" fmla="*/ 381000 h 657726"/>
                  <a:gd name="connsiteX6" fmla="*/ 140046 w 3416645"/>
                  <a:gd name="connsiteY6" fmla="*/ 441158 h 657726"/>
                  <a:gd name="connsiteX7" fmla="*/ 164109 w 3416645"/>
                  <a:gd name="connsiteY7" fmla="*/ 477253 h 657726"/>
                  <a:gd name="connsiteX8" fmla="*/ 272393 w 3416645"/>
                  <a:gd name="connsiteY8" fmla="*/ 525379 h 657726"/>
                  <a:gd name="connsiteX9" fmla="*/ 344582 w 3416645"/>
                  <a:gd name="connsiteY9" fmla="*/ 549442 h 657726"/>
                  <a:gd name="connsiteX10" fmla="*/ 380677 w 3416645"/>
                  <a:gd name="connsiteY10" fmla="*/ 561474 h 657726"/>
                  <a:gd name="connsiteX11" fmla="*/ 440835 w 3416645"/>
                  <a:gd name="connsiteY11" fmla="*/ 573505 h 657726"/>
                  <a:gd name="connsiteX12" fmla="*/ 488961 w 3416645"/>
                  <a:gd name="connsiteY12" fmla="*/ 585537 h 657726"/>
                  <a:gd name="connsiteX13" fmla="*/ 573182 w 3416645"/>
                  <a:gd name="connsiteY13" fmla="*/ 609600 h 657726"/>
                  <a:gd name="connsiteX14" fmla="*/ 825846 w 3416645"/>
                  <a:gd name="connsiteY14" fmla="*/ 621632 h 657726"/>
                  <a:gd name="connsiteX15" fmla="*/ 1138667 w 3416645"/>
                  <a:gd name="connsiteY15" fmla="*/ 633663 h 657726"/>
                  <a:gd name="connsiteX16" fmla="*/ 1319140 w 3416645"/>
                  <a:gd name="connsiteY16" fmla="*/ 645695 h 657726"/>
                  <a:gd name="connsiteX17" fmla="*/ 1728214 w 3416645"/>
                  <a:gd name="connsiteY17" fmla="*/ 657726 h 657726"/>
                  <a:gd name="connsiteX18" fmla="*/ 2245572 w 3416645"/>
                  <a:gd name="connsiteY18" fmla="*/ 645695 h 657726"/>
                  <a:gd name="connsiteX19" fmla="*/ 2414014 w 3416645"/>
                  <a:gd name="connsiteY19" fmla="*/ 609600 h 657726"/>
                  <a:gd name="connsiteX20" fmla="*/ 2450109 w 3416645"/>
                  <a:gd name="connsiteY20" fmla="*/ 597568 h 657726"/>
                  <a:gd name="connsiteX21" fmla="*/ 2726835 w 3416645"/>
                  <a:gd name="connsiteY21" fmla="*/ 573505 h 657726"/>
                  <a:gd name="connsiteX22" fmla="*/ 2811056 w 3416645"/>
                  <a:gd name="connsiteY22" fmla="*/ 561474 h 657726"/>
                  <a:gd name="connsiteX23" fmla="*/ 3051688 w 3416645"/>
                  <a:gd name="connsiteY23" fmla="*/ 537411 h 657726"/>
                  <a:gd name="connsiteX24" fmla="*/ 3123877 w 3416645"/>
                  <a:gd name="connsiteY24" fmla="*/ 513347 h 657726"/>
                  <a:gd name="connsiteX25" fmla="*/ 3159972 w 3416645"/>
                  <a:gd name="connsiteY25" fmla="*/ 501316 h 657726"/>
                  <a:gd name="connsiteX26" fmla="*/ 3196067 w 3416645"/>
                  <a:gd name="connsiteY26" fmla="*/ 477253 h 657726"/>
                  <a:gd name="connsiteX27" fmla="*/ 3256224 w 3416645"/>
                  <a:gd name="connsiteY27" fmla="*/ 429126 h 657726"/>
                  <a:gd name="connsiteX28" fmla="*/ 3292319 w 3416645"/>
                  <a:gd name="connsiteY28" fmla="*/ 356937 h 657726"/>
                  <a:gd name="connsiteX29" fmla="*/ 3340446 w 3416645"/>
                  <a:gd name="connsiteY29" fmla="*/ 296779 h 657726"/>
                  <a:gd name="connsiteX30" fmla="*/ 3388572 w 3416645"/>
                  <a:gd name="connsiteY30" fmla="*/ 152400 h 657726"/>
                  <a:gd name="connsiteX31" fmla="*/ 3400603 w 3416645"/>
                  <a:gd name="connsiteY31" fmla="*/ 116305 h 657726"/>
                  <a:gd name="connsiteX32" fmla="*/ 3412635 w 3416645"/>
                  <a:gd name="connsiteY32" fmla="*/ 0 h 657726"/>
                  <a:gd name="connsiteX0" fmla="*/ 3436698 w 3440708"/>
                  <a:gd name="connsiteY0" fmla="*/ 43624 h 701350"/>
                  <a:gd name="connsiteX1" fmla="*/ 7698 w 3440708"/>
                  <a:gd name="connsiteY1" fmla="*/ 43624 h 701350"/>
                  <a:gd name="connsiteX2" fmla="*/ 55824 w 3440708"/>
                  <a:gd name="connsiteY2" fmla="*/ 280245 h 701350"/>
                  <a:gd name="connsiteX3" fmla="*/ 67856 w 3440708"/>
                  <a:gd name="connsiteY3" fmla="*/ 328371 h 701350"/>
                  <a:gd name="connsiteX4" fmla="*/ 91919 w 3440708"/>
                  <a:gd name="connsiteY4" fmla="*/ 400561 h 701350"/>
                  <a:gd name="connsiteX5" fmla="*/ 128014 w 3440708"/>
                  <a:gd name="connsiteY5" fmla="*/ 424624 h 701350"/>
                  <a:gd name="connsiteX6" fmla="*/ 164109 w 3440708"/>
                  <a:gd name="connsiteY6" fmla="*/ 484782 h 701350"/>
                  <a:gd name="connsiteX7" fmla="*/ 188172 w 3440708"/>
                  <a:gd name="connsiteY7" fmla="*/ 520877 h 701350"/>
                  <a:gd name="connsiteX8" fmla="*/ 296456 w 3440708"/>
                  <a:gd name="connsiteY8" fmla="*/ 569003 h 701350"/>
                  <a:gd name="connsiteX9" fmla="*/ 368645 w 3440708"/>
                  <a:gd name="connsiteY9" fmla="*/ 593066 h 701350"/>
                  <a:gd name="connsiteX10" fmla="*/ 404740 w 3440708"/>
                  <a:gd name="connsiteY10" fmla="*/ 605098 h 701350"/>
                  <a:gd name="connsiteX11" fmla="*/ 464898 w 3440708"/>
                  <a:gd name="connsiteY11" fmla="*/ 617129 h 701350"/>
                  <a:gd name="connsiteX12" fmla="*/ 513024 w 3440708"/>
                  <a:gd name="connsiteY12" fmla="*/ 629161 h 701350"/>
                  <a:gd name="connsiteX13" fmla="*/ 597245 w 3440708"/>
                  <a:gd name="connsiteY13" fmla="*/ 653224 h 701350"/>
                  <a:gd name="connsiteX14" fmla="*/ 849909 w 3440708"/>
                  <a:gd name="connsiteY14" fmla="*/ 665256 h 701350"/>
                  <a:gd name="connsiteX15" fmla="*/ 1162730 w 3440708"/>
                  <a:gd name="connsiteY15" fmla="*/ 677287 h 701350"/>
                  <a:gd name="connsiteX16" fmla="*/ 1343203 w 3440708"/>
                  <a:gd name="connsiteY16" fmla="*/ 689319 h 701350"/>
                  <a:gd name="connsiteX17" fmla="*/ 1752277 w 3440708"/>
                  <a:gd name="connsiteY17" fmla="*/ 701350 h 701350"/>
                  <a:gd name="connsiteX18" fmla="*/ 2269635 w 3440708"/>
                  <a:gd name="connsiteY18" fmla="*/ 689319 h 701350"/>
                  <a:gd name="connsiteX19" fmla="*/ 2438077 w 3440708"/>
                  <a:gd name="connsiteY19" fmla="*/ 653224 h 701350"/>
                  <a:gd name="connsiteX20" fmla="*/ 2474172 w 3440708"/>
                  <a:gd name="connsiteY20" fmla="*/ 641192 h 701350"/>
                  <a:gd name="connsiteX21" fmla="*/ 2750898 w 3440708"/>
                  <a:gd name="connsiteY21" fmla="*/ 617129 h 701350"/>
                  <a:gd name="connsiteX22" fmla="*/ 2835119 w 3440708"/>
                  <a:gd name="connsiteY22" fmla="*/ 605098 h 701350"/>
                  <a:gd name="connsiteX23" fmla="*/ 3075751 w 3440708"/>
                  <a:gd name="connsiteY23" fmla="*/ 581035 h 701350"/>
                  <a:gd name="connsiteX24" fmla="*/ 3147940 w 3440708"/>
                  <a:gd name="connsiteY24" fmla="*/ 556971 h 701350"/>
                  <a:gd name="connsiteX25" fmla="*/ 3184035 w 3440708"/>
                  <a:gd name="connsiteY25" fmla="*/ 544940 h 701350"/>
                  <a:gd name="connsiteX26" fmla="*/ 3220130 w 3440708"/>
                  <a:gd name="connsiteY26" fmla="*/ 520877 h 701350"/>
                  <a:gd name="connsiteX27" fmla="*/ 3280287 w 3440708"/>
                  <a:gd name="connsiteY27" fmla="*/ 472750 h 701350"/>
                  <a:gd name="connsiteX28" fmla="*/ 3316382 w 3440708"/>
                  <a:gd name="connsiteY28" fmla="*/ 400561 h 701350"/>
                  <a:gd name="connsiteX29" fmla="*/ 3364509 w 3440708"/>
                  <a:gd name="connsiteY29" fmla="*/ 340403 h 701350"/>
                  <a:gd name="connsiteX30" fmla="*/ 3412635 w 3440708"/>
                  <a:gd name="connsiteY30" fmla="*/ 196024 h 701350"/>
                  <a:gd name="connsiteX31" fmla="*/ 3424666 w 3440708"/>
                  <a:gd name="connsiteY31" fmla="*/ 159929 h 701350"/>
                  <a:gd name="connsiteX32" fmla="*/ 3436698 w 3440708"/>
                  <a:gd name="connsiteY32" fmla="*/ 43624 h 70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440708" h="701350">
                    <a:moveTo>
                      <a:pt x="3436698" y="43624"/>
                    </a:moveTo>
                    <a:cubicBezTo>
                      <a:pt x="3440708" y="87740"/>
                      <a:pt x="0" y="0"/>
                      <a:pt x="7698" y="43624"/>
                    </a:cubicBezTo>
                    <a:cubicBezTo>
                      <a:pt x="12106" y="68603"/>
                      <a:pt x="49672" y="255638"/>
                      <a:pt x="55824" y="280245"/>
                    </a:cubicBezTo>
                    <a:cubicBezTo>
                      <a:pt x="59835" y="296287"/>
                      <a:pt x="63104" y="312533"/>
                      <a:pt x="67856" y="328371"/>
                    </a:cubicBezTo>
                    <a:cubicBezTo>
                      <a:pt x="75145" y="352666"/>
                      <a:pt x="70814" y="386491"/>
                      <a:pt x="91919" y="400561"/>
                    </a:cubicBezTo>
                    <a:lnTo>
                      <a:pt x="128014" y="424624"/>
                    </a:lnTo>
                    <a:cubicBezTo>
                      <a:pt x="148908" y="487309"/>
                      <a:pt x="126358" y="437594"/>
                      <a:pt x="164109" y="484782"/>
                    </a:cubicBezTo>
                    <a:cubicBezTo>
                      <a:pt x="173142" y="496073"/>
                      <a:pt x="177947" y="510652"/>
                      <a:pt x="188172" y="520877"/>
                    </a:cubicBezTo>
                    <a:cubicBezTo>
                      <a:pt x="216772" y="549477"/>
                      <a:pt x="260715" y="557089"/>
                      <a:pt x="296456" y="569003"/>
                    </a:cubicBezTo>
                    <a:lnTo>
                      <a:pt x="368645" y="593066"/>
                    </a:lnTo>
                    <a:cubicBezTo>
                      <a:pt x="380677" y="597077"/>
                      <a:pt x="392304" y="602611"/>
                      <a:pt x="404740" y="605098"/>
                    </a:cubicBezTo>
                    <a:cubicBezTo>
                      <a:pt x="424793" y="609108"/>
                      <a:pt x="444935" y="612693"/>
                      <a:pt x="464898" y="617129"/>
                    </a:cubicBezTo>
                    <a:cubicBezTo>
                      <a:pt x="481040" y="620716"/>
                      <a:pt x="497124" y="624618"/>
                      <a:pt x="513024" y="629161"/>
                    </a:cubicBezTo>
                    <a:cubicBezTo>
                      <a:pt x="538485" y="636436"/>
                      <a:pt x="571134" y="651135"/>
                      <a:pt x="597245" y="653224"/>
                    </a:cubicBezTo>
                    <a:cubicBezTo>
                      <a:pt x="681293" y="659948"/>
                      <a:pt x="765668" y="661671"/>
                      <a:pt x="849909" y="665256"/>
                    </a:cubicBezTo>
                    <a:lnTo>
                      <a:pt x="1162730" y="677287"/>
                    </a:lnTo>
                    <a:cubicBezTo>
                      <a:pt x="1222950" y="680225"/>
                      <a:pt x="1282962" y="686860"/>
                      <a:pt x="1343203" y="689319"/>
                    </a:cubicBezTo>
                    <a:cubicBezTo>
                      <a:pt x="1479506" y="694882"/>
                      <a:pt x="1615919" y="697340"/>
                      <a:pt x="1752277" y="701350"/>
                    </a:cubicBezTo>
                    <a:lnTo>
                      <a:pt x="2269635" y="689319"/>
                    </a:lnTo>
                    <a:cubicBezTo>
                      <a:pt x="2304149" y="687910"/>
                      <a:pt x="2413457" y="661431"/>
                      <a:pt x="2438077" y="653224"/>
                    </a:cubicBezTo>
                    <a:cubicBezTo>
                      <a:pt x="2450109" y="649213"/>
                      <a:pt x="2461573" y="642646"/>
                      <a:pt x="2474172" y="641192"/>
                    </a:cubicBezTo>
                    <a:cubicBezTo>
                      <a:pt x="2566152" y="630579"/>
                      <a:pt x="2659238" y="630223"/>
                      <a:pt x="2750898" y="617129"/>
                    </a:cubicBezTo>
                    <a:cubicBezTo>
                      <a:pt x="2778972" y="613119"/>
                      <a:pt x="2806901" y="607920"/>
                      <a:pt x="2835119" y="605098"/>
                    </a:cubicBezTo>
                    <a:cubicBezTo>
                      <a:pt x="3119251" y="576685"/>
                      <a:pt x="2885833" y="608165"/>
                      <a:pt x="3075751" y="581035"/>
                    </a:cubicBezTo>
                    <a:lnTo>
                      <a:pt x="3147940" y="556971"/>
                    </a:lnTo>
                    <a:lnTo>
                      <a:pt x="3184035" y="544940"/>
                    </a:lnTo>
                    <a:cubicBezTo>
                      <a:pt x="3196067" y="536919"/>
                      <a:pt x="3208839" y="529910"/>
                      <a:pt x="3220130" y="520877"/>
                    </a:cubicBezTo>
                    <a:cubicBezTo>
                      <a:pt x="3305857" y="452295"/>
                      <a:pt x="3169184" y="546819"/>
                      <a:pt x="3280287" y="472750"/>
                    </a:cubicBezTo>
                    <a:cubicBezTo>
                      <a:pt x="3349241" y="369324"/>
                      <a:pt x="3266577" y="500173"/>
                      <a:pt x="3316382" y="400561"/>
                    </a:cubicBezTo>
                    <a:cubicBezTo>
                      <a:pt x="3331560" y="370204"/>
                      <a:pt x="3342126" y="362785"/>
                      <a:pt x="3364509" y="340403"/>
                    </a:cubicBezTo>
                    <a:lnTo>
                      <a:pt x="3412635" y="196024"/>
                    </a:lnTo>
                    <a:cubicBezTo>
                      <a:pt x="3416645" y="183992"/>
                      <a:pt x="3424666" y="172611"/>
                      <a:pt x="3424666" y="159929"/>
                    </a:cubicBezTo>
                    <a:lnTo>
                      <a:pt x="3436698" y="43624"/>
                    </a:lnTo>
                  </a:path>
                </a:pathLst>
              </a:cu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212" name="TextBox 54"/>
              <p:cNvSpPr txBox="1">
                <a:spLocks noChangeArrowheads="1"/>
              </p:cNvSpPr>
              <p:nvPr/>
            </p:nvSpPr>
            <p:spPr bwMode="auto">
              <a:xfrm>
                <a:off x="4343400" y="2819402"/>
                <a:ext cx="471765" cy="512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N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2819400" y="3962400"/>
              <a:ext cx="838200" cy="152400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71600" y="3810000"/>
              <a:ext cx="1371600" cy="152400"/>
            </a:xfrm>
            <a:prstGeom prst="rect">
              <a:avLst/>
            </a:prstGeom>
            <a:solidFill>
              <a:srgbClr val="E671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208" name="TextBox 27"/>
            <p:cNvSpPr txBox="1">
              <a:spLocks noChangeArrowheads="1"/>
            </p:cNvSpPr>
            <p:nvPr/>
          </p:nvSpPr>
          <p:spPr bwMode="auto">
            <a:xfrm>
              <a:off x="685800" y="358140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50209" name="TextBox 28"/>
            <p:cNvSpPr txBox="1">
              <a:spLocks noChangeArrowheads="1"/>
            </p:cNvSpPr>
            <p:nvPr/>
          </p:nvSpPr>
          <p:spPr bwMode="auto">
            <a:xfrm>
              <a:off x="3048000" y="3581400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50210" name="TextBox 29"/>
            <p:cNvSpPr txBox="1">
              <a:spLocks noChangeArrowheads="1"/>
            </p:cNvSpPr>
            <p:nvPr/>
          </p:nvSpPr>
          <p:spPr bwMode="auto">
            <a:xfrm>
              <a:off x="1905000" y="3429000"/>
              <a:ext cx="3642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4267200" y="3429000"/>
            <a:ext cx="4724400" cy="1143000"/>
            <a:chOff x="4267200" y="3429000"/>
            <a:chExt cx="4724400" cy="1143000"/>
          </a:xfrm>
        </p:grpSpPr>
        <p:sp>
          <p:nvSpPr>
            <p:cNvPr id="33" name="Rectangle 32"/>
            <p:cNvSpPr/>
            <p:nvPr/>
          </p:nvSpPr>
          <p:spPr>
            <a:xfrm>
              <a:off x="4267200" y="3962400"/>
              <a:ext cx="4724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05400" y="3886200"/>
              <a:ext cx="990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600" y="3962400"/>
              <a:ext cx="838200" cy="152400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5105400" y="4114800"/>
              <a:ext cx="1143000" cy="457200"/>
              <a:chOff x="4114800" y="2819400"/>
              <a:chExt cx="2057400" cy="512964"/>
            </a:xfrm>
          </p:grpSpPr>
          <p:sp>
            <p:nvSpPr>
              <p:cNvPr id="60" name="Freeform 59"/>
              <p:cNvSpPr/>
              <p:nvPr/>
            </p:nvSpPr>
            <p:spPr>
              <a:xfrm>
                <a:off x="4114800" y="2819400"/>
                <a:ext cx="2057400" cy="381161"/>
              </a:xfrm>
              <a:custGeom>
                <a:avLst/>
                <a:gdLst>
                  <a:gd name="connsiteX0" fmla="*/ 0 w 3404936"/>
                  <a:gd name="connsiteY0" fmla="*/ 0 h 625642"/>
                  <a:gd name="connsiteX1" fmla="*/ 12031 w 3404936"/>
                  <a:gd name="connsiteY1" fmla="*/ 132348 h 625642"/>
                  <a:gd name="connsiteX2" fmla="*/ 36094 w 3404936"/>
                  <a:gd name="connsiteY2" fmla="*/ 204537 h 625642"/>
                  <a:gd name="connsiteX3" fmla="*/ 48126 w 3404936"/>
                  <a:gd name="connsiteY3" fmla="*/ 252663 h 625642"/>
                  <a:gd name="connsiteX4" fmla="*/ 72189 w 3404936"/>
                  <a:gd name="connsiteY4" fmla="*/ 324853 h 625642"/>
                  <a:gd name="connsiteX5" fmla="*/ 108284 w 3404936"/>
                  <a:gd name="connsiteY5" fmla="*/ 348916 h 625642"/>
                  <a:gd name="connsiteX6" fmla="*/ 144379 w 3404936"/>
                  <a:gd name="connsiteY6" fmla="*/ 409074 h 625642"/>
                  <a:gd name="connsiteX7" fmla="*/ 168442 w 3404936"/>
                  <a:gd name="connsiteY7" fmla="*/ 445169 h 625642"/>
                  <a:gd name="connsiteX8" fmla="*/ 276726 w 3404936"/>
                  <a:gd name="connsiteY8" fmla="*/ 493295 h 625642"/>
                  <a:gd name="connsiteX9" fmla="*/ 348915 w 3404936"/>
                  <a:gd name="connsiteY9" fmla="*/ 517358 h 625642"/>
                  <a:gd name="connsiteX10" fmla="*/ 385010 w 3404936"/>
                  <a:gd name="connsiteY10" fmla="*/ 529390 h 625642"/>
                  <a:gd name="connsiteX11" fmla="*/ 445168 w 3404936"/>
                  <a:gd name="connsiteY11" fmla="*/ 541421 h 625642"/>
                  <a:gd name="connsiteX12" fmla="*/ 493294 w 3404936"/>
                  <a:gd name="connsiteY12" fmla="*/ 553453 h 625642"/>
                  <a:gd name="connsiteX13" fmla="*/ 577515 w 3404936"/>
                  <a:gd name="connsiteY13" fmla="*/ 577516 h 625642"/>
                  <a:gd name="connsiteX14" fmla="*/ 830179 w 3404936"/>
                  <a:gd name="connsiteY14" fmla="*/ 589548 h 625642"/>
                  <a:gd name="connsiteX15" fmla="*/ 1143000 w 3404936"/>
                  <a:gd name="connsiteY15" fmla="*/ 601579 h 625642"/>
                  <a:gd name="connsiteX16" fmla="*/ 1323473 w 3404936"/>
                  <a:gd name="connsiteY16" fmla="*/ 613611 h 625642"/>
                  <a:gd name="connsiteX17" fmla="*/ 1732547 w 3404936"/>
                  <a:gd name="connsiteY17" fmla="*/ 625642 h 625642"/>
                  <a:gd name="connsiteX18" fmla="*/ 2249905 w 3404936"/>
                  <a:gd name="connsiteY18" fmla="*/ 613611 h 625642"/>
                  <a:gd name="connsiteX19" fmla="*/ 2418347 w 3404936"/>
                  <a:gd name="connsiteY19" fmla="*/ 577516 h 625642"/>
                  <a:gd name="connsiteX20" fmla="*/ 2454442 w 3404936"/>
                  <a:gd name="connsiteY20" fmla="*/ 565484 h 625642"/>
                  <a:gd name="connsiteX21" fmla="*/ 2731168 w 3404936"/>
                  <a:gd name="connsiteY21" fmla="*/ 541421 h 625642"/>
                  <a:gd name="connsiteX22" fmla="*/ 2815389 w 3404936"/>
                  <a:gd name="connsiteY22" fmla="*/ 529390 h 625642"/>
                  <a:gd name="connsiteX23" fmla="*/ 3056021 w 3404936"/>
                  <a:gd name="connsiteY23" fmla="*/ 505327 h 625642"/>
                  <a:gd name="connsiteX24" fmla="*/ 3128210 w 3404936"/>
                  <a:gd name="connsiteY24" fmla="*/ 481263 h 625642"/>
                  <a:gd name="connsiteX25" fmla="*/ 3164305 w 3404936"/>
                  <a:gd name="connsiteY25" fmla="*/ 469232 h 625642"/>
                  <a:gd name="connsiteX26" fmla="*/ 3200400 w 3404936"/>
                  <a:gd name="connsiteY26" fmla="*/ 445169 h 625642"/>
                  <a:gd name="connsiteX27" fmla="*/ 3260557 w 3404936"/>
                  <a:gd name="connsiteY27" fmla="*/ 397042 h 625642"/>
                  <a:gd name="connsiteX28" fmla="*/ 3296652 w 3404936"/>
                  <a:gd name="connsiteY28" fmla="*/ 324853 h 625642"/>
                  <a:gd name="connsiteX29" fmla="*/ 3344779 w 3404936"/>
                  <a:gd name="connsiteY29" fmla="*/ 264695 h 625642"/>
                  <a:gd name="connsiteX30" fmla="*/ 3392905 w 3404936"/>
                  <a:gd name="connsiteY30" fmla="*/ 120316 h 625642"/>
                  <a:gd name="connsiteX31" fmla="*/ 3404936 w 3404936"/>
                  <a:gd name="connsiteY31" fmla="*/ 84221 h 625642"/>
                  <a:gd name="connsiteX32" fmla="*/ 3404936 w 3404936"/>
                  <a:gd name="connsiteY32" fmla="*/ 0 h 625642"/>
                  <a:gd name="connsiteX0" fmla="*/ 0 w 3416968"/>
                  <a:gd name="connsiteY0" fmla="*/ 0 h 657726"/>
                  <a:gd name="connsiteX1" fmla="*/ 24063 w 3416968"/>
                  <a:gd name="connsiteY1" fmla="*/ 164432 h 657726"/>
                  <a:gd name="connsiteX2" fmla="*/ 48126 w 3416968"/>
                  <a:gd name="connsiteY2" fmla="*/ 236621 h 657726"/>
                  <a:gd name="connsiteX3" fmla="*/ 60158 w 3416968"/>
                  <a:gd name="connsiteY3" fmla="*/ 284747 h 657726"/>
                  <a:gd name="connsiteX4" fmla="*/ 84221 w 3416968"/>
                  <a:gd name="connsiteY4" fmla="*/ 356937 h 657726"/>
                  <a:gd name="connsiteX5" fmla="*/ 120316 w 3416968"/>
                  <a:gd name="connsiteY5" fmla="*/ 381000 h 657726"/>
                  <a:gd name="connsiteX6" fmla="*/ 156411 w 3416968"/>
                  <a:gd name="connsiteY6" fmla="*/ 441158 h 657726"/>
                  <a:gd name="connsiteX7" fmla="*/ 180474 w 3416968"/>
                  <a:gd name="connsiteY7" fmla="*/ 477253 h 657726"/>
                  <a:gd name="connsiteX8" fmla="*/ 288758 w 3416968"/>
                  <a:gd name="connsiteY8" fmla="*/ 525379 h 657726"/>
                  <a:gd name="connsiteX9" fmla="*/ 360947 w 3416968"/>
                  <a:gd name="connsiteY9" fmla="*/ 549442 h 657726"/>
                  <a:gd name="connsiteX10" fmla="*/ 397042 w 3416968"/>
                  <a:gd name="connsiteY10" fmla="*/ 561474 h 657726"/>
                  <a:gd name="connsiteX11" fmla="*/ 457200 w 3416968"/>
                  <a:gd name="connsiteY11" fmla="*/ 573505 h 657726"/>
                  <a:gd name="connsiteX12" fmla="*/ 505326 w 3416968"/>
                  <a:gd name="connsiteY12" fmla="*/ 585537 h 657726"/>
                  <a:gd name="connsiteX13" fmla="*/ 589547 w 3416968"/>
                  <a:gd name="connsiteY13" fmla="*/ 609600 h 657726"/>
                  <a:gd name="connsiteX14" fmla="*/ 842211 w 3416968"/>
                  <a:gd name="connsiteY14" fmla="*/ 621632 h 657726"/>
                  <a:gd name="connsiteX15" fmla="*/ 1155032 w 3416968"/>
                  <a:gd name="connsiteY15" fmla="*/ 633663 h 657726"/>
                  <a:gd name="connsiteX16" fmla="*/ 1335505 w 3416968"/>
                  <a:gd name="connsiteY16" fmla="*/ 645695 h 657726"/>
                  <a:gd name="connsiteX17" fmla="*/ 1744579 w 3416968"/>
                  <a:gd name="connsiteY17" fmla="*/ 657726 h 657726"/>
                  <a:gd name="connsiteX18" fmla="*/ 2261937 w 3416968"/>
                  <a:gd name="connsiteY18" fmla="*/ 645695 h 657726"/>
                  <a:gd name="connsiteX19" fmla="*/ 2430379 w 3416968"/>
                  <a:gd name="connsiteY19" fmla="*/ 609600 h 657726"/>
                  <a:gd name="connsiteX20" fmla="*/ 2466474 w 3416968"/>
                  <a:gd name="connsiteY20" fmla="*/ 597568 h 657726"/>
                  <a:gd name="connsiteX21" fmla="*/ 2743200 w 3416968"/>
                  <a:gd name="connsiteY21" fmla="*/ 573505 h 657726"/>
                  <a:gd name="connsiteX22" fmla="*/ 2827421 w 3416968"/>
                  <a:gd name="connsiteY22" fmla="*/ 561474 h 657726"/>
                  <a:gd name="connsiteX23" fmla="*/ 3068053 w 3416968"/>
                  <a:gd name="connsiteY23" fmla="*/ 537411 h 657726"/>
                  <a:gd name="connsiteX24" fmla="*/ 3140242 w 3416968"/>
                  <a:gd name="connsiteY24" fmla="*/ 513347 h 657726"/>
                  <a:gd name="connsiteX25" fmla="*/ 3176337 w 3416968"/>
                  <a:gd name="connsiteY25" fmla="*/ 501316 h 657726"/>
                  <a:gd name="connsiteX26" fmla="*/ 3212432 w 3416968"/>
                  <a:gd name="connsiteY26" fmla="*/ 477253 h 657726"/>
                  <a:gd name="connsiteX27" fmla="*/ 3272589 w 3416968"/>
                  <a:gd name="connsiteY27" fmla="*/ 429126 h 657726"/>
                  <a:gd name="connsiteX28" fmla="*/ 3308684 w 3416968"/>
                  <a:gd name="connsiteY28" fmla="*/ 356937 h 657726"/>
                  <a:gd name="connsiteX29" fmla="*/ 3356811 w 3416968"/>
                  <a:gd name="connsiteY29" fmla="*/ 296779 h 657726"/>
                  <a:gd name="connsiteX30" fmla="*/ 3404937 w 3416968"/>
                  <a:gd name="connsiteY30" fmla="*/ 152400 h 657726"/>
                  <a:gd name="connsiteX31" fmla="*/ 3416968 w 3416968"/>
                  <a:gd name="connsiteY31" fmla="*/ 116305 h 657726"/>
                  <a:gd name="connsiteX32" fmla="*/ 3416968 w 3416968"/>
                  <a:gd name="connsiteY32" fmla="*/ 32084 h 657726"/>
                  <a:gd name="connsiteX0" fmla="*/ 1507635 w 3400603"/>
                  <a:gd name="connsiteY0" fmla="*/ 0 h 657726"/>
                  <a:gd name="connsiteX1" fmla="*/ 7698 w 3400603"/>
                  <a:gd name="connsiteY1" fmla="*/ 164432 h 657726"/>
                  <a:gd name="connsiteX2" fmla="*/ 31761 w 3400603"/>
                  <a:gd name="connsiteY2" fmla="*/ 236621 h 657726"/>
                  <a:gd name="connsiteX3" fmla="*/ 43793 w 3400603"/>
                  <a:gd name="connsiteY3" fmla="*/ 284747 h 657726"/>
                  <a:gd name="connsiteX4" fmla="*/ 67856 w 3400603"/>
                  <a:gd name="connsiteY4" fmla="*/ 356937 h 657726"/>
                  <a:gd name="connsiteX5" fmla="*/ 103951 w 3400603"/>
                  <a:gd name="connsiteY5" fmla="*/ 381000 h 657726"/>
                  <a:gd name="connsiteX6" fmla="*/ 140046 w 3400603"/>
                  <a:gd name="connsiteY6" fmla="*/ 441158 h 657726"/>
                  <a:gd name="connsiteX7" fmla="*/ 164109 w 3400603"/>
                  <a:gd name="connsiteY7" fmla="*/ 477253 h 657726"/>
                  <a:gd name="connsiteX8" fmla="*/ 272393 w 3400603"/>
                  <a:gd name="connsiteY8" fmla="*/ 525379 h 657726"/>
                  <a:gd name="connsiteX9" fmla="*/ 344582 w 3400603"/>
                  <a:gd name="connsiteY9" fmla="*/ 549442 h 657726"/>
                  <a:gd name="connsiteX10" fmla="*/ 380677 w 3400603"/>
                  <a:gd name="connsiteY10" fmla="*/ 561474 h 657726"/>
                  <a:gd name="connsiteX11" fmla="*/ 440835 w 3400603"/>
                  <a:gd name="connsiteY11" fmla="*/ 573505 h 657726"/>
                  <a:gd name="connsiteX12" fmla="*/ 488961 w 3400603"/>
                  <a:gd name="connsiteY12" fmla="*/ 585537 h 657726"/>
                  <a:gd name="connsiteX13" fmla="*/ 573182 w 3400603"/>
                  <a:gd name="connsiteY13" fmla="*/ 609600 h 657726"/>
                  <a:gd name="connsiteX14" fmla="*/ 825846 w 3400603"/>
                  <a:gd name="connsiteY14" fmla="*/ 621632 h 657726"/>
                  <a:gd name="connsiteX15" fmla="*/ 1138667 w 3400603"/>
                  <a:gd name="connsiteY15" fmla="*/ 633663 h 657726"/>
                  <a:gd name="connsiteX16" fmla="*/ 1319140 w 3400603"/>
                  <a:gd name="connsiteY16" fmla="*/ 645695 h 657726"/>
                  <a:gd name="connsiteX17" fmla="*/ 1728214 w 3400603"/>
                  <a:gd name="connsiteY17" fmla="*/ 657726 h 657726"/>
                  <a:gd name="connsiteX18" fmla="*/ 2245572 w 3400603"/>
                  <a:gd name="connsiteY18" fmla="*/ 645695 h 657726"/>
                  <a:gd name="connsiteX19" fmla="*/ 2414014 w 3400603"/>
                  <a:gd name="connsiteY19" fmla="*/ 609600 h 657726"/>
                  <a:gd name="connsiteX20" fmla="*/ 2450109 w 3400603"/>
                  <a:gd name="connsiteY20" fmla="*/ 597568 h 657726"/>
                  <a:gd name="connsiteX21" fmla="*/ 2726835 w 3400603"/>
                  <a:gd name="connsiteY21" fmla="*/ 573505 h 657726"/>
                  <a:gd name="connsiteX22" fmla="*/ 2811056 w 3400603"/>
                  <a:gd name="connsiteY22" fmla="*/ 561474 h 657726"/>
                  <a:gd name="connsiteX23" fmla="*/ 3051688 w 3400603"/>
                  <a:gd name="connsiteY23" fmla="*/ 537411 h 657726"/>
                  <a:gd name="connsiteX24" fmla="*/ 3123877 w 3400603"/>
                  <a:gd name="connsiteY24" fmla="*/ 513347 h 657726"/>
                  <a:gd name="connsiteX25" fmla="*/ 3159972 w 3400603"/>
                  <a:gd name="connsiteY25" fmla="*/ 501316 h 657726"/>
                  <a:gd name="connsiteX26" fmla="*/ 3196067 w 3400603"/>
                  <a:gd name="connsiteY26" fmla="*/ 477253 h 657726"/>
                  <a:gd name="connsiteX27" fmla="*/ 3256224 w 3400603"/>
                  <a:gd name="connsiteY27" fmla="*/ 429126 h 657726"/>
                  <a:gd name="connsiteX28" fmla="*/ 3292319 w 3400603"/>
                  <a:gd name="connsiteY28" fmla="*/ 356937 h 657726"/>
                  <a:gd name="connsiteX29" fmla="*/ 3340446 w 3400603"/>
                  <a:gd name="connsiteY29" fmla="*/ 296779 h 657726"/>
                  <a:gd name="connsiteX30" fmla="*/ 3388572 w 3400603"/>
                  <a:gd name="connsiteY30" fmla="*/ 152400 h 657726"/>
                  <a:gd name="connsiteX31" fmla="*/ 3400603 w 3400603"/>
                  <a:gd name="connsiteY31" fmla="*/ 116305 h 657726"/>
                  <a:gd name="connsiteX32" fmla="*/ 3400603 w 3400603"/>
                  <a:gd name="connsiteY32" fmla="*/ 32084 h 657726"/>
                  <a:gd name="connsiteX0" fmla="*/ 2879235 w 3400603"/>
                  <a:gd name="connsiteY0" fmla="*/ 0 h 657726"/>
                  <a:gd name="connsiteX1" fmla="*/ 7698 w 3400603"/>
                  <a:gd name="connsiteY1" fmla="*/ 164432 h 657726"/>
                  <a:gd name="connsiteX2" fmla="*/ 31761 w 3400603"/>
                  <a:gd name="connsiteY2" fmla="*/ 236621 h 657726"/>
                  <a:gd name="connsiteX3" fmla="*/ 43793 w 3400603"/>
                  <a:gd name="connsiteY3" fmla="*/ 284747 h 657726"/>
                  <a:gd name="connsiteX4" fmla="*/ 67856 w 3400603"/>
                  <a:gd name="connsiteY4" fmla="*/ 356937 h 657726"/>
                  <a:gd name="connsiteX5" fmla="*/ 103951 w 3400603"/>
                  <a:gd name="connsiteY5" fmla="*/ 381000 h 657726"/>
                  <a:gd name="connsiteX6" fmla="*/ 140046 w 3400603"/>
                  <a:gd name="connsiteY6" fmla="*/ 441158 h 657726"/>
                  <a:gd name="connsiteX7" fmla="*/ 164109 w 3400603"/>
                  <a:gd name="connsiteY7" fmla="*/ 477253 h 657726"/>
                  <a:gd name="connsiteX8" fmla="*/ 272393 w 3400603"/>
                  <a:gd name="connsiteY8" fmla="*/ 525379 h 657726"/>
                  <a:gd name="connsiteX9" fmla="*/ 344582 w 3400603"/>
                  <a:gd name="connsiteY9" fmla="*/ 549442 h 657726"/>
                  <a:gd name="connsiteX10" fmla="*/ 380677 w 3400603"/>
                  <a:gd name="connsiteY10" fmla="*/ 561474 h 657726"/>
                  <a:gd name="connsiteX11" fmla="*/ 440835 w 3400603"/>
                  <a:gd name="connsiteY11" fmla="*/ 573505 h 657726"/>
                  <a:gd name="connsiteX12" fmla="*/ 488961 w 3400603"/>
                  <a:gd name="connsiteY12" fmla="*/ 585537 h 657726"/>
                  <a:gd name="connsiteX13" fmla="*/ 573182 w 3400603"/>
                  <a:gd name="connsiteY13" fmla="*/ 609600 h 657726"/>
                  <a:gd name="connsiteX14" fmla="*/ 825846 w 3400603"/>
                  <a:gd name="connsiteY14" fmla="*/ 621632 h 657726"/>
                  <a:gd name="connsiteX15" fmla="*/ 1138667 w 3400603"/>
                  <a:gd name="connsiteY15" fmla="*/ 633663 h 657726"/>
                  <a:gd name="connsiteX16" fmla="*/ 1319140 w 3400603"/>
                  <a:gd name="connsiteY16" fmla="*/ 645695 h 657726"/>
                  <a:gd name="connsiteX17" fmla="*/ 1728214 w 3400603"/>
                  <a:gd name="connsiteY17" fmla="*/ 657726 h 657726"/>
                  <a:gd name="connsiteX18" fmla="*/ 2245572 w 3400603"/>
                  <a:gd name="connsiteY18" fmla="*/ 645695 h 657726"/>
                  <a:gd name="connsiteX19" fmla="*/ 2414014 w 3400603"/>
                  <a:gd name="connsiteY19" fmla="*/ 609600 h 657726"/>
                  <a:gd name="connsiteX20" fmla="*/ 2450109 w 3400603"/>
                  <a:gd name="connsiteY20" fmla="*/ 597568 h 657726"/>
                  <a:gd name="connsiteX21" fmla="*/ 2726835 w 3400603"/>
                  <a:gd name="connsiteY21" fmla="*/ 573505 h 657726"/>
                  <a:gd name="connsiteX22" fmla="*/ 2811056 w 3400603"/>
                  <a:gd name="connsiteY22" fmla="*/ 561474 h 657726"/>
                  <a:gd name="connsiteX23" fmla="*/ 3051688 w 3400603"/>
                  <a:gd name="connsiteY23" fmla="*/ 537411 h 657726"/>
                  <a:gd name="connsiteX24" fmla="*/ 3123877 w 3400603"/>
                  <a:gd name="connsiteY24" fmla="*/ 513347 h 657726"/>
                  <a:gd name="connsiteX25" fmla="*/ 3159972 w 3400603"/>
                  <a:gd name="connsiteY25" fmla="*/ 501316 h 657726"/>
                  <a:gd name="connsiteX26" fmla="*/ 3196067 w 3400603"/>
                  <a:gd name="connsiteY26" fmla="*/ 477253 h 657726"/>
                  <a:gd name="connsiteX27" fmla="*/ 3256224 w 3400603"/>
                  <a:gd name="connsiteY27" fmla="*/ 429126 h 657726"/>
                  <a:gd name="connsiteX28" fmla="*/ 3292319 w 3400603"/>
                  <a:gd name="connsiteY28" fmla="*/ 356937 h 657726"/>
                  <a:gd name="connsiteX29" fmla="*/ 3340446 w 3400603"/>
                  <a:gd name="connsiteY29" fmla="*/ 296779 h 657726"/>
                  <a:gd name="connsiteX30" fmla="*/ 3388572 w 3400603"/>
                  <a:gd name="connsiteY30" fmla="*/ 152400 h 657726"/>
                  <a:gd name="connsiteX31" fmla="*/ 3400603 w 3400603"/>
                  <a:gd name="connsiteY31" fmla="*/ 116305 h 657726"/>
                  <a:gd name="connsiteX32" fmla="*/ 3400603 w 3400603"/>
                  <a:gd name="connsiteY32" fmla="*/ 32084 h 657726"/>
                  <a:gd name="connsiteX0" fmla="*/ 2879235 w 3412635"/>
                  <a:gd name="connsiteY0" fmla="*/ 0 h 657726"/>
                  <a:gd name="connsiteX1" fmla="*/ 7698 w 3412635"/>
                  <a:gd name="connsiteY1" fmla="*/ 164432 h 657726"/>
                  <a:gd name="connsiteX2" fmla="*/ 31761 w 3412635"/>
                  <a:gd name="connsiteY2" fmla="*/ 236621 h 657726"/>
                  <a:gd name="connsiteX3" fmla="*/ 43793 w 3412635"/>
                  <a:gd name="connsiteY3" fmla="*/ 284747 h 657726"/>
                  <a:gd name="connsiteX4" fmla="*/ 67856 w 3412635"/>
                  <a:gd name="connsiteY4" fmla="*/ 356937 h 657726"/>
                  <a:gd name="connsiteX5" fmla="*/ 103951 w 3412635"/>
                  <a:gd name="connsiteY5" fmla="*/ 381000 h 657726"/>
                  <a:gd name="connsiteX6" fmla="*/ 140046 w 3412635"/>
                  <a:gd name="connsiteY6" fmla="*/ 441158 h 657726"/>
                  <a:gd name="connsiteX7" fmla="*/ 164109 w 3412635"/>
                  <a:gd name="connsiteY7" fmla="*/ 477253 h 657726"/>
                  <a:gd name="connsiteX8" fmla="*/ 272393 w 3412635"/>
                  <a:gd name="connsiteY8" fmla="*/ 525379 h 657726"/>
                  <a:gd name="connsiteX9" fmla="*/ 344582 w 3412635"/>
                  <a:gd name="connsiteY9" fmla="*/ 549442 h 657726"/>
                  <a:gd name="connsiteX10" fmla="*/ 380677 w 3412635"/>
                  <a:gd name="connsiteY10" fmla="*/ 561474 h 657726"/>
                  <a:gd name="connsiteX11" fmla="*/ 440835 w 3412635"/>
                  <a:gd name="connsiteY11" fmla="*/ 573505 h 657726"/>
                  <a:gd name="connsiteX12" fmla="*/ 488961 w 3412635"/>
                  <a:gd name="connsiteY12" fmla="*/ 585537 h 657726"/>
                  <a:gd name="connsiteX13" fmla="*/ 573182 w 3412635"/>
                  <a:gd name="connsiteY13" fmla="*/ 609600 h 657726"/>
                  <a:gd name="connsiteX14" fmla="*/ 825846 w 3412635"/>
                  <a:gd name="connsiteY14" fmla="*/ 621632 h 657726"/>
                  <a:gd name="connsiteX15" fmla="*/ 1138667 w 3412635"/>
                  <a:gd name="connsiteY15" fmla="*/ 633663 h 657726"/>
                  <a:gd name="connsiteX16" fmla="*/ 1319140 w 3412635"/>
                  <a:gd name="connsiteY16" fmla="*/ 645695 h 657726"/>
                  <a:gd name="connsiteX17" fmla="*/ 1728214 w 3412635"/>
                  <a:gd name="connsiteY17" fmla="*/ 657726 h 657726"/>
                  <a:gd name="connsiteX18" fmla="*/ 2245572 w 3412635"/>
                  <a:gd name="connsiteY18" fmla="*/ 645695 h 657726"/>
                  <a:gd name="connsiteX19" fmla="*/ 2414014 w 3412635"/>
                  <a:gd name="connsiteY19" fmla="*/ 609600 h 657726"/>
                  <a:gd name="connsiteX20" fmla="*/ 2450109 w 3412635"/>
                  <a:gd name="connsiteY20" fmla="*/ 597568 h 657726"/>
                  <a:gd name="connsiteX21" fmla="*/ 2726835 w 3412635"/>
                  <a:gd name="connsiteY21" fmla="*/ 573505 h 657726"/>
                  <a:gd name="connsiteX22" fmla="*/ 2811056 w 3412635"/>
                  <a:gd name="connsiteY22" fmla="*/ 561474 h 657726"/>
                  <a:gd name="connsiteX23" fmla="*/ 3051688 w 3412635"/>
                  <a:gd name="connsiteY23" fmla="*/ 537411 h 657726"/>
                  <a:gd name="connsiteX24" fmla="*/ 3123877 w 3412635"/>
                  <a:gd name="connsiteY24" fmla="*/ 513347 h 657726"/>
                  <a:gd name="connsiteX25" fmla="*/ 3159972 w 3412635"/>
                  <a:gd name="connsiteY25" fmla="*/ 501316 h 657726"/>
                  <a:gd name="connsiteX26" fmla="*/ 3196067 w 3412635"/>
                  <a:gd name="connsiteY26" fmla="*/ 477253 h 657726"/>
                  <a:gd name="connsiteX27" fmla="*/ 3256224 w 3412635"/>
                  <a:gd name="connsiteY27" fmla="*/ 429126 h 657726"/>
                  <a:gd name="connsiteX28" fmla="*/ 3292319 w 3412635"/>
                  <a:gd name="connsiteY28" fmla="*/ 356937 h 657726"/>
                  <a:gd name="connsiteX29" fmla="*/ 3340446 w 3412635"/>
                  <a:gd name="connsiteY29" fmla="*/ 296779 h 657726"/>
                  <a:gd name="connsiteX30" fmla="*/ 3388572 w 3412635"/>
                  <a:gd name="connsiteY30" fmla="*/ 152400 h 657726"/>
                  <a:gd name="connsiteX31" fmla="*/ 3400603 w 3412635"/>
                  <a:gd name="connsiteY31" fmla="*/ 116305 h 657726"/>
                  <a:gd name="connsiteX32" fmla="*/ 3412635 w 3412635"/>
                  <a:gd name="connsiteY32" fmla="*/ 0 h 657726"/>
                  <a:gd name="connsiteX0" fmla="*/ 3412635 w 3416645"/>
                  <a:gd name="connsiteY0" fmla="*/ 0 h 657726"/>
                  <a:gd name="connsiteX1" fmla="*/ 7698 w 3416645"/>
                  <a:gd name="connsiteY1" fmla="*/ 164432 h 657726"/>
                  <a:gd name="connsiteX2" fmla="*/ 31761 w 3416645"/>
                  <a:gd name="connsiteY2" fmla="*/ 236621 h 657726"/>
                  <a:gd name="connsiteX3" fmla="*/ 43793 w 3416645"/>
                  <a:gd name="connsiteY3" fmla="*/ 284747 h 657726"/>
                  <a:gd name="connsiteX4" fmla="*/ 67856 w 3416645"/>
                  <a:gd name="connsiteY4" fmla="*/ 356937 h 657726"/>
                  <a:gd name="connsiteX5" fmla="*/ 103951 w 3416645"/>
                  <a:gd name="connsiteY5" fmla="*/ 381000 h 657726"/>
                  <a:gd name="connsiteX6" fmla="*/ 140046 w 3416645"/>
                  <a:gd name="connsiteY6" fmla="*/ 441158 h 657726"/>
                  <a:gd name="connsiteX7" fmla="*/ 164109 w 3416645"/>
                  <a:gd name="connsiteY7" fmla="*/ 477253 h 657726"/>
                  <a:gd name="connsiteX8" fmla="*/ 272393 w 3416645"/>
                  <a:gd name="connsiteY8" fmla="*/ 525379 h 657726"/>
                  <a:gd name="connsiteX9" fmla="*/ 344582 w 3416645"/>
                  <a:gd name="connsiteY9" fmla="*/ 549442 h 657726"/>
                  <a:gd name="connsiteX10" fmla="*/ 380677 w 3416645"/>
                  <a:gd name="connsiteY10" fmla="*/ 561474 h 657726"/>
                  <a:gd name="connsiteX11" fmla="*/ 440835 w 3416645"/>
                  <a:gd name="connsiteY11" fmla="*/ 573505 h 657726"/>
                  <a:gd name="connsiteX12" fmla="*/ 488961 w 3416645"/>
                  <a:gd name="connsiteY12" fmla="*/ 585537 h 657726"/>
                  <a:gd name="connsiteX13" fmla="*/ 573182 w 3416645"/>
                  <a:gd name="connsiteY13" fmla="*/ 609600 h 657726"/>
                  <a:gd name="connsiteX14" fmla="*/ 825846 w 3416645"/>
                  <a:gd name="connsiteY14" fmla="*/ 621632 h 657726"/>
                  <a:gd name="connsiteX15" fmla="*/ 1138667 w 3416645"/>
                  <a:gd name="connsiteY15" fmla="*/ 633663 h 657726"/>
                  <a:gd name="connsiteX16" fmla="*/ 1319140 w 3416645"/>
                  <a:gd name="connsiteY16" fmla="*/ 645695 h 657726"/>
                  <a:gd name="connsiteX17" fmla="*/ 1728214 w 3416645"/>
                  <a:gd name="connsiteY17" fmla="*/ 657726 h 657726"/>
                  <a:gd name="connsiteX18" fmla="*/ 2245572 w 3416645"/>
                  <a:gd name="connsiteY18" fmla="*/ 645695 h 657726"/>
                  <a:gd name="connsiteX19" fmla="*/ 2414014 w 3416645"/>
                  <a:gd name="connsiteY19" fmla="*/ 609600 h 657726"/>
                  <a:gd name="connsiteX20" fmla="*/ 2450109 w 3416645"/>
                  <a:gd name="connsiteY20" fmla="*/ 597568 h 657726"/>
                  <a:gd name="connsiteX21" fmla="*/ 2726835 w 3416645"/>
                  <a:gd name="connsiteY21" fmla="*/ 573505 h 657726"/>
                  <a:gd name="connsiteX22" fmla="*/ 2811056 w 3416645"/>
                  <a:gd name="connsiteY22" fmla="*/ 561474 h 657726"/>
                  <a:gd name="connsiteX23" fmla="*/ 3051688 w 3416645"/>
                  <a:gd name="connsiteY23" fmla="*/ 537411 h 657726"/>
                  <a:gd name="connsiteX24" fmla="*/ 3123877 w 3416645"/>
                  <a:gd name="connsiteY24" fmla="*/ 513347 h 657726"/>
                  <a:gd name="connsiteX25" fmla="*/ 3159972 w 3416645"/>
                  <a:gd name="connsiteY25" fmla="*/ 501316 h 657726"/>
                  <a:gd name="connsiteX26" fmla="*/ 3196067 w 3416645"/>
                  <a:gd name="connsiteY26" fmla="*/ 477253 h 657726"/>
                  <a:gd name="connsiteX27" fmla="*/ 3256224 w 3416645"/>
                  <a:gd name="connsiteY27" fmla="*/ 429126 h 657726"/>
                  <a:gd name="connsiteX28" fmla="*/ 3292319 w 3416645"/>
                  <a:gd name="connsiteY28" fmla="*/ 356937 h 657726"/>
                  <a:gd name="connsiteX29" fmla="*/ 3340446 w 3416645"/>
                  <a:gd name="connsiteY29" fmla="*/ 296779 h 657726"/>
                  <a:gd name="connsiteX30" fmla="*/ 3388572 w 3416645"/>
                  <a:gd name="connsiteY30" fmla="*/ 152400 h 657726"/>
                  <a:gd name="connsiteX31" fmla="*/ 3400603 w 3416645"/>
                  <a:gd name="connsiteY31" fmla="*/ 116305 h 657726"/>
                  <a:gd name="connsiteX32" fmla="*/ 3412635 w 3416645"/>
                  <a:gd name="connsiteY32" fmla="*/ 0 h 657726"/>
                  <a:gd name="connsiteX0" fmla="*/ 3436698 w 3440708"/>
                  <a:gd name="connsiteY0" fmla="*/ 43624 h 701350"/>
                  <a:gd name="connsiteX1" fmla="*/ 7698 w 3440708"/>
                  <a:gd name="connsiteY1" fmla="*/ 43624 h 701350"/>
                  <a:gd name="connsiteX2" fmla="*/ 55824 w 3440708"/>
                  <a:gd name="connsiteY2" fmla="*/ 280245 h 701350"/>
                  <a:gd name="connsiteX3" fmla="*/ 67856 w 3440708"/>
                  <a:gd name="connsiteY3" fmla="*/ 328371 h 701350"/>
                  <a:gd name="connsiteX4" fmla="*/ 91919 w 3440708"/>
                  <a:gd name="connsiteY4" fmla="*/ 400561 h 701350"/>
                  <a:gd name="connsiteX5" fmla="*/ 128014 w 3440708"/>
                  <a:gd name="connsiteY5" fmla="*/ 424624 h 701350"/>
                  <a:gd name="connsiteX6" fmla="*/ 164109 w 3440708"/>
                  <a:gd name="connsiteY6" fmla="*/ 484782 h 701350"/>
                  <a:gd name="connsiteX7" fmla="*/ 188172 w 3440708"/>
                  <a:gd name="connsiteY7" fmla="*/ 520877 h 701350"/>
                  <a:gd name="connsiteX8" fmla="*/ 296456 w 3440708"/>
                  <a:gd name="connsiteY8" fmla="*/ 569003 h 701350"/>
                  <a:gd name="connsiteX9" fmla="*/ 368645 w 3440708"/>
                  <a:gd name="connsiteY9" fmla="*/ 593066 h 701350"/>
                  <a:gd name="connsiteX10" fmla="*/ 404740 w 3440708"/>
                  <a:gd name="connsiteY10" fmla="*/ 605098 h 701350"/>
                  <a:gd name="connsiteX11" fmla="*/ 464898 w 3440708"/>
                  <a:gd name="connsiteY11" fmla="*/ 617129 h 701350"/>
                  <a:gd name="connsiteX12" fmla="*/ 513024 w 3440708"/>
                  <a:gd name="connsiteY12" fmla="*/ 629161 h 701350"/>
                  <a:gd name="connsiteX13" fmla="*/ 597245 w 3440708"/>
                  <a:gd name="connsiteY13" fmla="*/ 653224 h 701350"/>
                  <a:gd name="connsiteX14" fmla="*/ 849909 w 3440708"/>
                  <a:gd name="connsiteY14" fmla="*/ 665256 h 701350"/>
                  <a:gd name="connsiteX15" fmla="*/ 1162730 w 3440708"/>
                  <a:gd name="connsiteY15" fmla="*/ 677287 h 701350"/>
                  <a:gd name="connsiteX16" fmla="*/ 1343203 w 3440708"/>
                  <a:gd name="connsiteY16" fmla="*/ 689319 h 701350"/>
                  <a:gd name="connsiteX17" fmla="*/ 1752277 w 3440708"/>
                  <a:gd name="connsiteY17" fmla="*/ 701350 h 701350"/>
                  <a:gd name="connsiteX18" fmla="*/ 2269635 w 3440708"/>
                  <a:gd name="connsiteY18" fmla="*/ 689319 h 701350"/>
                  <a:gd name="connsiteX19" fmla="*/ 2438077 w 3440708"/>
                  <a:gd name="connsiteY19" fmla="*/ 653224 h 701350"/>
                  <a:gd name="connsiteX20" fmla="*/ 2474172 w 3440708"/>
                  <a:gd name="connsiteY20" fmla="*/ 641192 h 701350"/>
                  <a:gd name="connsiteX21" fmla="*/ 2750898 w 3440708"/>
                  <a:gd name="connsiteY21" fmla="*/ 617129 h 701350"/>
                  <a:gd name="connsiteX22" fmla="*/ 2835119 w 3440708"/>
                  <a:gd name="connsiteY22" fmla="*/ 605098 h 701350"/>
                  <a:gd name="connsiteX23" fmla="*/ 3075751 w 3440708"/>
                  <a:gd name="connsiteY23" fmla="*/ 581035 h 701350"/>
                  <a:gd name="connsiteX24" fmla="*/ 3147940 w 3440708"/>
                  <a:gd name="connsiteY24" fmla="*/ 556971 h 701350"/>
                  <a:gd name="connsiteX25" fmla="*/ 3184035 w 3440708"/>
                  <a:gd name="connsiteY25" fmla="*/ 544940 h 701350"/>
                  <a:gd name="connsiteX26" fmla="*/ 3220130 w 3440708"/>
                  <a:gd name="connsiteY26" fmla="*/ 520877 h 701350"/>
                  <a:gd name="connsiteX27" fmla="*/ 3280287 w 3440708"/>
                  <a:gd name="connsiteY27" fmla="*/ 472750 h 701350"/>
                  <a:gd name="connsiteX28" fmla="*/ 3316382 w 3440708"/>
                  <a:gd name="connsiteY28" fmla="*/ 400561 h 701350"/>
                  <a:gd name="connsiteX29" fmla="*/ 3364509 w 3440708"/>
                  <a:gd name="connsiteY29" fmla="*/ 340403 h 701350"/>
                  <a:gd name="connsiteX30" fmla="*/ 3412635 w 3440708"/>
                  <a:gd name="connsiteY30" fmla="*/ 196024 h 701350"/>
                  <a:gd name="connsiteX31" fmla="*/ 3424666 w 3440708"/>
                  <a:gd name="connsiteY31" fmla="*/ 159929 h 701350"/>
                  <a:gd name="connsiteX32" fmla="*/ 3436698 w 3440708"/>
                  <a:gd name="connsiteY32" fmla="*/ 43624 h 70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440708" h="701350">
                    <a:moveTo>
                      <a:pt x="3436698" y="43624"/>
                    </a:moveTo>
                    <a:cubicBezTo>
                      <a:pt x="3440708" y="87740"/>
                      <a:pt x="0" y="0"/>
                      <a:pt x="7698" y="43624"/>
                    </a:cubicBezTo>
                    <a:cubicBezTo>
                      <a:pt x="12106" y="68603"/>
                      <a:pt x="49672" y="255638"/>
                      <a:pt x="55824" y="280245"/>
                    </a:cubicBezTo>
                    <a:cubicBezTo>
                      <a:pt x="59835" y="296287"/>
                      <a:pt x="63104" y="312533"/>
                      <a:pt x="67856" y="328371"/>
                    </a:cubicBezTo>
                    <a:cubicBezTo>
                      <a:pt x="75145" y="352666"/>
                      <a:pt x="70814" y="386491"/>
                      <a:pt x="91919" y="400561"/>
                    </a:cubicBezTo>
                    <a:lnTo>
                      <a:pt x="128014" y="424624"/>
                    </a:lnTo>
                    <a:cubicBezTo>
                      <a:pt x="148908" y="487309"/>
                      <a:pt x="126358" y="437594"/>
                      <a:pt x="164109" y="484782"/>
                    </a:cubicBezTo>
                    <a:cubicBezTo>
                      <a:pt x="173142" y="496073"/>
                      <a:pt x="177947" y="510652"/>
                      <a:pt x="188172" y="520877"/>
                    </a:cubicBezTo>
                    <a:cubicBezTo>
                      <a:pt x="216772" y="549477"/>
                      <a:pt x="260715" y="557089"/>
                      <a:pt x="296456" y="569003"/>
                    </a:cubicBezTo>
                    <a:lnTo>
                      <a:pt x="368645" y="593066"/>
                    </a:lnTo>
                    <a:cubicBezTo>
                      <a:pt x="380677" y="597077"/>
                      <a:pt x="392304" y="602611"/>
                      <a:pt x="404740" y="605098"/>
                    </a:cubicBezTo>
                    <a:cubicBezTo>
                      <a:pt x="424793" y="609108"/>
                      <a:pt x="444935" y="612693"/>
                      <a:pt x="464898" y="617129"/>
                    </a:cubicBezTo>
                    <a:cubicBezTo>
                      <a:pt x="481040" y="620716"/>
                      <a:pt x="497124" y="624618"/>
                      <a:pt x="513024" y="629161"/>
                    </a:cubicBezTo>
                    <a:cubicBezTo>
                      <a:pt x="538485" y="636436"/>
                      <a:pt x="571134" y="651135"/>
                      <a:pt x="597245" y="653224"/>
                    </a:cubicBezTo>
                    <a:cubicBezTo>
                      <a:pt x="681293" y="659948"/>
                      <a:pt x="765668" y="661671"/>
                      <a:pt x="849909" y="665256"/>
                    </a:cubicBezTo>
                    <a:lnTo>
                      <a:pt x="1162730" y="677287"/>
                    </a:lnTo>
                    <a:cubicBezTo>
                      <a:pt x="1222950" y="680225"/>
                      <a:pt x="1282962" y="686860"/>
                      <a:pt x="1343203" y="689319"/>
                    </a:cubicBezTo>
                    <a:cubicBezTo>
                      <a:pt x="1479506" y="694882"/>
                      <a:pt x="1615919" y="697340"/>
                      <a:pt x="1752277" y="701350"/>
                    </a:cubicBezTo>
                    <a:lnTo>
                      <a:pt x="2269635" y="689319"/>
                    </a:lnTo>
                    <a:cubicBezTo>
                      <a:pt x="2304149" y="687910"/>
                      <a:pt x="2413457" y="661431"/>
                      <a:pt x="2438077" y="653224"/>
                    </a:cubicBezTo>
                    <a:cubicBezTo>
                      <a:pt x="2450109" y="649213"/>
                      <a:pt x="2461573" y="642646"/>
                      <a:pt x="2474172" y="641192"/>
                    </a:cubicBezTo>
                    <a:cubicBezTo>
                      <a:pt x="2566152" y="630579"/>
                      <a:pt x="2659238" y="630223"/>
                      <a:pt x="2750898" y="617129"/>
                    </a:cubicBezTo>
                    <a:cubicBezTo>
                      <a:pt x="2778972" y="613119"/>
                      <a:pt x="2806901" y="607920"/>
                      <a:pt x="2835119" y="605098"/>
                    </a:cubicBezTo>
                    <a:cubicBezTo>
                      <a:pt x="3119251" y="576685"/>
                      <a:pt x="2885833" y="608165"/>
                      <a:pt x="3075751" y="581035"/>
                    </a:cubicBezTo>
                    <a:lnTo>
                      <a:pt x="3147940" y="556971"/>
                    </a:lnTo>
                    <a:lnTo>
                      <a:pt x="3184035" y="544940"/>
                    </a:lnTo>
                    <a:cubicBezTo>
                      <a:pt x="3196067" y="536919"/>
                      <a:pt x="3208839" y="529910"/>
                      <a:pt x="3220130" y="520877"/>
                    </a:cubicBezTo>
                    <a:cubicBezTo>
                      <a:pt x="3305857" y="452295"/>
                      <a:pt x="3169184" y="546819"/>
                      <a:pt x="3280287" y="472750"/>
                    </a:cubicBezTo>
                    <a:cubicBezTo>
                      <a:pt x="3349241" y="369324"/>
                      <a:pt x="3266577" y="500173"/>
                      <a:pt x="3316382" y="400561"/>
                    </a:cubicBezTo>
                    <a:cubicBezTo>
                      <a:pt x="3331560" y="370204"/>
                      <a:pt x="3342126" y="362785"/>
                      <a:pt x="3364509" y="340403"/>
                    </a:cubicBezTo>
                    <a:lnTo>
                      <a:pt x="3412635" y="196024"/>
                    </a:lnTo>
                    <a:cubicBezTo>
                      <a:pt x="3416645" y="183992"/>
                      <a:pt x="3424666" y="172611"/>
                      <a:pt x="3424666" y="159929"/>
                    </a:cubicBezTo>
                    <a:lnTo>
                      <a:pt x="3436698" y="43624"/>
                    </a:lnTo>
                  </a:path>
                </a:pathLst>
              </a:cu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199" name="TextBox 60"/>
              <p:cNvSpPr txBox="1">
                <a:spLocks noChangeArrowheads="1"/>
              </p:cNvSpPr>
              <p:nvPr/>
            </p:nvSpPr>
            <p:spPr bwMode="auto">
              <a:xfrm>
                <a:off x="4343400" y="2819402"/>
                <a:ext cx="471765" cy="512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N</a:t>
                </a: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467600" y="3886200"/>
              <a:ext cx="990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7315200" y="4114800"/>
              <a:ext cx="1143000" cy="457200"/>
              <a:chOff x="4114800" y="2819400"/>
              <a:chExt cx="2057400" cy="512964"/>
            </a:xfrm>
          </p:grpSpPr>
          <p:sp>
            <p:nvSpPr>
              <p:cNvPr id="53" name="Freeform 52"/>
              <p:cNvSpPr/>
              <p:nvPr/>
            </p:nvSpPr>
            <p:spPr>
              <a:xfrm>
                <a:off x="4114800" y="2819400"/>
                <a:ext cx="2057400" cy="381161"/>
              </a:xfrm>
              <a:custGeom>
                <a:avLst/>
                <a:gdLst>
                  <a:gd name="connsiteX0" fmla="*/ 0 w 3404936"/>
                  <a:gd name="connsiteY0" fmla="*/ 0 h 625642"/>
                  <a:gd name="connsiteX1" fmla="*/ 12031 w 3404936"/>
                  <a:gd name="connsiteY1" fmla="*/ 132348 h 625642"/>
                  <a:gd name="connsiteX2" fmla="*/ 36094 w 3404936"/>
                  <a:gd name="connsiteY2" fmla="*/ 204537 h 625642"/>
                  <a:gd name="connsiteX3" fmla="*/ 48126 w 3404936"/>
                  <a:gd name="connsiteY3" fmla="*/ 252663 h 625642"/>
                  <a:gd name="connsiteX4" fmla="*/ 72189 w 3404936"/>
                  <a:gd name="connsiteY4" fmla="*/ 324853 h 625642"/>
                  <a:gd name="connsiteX5" fmla="*/ 108284 w 3404936"/>
                  <a:gd name="connsiteY5" fmla="*/ 348916 h 625642"/>
                  <a:gd name="connsiteX6" fmla="*/ 144379 w 3404936"/>
                  <a:gd name="connsiteY6" fmla="*/ 409074 h 625642"/>
                  <a:gd name="connsiteX7" fmla="*/ 168442 w 3404936"/>
                  <a:gd name="connsiteY7" fmla="*/ 445169 h 625642"/>
                  <a:gd name="connsiteX8" fmla="*/ 276726 w 3404936"/>
                  <a:gd name="connsiteY8" fmla="*/ 493295 h 625642"/>
                  <a:gd name="connsiteX9" fmla="*/ 348915 w 3404936"/>
                  <a:gd name="connsiteY9" fmla="*/ 517358 h 625642"/>
                  <a:gd name="connsiteX10" fmla="*/ 385010 w 3404936"/>
                  <a:gd name="connsiteY10" fmla="*/ 529390 h 625642"/>
                  <a:gd name="connsiteX11" fmla="*/ 445168 w 3404936"/>
                  <a:gd name="connsiteY11" fmla="*/ 541421 h 625642"/>
                  <a:gd name="connsiteX12" fmla="*/ 493294 w 3404936"/>
                  <a:gd name="connsiteY12" fmla="*/ 553453 h 625642"/>
                  <a:gd name="connsiteX13" fmla="*/ 577515 w 3404936"/>
                  <a:gd name="connsiteY13" fmla="*/ 577516 h 625642"/>
                  <a:gd name="connsiteX14" fmla="*/ 830179 w 3404936"/>
                  <a:gd name="connsiteY14" fmla="*/ 589548 h 625642"/>
                  <a:gd name="connsiteX15" fmla="*/ 1143000 w 3404936"/>
                  <a:gd name="connsiteY15" fmla="*/ 601579 h 625642"/>
                  <a:gd name="connsiteX16" fmla="*/ 1323473 w 3404936"/>
                  <a:gd name="connsiteY16" fmla="*/ 613611 h 625642"/>
                  <a:gd name="connsiteX17" fmla="*/ 1732547 w 3404936"/>
                  <a:gd name="connsiteY17" fmla="*/ 625642 h 625642"/>
                  <a:gd name="connsiteX18" fmla="*/ 2249905 w 3404936"/>
                  <a:gd name="connsiteY18" fmla="*/ 613611 h 625642"/>
                  <a:gd name="connsiteX19" fmla="*/ 2418347 w 3404936"/>
                  <a:gd name="connsiteY19" fmla="*/ 577516 h 625642"/>
                  <a:gd name="connsiteX20" fmla="*/ 2454442 w 3404936"/>
                  <a:gd name="connsiteY20" fmla="*/ 565484 h 625642"/>
                  <a:gd name="connsiteX21" fmla="*/ 2731168 w 3404936"/>
                  <a:gd name="connsiteY21" fmla="*/ 541421 h 625642"/>
                  <a:gd name="connsiteX22" fmla="*/ 2815389 w 3404936"/>
                  <a:gd name="connsiteY22" fmla="*/ 529390 h 625642"/>
                  <a:gd name="connsiteX23" fmla="*/ 3056021 w 3404936"/>
                  <a:gd name="connsiteY23" fmla="*/ 505327 h 625642"/>
                  <a:gd name="connsiteX24" fmla="*/ 3128210 w 3404936"/>
                  <a:gd name="connsiteY24" fmla="*/ 481263 h 625642"/>
                  <a:gd name="connsiteX25" fmla="*/ 3164305 w 3404936"/>
                  <a:gd name="connsiteY25" fmla="*/ 469232 h 625642"/>
                  <a:gd name="connsiteX26" fmla="*/ 3200400 w 3404936"/>
                  <a:gd name="connsiteY26" fmla="*/ 445169 h 625642"/>
                  <a:gd name="connsiteX27" fmla="*/ 3260557 w 3404936"/>
                  <a:gd name="connsiteY27" fmla="*/ 397042 h 625642"/>
                  <a:gd name="connsiteX28" fmla="*/ 3296652 w 3404936"/>
                  <a:gd name="connsiteY28" fmla="*/ 324853 h 625642"/>
                  <a:gd name="connsiteX29" fmla="*/ 3344779 w 3404936"/>
                  <a:gd name="connsiteY29" fmla="*/ 264695 h 625642"/>
                  <a:gd name="connsiteX30" fmla="*/ 3392905 w 3404936"/>
                  <a:gd name="connsiteY30" fmla="*/ 120316 h 625642"/>
                  <a:gd name="connsiteX31" fmla="*/ 3404936 w 3404936"/>
                  <a:gd name="connsiteY31" fmla="*/ 84221 h 625642"/>
                  <a:gd name="connsiteX32" fmla="*/ 3404936 w 3404936"/>
                  <a:gd name="connsiteY32" fmla="*/ 0 h 625642"/>
                  <a:gd name="connsiteX0" fmla="*/ 0 w 3416968"/>
                  <a:gd name="connsiteY0" fmla="*/ 0 h 657726"/>
                  <a:gd name="connsiteX1" fmla="*/ 24063 w 3416968"/>
                  <a:gd name="connsiteY1" fmla="*/ 164432 h 657726"/>
                  <a:gd name="connsiteX2" fmla="*/ 48126 w 3416968"/>
                  <a:gd name="connsiteY2" fmla="*/ 236621 h 657726"/>
                  <a:gd name="connsiteX3" fmla="*/ 60158 w 3416968"/>
                  <a:gd name="connsiteY3" fmla="*/ 284747 h 657726"/>
                  <a:gd name="connsiteX4" fmla="*/ 84221 w 3416968"/>
                  <a:gd name="connsiteY4" fmla="*/ 356937 h 657726"/>
                  <a:gd name="connsiteX5" fmla="*/ 120316 w 3416968"/>
                  <a:gd name="connsiteY5" fmla="*/ 381000 h 657726"/>
                  <a:gd name="connsiteX6" fmla="*/ 156411 w 3416968"/>
                  <a:gd name="connsiteY6" fmla="*/ 441158 h 657726"/>
                  <a:gd name="connsiteX7" fmla="*/ 180474 w 3416968"/>
                  <a:gd name="connsiteY7" fmla="*/ 477253 h 657726"/>
                  <a:gd name="connsiteX8" fmla="*/ 288758 w 3416968"/>
                  <a:gd name="connsiteY8" fmla="*/ 525379 h 657726"/>
                  <a:gd name="connsiteX9" fmla="*/ 360947 w 3416968"/>
                  <a:gd name="connsiteY9" fmla="*/ 549442 h 657726"/>
                  <a:gd name="connsiteX10" fmla="*/ 397042 w 3416968"/>
                  <a:gd name="connsiteY10" fmla="*/ 561474 h 657726"/>
                  <a:gd name="connsiteX11" fmla="*/ 457200 w 3416968"/>
                  <a:gd name="connsiteY11" fmla="*/ 573505 h 657726"/>
                  <a:gd name="connsiteX12" fmla="*/ 505326 w 3416968"/>
                  <a:gd name="connsiteY12" fmla="*/ 585537 h 657726"/>
                  <a:gd name="connsiteX13" fmla="*/ 589547 w 3416968"/>
                  <a:gd name="connsiteY13" fmla="*/ 609600 h 657726"/>
                  <a:gd name="connsiteX14" fmla="*/ 842211 w 3416968"/>
                  <a:gd name="connsiteY14" fmla="*/ 621632 h 657726"/>
                  <a:gd name="connsiteX15" fmla="*/ 1155032 w 3416968"/>
                  <a:gd name="connsiteY15" fmla="*/ 633663 h 657726"/>
                  <a:gd name="connsiteX16" fmla="*/ 1335505 w 3416968"/>
                  <a:gd name="connsiteY16" fmla="*/ 645695 h 657726"/>
                  <a:gd name="connsiteX17" fmla="*/ 1744579 w 3416968"/>
                  <a:gd name="connsiteY17" fmla="*/ 657726 h 657726"/>
                  <a:gd name="connsiteX18" fmla="*/ 2261937 w 3416968"/>
                  <a:gd name="connsiteY18" fmla="*/ 645695 h 657726"/>
                  <a:gd name="connsiteX19" fmla="*/ 2430379 w 3416968"/>
                  <a:gd name="connsiteY19" fmla="*/ 609600 h 657726"/>
                  <a:gd name="connsiteX20" fmla="*/ 2466474 w 3416968"/>
                  <a:gd name="connsiteY20" fmla="*/ 597568 h 657726"/>
                  <a:gd name="connsiteX21" fmla="*/ 2743200 w 3416968"/>
                  <a:gd name="connsiteY21" fmla="*/ 573505 h 657726"/>
                  <a:gd name="connsiteX22" fmla="*/ 2827421 w 3416968"/>
                  <a:gd name="connsiteY22" fmla="*/ 561474 h 657726"/>
                  <a:gd name="connsiteX23" fmla="*/ 3068053 w 3416968"/>
                  <a:gd name="connsiteY23" fmla="*/ 537411 h 657726"/>
                  <a:gd name="connsiteX24" fmla="*/ 3140242 w 3416968"/>
                  <a:gd name="connsiteY24" fmla="*/ 513347 h 657726"/>
                  <a:gd name="connsiteX25" fmla="*/ 3176337 w 3416968"/>
                  <a:gd name="connsiteY25" fmla="*/ 501316 h 657726"/>
                  <a:gd name="connsiteX26" fmla="*/ 3212432 w 3416968"/>
                  <a:gd name="connsiteY26" fmla="*/ 477253 h 657726"/>
                  <a:gd name="connsiteX27" fmla="*/ 3272589 w 3416968"/>
                  <a:gd name="connsiteY27" fmla="*/ 429126 h 657726"/>
                  <a:gd name="connsiteX28" fmla="*/ 3308684 w 3416968"/>
                  <a:gd name="connsiteY28" fmla="*/ 356937 h 657726"/>
                  <a:gd name="connsiteX29" fmla="*/ 3356811 w 3416968"/>
                  <a:gd name="connsiteY29" fmla="*/ 296779 h 657726"/>
                  <a:gd name="connsiteX30" fmla="*/ 3404937 w 3416968"/>
                  <a:gd name="connsiteY30" fmla="*/ 152400 h 657726"/>
                  <a:gd name="connsiteX31" fmla="*/ 3416968 w 3416968"/>
                  <a:gd name="connsiteY31" fmla="*/ 116305 h 657726"/>
                  <a:gd name="connsiteX32" fmla="*/ 3416968 w 3416968"/>
                  <a:gd name="connsiteY32" fmla="*/ 32084 h 657726"/>
                  <a:gd name="connsiteX0" fmla="*/ 1507635 w 3400603"/>
                  <a:gd name="connsiteY0" fmla="*/ 0 h 657726"/>
                  <a:gd name="connsiteX1" fmla="*/ 7698 w 3400603"/>
                  <a:gd name="connsiteY1" fmla="*/ 164432 h 657726"/>
                  <a:gd name="connsiteX2" fmla="*/ 31761 w 3400603"/>
                  <a:gd name="connsiteY2" fmla="*/ 236621 h 657726"/>
                  <a:gd name="connsiteX3" fmla="*/ 43793 w 3400603"/>
                  <a:gd name="connsiteY3" fmla="*/ 284747 h 657726"/>
                  <a:gd name="connsiteX4" fmla="*/ 67856 w 3400603"/>
                  <a:gd name="connsiteY4" fmla="*/ 356937 h 657726"/>
                  <a:gd name="connsiteX5" fmla="*/ 103951 w 3400603"/>
                  <a:gd name="connsiteY5" fmla="*/ 381000 h 657726"/>
                  <a:gd name="connsiteX6" fmla="*/ 140046 w 3400603"/>
                  <a:gd name="connsiteY6" fmla="*/ 441158 h 657726"/>
                  <a:gd name="connsiteX7" fmla="*/ 164109 w 3400603"/>
                  <a:gd name="connsiteY7" fmla="*/ 477253 h 657726"/>
                  <a:gd name="connsiteX8" fmla="*/ 272393 w 3400603"/>
                  <a:gd name="connsiteY8" fmla="*/ 525379 h 657726"/>
                  <a:gd name="connsiteX9" fmla="*/ 344582 w 3400603"/>
                  <a:gd name="connsiteY9" fmla="*/ 549442 h 657726"/>
                  <a:gd name="connsiteX10" fmla="*/ 380677 w 3400603"/>
                  <a:gd name="connsiteY10" fmla="*/ 561474 h 657726"/>
                  <a:gd name="connsiteX11" fmla="*/ 440835 w 3400603"/>
                  <a:gd name="connsiteY11" fmla="*/ 573505 h 657726"/>
                  <a:gd name="connsiteX12" fmla="*/ 488961 w 3400603"/>
                  <a:gd name="connsiteY12" fmla="*/ 585537 h 657726"/>
                  <a:gd name="connsiteX13" fmla="*/ 573182 w 3400603"/>
                  <a:gd name="connsiteY13" fmla="*/ 609600 h 657726"/>
                  <a:gd name="connsiteX14" fmla="*/ 825846 w 3400603"/>
                  <a:gd name="connsiteY14" fmla="*/ 621632 h 657726"/>
                  <a:gd name="connsiteX15" fmla="*/ 1138667 w 3400603"/>
                  <a:gd name="connsiteY15" fmla="*/ 633663 h 657726"/>
                  <a:gd name="connsiteX16" fmla="*/ 1319140 w 3400603"/>
                  <a:gd name="connsiteY16" fmla="*/ 645695 h 657726"/>
                  <a:gd name="connsiteX17" fmla="*/ 1728214 w 3400603"/>
                  <a:gd name="connsiteY17" fmla="*/ 657726 h 657726"/>
                  <a:gd name="connsiteX18" fmla="*/ 2245572 w 3400603"/>
                  <a:gd name="connsiteY18" fmla="*/ 645695 h 657726"/>
                  <a:gd name="connsiteX19" fmla="*/ 2414014 w 3400603"/>
                  <a:gd name="connsiteY19" fmla="*/ 609600 h 657726"/>
                  <a:gd name="connsiteX20" fmla="*/ 2450109 w 3400603"/>
                  <a:gd name="connsiteY20" fmla="*/ 597568 h 657726"/>
                  <a:gd name="connsiteX21" fmla="*/ 2726835 w 3400603"/>
                  <a:gd name="connsiteY21" fmla="*/ 573505 h 657726"/>
                  <a:gd name="connsiteX22" fmla="*/ 2811056 w 3400603"/>
                  <a:gd name="connsiteY22" fmla="*/ 561474 h 657726"/>
                  <a:gd name="connsiteX23" fmla="*/ 3051688 w 3400603"/>
                  <a:gd name="connsiteY23" fmla="*/ 537411 h 657726"/>
                  <a:gd name="connsiteX24" fmla="*/ 3123877 w 3400603"/>
                  <a:gd name="connsiteY24" fmla="*/ 513347 h 657726"/>
                  <a:gd name="connsiteX25" fmla="*/ 3159972 w 3400603"/>
                  <a:gd name="connsiteY25" fmla="*/ 501316 h 657726"/>
                  <a:gd name="connsiteX26" fmla="*/ 3196067 w 3400603"/>
                  <a:gd name="connsiteY26" fmla="*/ 477253 h 657726"/>
                  <a:gd name="connsiteX27" fmla="*/ 3256224 w 3400603"/>
                  <a:gd name="connsiteY27" fmla="*/ 429126 h 657726"/>
                  <a:gd name="connsiteX28" fmla="*/ 3292319 w 3400603"/>
                  <a:gd name="connsiteY28" fmla="*/ 356937 h 657726"/>
                  <a:gd name="connsiteX29" fmla="*/ 3340446 w 3400603"/>
                  <a:gd name="connsiteY29" fmla="*/ 296779 h 657726"/>
                  <a:gd name="connsiteX30" fmla="*/ 3388572 w 3400603"/>
                  <a:gd name="connsiteY30" fmla="*/ 152400 h 657726"/>
                  <a:gd name="connsiteX31" fmla="*/ 3400603 w 3400603"/>
                  <a:gd name="connsiteY31" fmla="*/ 116305 h 657726"/>
                  <a:gd name="connsiteX32" fmla="*/ 3400603 w 3400603"/>
                  <a:gd name="connsiteY32" fmla="*/ 32084 h 657726"/>
                  <a:gd name="connsiteX0" fmla="*/ 2879235 w 3400603"/>
                  <a:gd name="connsiteY0" fmla="*/ 0 h 657726"/>
                  <a:gd name="connsiteX1" fmla="*/ 7698 w 3400603"/>
                  <a:gd name="connsiteY1" fmla="*/ 164432 h 657726"/>
                  <a:gd name="connsiteX2" fmla="*/ 31761 w 3400603"/>
                  <a:gd name="connsiteY2" fmla="*/ 236621 h 657726"/>
                  <a:gd name="connsiteX3" fmla="*/ 43793 w 3400603"/>
                  <a:gd name="connsiteY3" fmla="*/ 284747 h 657726"/>
                  <a:gd name="connsiteX4" fmla="*/ 67856 w 3400603"/>
                  <a:gd name="connsiteY4" fmla="*/ 356937 h 657726"/>
                  <a:gd name="connsiteX5" fmla="*/ 103951 w 3400603"/>
                  <a:gd name="connsiteY5" fmla="*/ 381000 h 657726"/>
                  <a:gd name="connsiteX6" fmla="*/ 140046 w 3400603"/>
                  <a:gd name="connsiteY6" fmla="*/ 441158 h 657726"/>
                  <a:gd name="connsiteX7" fmla="*/ 164109 w 3400603"/>
                  <a:gd name="connsiteY7" fmla="*/ 477253 h 657726"/>
                  <a:gd name="connsiteX8" fmla="*/ 272393 w 3400603"/>
                  <a:gd name="connsiteY8" fmla="*/ 525379 h 657726"/>
                  <a:gd name="connsiteX9" fmla="*/ 344582 w 3400603"/>
                  <a:gd name="connsiteY9" fmla="*/ 549442 h 657726"/>
                  <a:gd name="connsiteX10" fmla="*/ 380677 w 3400603"/>
                  <a:gd name="connsiteY10" fmla="*/ 561474 h 657726"/>
                  <a:gd name="connsiteX11" fmla="*/ 440835 w 3400603"/>
                  <a:gd name="connsiteY11" fmla="*/ 573505 h 657726"/>
                  <a:gd name="connsiteX12" fmla="*/ 488961 w 3400603"/>
                  <a:gd name="connsiteY12" fmla="*/ 585537 h 657726"/>
                  <a:gd name="connsiteX13" fmla="*/ 573182 w 3400603"/>
                  <a:gd name="connsiteY13" fmla="*/ 609600 h 657726"/>
                  <a:gd name="connsiteX14" fmla="*/ 825846 w 3400603"/>
                  <a:gd name="connsiteY14" fmla="*/ 621632 h 657726"/>
                  <a:gd name="connsiteX15" fmla="*/ 1138667 w 3400603"/>
                  <a:gd name="connsiteY15" fmla="*/ 633663 h 657726"/>
                  <a:gd name="connsiteX16" fmla="*/ 1319140 w 3400603"/>
                  <a:gd name="connsiteY16" fmla="*/ 645695 h 657726"/>
                  <a:gd name="connsiteX17" fmla="*/ 1728214 w 3400603"/>
                  <a:gd name="connsiteY17" fmla="*/ 657726 h 657726"/>
                  <a:gd name="connsiteX18" fmla="*/ 2245572 w 3400603"/>
                  <a:gd name="connsiteY18" fmla="*/ 645695 h 657726"/>
                  <a:gd name="connsiteX19" fmla="*/ 2414014 w 3400603"/>
                  <a:gd name="connsiteY19" fmla="*/ 609600 h 657726"/>
                  <a:gd name="connsiteX20" fmla="*/ 2450109 w 3400603"/>
                  <a:gd name="connsiteY20" fmla="*/ 597568 h 657726"/>
                  <a:gd name="connsiteX21" fmla="*/ 2726835 w 3400603"/>
                  <a:gd name="connsiteY21" fmla="*/ 573505 h 657726"/>
                  <a:gd name="connsiteX22" fmla="*/ 2811056 w 3400603"/>
                  <a:gd name="connsiteY22" fmla="*/ 561474 h 657726"/>
                  <a:gd name="connsiteX23" fmla="*/ 3051688 w 3400603"/>
                  <a:gd name="connsiteY23" fmla="*/ 537411 h 657726"/>
                  <a:gd name="connsiteX24" fmla="*/ 3123877 w 3400603"/>
                  <a:gd name="connsiteY24" fmla="*/ 513347 h 657726"/>
                  <a:gd name="connsiteX25" fmla="*/ 3159972 w 3400603"/>
                  <a:gd name="connsiteY25" fmla="*/ 501316 h 657726"/>
                  <a:gd name="connsiteX26" fmla="*/ 3196067 w 3400603"/>
                  <a:gd name="connsiteY26" fmla="*/ 477253 h 657726"/>
                  <a:gd name="connsiteX27" fmla="*/ 3256224 w 3400603"/>
                  <a:gd name="connsiteY27" fmla="*/ 429126 h 657726"/>
                  <a:gd name="connsiteX28" fmla="*/ 3292319 w 3400603"/>
                  <a:gd name="connsiteY28" fmla="*/ 356937 h 657726"/>
                  <a:gd name="connsiteX29" fmla="*/ 3340446 w 3400603"/>
                  <a:gd name="connsiteY29" fmla="*/ 296779 h 657726"/>
                  <a:gd name="connsiteX30" fmla="*/ 3388572 w 3400603"/>
                  <a:gd name="connsiteY30" fmla="*/ 152400 h 657726"/>
                  <a:gd name="connsiteX31" fmla="*/ 3400603 w 3400603"/>
                  <a:gd name="connsiteY31" fmla="*/ 116305 h 657726"/>
                  <a:gd name="connsiteX32" fmla="*/ 3400603 w 3400603"/>
                  <a:gd name="connsiteY32" fmla="*/ 32084 h 657726"/>
                  <a:gd name="connsiteX0" fmla="*/ 2879235 w 3412635"/>
                  <a:gd name="connsiteY0" fmla="*/ 0 h 657726"/>
                  <a:gd name="connsiteX1" fmla="*/ 7698 w 3412635"/>
                  <a:gd name="connsiteY1" fmla="*/ 164432 h 657726"/>
                  <a:gd name="connsiteX2" fmla="*/ 31761 w 3412635"/>
                  <a:gd name="connsiteY2" fmla="*/ 236621 h 657726"/>
                  <a:gd name="connsiteX3" fmla="*/ 43793 w 3412635"/>
                  <a:gd name="connsiteY3" fmla="*/ 284747 h 657726"/>
                  <a:gd name="connsiteX4" fmla="*/ 67856 w 3412635"/>
                  <a:gd name="connsiteY4" fmla="*/ 356937 h 657726"/>
                  <a:gd name="connsiteX5" fmla="*/ 103951 w 3412635"/>
                  <a:gd name="connsiteY5" fmla="*/ 381000 h 657726"/>
                  <a:gd name="connsiteX6" fmla="*/ 140046 w 3412635"/>
                  <a:gd name="connsiteY6" fmla="*/ 441158 h 657726"/>
                  <a:gd name="connsiteX7" fmla="*/ 164109 w 3412635"/>
                  <a:gd name="connsiteY7" fmla="*/ 477253 h 657726"/>
                  <a:gd name="connsiteX8" fmla="*/ 272393 w 3412635"/>
                  <a:gd name="connsiteY8" fmla="*/ 525379 h 657726"/>
                  <a:gd name="connsiteX9" fmla="*/ 344582 w 3412635"/>
                  <a:gd name="connsiteY9" fmla="*/ 549442 h 657726"/>
                  <a:gd name="connsiteX10" fmla="*/ 380677 w 3412635"/>
                  <a:gd name="connsiteY10" fmla="*/ 561474 h 657726"/>
                  <a:gd name="connsiteX11" fmla="*/ 440835 w 3412635"/>
                  <a:gd name="connsiteY11" fmla="*/ 573505 h 657726"/>
                  <a:gd name="connsiteX12" fmla="*/ 488961 w 3412635"/>
                  <a:gd name="connsiteY12" fmla="*/ 585537 h 657726"/>
                  <a:gd name="connsiteX13" fmla="*/ 573182 w 3412635"/>
                  <a:gd name="connsiteY13" fmla="*/ 609600 h 657726"/>
                  <a:gd name="connsiteX14" fmla="*/ 825846 w 3412635"/>
                  <a:gd name="connsiteY14" fmla="*/ 621632 h 657726"/>
                  <a:gd name="connsiteX15" fmla="*/ 1138667 w 3412635"/>
                  <a:gd name="connsiteY15" fmla="*/ 633663 h 657726"/>
                  <a:gd name="connsiteX16" fmla="*/ 1319140 w 3412635"/>
                  <a:gd name="connsiteY16" fmla="*/ 645695 h 657726"/>
                  <a:gd name="connsiteX17" fmla="*/ 1728214 w 3412635"/>
                  <a:gd name="connsiteY17" fmla="*/ 657726 h 657726"/>
                  <a:gd name="connsiteX18" fmla="*/ 2245572 w 3412635"/>
                  <a:gd name="connsiteY18" fmla="*/ 645695 h 657726"/>
                  <a:gd name="connsiteX19" fmla="*/ 2414014 w 3412635"/>
                  <a:gd name="connsiteY19" fmla="*/ 609600 h 657726"/>
                  <a:gd name="connsiteX20" fmla="*/ 2450109 w 3412635"/>
                  <a:gd name="connsiteY20" fmla="*/ 597568 h 657726"/>
                  <a:gd name="connsiteX21" fmla="*/ 2726835 w 3412635"/>
                  <a:gd name="connsiteY21" fmla="*/ 573505 h 657726"/>
                  <a:gd name="connsiteX22" fmla="*/ 2811056 w 3412635"/>
                  <a:gd name="connsiteY22" fmla="*/ 561474 h 657726"/>
                  <a:gd name="connsiteX23" fmla="*/ 3051688 w 3412635"/>
                  <a:gd name="connsiteY23" fmla="*/ 537411 h 657726"/>
                  <a:gd name="connsiteX24" fmla="*/ 3123877 w 3412635"/>
                  <a:gd name="connsiteY24" fmla="*/ 513347 h 657726"/>
                  <a:gd name="connsiteX25" fmla="*/ 3159972 w 3412635"/>
                  <a:gd name="connsiteY25" fmla="*/ 501316 h 657726"/>
                  <a:gd name="connsiteX26" fmla="*/ 3196067 w 3412635"/>
                  <a:gd name="connsiteY26" fmla="*/ 477253 h 657726"/>
                  <a:gd name="connsiteX27" fmla="*/ 3256224 w 3412635"/>
                  <a:gd name="connsiteY27" fmla="*/ 429126 h 657726"/>
                  <a:gd name="connsiteX28" fmla="*/ 3292319 w 3412635"/>
                  <a:gd name="connsiteY28" fmla="*/ 356937 h 657726"/>
                  <a:gd name="connsiteX29" fmla="*/ 3340446 w 3412635"/>
                  <a:gd name="connsiteY29" fmla="*/ 296779 h 657726"/>
                  <a:gd name="connsiteX30" fmla="*/ 3388572 w 3412635"/>
                  <a:gd name="connsiteY30" fmla="*/ 152400 h 657726"/>
                  <a:gd name="connsiteX31" fmla="*/ 3400603 w 3412635"/>
                  <a:gd name="connsiteY31" fmla="*/ 116305 h 657726"/>
                  <a:gd name="connsiteX32" fmla="*/ 3412635 w 3412635"/>
                  <a:gd name="connsiteY32" fmla="*/ 0 h 657726"/>
                  <a:gd name="connsiteX0" fmla="*/ 3412635 w 3416645"/>
                  <a:gd name="connsiteY0" fmla="*/ 0 h 657726"/>
                  <a:gd name="connsiteX1" fmla="*/ 7698 w 3416645"/>
                  <a:gd name="connsiteY1" fmla="*/ 164432 h 657726"/>
                  <a:gd name="connsiteX2" fmla="*/ 31761 w 3416645"/>
                  <a:gd name="connsiteY2" fmla="*/ 236621 h 657726"/>
                  <a:gd name="connsiteX3" fmla="*/ 43793 w 3416645"/>
                  <a:gd name="connsiteY3" fmla="*/ 284747 h 657726"/>
                  <a:gd name="connsiteX4" fmla="*/ 67856 w 3416645"/>
                  <a:gd name="connsiteY4" fmla="*/ 356937 h 657726"/>
                  <a:gd name="connsiteX5" fmla="*/ 103951 w 3416645"/>
                  <a:gd name="connsiteY5" fmla="*/ 381000 h 657726"/>
                  <a:gd name="connsiteX6" fmla="*/ 140046 w 3416645"/>
                  <a:gd name="connsiteY6" fmla="*/ 441158 h 657726"/>
                  <a:gd name="connsiteX7" fmla="*/ 164109 w 3416645"/>
                  <a:gd name="connsiteY7" fmla="*/ 477253 h 657726"/>
                  <a:gd name="connsiteX8" fmla="*/ 272393 w 3416645"/>
                  <a:gd name="connsiteY8" fmla="*/ 525379 h 657726"/>
                  <a:gd name="connsiteX9" fmla="*/ 344582 w 3416645"/>
                  <a:gd name="connsiteY9" fmla="*/ 549442 h 657726"/>
                  <a:gd name="connsiteX10" fmla="*/ 380677 w 3416645"/>
                  <a:gd name="connsiteY10" fmla="*/ 561474 h 657726"/>
                  <a:gd name="connsiteX11" fmla="*/ 440835 w 3416645"/>
                  <a:gd name="connsiteY11" fmla="*/ 573505 h 657726"/>
                  <a:gd name="connsiteX12" fmla="*/ 488961 w 3416645"/>
                  <a:gd name="connsiteY12" fmla="*/ 585537 h 657726"/>
                  <a:gd name="connsiteX13" fmla="*/ 573182 w 3416645"/>
                  <a:gd name="connsiteY13" fmla="*/ 609600 h 657726"/>
                  <a:gd name="connsiteX14" fmla="*/ 825846 w 3416645"/>
                  <a:gd name="connsiteY14" fmla="*/ 621632 h 657726"/>
                  <a:gd name="connsiteX15" fmla="*/ 1138667 w 3416645"/>
                  <a:gd name="connsiteY15" fmla="*/ 633663 h 657726"/>
                  <a:gd name="connsiteX16" fmla="*/ 1319140 w 3416645"/>
                  <a:gd name="connsiteY16" fmla="*/ 645695 h 657726"/>
                  <a:gd name="connsiteX17" fmla="*/ 1728214 w 3416645"/>
                  <a:gd name="connsiteY17" fmla="*/ 657726 h 657726"/>
                  <a:gd name="connsiteX18" fmla="*/ 2245572 w 3416645"/>
                  <a:gd name="connsiteY18" fmla="*/ 645695 h 657726"/>
                  <a:gd name="connsiteX19" fmla="*/ 2414014 w 3416645"/>
                  <a:gd name="connsiteY19" fmla="*/ 609600 h 657726"/>
                  <a:gd name="connsiteX20" fmla="*/ 2450109 w 3416645"/>
                  <a:gd name="connsiteY20" fmla="*/ 597568 h 657726"/>
                  <a:gd name="connsiteX21" fmla="*/ 2726835 w 3416645"/>
                  <a:gd name="connsiteY21" fmla="*/ 573505 h 657726"/>
                  <a:gd name="connsiteX22" fmla="*/ 2811056 w 3416645"/>
                  <a:gd name="connsiteY22" fmla="*/ 561474 h 657726"/>
                  <a:gd name="connsiteX23" fmla="*/ 3051688 w 3416645"/>
                  <a:gd name="connsiteY23" fmla="*/ 537411 h 657726"/>
                  <a:gd name="connsiteX24" fmla="*/ 3123877 w 3416645"/>
                  <a:gd name="connsiteY24" fmla="*/ 513347 h 657726"/>
                  <a:gd name="connsiteX25" fmla="*/ 3159972 w 3416645"/>
                  <a:gd name="connsiteY25" fmla="*/ 501316 h 657726"/>
                  <a:gd name="connsiteX26" fmla="*/ 3196067 w 3416645"/>
                  <a:gd name="connsiteY26" fmla="*/ 477253 h 657726"/>
                  <a:gd name="connsiteX27" fmla="*/ 3256224 w 3416645"/>
                  <a:gd name="connsiteY27" fmla="*/ 429126 h 657726"/>
                  <a:gd name="connsiteX28" fmla="*/ 3292319 w 3416645"/>
                  <a:gd name="connsiteY28" fmla="*/ 356937 h 657726"/>
                  <a:gd name="connsiteX29" fmla="*/ 3340446 w 3416645"/>
                  <a:gd name="connsiteY29" fmla="*/ 296779 h 657726"/>
                  <a:gd name="connsiteX30" fmla="*/ 3388572 w 3416645"/>
                  <a:gd name="connsiteY30" fmla="*/ 152400 h 657726"/>
                  <a:gd name="connsiteX31" fmla="*/ 3400603 w 3416645"/>
                  <a:gd name="connsiteY31" fmla="*/ 116305 h 657726"/>
                  <a:gd name="connsiteX32" fmla="*/ 3412635 w 3416645"/>
                  <a:gd name="connsiteY32" fmla="*/ 0 h 657726"/>
                  <a:gd name="connsiteX0" fmla="*/ 3436698 w 3440708"/>
                  <a:gd name="connsiteY0" fmla="*/ 43624 h 701350"/>
                  <a:gd name="connsiteX1" fmla="*/ 7698 w 3440708"/>
                  <a:gd name="connsiteY1" fmla="*/ 43624 h 701350"/>
                  <a:gd name="connsiteX2" fmla="*/ 55824 w 3440708"/>
                  <a:gd name="connsiteY2" fmla="*/ 280245 h 701350"/>
                  <a:gd name="connsiteX3" fmla="*/ 67856 w 3440708"/>
                  <a:gd name="connsiteY3" fmla="*/ 328371 h 701350"/>
                  <a:gd name="connsiteX4" fmla="*/ 91919 w 3440708"/>
                  <a:gd name="connsiteY4" fmla="*/ 400561 h 701350"/>
                  <a:gd name="connsiteX5" fmla="*/ 128014 w 3440708"/>
                  <a:gd name="connsiteY5" fmla="*/ 424624 h 701350"/>
                  <a:gd name="connsiteX6" fmla="*/ 164109 w 3440708"/>
                  <a:gd name="connsiteY6" fmla="*/ 484782 h 701350"/>
                  <a:gd name="connsiteX7" fmla="*/ 188172 w 3440708"/>
                  <a:gd name="connsiteY7" fmla="*/ 520877 h 701350"/>
                  <a:gd name="connsiteX8" fmla="*/ 296456 w 3440708"/>
                  <a:gd name="connsiteY8" fmla="*/ 569003 h 701350"/>
                  <a:gd name="connsiteX9" fmla="*/ 368645 w 3440708"/>
                  <a:gd name="connsiteY9" fmla="*/ 593066 h 701350"/>
                  <a:gd name="connsiteX10" fmla="*/ 404740 w 3440708"/>
                  <a:gd name="connsiteY10" fmla="*/ 605098 h 701350"/>
                  <a:gd name="connsiteX11" fmla="*/ 464898 w 3440708"/>
                  <a:gd name="connsiteY11" fmla="*/ 617129 h 701350"/>
                  <a:gd name="connsiteX12" fmla="*/ 513024 w 3440708"/>
                  <a:gd name="connsiteY12" fmla="*/ 629161 h 701350"/>
                  <a:gd name="connsiteX13" fmla="*/ 597245 w 3440708"/>
                  <a:gd name="connsiteY13" fmla="*/ 653224 h 701350"/>
                  <a:gd name="connsiteX14" fmla="*/ 849909 w 3440708"/>
                  <a:gd name="connsiteY14" fmla="*/ 665256 h 701350"/>
                  <a:gd name="connsiteX15" fmla="*/ 1162730 w 3440708"/>
                  <a:gd name="connsiteY15" fmla="*/ 677287 h 701350"/>
                  <a:gd name="connsiteX16" fmla="*/ 1343203 w 3440708"/>
                  <a:gd name="connsiteY16" fmla="*/ 689319 h 701350"/>
                  <a:gd name="connsiteX17" fmla="*/ 1752277 w 3440708"/>
                  <a:gd name="connsiteY17" fmla="*/ 701350 h 701350"/>
                  <a:gd name="connsiteX18" fmla="*/ 2269635 w 3440708"/>
                  <a:gd name="connsiteY18" fmla="*/ 689319 h 701350"/>
                  <a:gd name="connsiteX19" fmla="*/ 2438077 w 3440708"/>
                  <a:gd name="connsiteY19" fmla="*/ 653224 h 701350"/>
                  <a:gd name="connsiteX20" fmla="*/ 2474172 w 3440708"/>
                  <a:gd name="connsiteY20" fmla="*/ 641192 h 701350"/>
                  <a:gd name="connsiteX21" fmla="*/ 2750898 w 3440708"/>
                  <a:gd name="connsiteY21" fmla="*/ 617129 h 701350"/>
                  <a:gd name="connsiteX22" fmla="*/ 2835119 w 3440708"/>
                  <a:gd name="connsiteY22" fmla="*/ 605098 h 701350"/>
                  <a:gd name="connsiteX23" fmla="*/ 3075751 w 3440708"/>
                  <a:gd name="connsiteY23" fmla="*/ 581035 h 701350"/>
                  <a:gd name="connsiteX24" fmla="*/ 3147940 w 3440708"/>
                  <a:gd name="connsiteY24" fmla="*/ 556971 h 701350"/>
                  <a:gd name="connsiteX25" fmla="*/ 3184035 w 3440708"/>
                  <a:gd name="connsiteY25" fmla="*/ 544940 h 701350"/>
                  <a:gd name="connsiteX26" fmla="*/ 3220130 w 3440708"/>
                  <a:gd name="connsiteY26" fmla="*/ 520877 h 701350"/>
                  <a:gd name="connsiteX27" fmla="*/ 3280287 w 3440708"/>
                  <a:gd name="connsiteY27" fmla="*/ 472750 h 701350"/>
                  <a:gd name="connsiteX28" fmla="*/ 3316382 w 3440708"/>
                  <a:gd name="connsiteY28" fmla="*/ 400561 h 701350"/>
                  <a:gd name="connsiteX29" fmla="*/ 3364509 w 3440708"/>
                  <a:gd name="connsiteY29" fmla="*/ 340403 h 701350"/>
                  <a:gd name="connsiteX30" fmla="*/ 3412635 w 3440708"/>
                  <a:gd name="connsiteY30" fmla="*/ 196024 h 701350"/>
                  <a:gd name="connsiteX31" fmla="*/ 3424666 w 3440708"/>
                  <a:gd name="connsiteY31" fmla="*/ 159929 h 701350"/>
                  <a:gd name="connsiteX32" fmla="*/ 3436698 w 3440708"/>
                  <a:gd name="connsiteY32" fmla="*/ 43624 h 70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440708" h="701350">
                    <a:moveTo>
                      <a:pt x="3436698" y="43624"/>
                    </a:moveTo>
                    <a:cubicBezTo>
                      <a:pt x="3440708" y="87740"/>
                      <a:pt x="0" y="0"/>
                      <a:pt x="7698" y="43624"/>
                    </a:cubicBezTo>
                    <a:cubicBezTo>
                      <a:pt x="12106" y="68603"/>
                      <a:pt x="49672" y="255638"/>
                      <a:pt x="55824" y="280245"/>
                    </a:cubicBezTo>
                    <a:cubicBezTo>
                      <a:pt x="59835" y="296287"/>
                      <a:pt x="63104" y="312533"/>
                      <a:pt x="67856" y="328371"/>
                    </a:cubicBezTo>
                    <a:cubicBezTo>
                      <a:pt x="75145" y="352666"/>
                      <a:pt x="70814" y="386491"/>
                      <a:pt x="91919" y="400561"/>
                    </a:cubicBezTo>
                    <a:lnTo>
                      <a:pt x="128014" y="424624"/>
                    </a:lnTo>
                    <a:cubicBezTo>
                      <a:pt x="148908" y="487309"/>
                      <a:pt x="126358" y="437594"/>
                      <a:pt x="164109" y="484782"/>
                    </a:cubicBezTo>
                    <a:cubicBezTo>
                      <a:pt x="173142" y="496073"/>
                      <a:pt x="177947" y="510652"/>
                      <a:pt x="188172" y="520877"/>
                    </a:cubicBezTo>
                    <a:cubicBezTo>
                      <a:pt x="216772" y="549477"/>
                      <a:pt x="260715" y="557089"/>
                      <a:pt x="296456" y="569003"/>
                    </a:cubicBezTo>
                    <a:lnTo>
                      <a:pt x="368645" y="593066"/>
                    </a:lnTo>
                    <a:cubicBezTo>
                      <a:pt x="380677" y="597077"/>
                      <a:pt x="392304" y="602611"/>
                      <a:pt x="404740" y="605098"/>
                    </a:cubicBezTo>
                    <a:cubicBezTo>
                      <a:pt x="424793" y="609108"/>
                      <a:pt x="444935" y="612693"/>
                      <a:pt x="464898" y="617129"/>
                    </a:cubicBezTo>
                    <a:cubicBezTo>
                      <a:pt x="481040" y="620716"/>
                      <a:pt x="497124" y="624618"/>
                      <a:pt x="513024" y="629161"/>
                    </a:cubicBezTo>
                    <a:cubicBezTo>
                      <a:pt x="538485" y="636436"/>
                      <a:pt x="571134" y="651135"/>
                      <a:pt x="597245" y="653224"/>
                    </a:cubicBezTo>
                    <a:cubicBezTo>
                      <a:pt x="681293" y="659948"/>
                      <a:pt x="765668" y="661671"/>
                      <a:pt x="849909" y="665256"/>
                    </a:cubicBezTo>
                    <a:lnTo>
                      <a:pt x="1162730" y="677287"/>
                    </a:lnTo>
                    <a:cubicBezTo>
                      <a:pt x="1222950" y="680225"/>
                      <a:pt x="1282962" y="686860"/>
                      <a:pt x="1343203" y="689319"/>
                    </a:cubicBezTo>
                    <a:cubicBezTo>
                      <a:pt x="1479506" y="694882"/>
                      <a:pt x="1615919" y="697340"/>
                      <a:pt x="1752277" y="701350"/>
                    </a:cubicBezTo>
                    <a:lnTo>
                      <a:pt x="2269635" y="689319"/>
                    </a:lnTo>
                    <a:cubicBezTo>
                      <a:pt x="2304149" y="687910"/>
                      <a:pt x="2413457" y="661431"/>
                      <a:pt x="2438077" y="653224"/>
                    </a:cubicBezTo>
                    <a:cubicBezTo>
                      <a:pt x="2450109" y="649213"/>
                      <a:pt x="2461573" y="642646"/>
                      <a:pt x="2474172" y="641192"/>
                    </a:cubicBezTo>
                    <a:cubicBezTo>
                      <a:pt x="2566152" y="630579"/>
                      <a:pt x="2659238" y="630223"/>
                      <a:pt x="2750898" y="617129"/>
                    </a:cubicBezTo>
                    <a:cubicBezTo>
                      <a:pt x="2778972" y="613119"/>
                      <a:pt x="2806901" y="607920"/>
                      <a:pt x="2835119" y="605098"/>
                    </a:cubicBezTo>
                    <a:cubicBezTo>
                      <a:pt x="3119251" y="576685"/>
                      <a:pt x="2885833" y="608165"/>
                      <a:pt x="3075751" y="581035"/>
                    </a:cubicBezTo>
                    <a:lnTo>
                      <a:pt x="3147940" y="556971"/>
                    </a:lnTo>
                    <a:lnTo>
                      <a:pt x="3184035" y="544940"/>
                    </a:lnTo>
                    <a:cubicBezTo>
                      <a:pt x="3196067" y="536919"/>
                      <a:pt x="3208839" y="529910"/>
                      <a:pt x="3220130" y="520877"/>
                    </a:cubicBezTo>
                    <a:cubicBezTo>
                      <a:pt x="3305857" y="452295"/>
                      <a:pt x="3169184" y="546819"/>
                      <a:pt x="3280287" y="472750"/>
                    </a:cubicBezTo>
                    <a:cubicBezTo>
                      <a:pt x="3349241" y="369324"/>
                      <a:pt x="3266577" y="500173"/>
                      <a:pt x="3316382" y="400561"/>
                    </a:cubicBezTo>
                    <a:cubicBezTo>
                      <a:pt x="3331560" y="370204"/>
                      <a:pt x="3342126" y="362785"/>
                      <a:pt x="3364509" y="340403"/>
                    </a:cubicBezTo>
                    <a:lnTo>
                      <a:pt x="3412635" y="196024"/>
                    </a:lnTo>
                    <a:cubicBezTo>
                      <a:pt x="3416645" y="183992"/>
                      <a:pt x="3424666" y="172611"/>
                      <a:pt x="3424666" y="159929"/>
                    </a:cubicBezTo>
                    <a:lnTo>
                      <a:pt x="3436698" y="43624"/>
                    </a:lnTo>
                  </a:path>
                </a:pathLst>
              </a:cu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197" name="TextBox 58"/>
              <p:cNvSpPr txBox="1">
                <a:spLocks noChangeArrowheads="1"/>
              </p:cNvSpPr>
              <p:nvPr/>
            </p:nvSpPr>
            <p:spPr bwMode="auto">
              <a:xfrm>
                <a:off x="4343400" y="2819402"/>
                <a:ext cx="471765" cy="512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N</a:t>
                </a: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7543800" y="3962400"/>
              <a:ext cx="838200" cy="152400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96000" y="3810000"/>
              <a:ext cx="1371600" cy="152400"/>
            </a:xfrm>
            <a:prstGeom prst="rect">
              <a:avLst/>
            </a:prstGeom>
            <a:solidFill>
              <a:srgbClr val="E671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193" name="TextBox 41"/>
            <p:cNvSpPr txBox="1">
              <a:spLocks noChangeArrowheads="1"/>
            </p:cNvSpPr>
            <p:nvPr/>
          </p:nvSpPr>
          <p:spPr bwMode="auto">
            <a:xfrm>
              <a:off x="5410200" y="358140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50194" name="TextBox 42"/>
            <p:cNvSpPr txBox="1">
              <a:spLocks noChangeArrowheads="1"/>
            </p:cNvSpPr>
            <p:nvPr/>
          </p:nvSpPr>
          <p:spPr bwMode="auto">
            <a:xfrm>
              <a:off x="7772400" y="3581400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50195" name="TextBox 49"/>
            <p:cNvSpPr txBox="1">
              <a:spLocks noChangeArrowheads="1"/>
            </p:cNvSpPr>
            <p:nvPr/>
          </p:nvSpPr>
          <p:spPr bwMode="auto">
            <a:xfrm>
              <a:off x="6629400" y="3429000"/>
              <a:ext cx="3642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  <p:pic>
        <p:nvPicPr>
          <p:cNvPr id="501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371600"/>
            <a:ext cx="6264275" cy="160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2" name="Slide Number Placeholder 41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827088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742922B-BF55-4B0D-A374-B15B5B06FDCD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F2016: EE 308   Analog Electronics and Integrated Circuits</a:t>
            </a:r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523-E85F-4BE0-BBB9-3655CBFC68DA}" type="slidenum">
              <a:rPr lang="en-US"/>
              <a:pPr/>
              <a:t>13</a:t>
            </a:fld>
            <a:endParaRPr lang="en-US"/>
          </a:p>
        </p:txBody>
      </p:sp>
      <p:sp>
        <p:nvSpPr>
          <p:cNvPr id="73011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460375"/>
            <a:ext cx="7924800" cy="762000"/>
          </a:xfrm>
        </p:spPr>
        <p:txBody>
          <a:bodyPr/>
          <a:lstStyle/>
          <a:p>
            <a:r>
              <a:rPr lang="en-US" sz="3200" dirty="0" smtClean="0"/>
              <a:t>Where does supply (VDD, VCC, GND) noise come from?</a:t>
            </a:r>
            <a:endParaRPr lang="en-US" sz="3200" dirty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115300" cy="4562475"/>
          </a:xfrm>
        </p:spPr>
        <p:txBody>
          <a:bodyPr/>
          <a:lstStyle/>
          <a:p>
            <a:r>
              <a:rPr lang="en-US" sz="2400" dirty="0" smtClean="0"/>
              <a:t>Digital (synchronous) systems suck electrons off GND each time the clock ticks</a:t>
            </a:r>
          </a:p>
          <a:p>
            <a:pPr lvl="1"/>
            <a:r>
              <a:rPr lang="en-US" sz="2000" dirty="0" smtClean="0"/>
              <a:t>Removing negative charge makes GND a little more positive until electrons can be restored</a:t>
            </a:r>
          </a:p>
          <a:p>
            <a:pPr lvl="1"/>
            <a:r>
              <a:rPr lang="en-US" sz="2000" dirty="0" smtClean="0"/>
              <a:t>At high frequencies, inductance can be a factor and the rush of electrons to restore the electrons on GND plane can cause overshoot and temporarily make GND more negative than it should be</a:t>
            </a:r>
          </a:p>
          <a:p>
            <a:r>
              <a:rPr lang="en-US" sz="2400" dirty="0" smtClean="0"/>
              <a:t>Digital (synchronous) systems dump electrons onto VDD/VCC each time the clock ticks</a:t>
            </a:r>
          </a:p>
          <a:p>
            <a:pPr lvl="1"/>
            <a:r>
              <a:rPr lang="en-US" sz="2000" dirty="0" smtClean="0"/>
              <a:t>Same effects as above</a:t>
            </a:r>
          </a:p>
          <a:p>
            <a:r>
              <a:rPr lang="en-US" sz="2400" dirty="0" smtClean="0"/>
              <a:t>Same causes as signal noise</a:t>
            </a:r>
          </a:p>
          <a:p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7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MOSFETs in silicon (NMOS vs PMOS)</a:t>
            </a:r>
          </a:p>
        </p:txBody>
      </p:sp>
      <p:sp>
        <p:nvSpPr>
          <p:cNvPr id="51203" name="Content Placeholder 49"/>
          <p:cNvSpPr>
            <a:spLocks noGrp="1"/>
          </p:cNvSpPr>
          <p:nvPr>
            <p:ph idx="1"/>
          </p:nvPr>
        </p:nvSpPr>
        <p:spPr>
          <a:xfrm>
            <a:off x="838200" y="4038600"/>
            <a:ext cx="7693025" cy="2047875"/>
          </a:xfrm>
        </p:spPr>
        <p:txBody>
          <a:bodyPr/>
          <a:lstStyle/>
          <a:p>
            <a:r>
              <a:rPr lang="en-US" smtClean="0"/>
              <a:t>PMOS?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5564188" cy="47466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W2018: EE307 Inverter analysis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52400" y="1524000"/>
            <a:ext cx="6400800" cy="1828800"/>
            <a:chOff x="1524000" y="3810000"/>
            <a:chExt cx="6400800" cy="1828800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524000" y="4114800"/>
              <a:ext cx="6400800" cy="1524000"/>
              <a:chOff x="1447800" y="2819400"/>
              <a:chExt cx="6400800" cy="1524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447800" y="2819400"/>
                <a:ext cx="6400800" cy="1524000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447800" y="2819400"/>
                <a:ext cx="64008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224" name="TextBox 34"/>
              <p:cNvSpPr txBox="1">
                <a:spLocks noChangeArrowheads="1"/>
              </p:cNvSpPr>
              <p:nvPr/>
            </p:nvSpPr>
            <p:spPr bwMode="auto">
              <a:xfrm>
                <a:off x="4191000" y="3733800"/>
                <a:ext cx="86433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Silicon</a:t>
                </a:r>
              </a:p>
            </p:txBody>
          </p:sp>
        </p:grpSp>
        <p:sp>
          <p:nvSpPr>
            <p:cNvPr id="51209" name="TextBox 35"/>
            <p:cNvSpPr txBox="1">
              <a:spLocks noChangeArrowheads="1"/>
            </p:cNvSpPr>
            <p:nvPr/>
          </p:nvSpPr>
          <p:spPr bwMode="auto">
            <a:xfrm>
              <a:off x="2209800" y="4800600"/>
              <a:ext cx="170328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/>
                <a:t>P doped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24000" y="3962400"/>
              <a:ext cx="6400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1800" y="3886200"/>
              <a:ext cx="990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0" y="3962400"/>
              <a:ext cx="838200" cy="152400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2971800" y="4114800"/>
              <a:ext cx="1143000" cy="457200"/>
              <a:chOff x="4114800" y="2819400"/>
              <a:chExt cx="2057400" cy="512964"/>
            </a:xfrm>
          </p:grpSpPr>
          <p:sp>
            <p:nvSpPr>
              <p:cNvPr id="49" name="Freeform 48"/>
              <p:cNvSpPr/>
              <p:nvPr/>
            </p:nvSpPr>
            <p:spPr>
              <a:xfrm>
                <a:off x="4114800" y="2819400"/>
                <a:ext cx="2057400" cy="381161"/>
              </a:xfrm>
              <a:custGeom>
                <a:avLst/>
                <a:gdLst>
                  <a:gd name="connsiteX0" fmla="*/ 0 w 3404936"/>
                  <a:gd name="connsiteY0" fmla="*/ 0 h 625642"/>
                  <a:gd name="connsiteX1" fmla="*/ 12031 w 3404936"/>
                  <a:gd name="connsiteY1" fmla="*/ 132348 h 625642"/>
                  <a:gd name="connsiteX2" fmla="*/ 36094 w 3404936"/>
                  <a:gd name="connsiteY2" fmla="*/ 204537 h 625642"/>
                  <a:gd name="connsiteX3" fmla="*/ 48126 w 3404936"/>
                  <a:gd name="connsiteY3" fmla="*/ 252663 h 625642"/>
                  <a:gd name="connsiteX4" fmla="*/ 72189 w 3404936"/>
                  <a:gd name="connsiteY4" fmla="*/ 324853 h 625642"/>
                  <a:gd name="connsiteX5" fmla="*/ 108284 w 3404936"/>
                  <a:gd name="connsiteY5" fmla="*/ 348916 h 625642"/>
                  <a:gd name="connsiteX6" fmla="*/ 144379 w 3404936"/>
                  <a:gd name="connsiteY6" fmla="*/ 409074 h 625642"/>
                  <a:gd name="connsiteX7" fmla="*/ 168442 w 3404936"/>
                  <a:gd name="connsiteY7" fmla="*/ 445169 h 625642"/>
                  <a:gd name="connsiteX8" fmla="*/ 276726 w 3404936"/>
                  <a:gd name="connsiteY8" fmla="*/ 493295 h 625642"/>
                  <a:gd name="connsiteX9" fmla="*/ 348915 w 3404936"/>
                  <a:gd name="connsiteY9" fmla="*/ 517358 h 625642"/>
                  <a:gd name="connsiteX10" fmla="*/ 385010 w 3404936"/>
                  <a:gd name="connsiteY10" fmla="*/ 529390 h 625642"/>
                  <a:gd name="connsiteX11" fmla="*/ 445168 w 3404936"/>
                  <a:gd name="connsiteY11" fmla="*/ 541421 h 625642"/>
                  <a:gd name="connsiteX12" fmla="*/ 493294 w 3404936"/>
                  <a:gd name="connsiteY12" fmla="*/ 553453 h 625642"/>
                  <a:gd name="connsiteX13" fmla="*/ 577515 w 3404936"/>
                  <a:gd name="connsiteY13" fmla="*/ 577516 h 625642"/>
                  <a:gd name="connsiteX14" fmla="*/ 830179 w 3404936"/>
                  <a:gd name="connsiteY14" fmla="*/ 589548 h 625642"/>
                  <a:gd name="connsiteX15" fmla="*/ 1143000 w 3404936"/>
                  <a:gd name="connsiteY15" fmla="*/ 601579 h 625642"/>
                  <a:gd name="connsiteX16" fmla="*/ 1323473 w 3404936"/>
                  <a:gd name="connsiteY16" fmla="*/ 613611 h 625642"/>
                  <a:gd name="connsiteX17" fmla="*/ 1732547 w 3404936"/>
                  <a:gd name="connsiteY17" fmla="*/ 625642 h 625642"/>
                  <a:gd name="connsiteX18" fmla="*/ 2249905 w 3404936"/>
                  <a:gd name="connsiteY18" fmla="*/ 613611 h 625642"/>
                  <a:gd name="connsiteX19" fmla="*/ 2418347 w 3404936"/>
                  <a:gd name="connsiteY19" fmla="*/ 577516 h 625642"/>
                  <a:gd name="connsiteX20" fmla="*/ 2454442 w 3404936"/>
                  <a:gd name="connsiteY20" fmla="*/ 565484 h 625642"/>
                  <a:gd name="connsiteX21" fmla="*/ 2731168 w 3404936"/>
                  <a:gd name="connsiteY21" fmla="*/ 541421 h 625642"/>
                  <a:gd name="connsiteX22" fmla="*/ 2815389 w 3404936"/>
                  <a:gd name="connsiteY22" fmla="*/ 529390 h 625642"/>
                  <a:gd name="connsiteX23" fmla="*/ 3056021 w 3404936"/>
                  <a:gd name="connsiteY23" fmla="*/ 505327 h 625642"/>
                  <a:gd name="connsiteX24" fmla="*/ 3128210 w 3404936"/>
                  <a:gd name="connsiteY24" fmla="*/ 481263 h 625642"/>
                  <a:gd name="connsiteX25" fmla="*/ 3164305 w 3404936"/>
                  <a:gd name="connsiteY25" fmla="*/ 469232 h 625642"/>
                  <a:gd name="connsiteX26" fmla="*/ 3200400 w 3404936"/>
                  <a:gd name="connsiteY26" fmla="*/ 445169 h 625642"/>
                  <a:gd name="connsiteX27" fmla="*/ 3260557 w 3404936"/>
                  <a:gd name="connsiteY27" fmla="*/ 397042 h 625642"/>
                  <a:gd name="connsiteX28" fmla="*/ 3296652 w 3404936"/>
                  <a:gd name="connsiteY28" fmla="*/ 324853 h 625642"/>
                  <a:gd name="connsiteX29" fmla="*/ 3344779 w 3404936"/>
                  <a:gd name="connsiteY29" fmla="*/ 264695 h 625642"/>
                  <a:gd name="connsiteX30" fmla="*/ 3392905 w 3404936"/>
                  <a:gd name="connsiteY30" fmla="*/ 120316 h 625642"/>
                  <a:gd name="connsiteX31" fmla="*/ 3404936 w 3404936"/>
                  <a:gd name="connsiteY31" fmla="*/ 84221 h 625642"/>
                  <a:gd name="connsiteX32" fmla="*/ 3404936 w 3404936"/>
                  <a:gd name="connsiteY32" fmla="*/ 0 h 625642"/>
                  <a:gd name="connsiteX0" fmla="*/ 0 w 3416968"/>
                  <a:gd name="connsiteY0" fmla="*/ 0 h 657726"/>
                  <a:gd name="connsiteX1" fmla="*/ 24063 w 3416968"/>
                  <a:gd name="connsiteY1" fmla="*/ 164432 h 657726"/>
                  <a:gd name="connsiteX2" fmla="*/ 48126 w 3416968"/>
                  <a:gd name="connsiteY2" fmla="*/ 236621 h 657726"/>
                  <a:gd name="connsiteX3" fmla="*/ 60158 w 3416968"/>
                  <a:gd name="connsiteY3" fmla="*/ 284747 h 657726"/>
                  <a:gd name="connsiteX4" fmla="*/ 84221 w 3416968"/>
                  <a:gd name="connsiteY4" fmla="*/ 356937 h 657726"/>
                  <a:gd name="connsiteX5" fmla="*/ 120316 w 3416968"/>
                  <a:gd name="connsiteY5" fmla="*/ 381000 h 657726"/>
                  <a:gd name="connsiteX6" fmla="*/ 156411 w 3416968"/>
                  <a:gd name="connsiteY6" fmla="*/ 441158 h 657726"/>
                  <a:gd name="connsiteX7" fmla="*/ 180474 w 3416968"/>
                  <a:gd name="connsiteY7" fmla="*/ 477253 h 657726"/>
                  <a:gd name="connsiteX8" fmla="*/ 288758 w 3416968"/>
                  <a:gd name="connsiteY8" fmla="*/ 525379 h 657726"/>
                  <a:gd name="connsiteX9" fmla="*/ 360947 w 3416968"/>
                  <a:gd name="connsiteY9" fmla="*/ 549442 h 657726"/>
                  <a:gd name="connsiteX10" fmla="*/ 397042 w 3416968"/>
                  <a:gd name="connsiteY10" fmla="*/ 561474 h 657726"/>
                  <a:gd name="connsiteX11" fmla="*/ 457200 w 3416968"/>
                  <a:gd name="connsiteY11" fmla="*/ 573505 h 657726"/>
                  <a:gd name="connsiteX12" fmla="*/ 505326 w 3416968"/>
                  <a:gd name="connsiteY12" fmla="*/ 585537 h 657726"/>
                  <a:gd name="connsiteX13" fmla="*/ 589547 w 3416968"/>
                  <a:gd name="connsiteY13" fmla="*/ 609600 h 657726"/>
                  <a:gd name="connsiteX14" fmla="*/ 842211 w 3416968"/>
                  <a:gd name="connsiteY14" fmla="*/ 621632 h 657726"/>
                  <a:gd name="connsiteX15" fmla="*/ 1155032 w 3416968"/>
                  <a:gd name="connsiteY15" fmla="*/ 633663 h 657726"/>
                  <a:gd name="connsiteX16" fmla="*/ 1335505 w 3416968"/>
                  <a:gd name="connsiteY16" fmla="*/ 645695 h 657726"/>
                  <a:gd name="connsiteX17" fmla="*/ 1744579 w 3416968"/>
                  <a:gd name="connsiteY17" fmla="*/ 657726 h 657726"/>
                  <a:gd name="connsiteX18" fmla="*/ 2261937 w 3416968"/>
                  <a:gd name="connsiteY18" fmla="*/ 645695 h 657726"/>
                  <a:gd name="connsiteX19" fmla="*/ 2430379 w 3416968"/>
                  <a:gd name="connsiteY19" fmla="*/ 609600 h 657726"/>
                  <a:gd name="connsiteX20" fmla="*/ 2466474 w 3416968"/>
                  <a:gd name="connsiteY20" fmla="*/ 597568 h 657726"/>
                  <a:gd name="connsiteX21" fmla="*/ 2743200 w 3416968"/>
                  <a:gd name="connsiteY21" fmla="*/ 573505 h 657726"/>
                  <a:gd name="connsiteX22" fmla="*/ 2827421 w 3416968"/>
                  <a:gd name="connsiteY22" fmla="*/ 561474 h 657726"/>
                  <a:gd name="connsiteX23" fmla="*/ 3068053 w 3416968"/>
                  <a:gd name="connsiteY23" fmla="*/ 537411 h 657726"/>
                  <a:gd name="connsiteX24" fmla="*/ 3140242 w 3416968"/>
                  <a:gd name="connsiteY24" fmla="*/ 513347 h 657726"/>
                  <a:gd name="connsiteX25" fmla="*/ 3176337 w 3416968"/>
                  <a:gd name="connsiteY25" fmla="*/ 501316 h 657726"/>
                  <a:gd name="connsiteX26" fmla="*/ 3212432 w 3416968"/>
                  <a:gd name="connsiteY26" fmla="*/ 477253 h 657726"/>
                  <a:gd name="connsiteX27" fmla="*/ 3272589 w 3416968"/>
                  <a:gd name="connsiteY27" fmla="*/ 429126 h 657726"/>
                  <a:gd name="connsiteX28" fmla="*/ 3308684 w 3416968"/>
                  <a:gd name="connsiteY28" fmla="*/ 356937 h 657726"/>
                  <a:gd name="connsiteX29" fmla="*/ 3356811 w 3416968"/>
                  <a:gd name="connsiteY29" fmla="*/ 296779 h 657726"/>
                  <a:gd name="connsiteX30" fmla="*/ 3404937 w 3416968"/>
                  <a:gd name="connsiteY30" fmla="*/ 152400 h 657726"/>
                  <a:gd name="connsiteX31" fmla="*/ 3416968 w 3416968"/>
                  <a:gd name="connsiteY31" fmla="*/ 116305 h 657726"/>
                  <a:gd name="connsiteX32" fmla="*/ 3416968 w 3416968"/>
                  <a:gd name="connsiteY32" fmla="*/ 32084 h 657726"/>
                  <a:gd name="connsiteX0" fmla="*/ 1507635 w 3400603"/>
                  <a:gd name="connsiteY0" fmla="*/ 0 h 657726"/>
                  <a:gd name="connsiteX1" fmla="*/ 7698 w 3400603"/>
                  <a:gd name="connsiteY1" fmla="*/ 164432 h 657726"/>
                  <a:gd name="connsiteX2" fmla="*/ 31761 w 3400603"/>
                  <a:gd name="connsiteY2" fmla="*/ 236621 h 657726"/>
                  <a:gd name="connsiteX3" fmla="*/ 43793 w 3400603"/>
                  <a:gd name="connsiteY3" fmla="*/ 284747 h 657726"/>
                  <a:gd name="connsiteX4" fmla="*/ 67856 w 3400603"/>
                  <a:gd name="connsiteY4" fmla="*/ 356937 h 657726"/>
                  <a:gd name="connsiteX5" fmla="*/ 103951 w 3400603"/>
                  <a:gd name="connsiteY5" fmla="*/ 381000 h 657726"/>
                  <a:gd name="connsiteX6" fmla="*/ 140046 w 3400603"/>
                  <a:gd name="connsiteY6" fmla="*/ 441158 h 657726"/>
                  <a:gd name="connsiteX7" fmla="*/ 164109 w 3400603"/>
                  <a:gd name="connsiteY7" fmla="*/ 477253 h 657726"/>
                  <a:gd name="connsiteX8" fmla="*/ 272393 w 3400603"/>
                  <a:gd name="connsiteY8" fmla="*/ 525379 h 657726"/>
                  <a:gd name="connsiteX9" fmla="*/ 344582 w 3400603"/>
                  <a:gd name="connsiteY9" fmla="*/ 549442 h 657726"/>
                  <a:gd name="connsiteX10" fmla="*/ 380677 w 3400603"/>
                  <a:gd name="connsiteY10" fmla="*/ 561474 h 657726"/>
                  <a:gd name="connsiteX11" fmla="*/ 440835 w 3400603"/>
                  <a:gd name="connsiteY11" fmla="*/ 573505 h 657726"/>
                  <a:gd name="connsiteX12" fmla="*/ 488961 w 3400603"/>
                  <a:gd name="connsiteY12" fmla="*/ 585537 h 657726"/>
                  <a:gd name="connsiteX13" fmla="*/ 573182 w 3400603"/>
                  <a:gd name="connsiteY13" fmla="*/ 609600 h 657726"/>
                  <a:gd name="connsiteX14" fmla="*/ 825846 w 3400603"/>
                  <a:gd name="connsiteY14" fmla="*/ 621632 h 657726"/>
                  <a:gd name="connsiteX15" fmla="*/ 1138667 w 3400603"/>
                  <a:gd name="connsiteY15" fmla="*/ 633663 h 657726"/>
                  <a:gd name="connsiteX16" fmla="*/ 1319140 w 3400603"/>
                  <a:gd name="connsiteY16" fmla="*/ 645695 h 657726"/>
                  <a:gd name="connsiteX17" fmla="*/ 1728214 w 3400603"/>
                  <a:gd name="connsiteY17" fmla="*/ 657726 h 657726"/>
                  <a:gd name="connsiteX18" fmla="*/ 2245572 w 3400603"/>
                  <a:gd name="connsiteY18" fmla="*/ 645695 h 657726"/>
                  <a:gd name="connsiteX19" fmla="*/ 2414014 w 3400603"/>
                  <a:gd name="connsiteY19" fmla="*/ 609600 h 657726"/>
                  <a:gd name="connsiteX20" fmla="*/ 2450109 w 3400603"/>
                  <a:gd name="connsiteY20" fmla="*/ 597568 h 657726"/>
                  <a:gd name="connsiteX21" fmla="*/ 2726835 w 3400603"/>
                  <a:gd name="connsiteY21" fmla="*/ 573505 h 657726"/>
                  <a:gd name="connsiteX22" fmla="*/ 2811056 w 3400603"/>
                  <a:gd name="connsiteY22" fmla="*/ 561474 h 657726"/>
                  <a:gd name="connsiteX23" fmla="*/ 3051688 w 3400603"/>
                  <a:gd name="connsiteY23" fmla="*/ 537411 h 657726"/>
                  <a:gd name="connsiteX24" fmla="*/ 3123877 w 3400603"/>
                  <a:gd name="connsiteY24" fmla="*/ 513347 h 657726"/>
                  <a:gd name="connsiteX25" fmla="*/ 3159972 w 3400603"/>
                  <a:gd name="connsiteY25" fmla="*/ 501316 h 657726"/>
                  <a:gd name="connsiteX26" fmla="*/ 3196067 w 3400603"/>
                  <a:gd name="connsiteY26" fmla="*/ 477253 h 657726"/>
                  <a:gd name="connsiteX27" fmla="*/ 3256224 w 3400603"/>
                  <a:gd name="connsiteY27" fmla="*/ 429126 h 657726"/>
                  <a:gd name="connsiteX28" fmla="*/ 3292319 w 3400603"/>
                  <a:gd name="connsiteY28" fmla="*/ 356937 h 657726"/>
                  <a:gd name="connsiteX29" fmla="*/ 3340446 w 3400603"/>
                  <a:gd name="connsiteY29" fmla="*/ 296779 h 657726"/>
                  <a:gd name="connsiteX30" fmla="*/ 3388572 w 3400603"/>
                  <a:gd name="connsiteY30" fmla="*/ 152400 h 657726"/>
                  <a:gd name="connsiteX31" fmla="*/ 3400603 w 3400603"/>
                  <a:gd name="connsiteY31" fmla="*/ 116305 h 657726"/>
                  <a:gd name="connsiteX32" fmla="*/ 3400603 w 3400603"/>
                  <a:gd name="connsiteY32" fmla="*/ 32084 h 657726"/>
                  <a:gd name="connsiteX0" fmla="*/ 2879235 w 3400603"/>
                  <a:gd name="connsiteY0" fmla="*/ 0 h 657726"/>
                  <a:gd name="connsiteX1" fmla="*/ 7698 w 3400603"/>
                  <a:gd name="connsiteY1" fmla="*/ 164432 h 657726"/>
                  <a:gd name="connsiteX2" fmla="*/ 31761 w 3400603"/>
                  <a:gd name="connsiteY2" fmla="*/ 236621 h 657726"/>
                  <a:gd name="connsiteX3" fmla="*/ 43793 w 3400603"/>
                  <a:gd name="connsiteY3" fmla="*/ 284747 h 657726"/>
                  <a:gd name="connsiteX4" fmla="*/ 67856 w 3400603"/>
                  <a:gd name="connsiteY4" fmla="*/ 356937 h 657726"/>
                  <a:gd name="connsiteX5" fmla="*/ 103951 w 3400603"/>
                  <a:gd name="connsiteY5" fmla="*/ 381000 h 657726"/>
                  <a:gd name="connsiteX6" fmla="*/ 140046 w 3400603"/>
                  <a:gd name="connsiteY6" fmla="*/ 441158 h 657726"/>
                  <a:gd name="connsiteX7" fmla="*/ 164109 w 3400603"/>
                  <a:gd name="connsiteY7" fmla="*/ 477253 h 657726"/>
                  <a:gd name="connsiteX8" fmla="*/ 272393 w 3400603"/>
                  <a:gd name="connsiteY8" fmla="*/ 525379 h 657726"/>
                  <a:gd name="connsiteX9" fmla="*/ 344582 w 3400603"/>
                  <a:gd name="connsiteY9" fmla="*/ 549442 h 657726"/>
                  <a:gd name="connsiteX10" fmla="*/ 380677 w 3400603"/>
                  <a:gd name="connsiteY10" fmla="*/ 561474 h 657726"/>
                  <a:gd name="connsiteX11" fmla="*/ 440835 w 3400603"/>
                  <a:gd name="connsiteY11" fmla="*/ 573505 h 657726"/>
                  <a:gd name="connsiteX12" fmla="*/ 488961 w 3400603"/>
                  <a:gd name="connsiteY12" fmla="*/ 585537 h 657726"/>
                  <a:gd name="connsiteX13" fmla="*/ 573182 w 3400603"/>
                  <a:gd name="connsiteY13" fmla="*/ 609600 h 657726"/>
                  <a:gd name="connsiteX14" fmla="*/ 825846 w 3400603"/>
                  <a:gd name="connsiteY14" fmla="*/ 621632 h 657726"/>
                  <a:gd name="connsiteX15" fmla="*/ 1138667 w 3400603"/>
                  <a:gd name="connsiteY15" fmla="*/ 633663 h 657726"/>
                  <a:gd name="connsiteX16" fmla="*/ 1319140 w 3400603"/>
                  <a:gd name="connsiteY16" fmla="*/ 645695 h 657726"/>
                  <a:gd name="connsiteX17" fmla="*/ 1728214 w 3400603"/>
                  <a:gd name="connsiteY17" fmla="*/ 657726 h 657726"/>
                  <a:gd name="connsiteX18" fmla="*/ 2245572 w 3400603"/>
                  <a:gd name="connsiteY18" fmla="*/ 645695 h 657726"/>
                  <a:gd name="connsiteX19" fmla="*/ 2414014 w 3400603"/>
                  <a:gd name="connsiteY19" fmla="*/ 609600 h 657726"/>
                  <a:gd name="connsiteX20" fmla="*/ 2450109 w 3400603"/>
                  <a:gd name="connsiteY20" fmla="*/ 597568 h 657726"/>
                  <a:gd name="connsiteX21" fmla="*/ 2726835 w 3400603"/>
                  <a:gd name="connsiteY21" fmla="*/ 573505 h 657726"/>
                  <a:gd name="connsiteX22" fmla="*/ 2811056 w 3400603"/>
                  <a:gd name="connsiteY22" fmla="*/ 561474 h 657726"/>
                  <a:gd name="connsiteX23" fmla="*/ 3051688 w 3400603"/>
                  <a:gd name="connsiteY23" fmla="*/ 537411 h 657726"/>
                  <a:gd name="connsiteX24" fmla="*/ 3123877 w 3400603"/>
                  <a:gd name="connsiteY24" fmla="*/ 513347 h 657726"/>
                  <a:gd name="connsiteX25" fmla="*/ 3159972 w 3400603"/>
                  <a:gd name="connsiteY25" fmla="*/ 501316 h 657726"/>
                  <a:gd name="connsiteX26" fmla="*/ 3196067 w 3400603"/>
                  <a:gd name="connsiteY26" fmla="*/ 477253 h 657726"/>
                  <a:gd name="connsiteX27" fmla="*/ 3256224 w 3400603"/>
                  <a:gd name="connsiteY27" fmla="*/ 429126 h 657726"/>
                  <a:gd name="connsiteX28" fmla="*/ 3292319 w 3400603"/>
                  <a:gd name="connsiteY28" fmla="*/ 356937 h 657726"/>
                  <a:gd name="connsiteX29" fmla="*/ 3340446 w 3400603"/>
                  <a:gd name="connsiteY29" fmla="*/ 296779 h 657726"/>
                  <a:gd name="connsiteX30" fmla="*/ 3388572 w 3400603"/>
                  <a:gd name="connsiteY30" fmla="*/ 152400 h 657726"/>
                  <a:gd name="connsiteX31" fmla="*/ 3400603 w 3400603"/>
                  <a:gd name="connsiteY31" fmla="*/ 116305 h 657726"/>
                  <a:gd name="connsiteX32" fmla="*/ 3400603 w 3400603"/>
                  <a:gd name="connsiteY32" fmla="*/ 32084 h 657726"/>
                  <a:gd name="connsiteX0" fmla="*/ 2879235 w 3412635"/>
                  <a:gd name="connsiteY0" fmla="*/ 0 h 657726"/>
                  <a:gd name="connsiteX1" fmla="*/ 7698 w 3412635"/>
                  <a:gd name="connsiteY1" fmla="*/ 164432 h 657726"/>
                  <a:gd name="connsiteX2" fmla="*/ 31761 w 3412635"/>
                  <a:gd name="connsiteY2" fmla="*/ 236621 h 657726"/>
                  <a:gd name="connsiteX3" fmla="*/ 43793 w 3412635"/>
                  <a:gd name="connsiteY3" fmla="*/ 284747 h 657726"/>
                  <a:gd name="connsiteX4" fmla="*/ 67856 w 3412635"/>
                  <a:gd name="connsiteY4" fmla="*/ 356937 h 657726"/>
                  <a:gd name="connsiteX5" fmla="*/ 103951 w 3412635"/>
                  <a:gd name="connsiteY5" fmla="*/ 381000 h 657726"/>
                  <a:gd name="connsiteX6" fmla="*/ 140046 w 3412635"/>
                  <a:gd name="connsiteY6" fmla="*/ 441158 h 657726"/>
                  <a:gd name="connsiteX7" fmla="*/ 164109 w 3412635"/>
                  <a:gd name="connsiteY7" fmla="*/ 477253 h 657726"/>
                  <a:gd name="connsiteX8" fmla="*/ 272393 w 3412635"/>
                  <a:gd name="connsiteY8" fmla="*/ 525379 h 657726"/>
                  <a:gd name="connsiteX9" fmla="*/ 344582 w 3412635"/>
                  <a:gd name="connsiteY9" fmla="*/ 549442 h 657726"/>
                  <a:gd name="connsiteX10" fmla="*/ 380677 w 3412635"/>
                  <a:gd name="connsiteY10" fmla="*/ 561474 h 657726"/>
                  <a:gd name="connsiteX11" fmla="*/ 440835 w 3412635"/>
                  <a:gd name="connsiteY11" fmla="*/ 573505 h 657726"/>
                  <a:gd name="connsiteX12" fmla="*/ 488961 w 3412635"/>
                  <a:gd name="connsiteY12" fmla="*/ 585537 h 657726"/>
                  <a:gd name="connsiteX13" fmla="*/ 573182 w 3412635"/>
                  <a:gd name="connsiteY13" fmla="*/ 609600 h 657726"/>
                  <a:gd name="connsiteX14" fmla="*/ 825846 w 3412635"/>
                  <a:gd name="connsiteY14" fmla="*/ 621632 h 657726"/>
                  <a:gd name="connsiteX15" fmla="*/ 1138667 w 3412635"/>
                  <a:gd name="connsiteY15" fmla="*/ 633663 h 657726"/>
                  <a:gd name="connsiteX16" fmla="*/ 1319140 w 3412635"/>
                  <a:gd name="connsiteY16" fmla="*/ 645695 h 657726"/>
                  <a:gd name="connsiteX17" fmla="*/ 1728214 w 3412635"/>
                  <a:gd name="connsiteY17" fmla="*/ 657726 h 657726"/>
                  <a:gd name="connsiteX18" fmla="*/ 2245572 w 3412635"/>
                  <a:gd name="connsiteY18" fmla="*/ 645695 h 657726"/>
                  <a:gd name="connsiteX19" fmla="*/ 2414014 w 3412635"/>
                  <a:gd name="connsiteY19" fmla="*/ 609600 h 657726"/>
                  <a:gd name="connsiteX20" fmla="*/ 2450109 w 3412635"/>
                  <a:gd name="connsiteY20" fmla="*/ 597568 h 657726"/>
                  <a:gd name="connsiteX21" fmla="*/ 2726835 w 3412635"/>
                  <a:gd name="connsiteY21" fmla="*/ 573505 h 657726"/>
                  <a:gd name="connsiteX22" fmla="*/ 2811056 w 3412635"/>
                  <a:gd name="connsiteY22" fmla="*/ 561474 h 657726"/>
                  <a:gd name="connsiteX23" fmla="*/ 3051688 w 3412635"/>
                  <a:gd name="connsiteY23" fmla="*/ 537411 h 657726"/>
                  <a:gd name="connsiteX24" fmla="*/ 3123877 w 3412635"/>
                  <a:gd name="connsiteY24" fmla="*/ 513347 h 657726"/>
                  <a:gd name="connsiteX25" fmla="*/ 3159972 w 3412635"/>
                  <a:gd name="connsiteY25" fmla="*/ 501316 h 657726"/>
                  <a:gd name="connsiteX26" fmla="*/ 3196067 w 3412635"/>
                  <a:gd name="connsiteY26" fmla="*/ 477253 h 657726"/>
                  <a:gd name="connsiteX27" fmla="*/ 3256224 w 3412635"/>
                  <a:gd name="connsiteY27" fmla="*/ 429126 h 657726"/>
                  <a:gd name="connsiteX28" fmla="*/ 3292319 w 3412635"/>
                  <a:gd name="connsiteY28" fmla="*/ 356937 h 657726"/>
                  <a:gd name="connsiteX29" fmla="*/ 3340446 w 3412635"/>
                  <a:gd name="connsiteY29" fmla="*/ 296779 h 657726"/>
                  <a:gd name="connsiteX30" fmla="*/ 3388572 w 3412635"/>
                  <a:gd name="connsiteY30" fmla="*/ 152400 h 657726"/>
                  <a:gd name="connsiteX31" fmla="*/ 3400603 w 3412635"/>
                  <a:gd name="connsiteY31" fmla="*/ 116305 h 657726"/>
                  <a:gd name="connsiteX32" fmla="*/ 3412635 w 3412635"/>
                  <a:gd name="connsiteY32" fmla="*/ 0 h 657726"/>
                  <a:gd name="connsiteX0" fmla="*/ 3412635 w 3416645"/>
                  <a:gd name="connsiteY0" fmla="*/ 0 h 657726"/>
                  <a:gd name="connsiteX1" fmla="*/ 7698 w 3416645"/>
                  <a:gd name="connsiteY1" fmla="*/ 164432 h 657726"/>
                  <a:gd name="connsiteX2" fmla="*/ 31761 w 3416645"/>
                  <a:gd name="connsiteY2" fmla="*/ 236621 h 657726"/>
                  <a:gd name="connsiteX3" fmla="*/ 43793 w 3416645"/>
                  <a:gd name="connsiteY3" fmla="*/ 284747 h 657726"/>
                  <a:gd name="connsiteX4" fmla="*/ 67856 w 3416645"/>
                  <a:gd name="connsiteY4" fmla="*/ 356937 h 657726"/>
                  <a:gd name="connsiteX5" fmla="*/ 103951 w 3416645"/>
                  <a:gd name="connsiteY5" fmla="*/ 381000 h 657726"/>
                  <a:gd name="connsiteX6" fmla="*/ 140046 w 3416645"/>
                  <a:gd name="connsiteY6" fmla="*/ 441158 h 657726"/>
                  <a:gd name="connsiteX7" fmla="*/ 164109 w 3416645"/>
                  <a:gd name="connsiteY7" fmla="*/ 477253 h 657726"/>
                  <a:gd name="connsiteX8" fmla="*/ 272393 w 3416645"/>
                  <a:gd name="connsiteY8" fmla="*/ 525379 h 657726"/>
                  <a:gd name="connsiteX9" fmla="*/ 344582 w 3416645"/>
                  <a:gd name="connsiteY9" fmla="*/ 549442 h 657726"/>
                  <a:gd name="connsiteX10" fmla="*/ 380677 w 3416645"/>
                  <a:gd name="connsiteY10" fmla="*/ 561474 h 657726"/>
                  <a:gd name="connsiteX11" fmla="*/ 440835 w 3416645"/>
                  <a:gd name="connsiteY11" fmla="*/ 573505 h 657726"/>
                  <a:gd name="connsiteX12" fmla="*/ 488961 w 3416645"/>
                  <a:gd name="connsiteY12" fmla="*/ 585537 h 657726"/>
                  <a:gd name="connsiteX13" fmla="*/ 573182 w 3416645"/>
                  <a:gd name="connsiteY13" fmla="*/ 609600 h 657726"/>
                  <a:gd name="connsiteX14" fmla="*/ 825846 w 3416645"/>
                  <a:gd name="connsiteY14" fmla="*/ 621632 h 657726"/>
                  <a:gd name="connsiteX15" fmla="*/ 1138667 w 3416645"/>
                  <a:gd name="connsiteY15" fmla="*/ 633663 h 657726"/>
                  <a:gd name="connsiteX16" fmla="*/ 1319140 w 3416645"/>
                  <a:gd name="connsiteY16" fmla="*/ 645695 h 657726"/>
                  <a:gd name="connsiteX17" fmla="*/ 1728214 w 3416645"/>
                  <a:gd name="connsiteY17" fmla="*/ 657726 h 657726"/>
                  <a:gd name="connsiteX18" fmla="*/ 2245572 w 3416645"/>
                  <a:gd name="connsiteY18" fmla="*/ 645695 h 657726"/>
                  <a:gd name="connsiteX19" fmla="*/ 2414014 w 3416645"/>
                  <a:gd name="connsiteY19" fmla="*/ 609600 h 657726"/>
                  <a:gd name="connsiteX20" fmla="*/ 2450109 w 3416645"/>
                  <a:gd name="connsiteY20" fmla="*/ 597568 h 657726"/>
                  <a:gd name="connsiteX21" fmla="*/ 2726835 w 3416645"/>
                  <a:gd name="connsiteY21" fmla="*/ 573505 h 657726"/>
                  <a:gd name="connsiteX22" fmla="*/ 2811056 w 3416645"/>
                  <a:gd name="connsiteY22" fmla="*/ 561474 h 657726"/>
                  <a:gd name="connsiteX23" fmla="*/ 3051688 w 3416645"/>
                  <a:gd name="connsiteY23" fmla="*/ 537411 h 657726"/>
                  <a:gd name="connsiteX24" fmla="*/ 3123877 w 3416645"/>
                  <a:gd name="connsiteY24" fmla="*/ 513347 h 657726"/>
                  <a:gd name="connsiteX25" fmla="*/ 3159972 w 3416645"/>
                  <a:gd name="connsiteY25" fmla="*/ 501316 h 657726"/>
                  <a:gd name="connsiteX26" fmla="*/ 3196067 w 3416645"/>
                  <a:gd name="connsiteY26" fmla="*/ 477253 h 657726"/>
                  <a:gd name="connsiteX27" fmla="*/ 3256224 w 3416645"/>
                  <a:gd name="connsiteY27" fmla="*/ 429126 h 657726"/>
                  <a:gd name="connsiteX28" fmla="*/ 3292319 w 3416645"/>
                  <a:gd name="connsiteY28" fmla="*/ 356937 h 657726"/>
                  <a:gd name="connsiteX29" fmla="*/ 3340446 w 3416645"/>
                  <a:gd name="connsiteY29" fmla="*/ 296779 h 657726"/>
                  <a:gd name="connsiteX30" fmla="*/ 3388572 w 3416645"/>
                  <a:gd name="connsiteY30" fmla="*/ 152400 h 657726"/>
                  <a:gd name="connsiteX31" fmla="*/ 3400603 w 3416645"/>
                  <a:gd name="connsiteY31" fmla="*/ 116305 h 657726"/>
                  <a:gd name="connsiteX32" fmla="*/ 3412635 w 3416645"/>
                  <a:gd name="connsiteY32" fmla="*/ 0 h 657726"/>
                  <a:gd name="connsiteX0" fmla="*/ 3436698 w 3440708"/>
                  <a:gd name="connsiteY0" fmla="*/ 43624 h 701350"/>
                  <a:gd name="connsiteX1" fmla="*/ 7698 w 3440708"/>
                  <a:gd name="connsiteY1" fmla="*/ 43624 h 701350"/>
                  <a:gd name="connsiteX2" fmla="*/ 55824 w 3440708"/>
                  <a:gd name="connsiteY2" fmla="*/ 280245 h 701350"/>
                  <a:gd name="connsiteX3" fmla="*/ 67856 w 3440708"/>
                  <a:gd name="connsiteY3" fmla="*/ 328371 h 701350"/>
                  <a:gd name="connsiteX4" fmla="*/ 91919 w 3440708"/>
                  <a:gd name="connsiteY4" fmla="*/ 400561 h 701350"/>
                  <a:gd name="connsiteX5" fmla="*/ 128014 w 3440708"/>
                  <a:gd name="connsiteY5" fmla="*/ 424624 h 701350"/>
                  <a:gd name="connsiteX6" fmla="*/ 164109 w 3440708"/>
                  <a:gd name="connsiteY6" fmla="*/ 484782 h 701350"/>
                  <a:gd name="connsiteX7" fmla="*/ 188172 w 3440708"/>
                  <a:gd name="connsiteY7" fmla="*/ 520877 h 701350"/>
                  <a:gd name="connsiteX8" fmla="*/ 296456 w 3440708"/>
                  <a:gd name="connsiteY8" fmla="*/ 569003 h 701350"/>
                  <a:gd name="connsiteX9" fmla="*/ 368645 w 3440708"/>
                  <a:gd name="connsiteY9" fmla="*/ 593066 h 701350"/>
                  <a:gd name="connsiteX10" fmla="*/ 404740 w 3440708"/>
                  <a:gd name="connsiteY10" fmla="*/ 605098 h 701350"/>
                  <a:gd name="connsiteX11" fmla="*/ 464898 w 3440708"/>
                  <a:gd name="connsiteY11" fmla="*/ 617129 h 701350"/>
                  <a:gd name="connsiteX12" fmla="*/ 513024 w 3440708"/>
                  <a:gd name="connsiteY12" fmla="*/ 629161 h 701350"/>
                  <a:gd name="connsiteX13" fmla="*/ 597245 w 3440708"/>
                  <a:gd name="connsiteY13" fmla="*/ 653224 h 701350"/>
                  <a:gd name="connsiteX14" fmla="*/ 849909 w 3440708"/>
                  <a:gd name="connsiteY14" fmla="*/ 665256 h 701350"/>
                  <a:gd name="connsiteX15" fmla="*/ 1162730 w 3440708"/>
                  <a:gd name="connsiteY15" fmla="*/ 677287 h 701350"/>
                  <a:gd name="connsiteX16" fmla="*/ 1343203 w 3440708"/>
                  <a:gd name="connsiteY16" fmla="*/ 689319 h 701350"/>
                  <a:gd name="connsiteX17" fmla="*/ 1752277 w 3440708"/>
                  <a:gd name="connsiteY17" fmla="*/ 701350 h 701350"/>
                  <a:gd name="connsiteX18" fmla="*/ 2269635 w 3440708"/>
                  <a:gd name="connsiteY18" fmla="*/ 689319 h 701350"/>
                  <a:gd name="connsiteX19" fmla="*/ 2438077 w 3440708"/>
                  <a:gd name="connsiteY19" fmla="*/ 653224 h 701350"/>
                  <a:gd name="connsiteX20" fmla="*/ 2474172 w 3440708"/>
                  <a:gd name="connsiteY20" fmla="*/ 641192 h 701350"/>
                  <a:gd name="connsiteX21" fmla="*/ 2750898 w 3440708"/>
                  <a:gd name="connsiteY21" fmla="*/ 617129 h 701350"/>
                  <a:gd name="connsiteX22" fmla="*/ 2835119 w 3440708"/>
                  <a:gd name="connsiteY22" fmla="*/ 605098 h 701350"/>
                  <a:gd name="connsiteX23" fmla="*/ 3075751 w 3440708"/>
                  <a:gd name="connsiteY23" fmla="*/ 581035 h 701350"/>
                  <a:gd name="connsiteX24" fmla="*/ 3147940 w 3440708"/>
                  <a:gd name="connsiteY24" fmla="*/ 556971 h 701350"/>
                  <a:gd name="connsiteX25" fmla="*/ 3184035 w 3440708"/>
                  <a:gd name="connsiteY25" fmla="*/ 544940 h 701350"/>
                  <a:gd name="connsiteX26" fmla="*/ 3220130 w 3440708"/>
                  <a:gd name="connsiteY26" fmla="*/ 520877 h 701350"/>
                  <a:gd name="connsiteX27" fmla="*/ 3280287 w 3440708"/>
                  <a:gd name="connsiteY27" fmla="*/ 472750 h 701350"/>
                  <a:gd name="connsiteX28" fmla="*/ 3316382 w 3440708"/>
                  <a:gd name="connsiteY28" fmla="*/ 400561 h 701350"/>
                  <a:gd name="connsiteX29" fmla="*/ 3364509 w 3440708"/>
                  <a:gd name="connsiteY29" fmla="*/ 340403 h 701350"/>
                  <a:gd name="connsiteX30" fmla="*/ 3412635 w 3440708"/>
                  <a:gd name="connsiteY30" fmla="*/ 196024 h 701350"/>
                  <a:gd name="connsiteX31" fmla="*/ 3424666 w 3440708"/>
                  <a:gd name="connsiteY31" fmla="*/ 159929 h 701350"/>
                  <a:gd name="connsiteX32" fmla="*/ 3436698 w 3440708"/>
                  <a:gd name="connsiteY32" fmla="*/ 43624 h 70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440708" h="701350">
                    <a:moveTo>
                      <a:pt x="3436698" y="43624"/>
                    </a:moveTo>
                    <a:cubicBezTo>
                      <a:pt x="3440708" y="87740"/>
                      <a:pt x="0" y="0"/>
                      <a:pt x="7698" y="43624"/>
                    </a:cubicBezTo>
                    <a:cubicBezTo>
                      <a:pt x="12106" y="68603"/>
                      <a:pt x="49672" y="255638"/>
                      <a:pt x="55824" y="280245"/>
                    </a:cubicBezTo>
                    <a:cubicBezTo>
                      <a:pt x="59835" y="296287"/>
                      <a:pt x="63104" y="312533"/>
                      <a:pt x="67856" y="328371"/>
                    </a:cubicBezTo>
                    <a:cubicBezTo>
                      <a:pt x="75145" y="352666"/>
                      <a:pt x="70814" y="386491"/>
                      <a:pt x="91919" y="400561"/>
                    </a:cubicBezTo>
                    <a:lnTo>
                      <a:pt x="128014" y="424624"/>
                    </a:lnTo>
                    <a:cubicBezTo>
                      <a:pt x="148908" y="487309"/>
                      <a:pt x="126358" y="437594"/>
                      <a:pt x="164109" y="484782"/>
                    </a:cubicBezTo>
                    <a:cubicBezTo>
                      <a:pt x="173142" y="496073"/>
                      <a:pt x="177947" y="510652"/>
                      <a:pt x="188172" y="520877"/>
                    </a:cubicBezTo>
                    <a:cubicBezTo>
                      <a:pt x="216772" y="549477"/>
                      <a:pt x="260715" y="557089"/>
                      <a:pt x="296456" y="569003"/>
                    </a:cubicBezTo>
                    <a:lnTo>
                      <a:pt x="368645" y="593066"/>
                    </a:lnTo>
                    <a:cubicBezTo>
                      <a:pt x="380677" y="597077"/>
                      <a:pt x="392304" y="602611"/>
                      <a:pt x="404740" y="605098"/>
                    </a:cubicBezTo>
                    <a:cubicBezTo>
                      <a:pt x="424793" y="609108"/>
                      <a:pt x="444935" y="612693"/>
                      <a:pt x="464898" y="617129"/>
                    </a:cubicBezTo>
                    <a:cubicBezTo>
                      <a:pt x="481040" y="620716"/>
                      <a:pt x="497124" y="624618"/>
                      <a:pt x="513024" y="629161"/>
                    </a:cubicBezTo>
                    <a:cubicBezTo>
                      <a:pt x="538485" y="636436"/>
                      <a:pt x="571134" y="651135"/>
                      <a:pt x="597245" y="653224"/>
                    </a:cubicBezTo>
                    <a:cubicBezTo>
                      <a:pt x="681293" y="659948"/>
                      <a:pt x="765668" y="661671"/>
                      <a:pt x="849909" y="665256"/>
                    </a:cubicBezTo>
                    <a:lnTo>
                      <a:pt x="1162730" y="677287"/>
                    </a:lnTo>
                    <a:cubicBezTo>
                      <a:pt x="1222950" y="680225"/>
                      <a:pt x="1282962" y="686860"/>
                      <a:pt x="1343203" y="689319"/>
                    </a:cubicBezTo>
                    <a:cubicBezTo>
                      <a:pt x="1479506" y="694882"/>
                      <a:pt x="1615919" y="697340"/>
                      <a:pt x="1752277" y="701350"/>
                    </a:cubicBezTo>
                    <a:lnTo>
                      <a:pt x="2269635" y="689319"/>
                    </a:lnTo>
                    <a:cubicBezTo>
                      <a:pt x="2304149" y="687910"/>
                      <a:pt x="2413457" y="661431"/>
                      <a:pt x="2438077" y="653224"/>
                    </a:cubicBezTo>
                    <a:cubicBezTo>
                      <a:pt x="2450109" y="649213"/>
                      <a:pt x="2461573" y="642646"/>
                      <a:pt x="2474172" y="641192"/>
                    </a:cubicBezTo>
                    <a:cubicBezTo>
                      <a:pt x="2566152" y="630579"/>
                      <a:pt x="2659238" y="630223"/>
                      <a:pt x="2750898" y="617129"/>
                    </a:cubicBezTo>
                    <a:cubicBezTo>
                      <a:pt x="2778972" y="613119"/>
                      <a:pt x="2806901" y="607920"/>
                      <a:pt x="2835119" y="605098"/>
                    </a:cubicBezTo>
                    <a:cubicBezTo>
                      <a:pt x="3119251" y="576685"/>
                      <a:pt x="2885833" y="608165"/>
                      <a:pt x="3075751" y="581035"/>
                    </a:cubicBezTo>
                    <a:lnTo>
                      <a:pt x="3147940" y="556971"/>
                    </a:lnTo>
                    <a:lnTo>
                      <a:pt x="3184035" y="544940"/>
                    </a:lnTo>
                    <a:cubicBezTo>
                      <a:pt x="3196067" y="536919"/>
                      <a:pt x="3208839" y="529910"/>
                      <a:pt x="3220130" y="520877"/>
                    </a:cubicBezTo>
                    <a:cubicBezTo>
                      <a:pt x="3305857" y="452295"/>
                      <a:pt x="3169184" y="546819"/>
                      <a:pt x="3280287" y="472750"/>
                    </a:cubicBezTo>
                    <a:cubicBezTo>
                      <a:pt x="3349241" y="369324"/>
                      <a:pt x="3266577" y="500173"/>
                      <a:pt x="3316382" y="400561"/>
                    </a:cubicBezTo>
                    <a:cubicBezTo>
                      <a:pt x="3331560" y="370204"/>
                      <a:pt x="3342126" y="362785"/>
                      <a:pt x="3364509" y="340403"/>
                    </a:cubicBezTo>
                    <a:lnTo>
                      <a:pt x="3412635" y="196024"/>
                    </a:lnTo>
                    <a:cubicBezTo>
                      <a:pt x="3416645" y="183992"/>
                      <a:pt x="3424666" y="172611"/>
                      <a:pt x="3424666" y="159929"/>
                    </a:cubicBezTo>
                    <a:lnTo>
                      <a:pt x="3436698" y="43624"/>
                    </a:lnTo>
                  </a:path>
                </a:pathLst>
              </a:cu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221" name="TextBox 50"/>
              <p:cNvSpPr txBox="1">
                <a:spLocks noChangeArrowheads="1"/>
              </p:cNvSpPr>
              <p:nvPr/>
            </p:nvSpPr>
            <p:spPr bwMode="auto">
              <a:xfrm>
                <a:off x="4343400" y="2819402"/>
                <a:ext cx="471765" cy="512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N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5334000" y="3886200"/>
              <a:ext cx="990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" name="Group 52"/>
            <p:cNvGrpSpPr>
              <a:grpSpLocks/>
            </p:cNvGrpSpPr>
            <p:nvPr/>
          </p:nvGrpSpPr>
          <p:grpSpPr bwMode="auto">
            <a:xfrm>
              <a:off x="5181600" y="4114800"/>
              <a:ext cx="1143000" cy="457200"/>
              <a:chOff x="4114800" y="2819400"/>
              <a:chExt cx="2057400" cy="512964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4114800" y="2819400"/>
                <a:ext cx="2057400" cy="381161"/>
              </a:xfrm>
              <a:custGeom>
                <a:avLst/>
                <a:gdLst>
                  <a:gd name="connsiteX0" fmla="*/ 0 w 3404936"/>
                  <a:gd name="connsiteY0" fmla="*/ 0 h 625642"/>
                  <a:gd name="connsiteX1" fmla="*/ 12031 w 3404936"/>
                  <a:gd name="connsiteY1" fmla="*/ 132348 h 625642"/>
                  <a:gd name="connsiteX2" fmla="*/ 36094 w 3404936"/>
                  <a:gd name="connsiteY2" fmla="*/ 204537 h 625642"/>
                  <a:gd name="connsiteX3" fmla="*/ 48126 w 3404936"/>
                  <a:gd name="connsiteY3" fmla="*/ 252663 h 625642"/>
                  <a:gd name="connsiteX4" fmla="*/ 72189 w 3404936"/>
                  <a:gd name="connsiteY4" fmla="*/ 324853 h 625642"/>
                  <a:gd name="connsiteX5" fmla="*/ 108284 w 3404936"/>
                  <a:gd name="connsiteY5" fmla="*/ 348916 h 625642"/>
                  <a:gd name="connsiteX6" fmla="*/ 144379 w 3404936"/>
                  <a:gd name="connsiteY6" fmla="*/ 409074 h 625642"/>
                  <a:gd name="connsiteX7" fmla="*/ 168442 w 3404936"/>
                  <a:gd name="connsiteY7" fmla="*/ 445169 h 625642"/>
                  <a:gd name="connsiteX8" fmla="*/ 276726 w 3404936"/>
                  <a:gd name="connsiteY8" fmla="*/ 493295 h 625642"/>
                  <a:gd name="connsiteX9" fmla="*/ 348915 w 3404936"/>
                  <a:gd name="connsiteY9" fmla="*/ 517358 h 625642"/>
                  <a:gd name="connsiteX10" fmla="*/ 385010 w 3404936"/>
                  <a:gd name="connsiteY10" fmla="*/ 529390 h 625642"/>
                  <a:gd name="connsiteX11" fmla="*/ 445168 w 3404936"/>
                  <a:gd name="connsiteY11" fmla="*/ 541421 h 625642"/>
                  <a:gd name="connsiteX12" fmla="*/ 493294 w 3404936"/>
                  <a:gd name="connsiteY12" fmla="*/ 553453 h 625642"/>
                  <a:gd name="connsiteX13" fmla="*/ 577515 w 3404936"/>
                  <a:gd name="connsiteY13" fmla="*/ 577516 h 625642"/>
                  <a:gd name="connsiteX14" fmla="*/ 830179 w 3404936"/>
                  <a:gd name="connsiteY14" fmla="*/ 589548 h 625642"/>
                  <a:gd name="connsiteX15" fmla="*/ 1143000 w 3404936"/>
                  <a:gd name="connsiteY15" fmla="*/ 601579 h 625642"/>
                  <a:gd name="connsiteX16" fmla="*/ 1323473 w 3404936"/>
                  <a:gd name="connsiteY16" fmla="*/ 613611 h 625642"/>
                  <a:gd name="connsiteX17" fmla="*/ 1732547 w 3404936"/>
                  <a:gd name="connsiteY17" fmla="*/ 625642 h 625642"/>
                  <a:gd name="connsiteX18" fmla="*/ 2249905 w 3404936"/>
                  <a:gd name="connsiteY18" fmla="*/ 613611 h 625642"/>
                  <a:gd name="connsiteX19" fmla="*/ 2418347 w 3404936"/>
                  <a:gd name="connsiteY19" fmla="*/ 577516 h 625642"/>
                  <a:gd name="connsiteX20" fmla="*/ 2454442 w 3404936"/>
                  <a:gd name="connsiteY20" fmla="*/ 565484 h 625642"/>
                  <a:gd name="connsiteX21" fmla="*/ 2731168 w 3404936"/>
                  <a:gd name="connsiteY21" fmla="*/ 541421 h 625642"/>
                  <a:gd name="connsiteX22" fmla="*/ 2815389 w 3404936"/>
                  <a:gd name="connsiteY22" fmla="*/ 529390 h 625642"/>
                  <a:gd name="connsiteX23" fmla="*/ 3056021 w 3404936"/>
                  <a:gd name="connsiteY23" fmla="*/ 505327 h 625642"/>
                  <a:gd name="connsiteX24" fmla="*/ 3128210 w 3404936"/>
                  <a:gd name="connsiteY24" fmla="*/ 481263 h 625642"/>
                  <a:gd name="connsiteX25" fmla="*/ 3164305 w 3404936"/>
                  <a:gd name="connsiteY25" fmla="*/ 469232 h 625642"/>
                  <a:gd name="connsiteX26" fmla="*/ 3200400 w 3404936"/>
                  <a:gd name="connsiteY26" fmla="*/ 445169 h 625642"/>
                  <a:gd name="connsiteX27" fmla="*/ 3260557 w 3404936"/>
                  <a:gd name="connsiteY27" fmla="*/ 397042 h 625642"/>
                  <a:gd name="connsiteX28" fmla="*/ 3296652 w 3404936"/>
                  <a:gd name="connsiteY28" fmla="*/ 324853 h 625642"/>
                  <a:gd name="connsiteX29" fmla="*/ 3344779 w 3404936"/>
                  <a:gd name="connsiteY29" fmla="*/ 264695 h 625642"/>
                  <a:gd name="connsiteX30" fmla="*/ 3392905 w 3404936"/>
                  <a:gd name="connsiteY30" fmla="*/ 120316 h 625642"/>
                  <a:gd name="connsiteX31" fmla="*/ 3404936 w 3404936"/>
                  <a:gd name="connsiteY31" fmla="*/ 84221 h 625642"/>
                  <a:gd name="connsiteX32" fmla="*/ 3404936 w 3404936"/>
                  <a:gd name="connsiteY32" fmla="*/ 0 h 625642"/>
                  <a:gd name="connsiteX0" fmla="*/ 0 w 3416968"/>
                  <a:gd name="connsiteY0" fmla="*/ 0 h 657726"/>
                  <a:gd name="connsiteX1" fmla="*/ 24063 w 3416968"/>
                  <a:gd name="connsiteY1" fmla="*/ 164432 h 657726"/>
                  <a:gd name="connsiteX2" fmla="*/ 48126 w 3416968"/>
                  <a:gd name="connsiteY2" fmla="*/ 236621 h 657726"/>
                  <a:gd name="connsiteX3" fmla="*/ 60158 w 3416968"/>
                  <a:gd name="connsiteY3" fmla="*/ 284747 h 657726"/>
                  <a:gd name="connsiteX4" fmla="*/ 84221 w 3416968"/>
                  <a:gd name="connsiteY4" fmla="*/ 356937 h 657726"/>
                  <a:gd name="connsiteX5" fmla="*/ 120316 w 3416968"/>
                  <a:gd name="connsiteY5" fmla="*/ 381000 h 657726"/>
                  <a:gd name="connsiteX6" fmla="*/ 156411 w 3416968"/>
                  <a:gd name="connsiteY6" fmla="*/ 441158 h 657726"/>
                  <a:gd name="connsiteX7" fmla="*/ 180474 w 3416968"/>
                  <a:gd name="connsiteY7" fmla="*/ 477253 h 657726"/>
                  <a:gd name="connsiteX8" fmla="*/ 288758 w 3416968"/>
                  <a:gd name="connsiteY8" fmla="*/ 525379 h 657726"/>
                  <a:gd name="connsiteX9" fmla="*/ 360947 w 3416968"/>
                  <a:gd name="connsiteY9" fmla="*/ 549442 h 657726"/>
                  <a:gd name="connsiteX10" fmla="*/ 397042 w 3416968"/>
                  <a:gd name="connsiteY10" fmla="*/ 561474 h 657726"/>
                  <a:gd name="connsiteX11" fmla="*/ 457200 w 3416968"/>
                  <a:gd name="connsiteY11" fmla="*/ 573505 h 657726"/>
                  <a:gd name="connsiteX12" fmla="*/ 505326 w 3416968"/>
                  <a:gd name="connsiteY12" fmla="*/ 585537 h 657726"/>
                  <a:gd name="connsiteX13" fmla="*/ 589547 w 3416968"/>
                  <a:gd name="connsiteY13" fmla="*/ 609600 h 657726"/>
                  <a:gd name="connsiteX14" fmla="*/ 842211 w 3416968"/>
                  <a:gd name="connsiteY14" fmla="*/ 621632 h 657726"/>
                  <a:gd name="connsiteX15" fmla="*/ 1155032 w 3416968"/>
                  <a:gd name="connsiteY15" fmla="*/ 633663 h 657726"/>
                  <a:gd name="connsiteX16" fmla="*/ 1335505 w 3416968"/>
                  <a:gd name="connsiteY16" fmla="*/ 645695 h 657726"/>
                  <a:gd name="connsiteX17" fmla="*/ 1744579 w 3416968"/>
                  <a:gd name="connsiteY17" fmla="*/ 657726 h 657726"/>
                  <a:gd name="connsiteX18" fmla="*/ 2261937 w 3416968"/>
                  <a:gd name="connsiteY18" fmla="*/ 645695 h 657726"/>
                  <a:gd name="connsiteX19" fmla="*/ 2430379 w 3416968"/>
                  <a:gd name="connsiteY19" fmla="*/ 609600 h 657726"/>
                  <a:gd name="connsiteX20" fmla="*/ 2466474 w 3416968"/>
                  <a:gd name="connsiteY20" fmla="*/ 597568 h 657726"/>
                  <a:gd name="connsiteX21" fmla="*/ 2743200 w 3416968"/>
                  <a:gd name="connsiteY21" fmla="*/ 573505 h 657726"/>
                  <a:gd name="connsiteX22" fmla="*/ 2827421 w 3416968"/>
                  <a:gd name="connsiteY22" fmla="*/ 561474 h 657726"/>
                  <a:gd name="connsiteX23" fmla="*/ 3068053 w 3416968"/>
                  <a:gd name="connsiteY23" fmla="*/ 537411 h 657726"/>
                  <a:gd name="connsiteX24" fmla="*/ 3140242 w 3416968"/>
                  <a:gd name="connsiteY24" fmla="*/ 513347 h 657726"/>
                  <a:gd name="connsiteX25" fmla="*/ 3176337 w 3416968"/>
                  <a:gd name="connsiteY25" fmla="*/ 501316 h 657726"/>
                  <a:gd name="connsiteX26" fmla="*/ 3212432 w 3416968"/>
                  <a:gd name="connsiteY26" fmla="*/ 477253 h 657726"/>
                  <a:gd name="connsiteX27" fmla="*/ 3272589 w 3416968"/>
                  <a:gd name="connsiteY27" fmla="*/ 429126 h 657726"/>
                  <a:gd name="connsiteX28" fmla="*/ 3308684 w 3416968"/>
                  <a:gd name="connsiteY28" fmla="*/ 356937 h 657726"/>
                  <a:gd name="connsiteX29" fmla="*/ 3356811 w 3416968"/>
                  <a:gd name="connsiteY29" fmla="*/ 296779 h 657726"/>
                  <a:gd name="connsiteX30" fmla="*/ 3404937 w 3416968"/>
                  <a:gd name="connsiteY30" fmla="*/ 152400 h 657726"/>
                  <a:gd name="connsiteX31" fmla="*/ 3416968 w 3416968"/>
                  <a:gd name="connsiteY31" fmla="*/ 116305 h 657726"/>
                  <a:gd name="connsiteX32" fmla="*/ 3416968 w 3416968"/>
                  <a:gd name="connsiteY32" fmla="*/ 32084 h 657726"/>
                  <a:gd name="connsiteX0" fmla="*/ 1507635 w 3400603"/>
                  <a:gd name="connsiteY0" fmla="*/ 0 h 657726"/>
                  <a:gd name="connsiteX1" fmla="*/ 7698 w 3400603"/>
                  <a:gd name="connsiteY1" fmla="*/ 164432 h 657726"/>
                  <a:gd name="connsiteX2" fmla="*/ 31761 w 3400603"/>
                  <a:gd name="connsiteY2" fmla="*/ 236621 h 657726"/>
                  <a:gd name="connsiteX3" fmla="*/ 43793 w 3400603"/>
                  <a:gd name="connsiteY3" fmla="*/ 284747 h 657726"/>
                  <a:gd name="connsiteX4" fmla="*/ 67856 w 3400603"/>
                  <a:gd name="connsiteY4" fmla="*/ 356937 h 657726"/>
                  <a:gd name="connsiteX5" fmla="*/ 103951 w 3400603"/>
                  <a:gd name="connsiteY5" fmla="*/ 381000 h 657726"/>
                  <a:gd name="connsiteX6" fmla="*/ 140046 w 3400603"/>
                  <a:gd name="connsiteY6" fmla="*/ 441158 h 657726"/>
                  <a:gd name="connsiteX7" fmla="*/ 164109 w 3400603"/>
                  <a:gd name="connsiteY7" fmla="*/ 477253 h 657726"/>
                  <a:gd name="connsiteX8" fmla="*/ 272393 w 3400603"/>
                  <a:gd name="connsiteY8" fmla="*/ 525379 h 657726"/>
                  <a:gd name="connsiteX9" fmla="*/ 344582 w 3400603"/>
                  <a:gd name="connsiteY9" fmla="*/ 549442 h 657726"/>
                  <a:gd name="connsiteX10" fmla="*/ 380677 w 3400603"/>
                  <a:gd name="connsiteY10" fmla="*/ 561474 h 657726"/>
                  <a:gd name="connsiteX11" fmla="*/ 440835 w 3400603"/>
                  <a:gd name="connsiteY11" fmla="*/ 573505 h 657726"/>
                  <a:gd name="connsiteX12" fmla="*/ 488961 w 3400603"/>
                  <a:gd name="connsiteY12" fmla="*/ 585537 h 657726"/>
                  <a:gd name="connsiteX13" fmla="*/ 573182 w 3400603"/>
                  <a:gd name="connsiteY13" fmla="*/ 609600 h 657726"/>
                  <a:gd name="connsiteX14" fmla="*/ 825846 w 3400603"/>
                  <a:gd name="connsiteY14" fmla="*/ 621632 h 657726"/>
                  <a:gd name="connsiteX15" fmla="*/ 1138667 w 3400603"/>
                  <a:gd name="connsiteY15" fmla="*/ 633663 h 657726"/>
                  <a:gd name="connsiteX16" fmla="*/ 1319140 w 3400603"/>
                  <a:gd name="connsiteY16" fmla="*/ 645695 h 657726"/>
                  <a:gd name="connsiteX17" fmla="*/ 1728214 w 3400603"/>
                  <a:gd name="connsiteY17" fmla="*/ 657726 h 657726"/>
                  <a:gd name="connsiteX18" fmla="*/ 2245572 w 3400603"/>
                  <a:gd name="connsiteY18" fmla="*/ 645695 h 657726"/>
                  <a:gd name="connsiteX19" fmla="*/ 2414014 w 3400603"/>
                  <a:gd name="connsiteY19" fmla="*/ 609600 h 657726"/>
                  <a:gd name="connsiteX20" fmla="*/ 2450109 w 3400603"/>
                  <a:gd name="connsiteY20" fmla="*/ 597568 h 657726"/>
                  <a:gd name="connsiteX21" fmla="*/ 2726835 w 3400603"/>
                  <a:gd name="connsiteY21" fmla="*/ 573505 h 657726"/>
                  <a:gd name="connsiteX22" fmla="*/ 2811056 w 3400603"/>
                  <a:gd name="connsiteY22" fmla="*/ 561474 h 657726"/>
                  <a:gd name="connsiteX23" fmla="*/ 3051688 w 3400603"/>
                  <a:gd name="connsiteY23" fmla="*/ 537411 h 657726"/>
                  <a:gd name="connsiteX24" fmla="*/ 3123877 w 3400603"/>
                  <a:gd name="connsiteY24" fmla="*/ 513347 h 657726"/>
                  <a:gd name="connsiteX25" fmla="*/ 3159972 w 3400603"/>
                  <a:gd name="connsiteY25" fmla="*/ 501316 h 657726"/>
                  <a:gd name="connsiteX26" fmla="*/ 3196067 w 3400603"/>
                  <a:gd name="connsiteY26" fmla="*/ 477253 h 657726"/>
                  <a:gd name="connsiteX27" fmla="*/ 3256224 w 3400603"/>
                  <a:gd name="connsiteY27" fmla="*/ 429126 h 657726"/>
                  <a:gd name="connsiteX28" fmla="*/ 3292319 w 3400603"/>
                  <a:gd name="connsiteY28" fmla="*/ 356937 h 657726"/>
                  <a:gd name="connsiteX29" fmla="*/ 3340446 w 3400603"/>
                  <a:gd name="connsiteY29" fmla="*/ 296779 h 657726"/>
                  <a:gd name="connsiteX30" fmla="*/ 3388572 w 3400603"/>
                  <a:gd name="connsiteY30" fmla="*/ 152400 h 657726"/>
                  <a:gd name="connsiteX31" fmla="*/ 3400603 w 3400603"/>
                  <a:gd name="connsiteY31" fmla="*/ 116305 h 657726"/>
                  <a:gd name="connsiteX32" fmla="*/ 3400603 w 3400603"/>
                  <a:gd name="connsiteY32" fmla="*/ 32084 h 657726"/>
                  <a:gd name="connsiteX0" fmla="*/ 2879235 w 3400603"/>
                  <a:gd name="connsiteY0" fmla="*/ 0 h 657726"/>
                  <a:gd name="connsiteX1" fmla="*/ 7698 w 3400603"/>
                  <a:gd name="connsiteY1" fmla="*/ 164432 h 657726"/>
                  <a:gd name="connsiteX2" fmla="*/ 31761 w 3400603"/>
                  <a:gd name="connsiteY2" fmla="*/ 236621 h 657726"/>
                  <a:gd name="connsiteX3" fmla="*/ 43793 w 3400603"/>
                  <a:gd name="connsiteY3" fmla="*/ 284747 h 657726"/>
                  <a:gd name="connsiteX4" fmla="*/ 67856 w 3400603"/>
                  <a:gd name="connsiteY4" fmla="*/ 356937 h 657726"/>
                  <a:gd name="connsiteX5" fmla="*/ 103951 w 3400603"/>
                  <a:gd name="connsiteY5" fmla="*/ 381000 h 657726"/>
                  <a:gd name="connsiteX6" fmla="*/ 140046 w 3400603"/>
                  <a:gd name="connsiteY6" fmla="*/ 441158 h 657726"/>
                  <a:gd name="connsiteX7" fmla="*/ 164109 w 3400603"/>
                  <a:gd name="connsiteY7" fmla="*/ 477253 h 657726"/>
                  <a:gd name="connsiteX8" fmla="*/ 272393 w 3400603"/>
                  <a:gd name="connsiteY8" fmla="*/ 525379 h 657726"/>
                  <a:gd name="connsiteX9" fmla="*/ 344582 w 3400603"/>
                  <a:gd name="connsiteY9" fmla="*/ 549442 h 657726"/>
                  <a:gd name="connsiteX10" fmla="*/ 380677 w 3400603"/>
                  <a:gd name="connsiteY10" fmla="*/ 561474 h 657726"/>
                  <a:gd name="connsiteX11" fmla="*/ 440835 w 3400603"/>
                  <a:gd name="connsiteY11" fmla="*/ 573505 h 657726"/>
                  <a:gd name="connsiteX12" fmla="*/ 488961 w 3400603"/>
                  <a:gd name="connsiteY12" fmla="*/ 585537 h 657726"/>
                  <a:gd name="connsiteX13" fmla="*/ 573182 w 3400603"/>
                  <a:gd name="connsiteY13" fmla="*/ 609600 h 657726"/>
                  <a:gd name="connsiteX14" fmla="*/ 825846 w 3400603"/>
                  <a:gd name="connsiteY14" fmla="*/ 621632 h 657726"/>
                  <a:gd name="connsiteX15" fmla="*/ 1138667 w 3400603"/>
                  <a:gd name="connsiteY15" fmla="*/ 633663 h 657726"/>
                  <a:gd name="connsiteX16" fmla="*/ 1319140 w 3400603"/>
                  <a:gd name="connsiteY16" fmla="*/ 645695 h 657726"/>
                  <a:gd name="connsiteX17" fmla="*/ 1728214 w 3400603"/>
                  <a:gd name="connsiteY17" fmla="*/ 657726 h 657726"/>
                  <a:gd name="connsiteX18" fmla="*/ 2245572 w 3400603"/>
                  <a:gd name="connsiteY18" fmla="*/ 645695 h 657726"/>
                  <a:gd name="connsiteX19" fmla="*/ 2414014 w 3400603"/>
                  <a:gd name="connsiteY19" fmla="*/ 609600 h 657726"/>
                  <a:gd name="connsiteX20" fmla="*/ 2450109 w 3400603"/>
                  <a:gd name="connsiteY20" fmla="*/ 597568 h 657726"/>
                  <a:gd name="connsiteX21" fmla="*/ 2726835 w 3400603"/>
                  <a:gd name="connsiteY21" fmla="*/ 573505 h 657726"/>
                  <a:gd name="connsiteX22" fmla="*/ 2811056 w 3400603"/>
                  <a:gd name="connsiteY22" fmla="*/ 561474 h 657726"/>
                  <a:gd name="connsiteX23" fmla="*/ 3051688 w 3400603"/>
                  <a:gd name="connsiteY23" fmla="*/ 537411 h 657726"/>
                  <a:gd name="connsiteX24" fmla="*/ 3123877 w 3400603"/>
                  <a:gd name="connsiteY24" fmla="*/ 513347 h 657726"/>
                  <a:gd name="connsiteX25" fmla="*/ 3159972 w 3400603"/>
                  <a:gd name="connsiteY25" fmla="*/ 501316 h 657726"/>
                  <a:gd name="connsiteX26" fmla="*/ 3196067 w 3400603"/>
                  <a:gd name="connsiteY26" fmla="*/ 477253 h 657726"/>
                  <a:gd name="connsiteX27" fmla="*/ 3256224 w 3400603"/>
                  <a:gd name="connsiteY27" fmla="*/ 429126 h 657726"/>
                  <a:gd name="connsiteX28" fmla="*/ 3292319 w 3400603"/>
                  <a:gd name="connsiteY28" fmla="*/ 356937 h 657726"/>
                  <a:gd name="connsiteX29" fmla="*/ 3340446 w 3400603"/>
                  <a:gd name="connsiteY29" fmla="*/ 296779 h 657726"/>
                  <a:gd name="connsiteX30" fmla="*/ 3388572 w 3400603"/>
                  <a:gd name="connsiteY30" fmla="*/ 152400 h 657726"/>
                  <a:gd name="connsiteX31" fmla="*/ 3400603 w 3400603"/>
                  <a:gd name="connsiteY31" fmla="*/ 116305 h 657726"/>
                  <a:gd name="connsiteX32" fmla="*/ 3400603 w 3400603"/>
                  <a:gd name="connsiteY32" fmla="*/ 32084 h 657726"/>
                  <a:gd name="connsiteX0" fmla="*/ 2879235 w 3412635"/>
                  <a:gd name="connsiteY0" fmla="*/ 0 h 657726"/>
                  <a:gd name="connsiteX1" fmla="*/ 7698 w 3412635"/>
                  <a:gd name="connsiteY1" fmla="*/ 164432 h 657726"/>
                  <a:gd name="connsiteX2" fmla="*/ 31761 w 3412635"/>
                  <a:gd name="connsiteY2" fmla="*/ 236621 h 657726"/>
                  <a:gd name="connsiteX3" fmla="*/ 43793 w 3412635"/>
                  <a:gd name="connsiteY3" fmla="*/ 284747 h 657726"/>
                  <a:gd name="connsiteX4" fmla="*/ 67856 w 3412635"/>
                  <a:gd name="connsiteY4" fmla="*/ 356937 h 657726"/>
                  <a:gd name="connsiteX5" fmla="*/ 103951 w 3412635"/>
                  <a:gd name="connsiteY5" fmla="*/ 381000 h 657726"/>
                  <a:gd name="connsiteX6" fmla="*/ 140046 w 3412635"/>
                  <a:gd name="connsiteY6" fmla="*/ 441158 h 657726"/>
                  <a:gd name="connsiteX7" fmla="*/ 164109 w 3412635"/>
                  <a:gd name="connsiteY7" fmla="*/ 477253 h 657726"/>
                  <a:gd name="connsiteX8" fmla="*/ 272393 w 3412635"/>
                  <a:gd name="connsiteY8" fmla="*/ 525379 h 657726"/>
                  <a:gd name="connsiteX9" fmla="*/ 344582 w 3412635"/>
                  <a:gd name="connsiteY9" fmla="*/ 549442 h 657726"/>
                  <a:gd name="connsiteX10" fmla="*/ 380677 w 3412635"/>
                  <a:gd name="connsiteY10" fmla="*/ 561474 h 657726"/>
                  <a:gd name="connsiteX11" fmla="*/ 440835 w 3412635"/>
                  <a:gd name="connsiteY11" fmla="*/ 573505 h 657726"/>
                  <a:gd name="connsiteX12" fmla="*/ 488961 w 3412635"/>
                  <a:gd name="connsiteY12" fmla="*/ 585537 h 657726"/>
                  <a:gd name="connsiteX13" fmla="*/ 573182 w 3412635"/>
                  <a:gd name="connsiteY13" fmla="*/ 609600 h 657726"/>
                  <a:gd name="connsiteX14" fmla="*/ 825846 w 3412635"/>
                  <a:gd name="connsiteY14" fmla="*/ 621632 h 657726"/>
                  <a:gd name="connsiteX15" fmla="*/ 1138667 w 3412635"/>
                  <a:gd name="connsiteY15" fmla="*/ 633663 h 657726"/>
                  <a:gd name="connsiteX16" fmla="*/ 1319140 w 3412635"/>
                  <a:gd name="connsiteY16" fmla="*/ 645695 h 657726"/>
                  <a:gd name="connsiteX17" fmla="*/ 1728214 w 3412635"/>
                  <a:gd name="connsiteY17" fmla="*/ 657726 h 657726"/>
                  <a:gd name="connsiteX18" fmla="*/ 2245572 w 3412635"/>
                  <a:gd name="connsiteY18" fmla="*/ 645695 h 657726"/>
                  <a:gd name="connsiteX19" fmla="*/ 2414014 w 3412635"/>
                  <a:gd name="connsiteY19" fmla="*/ 609600 h 657726"/>
                  <a:gd name="connsiteX20" fmla="*/ 2450109 w 3412635"/>
                  <a:gd name="connsiteY20" fmla="*/ 597568 h 657726"/>
                  <a:gd name="connsiteX21" fmla="*/ 2726835 w 3412635"/>
                  <a:gd name="connsiteY21" fmla="*/ 573505 h 657726"/>
                  <a:gd name="connsiteX22" fmla="*/ 2811056 w 3412635"/>
                  <a:gd name="connsiteY22" fmla="*/ 561474 h 657726"/>
                  <a:gd name="connsiteX23" fmla="*/ 3051688 w 3412635"/>
                  <a:gd name="connsiteY23" fmla="*/ 537411 h 657726"/>
                  <a:gd name="connsiteX24" fmla="*/ 3123877 w 3412635"/>
                  <a:gd name="connsiteY24" fmla="*/ 513347 h 657726"/>
                  <a:gd name="connsiteX25" fmla="*/ 3159972 w 3412635"/>
                  <a:gd name="connsiteY25" fmla="*/ 501316 h 657726"/>
                  <a:gd name="connsiteX26" fmla="*/ 3196067 w 3412635"/>
                  <a:gd name="connsiteY26" fmla="*/ 477253 h 657726"/>
                  <a:gd name="connsiteX27" fmla="*/ 3256224 w 3412635"/>
                  <a:gd name="connsiteY27" fmla="*/ 429126 h 657726"/>
                  <a:gd name="connsiteX28" fmla="*/ 3292319 w 3412635"/>
                  <a:gd name="connsiteY28" fmla="*/ 356937 h 657726"/>
                  <a:gd name="connsiteX29" fmla="*/ 3340446 w 3412635"/>
                  <a:gd name="connsiteY29" fmla="*/ 296779 h 657726"/>
                  <a:gd name="connsiteX30" fmla="*/ 3388572 w 3412635"/>
                  <a:gd name="connsiteY30" fmla="*/ 152400 h 657726"/>
                  <a:gd name="connsiteX31" fmla="*/ 3400603 w 3412635"/>
                  <a:gd name="connsiteY31" fmla="*/ 116305 h 657726"/>
                  <a:gd name="connsiteX32" fmla="*/ 3412635 w 3412635"/>
                  <a:gd name="connsiteY32" fmla="*/ 0 h 657726"/>
                  <a:gd name="connsiteX0" fmla="*/ 3412635 w 3416645"/>
                  <a:gd name="connsiteY0" fmla="*/ 0 h 657726"/>
                  <a:gd name="connsiteX1" fmla="*/ 7698 w 3416645"/>
                  <a:gd name="connsiteY1" fmla="*/ 164432 h 657726"/>
                  <a:gd name="connsiteX2" fmla="*/ 31761 w 3416645"/>
                  <a:gd name="connsiteY2" fmla="*/ 236621 h 657726"/>
                  <a:gd name="connsiteX3" fmla="*/ 43793 w 3416645"/>
                  <a:gd name="connsiteY3" fmla="*/ 284747 h 657726"/>
                  <a:gd name="connsiteX4" fmla="*/ 67856 w 3416645"/>
                  <a:gd name="connsiteY4" fmla="*/ 356937 h 657726"/>
                  <a:gd name="connsiteX5" fmla="*/ 103951 w 3416645"/>
                  <a:gd name="connsiteY5" fmla="*/ 381000 h 657726"/>
                  <a:gd name="connsiteX6" fmla="*/ 140046 w 3416645"/>
                  <a:gd name="connsiteY6" fmla="*/ 441158 h 657726"/>
                  <a:gd name="connsiteX7" fmla="*/ 164109 w 3416645"/>
                  <a:gd name="connsiteY7" fmla="*/ 477253 h 657726"/>
                  <a:gd name="connsiteX8" fmla="*/ 272393 w 3416645"/>
                  <a:gd name="connsiteY8" fmla="*/ 525379 h 657726"/>
                  <a:gd name="connsiteX9" fmla="*/ 344582 w 3416645"/>
                  <a:gd name="connsiteY9" fmla="*/ 549442 h 657726"/>
                  <a:gd name="connsiteX10" fmla="*/ 380677 w 3416645"/>
                  <a:gd name="connsiteY10" fmla="*/ 561474 h 657726"/>
                  <a:gd name="connsiteX11" fmla="*/ 440835 w 3416645"/>
                  <a:gd name="connsiteY11" fmla="*/ 573505 h 657726"/>
                  <a:gd name="connsiteX12" fmla="*/ 488961 w 3416645"/>
                  <a:gd name="connsiteY12" fmla="*/ 585537 h 657726"/>
                  <a:gd name="connsiteX13" fmla="*/ 573182 w 3416645"/>
                  <a:gd name="connsiteY13" fmla="*/ 609600 h 657726"/>
                  <a:gd name="connsiteX14" fmla="*/ 825846 w 3416645"/>
                  <a:gd name="connsiteY14" fmla="*/ 621632 h 657726"/>
                  <a:gd name="connsiteX15" fmla="*/ 1138667 w 3416645"/>
                  <a:gd name="connsiteY15" fmla="*/ 633663 h 657726"/>
                  <a:gd name="connsiteX16" fmla="*/ 1319140 w 3416645"/>
                  <a:gd name="connsiteY16" fmla="*/ 645695 h 657726"/>
                  <a:gd name="connsiteX17" fmla="*/ 1728214 w 3416645"/>
                  <a:gd name="connsiteY17" fmla="*/ 657726 h 657726"/>
                  <a:gd name="connsiteX18" fmla="*/ 2245572 w 3416645"/>
                  <a:gd name="connsiteY18" fmla="*/ 645695 h 657726"/>
                  <a:gd name="connsiteX19" fmla="*/ 2414014 w 3416645"/>
                  <a:gd name="connsiteY19" fmla="*/ 609600 h 657726"/>
                  <a:gd name="connsiteX20" fmla="*/ 2450109 w 3416645"/>
                  <a:gd name="connsiteY20" fmla="*/ 597568 h 657726"/>
                  <a:gd name="connsiteX21" fmla="*/ 2726835 w 3416645"/>
                  <a:gd name="connsiteY21" fmla="*/ 573505 h 657726"/>
                  <a:gd name="connsiteX22" fmla="*/ 2811056 w 3416645"/>
                  <a:gd name="connsiteY22" fmla="*/ 561474 h 657726"/>
                  <a:gd name="connsiteX23" fmla="*/ 3051688 w 3416645"/>
                  <a:gd name="connsiteY23" fmla="*/ 537411 h 657726"/>
                  <a:gd name="connsiteX24" fmla="*/ 3123877 w 3416645"/>
                  <a:gd name="connsiteY24" fmla="*/ 513347 h 657726"/>
                  <a:gd name="connsiteX25" fmla="*/ 3159972 w 3416645"/>
                  <a:gd name="connsiteY25" fmla="*/ 501316 h 657726"/>
                  <a:gd name="connsiteX26" fmla="*/ 3196067 w 3416645"/>
                  <a:gd name="connsiteY26" fmla="*/ 477253 h 657726"/>
                  <a:gd name="connsiteX27" fmla="*/ 3256224 w 3416645"/>
                  <a:gd name="connsiteY27" fmla="*/ 429126 h 657726"/>
                  <a:gd name="connsiteX28" fmla="*/ 3292319 w 3416645"/>
                  <a:gd name="connsiteY28" fmla="*/ 356937 h 657726"/>
                  <a:gd name="connsiteX29" fmla="*/ 3340446 w 3416645"/>
                  <a:gd name="connsiteY29" fmla="*/ 296779 h 657726"/>
                  <a:gd name="connsiteX30" fmla="*/ 3388572 w 3416645"/>
                  <a:gd name="connsiteY30" fmla="*/ 152400 h 657726"/>
                  <a:gd name="connsiteX31" fmla="*/ 3400603 w 3416645"/>
                  <a:gd name="connsiteY31" fmla="*/ 116305 h 657726"/>
                  <a:gd name="connsiteX32" fmla="*/ 3412635 w 3416645"/>
                  <a:gd name="connsiteY32" fmla="*/ 0 h 657726"/>
                  <a:gd name="connsiteX0" fmla="*/ 3436698 w 3440708"/>
                  <a:gd name="connsiteY0" fmla="*/ 43624 h 701350"/>
                  <a:gd name="connsiteX1" fmla="*/ 7698 w 3440708"/>
                  <a:gd name="connsiteY1" fmla="*/ 43624 h 701350"/>
                  <a:gd name="connsiteX2" fmla="*/ 55824 w 3440708"/>
                  <a:gd name="connsiteY2" fmla="*/ 280245 h 701350"/>
                  <a:gd name="connsiteX3" fmla="*/ 67856 w 3440708"/>
                  <a:gd name="connsiteY3" fmla="*/ 328371 h 701350"/>
                  <a:gd name="connsiteX4" fmla="*/ 91919 w 3440708"/>
                  <a:gd name="connsiteY4" fmla="*/ 400561 h 701350"/>
                  <a:gd name="connsiteX5" fmla="*/ 128014 w 3440708"/>
                  <a:gd name="connsiteY5" fmla="*/ 424624 h 701350"/>
                  <a:gd name="connsiteX6" fmla="*/ 164109 w 3440708"/>
                  <a:gd name="connsiteY6" fmla="*/ 484782 h 701350"/>
                  <a:gd name="connsiteX7" fmla="*/ 188172 w 3440708"/>
                  <a:gd name="connsiteY7" fmla="*/ 520877 h 701350"/>
                  <a:gd name="connsiteX8" fmla="*/ 296456 w 3440708"/>
                  <a:gd name="connsiteY8" fmla="*/ 569003 h 701350"/>
                  <a:gd name="connsiteX9" fmla="*/ 368645 w 3440708"/>
                  <a:gd name="connsiteY9" fmla="*/ 593066 h 701350"/>
                  <a:gd name="connsiteX10" fmla="*/ 404740 w 3440708"/>
                  <a:gd name="connsiteY10" fmla="*/ 605098 h 701350"/>
                  <a:gd name="connsiteX11" fmla="*/ 464898 w 3440708"/>
                  <a:gd name="connsiteY11" fmla="*/ 617129 h 701350"/>
                  <a:gd name="connsiteX12" fmla="*/ 513024 w 3440708"/>
                  <a:gd name="connsiteY12" fmla="*/ 629161 h 701350"/>
                  <a:gd name="connsiteX13" fmla="*/ 597245 w 3440708"/>
                  <a:gd name="connsiteY13" fmla="*/ 653224 h 701350"/>
                  <a:gd name="connsiteX14" fmla="*/ 849909 w 3440708"/>
                  <a:gd name="connsiteY14" fmla="*/ 665256 h 701350"/>
                  <a:gd name="connsiteX15" fmla="*/ 1162730 w 3440708"/>
                  <a:gd name="connsiteY15" fmla="*/ 677287 h 701350"/>
                  <a:gd name="connsiteX16" fmla="*/ 1343203 w 3440708"/>
                  <a:gd name="connsiteY16" fmla="*/ 689319 h 701350"/>
                  <a:gd name="connsiteX17" fmla="*/ 1752277 w 3440708"/>
                  <a:gd name="connsiteY17" fmla="*/ 701350 h 701350"/>
                  <a:gd name="connsiteX18" fmla="*/ 2269635 w 3440708"/>
                  <a:gd name="connsiteY18" fmla="*/ 689319 h 701350"/>
                  <a:gd name="connsiteX19" fmla="*/ 2438077 w 3440708"/>
                  <a:gd name="connsiteY19" fmla="*/ 653224 h 701350"/>
                  <a:gd name="connsiteX20" fmla="*/ 2474172 w 3440708"/>
                  <a:gd name="connsiteY20" fmla="*/ 641192 h 701350"/>
                  <a:gd name="connsiteX21" fmla="*/ 2750898 w 3440708"/>
                  <a:gd name="connsiteY21" fmla="*/ 617129 h 701350"/>
                  <a:gd name="connsiteX22" fmla="*/ 2835119 w 3440708"/>
                  <a:gd name="connsiteY22" fmla="*/ 605098 h 701350"/>
                  <a:gd name="connsiteX23" fmla="*/ 3075751 w 3440708"/>
                  <a:gd name="connsiteY23" fmla="*/ 581035 h 701350"/>
                  <a:gd name="connsiteX24" fmla="*/ 3147940 w 3440708"/>
                  <a:gd name="connsiteY24" fmla="*/ 556971 h 701350"/>
                  <a:gd name="connsiteX25" fmla="*/ 3184035 w 3440708"/>
                  <a:gd name="connsiteY25" fmla="*/ 544940 h 701350"/>
                  <a:gd name="connsiteX26" fmla="*/ 3220130 w 3440708"/>
                  <a:gd name="connsiteY26" fmla="*/ 520877 h 701350"/>
                  <a:gd name="connsiteX27" fmla="*/ 3280287 w 3440708"/>
                  <a:gd name="connsiteY27" fmla="*/ 472750 h 701350"/>
                  <a:gd name="connsiteX28" fmla="*/ 3316382 w 3440708"/>
                  <a:gd name="connsiteY28" fmla="*/ 400561 h 701350"/>
                  <a:gd name="connsiteX29" fmla="*/ 3364509 w 3440708"/>
                  <a:gd name="connsiteY29" fmla="*/ 340403 h 701350"/>
                  <a:gd name="connsiteX30" fmla="*/ 3412635 w 3440708"/>
                  <a:gd name="connsiteY30" fmla="*/ 196024 h 701350"/>
                  <a:gd name="connsiteX31" fmla="*/ 3424666 w 3440708"/>
                  <a:gd name="connsiteY31" fmla="*/ 159929 h 701350"/>
                  <a:gd name="connsiteX32" fmla="*/ 3436698 w 3440708"/>
                  <a:gd name="connsiteY32" fmla="*/ 43624 h 70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440708" h="701350">
                    <a:moveTo>
                      <a:pt x="3436698" y="43624"/>
                    </a:moveTo>
                    <a:cubicBezTo>
                      <a:pt x="3440708" y="87740"/>
                      <a:pt x="0" y="0"/>
                      <a:pt x="7698" y="43624"/>
                    </a:cubicBezTo>
                    <a:cubicBezTo>
                      <a:pt x="12106" y="68603"/>
                      <a:pt x="49672" y="255638"/>
                      <a:pt x="55824" y="280245"/>
                    </a:cubicBezTo>
                    <a:cubicBezTo>
                      <a:pt x="59835" y="296287"/>
                      <a:pt x="63104" y="312533"/>
                      <a:pt x="67856" y="328371"/>
                    </a:cubicBezTo>
                    <a:cubicBezTo>
                      <a:pt x="75145" y="352666"/>
                      <a:pt x="70814" y="386491"/>
                      <a:pt x="91919" y="400561"/>
                    </a:cubicBezTo>
                    <a:lnTo>
                      <a:pt x="128014" y="424624"/>
                    </a:lnTo>
                    <a:cubicBezTo>
                      <a:pt x="148908" y="487309"/>
                      <a:pt x="126358" y="437594"/>
                      <a:pt x="164109" y="484782"/>
                    </a:cubicBezTo>
                    <a:cubicBezTo>
                      <a:pt x="173142" y="496073"/>
                      <a:pt x="177947" y="510652"/>
                      <a:pt x="188172" y="520877"/>
                    </a:cubicBezTo>
                    <a:cubicBezTo>
                      <a:pt x="216772" y="549477"/>
                      <a:pt x="260715" y="557089"/>
                      <a:pt x="296456" y="569003"/>
                    </a:cubicBezTo>
                    <a:lnTo>
                      <a:pt x="368645" y="593066"/>
                    </a:lnTo>
                    <a:cubicBezTo>
                      <a:pt x="380677" y="597077"/>
                      <a:pt x="392304" y="602611"/>
                      <a:pt x="404740" y="605098"/>
                    </a:cubicBezTo>
                    <a:cubicBezTo>
                      <a:pt x="424793" y="609108"/>
                      <a:pt x="444935" y="612693"/>
                      <a:pt x="464898" y="617129"/>
                    </a:cubicBezTo>
                    <a:cubicBezTo>
                      <a:pt x="481040" y="620716"/>
                      <a:pt x="497124" y="624618"/>
                      <a:pt x="513024" y="629161"/>
                    </a:cubicBezTo>
                    <a:cubicBezTo>
                      <a:pt x="538485" y="636436"/>
                      <a:pt x="571134" y="651135"/>
                      <a:pt x="597245" y="653224"/>
                    </a:cubicBezTo>
                    <a:cubicBezTo>
                      <a:pt x="681293" y="659948"/>
                      <a:pt x="765668" y="661671"/>
                      <a:pt x="849909" y="665256"/>
                    </a:cubicBezTo>
                    <a:lnTo>
                      <a:pt x="1162730" y="677287"/>
                    </a:lnTo>
                    <a:cubicBezTo>
                      <a:pt x="1222950" y="680225"/>
                      <a:pt x="1282962" y="686860"/>
                      <a:pt x="1343203" y="689319"/>
                    </a:cubicBezTo>
                    <a:cubicBezTo>
                      <a:pt x="1479506" y="694882"/>
                      <a:pt x="1615919" y="697340"/>
                      <a:pt x="1752277" y="701350"/>
                    </a:cubicBezTo>
                    <a:lnTo>
                      <a:pt x="2269635" y="689319"/>
                    </a:lnTo>
                    <a:cubicBezTo>
                      <a:pt x="2304149" y="687910"/>
                      <a:pt x="2413457" y="661431"/>
                      <a:pt x="2438077" y="653224"/>
                    </a:cubicBezTo>
                    <a:cubicBezTo>
                      <a:pt x="2450109" y="649213"/>
                      <a:pt x="2461573" y="642646"/>
                      <a:pt x="2474172" y="641192"/>
                    </a:cubicBezTo>
                    <a:cubicBezTo>
                      <a:pt x="2566152" y="630579"/>
                      <a:pt x="2659238" y="630223"/>
                      <a:pt x="2750898" y="617129"/>
                    </a:cubicBezTo>
                    <a:cubicBezTo>
                      <a:pt x="2778972" y="613119"/>
                      <a:pt x="2806901" y="607920"/>
                      <a:pt x="2835119" y="605098"/>
                    </a:cubicBezTo>
                    <a:cubicBezTo>
                      <a:pt x="3119251" y="576685"/>
                      <a:pt x="2885833" y="608165"/>
                      <a:pt x="3075751" y="581035"/>
                    </a:cubicBezTo>
                    <a:lnTo>
                      <a:pt x="3147940" y="556971"/>
                    </a:lnTo>
                    <a:lnTo>
                      <a:pt x="3184035" y="544940"/>
                    </a:lnTo>
                    <a:cubicBezTo>
                      <a:pt x="3196067" y="536919"/>
                      <a:pt x="3208839" y="529910"/>
                      <a:pt x="3220130" y="520877"/>
                    </a:cubicBezTo>
                    <a:cubicBezTo>
                      <a:pt x="3305857" y="452295"/>
                      <a:pt x="3169184" y="546819"/>
                      <a:pt x="3280287" y="472750"/>
                    </a:cubicBezTo>
                    <a:cubicBezTo>
                      <a:pt x="3349241" y="369324"/>
                      <a:pt x="3266577" y="500173"/>
                      <a:pt x="3316382" y="400561"/>
                    </a:cubicBezTo>
                    <a:cubicBezTo>
                      <a:pt x="3331560" y="370204"/>
                      <a:pt x="3342126" y="362785"/>
                      <a:pt x="3364509" y="340403"/>
                    </a:cubicBezTo>
                    <a:lnTo>
                      <a:pt x="3412635" y="196024"/>
                    </a:lnTo>
                    <a:cubicBezTo>
                      <a:pt x="3416645" y="183992"/>
                      <a:pt x="3424666" y="172611"/>
                      <a:pt x="3424666" y="159929"/>
                    </a:cubicBezTo>
                    <a:lnTo>
                      <a:pt x="3436698" y="43624"/>
                    </a:lnTo>
                  </a:path>
                </a:pathLst>
              </a:cu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219" name="TextBox 54"/>
              <p:cNvSpPr txBox="1">
                <a:spLocks noChangeArrowheads="1"/>
              </p:cNvSpPr>
              <p:nvPr/>
            </p:nvSpPr>
            <p:spPr bwMode="auto">
              <a:xfrm>
                <a:off x="4343400" y="2819402"/>
                <a:ext cx="471765" cy="512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N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5410200" y="3962400"/>
              <a:ext cx="838200" cy="152400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2400" y="3810000"/>
              <a:ext cx="1371600" cy="152400"/>
            </a:xfrm>
            <a:prstGeom prst="rect">
              <a:avLst/>
            </a:prstGeom>
            <a:solidFill>
              <a:srgbClr val="E671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590800"/>
            <a:ext cx="4664075" cy="1192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72000"/>
            <a:ext cx="61055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827088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742922B-BF55-4B0D-A374-B15B5B06FDCD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MOSFET transistor in silicon</a:t>
            </a:r>
          </a:p>
        </p:txBody>
      </p:sp>
      <p:pic>
        <p:nvPicPr>
          <p:cNvPr id="5222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443913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Rectangle 10"/>
          <p:cNvSpPr>
            <a:spLocks noChangeArrowheads="1"/>
          </p:cNvSpPr>
          <p:nvPr/>
        </p:nvSpPr>
        <p:spPr bwMode="auto">
          <a:xfrm>
            <a:off x="1066800" y="5334000"/>
            <a:ext cx="228600" cy="1524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11"/>
          <p:cNvSpPr>
            <a:spLocks noChangeArrowheads="1"/>
          </p:cNvSpPr>
          <p:nvPr/>
        </p:nvSpPr>
        <p:spPr bwMode="auto">
          <a:xfrm>
            <a:off x="2362200" y="5334000"/>
            <a:ext cx="228600" cy="1524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12"/>
          <p:cNvSpPr>
            <a:spLocks noChangeArrowheads="1"/>
          </p:cNvSpPr>
          <p:nvPr/>
        </p:nvSpPr>
        <p:spPr bwMode="auto">
          <a:xfrm>
            <a:off x="3581400" y="5334000"/>
            <a:ext cx="228600" cy="1524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13"/>
          <p:cNvSpPr>
            <a:spLocks noChangeArrowheads="1"/>
          </p:cNvSpPr>
          <p:nvPr/>
        </p:nvSpPr>
        <p:spPr bwMode="auto">
          <a:xfrm>
            <a:off x="4876800" y="5334000"/>
            <a:ext cx="228600" cy="1524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Rectangle 14"/>
          <p:cNvSpPr>
            <a:spLocks noChangeArrowheads="1"/>
          </p:cNvSpPr>
          <p:nvPr/>
        </p:nvSpPr>
        <p:spPr bwMode="auto">
          <a:xfrm>
            <a:off x="6096000" y="5334000"/>
            <a:ext cx="228600" cy="1524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Rectangle 15"/>
          <p:cNvSpPr>
            <a:spLocks noChangeArrowheads="1"/>
          </p:cNvSpPr>
          <p:nvPr/>
        </p:nvSpPr>
        <p:spPr bwMode="auto">
          <a:xfrm>
            <a:off x="7467600" y="5334000"/>
            <a:ext cx="228600" cy="1524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Oval 16"/>
          <p:cNvSpPr>
            <a:spLocks noChangeArrowheads="1"/>
          </p:cNvSpPr>
          <p:nvPr/>
        </p:nvSpPr>
        <p:spPr bwMode="auto">
          <a:xfrm>
            <a:off x="1371600" y="1828800"/>
            <a:ext cx="6096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Oval 17"/>
          <p:cNvSpPr>
            <a:spLocks noChangeArrowheads="1"/>
          </p:cNvSpPr>
          <p:nvPr/>
        </p:nvSpPr>
        <p:spPr bwMode="auto">
          <a:xfrm>
            <a:off x="4800600" y="1828800"/>
            <a:ext cx="6096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Oval 19"/>
          <p:cNvSpPr>
            <a:spLocks noChangeArrowheads="1"/>
          </p:cNvSpPr>
          <p:nvPr/>
        </p:nvSpPr>
        <p:spPr bwMode="auto">
          <a:xfrm>
            <a:off x="2743200" y="1828800"/>
            <a:ext cx="6096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8" name="Oval 20"/>
          <p:cNvSpPr>
            <a:spLocks noChangeArrowheads="1"/>
          </p:cNvSpPr>
          <p:nvPr/>
        </p:nvSpPr>
        <p:spPr bwMode="auto">
          <a:xfrm>
            <a:off x="3429000" y="1828800"/>
            <a:ext cx="6096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1676400" y="1905000"/>
            <a:ext cx="838200" cy="0"/>
          </a:xfrm>
          <a:prstGeom prst="line">
            <a:avLst/>
          </a:prstGeom>
          <a:noFill/>
          <a:ln w="57150">
            <a:solidFill>
              <a:srgbClr val="66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362200" y="1600200"/>
            <a:ext cx="381000" cy="533400"/>
            <a:chOff x="1488" y="1008"/>
            <a:chExt cx="240" cy="336"/>
          </a:xfrm>
        </p:grpSpPr>
        <p:sp>
          <p:nvSpPr>
            <p:cNvPr id="52273" name="Line 22"/>
            <p:cNvSpPr>
              <a:spLocks noChangeShapeType="1"/>
            </p:cNvSpPr>
            <p:nvPr/>
          </p:nvSpPr>
          <p:spPr bwMode="auto">
            <a:xfrm flipH="1">
              <a:off x="1488" y="1008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4" name="Line 23"/>
            <p:cNvSpPr>
              <a:spLocks noChangeShapeType="1"/>
            </p:cNvSpPr>
            <p:nvPr/>
          </p:nvSpPr>
          <p:spPr bwMode="auto">
            <a:xfrm>
              <a:off x="1488" y="1008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53" name="Freeform 25"/>
          <p:cNvSpPr>
            <a:spLocks/>
          </p:cNvSpPr>
          <p:nvPr/>
        </p:nvSpPr>
        <p:spPr bwMode="auto">
          <a:xfrm>
            <a:off x="457200" y="1828800"/>
            <a:ext cx="8229600" cy="152400"/>
          </a:xfrm>
          <a:custGeom>
            <a:avLst/>
            <a:gdLst>
              <a:gd name="T0" fmla="*/ 0 w 5184"/>
              <a:gd name="T1" fmla="*/ 2147483647 h 96"/>
              <a:gd name="T2" fmla="*/ 2147483647 w 5184"/>
              <a:gd name="T3" fmla="*/ 0 h 96"/>
              <a:gd name="T4" fmla="*/ 2147483647 w 5184"/>
              <a:gd name="T5" fmla="*/ 0 h 96"/>
              <a:gd name="T6" fmla="*/ 2147483647 w 5184"/>
              <a:gd name="T7" fmla="*/ 2147483647 h 96"/>
              <a:gd name="T8" fmla="*/ 0 w 5184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84"/>
              <a:gd name="T16" fmla="*/ 0 h 96"/>
              <a:gd name="T17" fmla="*/ 5184 w 5184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84" h="96">
                <a:moveTo>
                  <a:pt x="0" y="96"/>
                </a:moveTo>
                <a:lnTo>
                  <a:pt x="48" y="0"/>
                </a:lnTo>
                <a:lnTo>
                  <a:pt x="5088" y="0"/>
                </a:lnTo>
                <a:lnTo>
                  <a:pt x="5184" y="96"/>
                </a:lnTo>
                <a:lnTo>
                  <a:pt x="0" y="96"/>
                </a:lnTo>
                <a:close/>
              </a:path>
            </a:pathLst>
          </a:custGeom>
          <a:solidFill>
            <a:srgbClr val="FFCC99">
              <a:alpha val="50195"/>
            </a:srgbClr>
          </a:solidFill>
          <a:ln w="22225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676400" y="1752600"/>
            <a:ext cx="76200" cy="304800"/>
            <a:chOff x="1056" y="1104"/>
            <a:chExt cx="48" cy="192"/>
          </a:xfrm>
        </p:grpSpPr>
        <p:sp>
          <p:nvSpPr>
            <p:cNvPr id="52270" name="Rectangle 26"/>
            <p:cNvSpPr>
              <a:spLocks noChangeArrowheads="1"/>
            </p:cNvSpPr>
            <p:nvPr/>
          </p:nvSpPr>
          <p:spPr bwMode="auto">
            <a:xfrm>
              <a:off x="1056" y="1104"/>
              <a:ext cx="4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1" name="Line 27"/>
            <p:cNvSpPr>
              <a:spLocks noChangeShapeType="1"/>
            </p:cNvSpPr>
            <p:nvPr/>
          </p:nvSpPr>
          <p:spPr bwMode="auto">
            <a:xfrm flipV="1">
              <a:off x="10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2" name="Line 28"/>
            <p:cNvSpPr>
              <a:spLocks noChangeShapeType="1"/>
            </p:cNvSpPr>
            <p:nvPr/>
          </p:nvSpPr>
          <p:spPr bwMode="auto">
            <a:xfrm flipV="1">
              <a:off x="1104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733800" y="1752600"/>
            <a:ext cx="76200" cy="304800"/>
            <a:chOff x="1056" y="1104"/>
            <a:chExt cx="48" cy="192"/>
          </a:xfrm>
        </p:grpSpPr>
        <p:sp>
          <p:nvSpPr>
            <p:cNvPr id="52267" name="Rectangle 31"/>
            <p:cNvSpPr>
              <a:spLocks noChangeArrowheads="1"/>
            </p:cNvSpPr>
            <p:nvPr/>
          </p:nvSpPr>
          <p:spPr bwMode="auto">
            <a:xfrm>
              <a:off x="1056" y="1104"/>
              <a:ext cx="4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8" name="Line 32"/>
            <p:cNvSpPr>
              <a:spLocks noChangeShapeType="1"/>
            </p:cNvSpPr>
            <p:nvPr/>
          </p:nvSpPr>
          <p:spPr bwMode="auto">
            <a:xfrm flipV="1">
              <a:off x="10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9" name="Line 33"/>
            <p:cNvSpPr>
              <a:spLocks noChangeShapeType="1"/>
            </p:cNvSpPr>
            <p:nvPr/>
          </p:nvSpPr>
          <p:spPr bwMode="auto">
            <a:xfrm flipV="1">
              <a:off x="1104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36" name="Freeform 8"/>
          <p:cNvSpPr>
            <a:spLocks/>
          </p:cNvSpPr>
          <p:nvPr/>
        </p:nvSpPr>
        <p:spPr bwMode="auto">
          <a:xfrm>
            <a:off x="1703388" y="1752600"/>
            <a:ext cx="2057400" cy="284163"/>
          </a:xfrm>
          <a:custGeom>
            <a:avLst/>
            <a:gdLst>
              <a:gd name="T0" fmla="*/ 0 w 1296"/>
              <a:gd name="T1" fmla="*/ 2147483647 h 229"/>
              <a:gd name="T2" fmla="*/ 0 w 1296"/>
              <a:gd name="T3" fmla="*/ 2147483647 h 229"/>
              <a:gd name="T4" fmla="*/ 2147483647 w 1296"/>
              <a:gd name="T5" fmla="*/ 0 h 229"/>
              <a:gd name="T6" fmla="*/ 2147483647 w 1296"/>
              <a:gd name="T7" fmla="*/ 2147483647 h 229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229"/>
              <a:gd name="T14" fmla="*/ 1296 w 1296"/>
              <a:gd name="T15" fmla="*/ 229 h 2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229">
                <a:moveTo>
                  <a:pt x="0" y="222"/>
                </a:moveTo>
                <a:lnTo>
                  <a:pt x="0" y="6"/>
                </a:lnTo>
                <a:lnTo>
                  <a:pt x="1296" y="0"/>
                </a:lnTo>
                <a:lnTo>
                  <a:pt x="1296" y="229"/>
                </a:lnTo>
              </a:path>
            </a:pathLst>
          </a:custGeom>
          <a:noFill/>
          <a:ln w="57150" cmpd="sng">
            <a:solidFill>
              <a:srgbClr val="66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63" name="Freeform 35"/>
          <p:cNvSpPr>
            <a:spLocks/>
          </p:cNvSpPr>
          <p:nvPr/>
        </p:nvSpPr>
        <p:spPr bwMode="auto">
          <a:xfrm>
            <a:off x="457200" y="1676400"/>
            <a:ext cx="8229600" cy="152400"/>
          </a:xfrm>
          <a:custGeom>
            <a:avLst/>
            <a:gdLst>
              <a:gd name="T0" fmla="*/ 0 w 5184"/>
              <a:gd name="T1" fmla="*/ 2147483647 h 96"/>
              <a:gd name="T2" fmla="*/ 2147483647 w 5184"/>
              <a:gd name="T3" fmla="*/ 0 h 96"/>
              <a:gd name="T4" fmla="*/ 2147483647 w 5184"/>
              <a:gd name="T5" fmla="*/ 0 h 96"/>
              <a:gd name="T6" fmla="*/ 2147483647 w 5184"/>
              <a:gd name="T7" fmla="*/ 2147483647 h 96"/>
              <a:gd name="T8" fmla="*/ 0 w 5184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84"/>
              <a:gd name="T16" fmla="*/ 0 h 96"/>
              <a:gd name="T17" fmla="*/ 5184 w 5184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84" h="96">
                <a:moveTo>
                  <a:pt x="0" y="96"/>
                </a:moveTo>
                <a:lnTo>
                  <a:pt x="48" y="0"/>
                </a:lnTo>
                <a:lnTo>
                  <a:pt x="5088" y="0"/>
                </a:lnTo>
                <a:lnTo>
                  <a:pt x="5184" y="96"/>
                </a:lnTo>
                <a:lnTo>
                  <a:pt x="0" y="96"/>
                </a:lnTo>
                <a:close/>
              </a:path>
            </a:pathLst>
          </a:custGeom>
          <a:solidFill>
            <a:srgbClr val="FFCC99">
              <a:alpha val="50195"/>
            </a:srgbClr>
          </a:solidFill>
          <a:ln w="22225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78" name="Rectangle 50"/>
          <p:cNvSpPr>
            <a:spLocks noChangeArrowheads="1"/>
          </p:cNvSpPr>
          <p:nvPr/>
        </p:nvSpPr>
        <p:spPr bwMode="auto">
          <a:xfrm>
            <a:off x="2971800" y="1905000"/>
            <a:ext cx="228600" cy="762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9" name="Rectangle 51"/>
          <p:cNvSpPr>
            <a:spLocks noChangeArrowheads="1"/>
          </p:cNvSpPr>
          <p:nvPr/>
        </p:nvSpPr>
        <p:spPr bwMode="auto">
          <a:xfrm rot="-5400000">
            <a:off x="2590800" y="5486400"/>
            <a:ext cx="304800" cy="1524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2" name="Freeform 34"/>
          <p:cNvSpPr>
            <a:spLocks/>
          </p:cNvSpPr>
          <p:nvPr/>
        </p:nvSpPr>
        <p:spPr bwMode="auto">
          <a:xfrm>
            <a:off x="1447800" y="5399088"/>
            <a:ext cx="2057400" cy="11112"/>
          </a:xfrm>
          <a:custGeom>
            <a:avLst/>
            <a:gdLst>
              <a:gd name="T0" fmla="*/ 0 w 1296"/>
              <a:gd name="T1" fmla="*/ 0 h 7"/>
              <a:gd name="T2" fmla="*/ 2147483647 w 1296"/>
              <a:gd name="T3" fmla="*/ 2147483647 h 7"/>
              <a:gd name="T4" fmla="*/ 0 60000 65536"/>
              <a:gd name="T5" fmla="*/ 0 60000 65536"/>
              <a:gd name="T6" fmla="*/ 0 w 1296"/>
              <a:gd name="T7" fmla="*/ 0 h 7"/>
              <a:gd name="T8" fmla="*/ 1296 w 1296"/>
              <a:gd name="T9" fmla="*/ 7 h 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96" h="7">
                <a:moveTo>
                  <a:pt x="0" y="0"/>
                </a:moveTo>
                <a:lnTo>
                  <a:pt x="1296" y="7"/>
                </a:lnTo>
              </a:path>
            </a:pathLst>
          </a:custGeom>
          <a:noFill/>
          <a:ln w="57150" cmpd="sng">
            <a:solidFill>
              <a:srgbClr val="66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5029200" y="1600200"/>
            <a:ext cx="76200" cy="228600"/>
            <a:chOff x="1920" y="2256"/>
            <a:chExt cx="48" cy="240"/>
          </a:xfrm>
        </p:grpSpPr>
        <p:sp>
          <p:nvSpPr>
            <p:cNvPr id="52263" name="Rectangle 37"/>
            <p:cNvSpPr>
              <a:spLocks noChangeArrowheads="1"/>
            </p:cNvSpPr>
            <p:nvPr/>
          </p:nvSpPr>
          <p:spPr bwMode="auto">
            <a:xfrm>
              <a:off x="1920" y="2304"/>
              <a:ext cx="4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1920" y="2256"/>
              <a:ext cx="48" cy="192"/>
              <a:chOff x="1920" y="2352"/>
              <a:chExt cx="48" cy="96"/>
            </a:xfrm>
          </p:grpSpPr>
          <p:sp>
            <p:nvSpPr>
              <p:cNvPr id="52265" name="Line 38"/>
              <p:cNvSpPr>
                <a:spLocks noChangeShapeType="1"/>
              </p:cNvSpPr>
              <p:nvPr/>
            </p:nvSpPr>
            <p:spPr bwMode="auto">
              <a:xfrm flipV="1">
                <a:off x="192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6" name="Line 39"/>
              <p:cNvSpPr>
                <a:spLocks noChangeShapeType="1"/>
              </p:cNvSpPr>
              <p:nvPr/>
            </p:nvSpPr>
            <p:spPr bwMode="auto">
              <a:xfrm flipV="1">
                <a:off x="1968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3048000" y="1676400"/>
            <a:ext cx="76200" cy="304800"/>
            <a:chOff x="1056" y="1104"/>
            <a:chExt cx="48" cy="192"/>
          </a:xfrm>
        </p:grpSpPr>
        <p:sp>
          <p:nvSpPr>
            <p:cNvPr id="52260" name="Rectangle 47"/>
            <p:cNvSpPr>
              <a:spLocks noChangeArrowheads="1"/>
            </p:cNvSpPr>
            <p:nvPr/>
          </p:nvSpPr>
          <p:spPr bwMode="auto">
            <a:xfrm>
              <a:off x="1056" y="1104"/>
              <a:ext cx="4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1" name="Line 48"/>
            <p:cNvSpPr>
              <a:spLocks noChangeShapeType="1"/>
            </p:cNvSpPr>
            <p:nvPr/>
          </p:nvSpPr>
          <p:spPr bwMode="auto">
            <a:xfrm flipV="1">
              <a:off x="10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Line 49"/>
            <p:cNvSpPr>
              <a:spLocks noChangeShapeType="1"/>
            </p:cNvSpPr>
            <p:nvPr/>
          </p:nvSpPr>
          <p:spPr bwMode="auto">
            <a:xfrm flipV="1">
              <a:off x="1104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80" name="Line 52"/>
          <p:cNvSpPr>
            <a:spLocks noChangeShapeType="1"/>
          </p:cNvSpPr>
          <p:nvPr/>
        </p:nvSpPr>
        <p:spPr bwMode="auto">
          <a:xfrm>
            <a:off x="3048000" y="1752600"/>
            <a:ext cx="20574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81" name="Freeform 53"/>
          <p:cNvSpPr>
            <a:spLocks/>
          </p:cNvSpPr>
          <p:nvPr/>
        </p:nvSpPr>
        <p:spPr bwMode="auto">
          <a:xfrm>
            <a:off x="2743200" y="5638800"/>
            <a:ext cx="2057400" cy="11113"/>
          </a:xfrm>
          <a:custGeom>
            <a:avLst/>
            <a:gdLst>
              <a:gd name="T0" fmla="*/ 0 w 1296"/>
              <a:gd name="T1" fmla="*/ 0 h 7"/>
              <a:gd name="T2" fmla="*/ 2147483647 w 1296"/>
              <a:gd name="T3" fmla="*/ 2147483647 h 7"/>
              <a:gd name="T4" fmla="*/ 0 60000 65536"/>
              <a:gd name="T5" fmla="*/ 0 60000 65536"/>
              <a:gd name="T6" fmla="*/ 0 w 1296"/>
              <a:gd name="T7" fmla="*/ 0 h 7"/>
              <a:gd name="T8" fmla="*/ 1296 w 1296"/>
              <a:gd name="T9" fmla="*/ 7 h 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96" h="7">
                <a:moveTo>
                  <a:pt x="0" y="0"/>
                </a:moveTo>
                <a:lnTo>
                  <a:pt x="1296" y="7"/>
                </a:lnTo>
              </a:path>
            </a:pathLst>
          </a:custGeom>
          <a:noFill/>
          <a:ln w="57150" cmpd="sng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82" name="Line 54"/>
          <p:cNvSpPr>
            <a:spLocks noChangeShapeType="1"/>
          </p:cNvSpPr>
          <p:nvPr/>
        </p:nvSpPr>
        <p:spPr bwMode="auto">
          <a:xfrm flipV="1">
            <a:off x="4724400" y="5410200"/>
            <a:ext cx="0" cy="2286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83" name="Rectangle 55"/>
          <p:cNvSpPr>
            <a:spLocks noChangeArrowheads="1"/>
          </p:cNvSpPr>
          <p:nvPr/>
        </p:nvSpPr>
        <p:spPr bwMode="auto">
          <a:xfrm>
            <a:off x="5029200" y="1524000"/>
            <a:ext cx="76200" cy="228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029200" y="1752600"/>
            <a:ext cx="76200" cy="304800"/>
            <a:chOff x="1056" y="1104"/>
            <a:chExt cx="48" cy="192"/>
          </a:xfrm>
        </p:grpSpPr>
        <p:sp>
          <p:nvSpPr>
            <p:cNvPr id="52257" name="Rectangle 57"/>
            <p:cNvSpPr>
              <a:spLocks noChangeArrowheads="1"/>
            </p:cNvSpPr>
            <p:nvPr/>
          </p:nvSpPr>
          <p:spPr bwMode="auto">
            <a:xfrm>
              <a:off x="1056" y="1104"/>
              <a:ext cx="4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8" name="Line 58"/>
            <p:cNvSpPr>
              <a:spLocks noChangeShapeType="1"/>
            </p:cNvSpPr>
            <p:nvPr/>
          </p:nvSpPr>
          <p:spPr bwMode="auto">
            <a:xfrm flipV="1">
              <a:off x="10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Line 59"/>
            <p:cNvSpPr>
              <a:spLocks noChangeShapeType="1"/>
            </p:cNvSpPr>
            <p:nvPr/>
          </p:nvSpPr>
          <p:spPr bwMode="auto">
            <a:xfrm flipV="1">
              <a:off x="1104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55" name="Text Box 60"/>
          <p:cNvSpPr txBox="1">
            <a:spLocks noChangeArrowheads="1"/>
          </p:cNvSpPr>
          <p:nvPr/>
        </p:nvSpPr>
        <p:spPr bwMode="auto">
          <a:xfrm>
            <a:off x="2819400" y="3200400"/>
            <a:ext cx="290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Side (cross-sectional) view</a:t>
            </a:r>
          </a:p>
        </p:txBody>
      </p:sp>
      <p:sp>
        <p:nvSpPr>
          <p:cNvPr id="52256" name="Text Box 61"/>
          <p:cNvSpPr txBox="1">
            <a:spLocks noChangeArrowheads="1"/>
          </p:cNvSpPr>
          <p:nvPr/>
        </p:nvSpPr>
        <p:spPr bwMode="auto">
          <a:xfrm>
            <a:off x="3581400" y="41148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Top view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5564188" cy="474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W2018: EE307 Inverter analysis</a:t>
            </a:r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827088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742922B-BF55-4B0D-A374-B15B5B06FDCD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4" grpId="0" animBg="1"/>
      <p:bldP spid="73744" grpId="1" animBg="1"/>
      <p:bldP spid="73745" grpId="0" animBg="1"/>
      <p:bldP spid="73747" grpId="0" animBg="1"/>
      <p:bldP spid="73748" grpId="0" animBg="1"/>
      <p:bldP spid="73748" grpId="1" animBg="1"/>
      <p:bldP spid="73749" grpId="0" animBg="1"/>
      <p:bldP spid="73749" grpId="1" animBg="1"/>
      <p:bldP spid="73753" grpId="0" animBg="1"/>
      <p:bldP spid="73736" grpId="0" animBg="1"/>
      <p:bldP spid="73763" grpId="0" animBg="1"/>
      <p:bldP spid="73778" grpId="0" animBg="1"/>
      <p:bldP spid="73779" grpId="0" animBg="1"/>
      <p:bldP spid="73762" grpId="0" animBg="1"/>
      <p:bldP spid="73780" grpId="0" animBg="1"/>
      <p:bldP spid="73781" grpId="0" animBg="1"/>
      <p:bldP spid="73782" grpId="0" animBg="1"/>
      <p:bldP spid="73783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Modern CMOS Process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8458200" cy="327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2209800" y="5410200"/>
            <a:ext cx="4464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B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Dual-Well Trench-Isolated CMOS Process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65125" y="6135688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**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5564188" cy="474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W2018: EE307 Inverter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827088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67A14D-0568-4EBB-909C-F4FF93BAF99C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Modern Interconnect</a:t>
            </a:r>
          </a:p>
        </p:txBody>
      </p:sp>
      <p:pic>
        <p:nvPicPr>
          <p:cNvPr id="54276" name="Picture 3" descr="interconne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2413" y="1246188"/>
            <a:ext cx="35115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5564188" cy="474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W2018: EE307 Inverter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827088" cy="488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67A14D-0568-4EBB-909C-F4FF93BAF99C}" type="slidenum">
              <a:rPr lang="en-US" smtClean="0"/>
              <a:pPr>
                <a:defRPr/>
              </a:pPr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4920"/>
            <a:ext cx="7924800" cy="762000"/>
          </a:xfrm>
        </p:spPr>
        <p:txBody>
          <a:bodyPr/>
          <a:lstStyle/>
          <a:p>
            <a:r>
              <a:rPr lang="en-US" dirty="0" smtClean="0"/>
              <a:t>Intrinsic Noise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F2016: EE 308   Analog Electronics and Integrated Circuits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C34E-5353-4CA9-8B54-677434B589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4479"/>
            <a:ext cx="9144000" cy="6063522"/>
          </a:xfrm>
          <a:solidFill>
            <a:schemeClr val="bg1"/>
          </a:solidFill>
        </p:spPr>
        <p:txBody>
          <a:bodyPr/>
          <a:lstStyle/>
          <a:p>
            <a:r>
              <a:rPr lang="en-US" b="1" dirty="0" smtClean="0"/>
              <a:t>Shot noise: </a:t>
            </a:r>
            <a:r>
              <a:rPr lang="en-US" dirty="0" smtClean="0"/>
              <a:t>Associated with DC current flow. Present in diodes, BJTs and MOSFETs. The random pace at which electrons jump across depletion region.</a:t>
            </a:r>
          </a:p>
          <a:p>
            <a:r>
              <a:rPr lang="en-US" b="1" dirty="0" smtClean="0"/>
              <a:t>Thermal noise: </a:t>
            </a:r>
            <a:r>
              <a:rPr lang="en-US" dirty="0" smtClean="0"/>
              <a:t>Thermal motion of electrons. Directly proportional to T. Nothing to do with current.</a:t>
            </a:r>
          </a:p>
          <a:p>
            <a:r>
              <a:rPr lang="en-US" b="1" dirty="0" smtClean="0"/>
              <a:t>Flicker (1/f) noise: </a:t>
            </a:r>
            <a:r>
              <a:rPr lang="en-US" dirty="0" smtClean="0"/>
              <a:t>Traps caused by contamination of silicon and crystal defects.</a:t>
            </a:r>
          </a:p>
          <a:p>
            <a:r>
              <a:rPr lang="en-US" b="1" dirty="0" smtClean="0"/>
              <a:t>Burst (popcorn) noise: </a:t>
            </a:r>
            <a:r>
              <a:rPr lang="en-US" dirty="0" smtClean="0"/>
              <a:t>Source unknown – might be from heavy metal ion contamination.</a:t>
            </a:r>
          </a:p>
          <a:p>
            <a:r>
              <a:rPr lang="en-US" b="1" dirty="0" smtClean="0"/>
              <a:t>Avalanche noise: </a:t>
            </a:r>
            <a:r>
              <a:rPr lang="en-US" dirty="0" smtClean="0"/>
              <a:t>Avalanche breakdown in </a:t>
            </a:r>
            <a:r>
              <a:rPr lang="en-US" dirty="0" err="1" smtClean="0"/>
              <a:t>pn</a:t>
            </a:r>
            <a:r>
              <a:rPr lang="en-US" dirty="0" smtClean="0"/>
              <a:t> junction. Holes and electron pairs acquire sufficient energy to create pairs upon colliding with silicon atoms.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9" y="3323459"/>
            <a:ext cx="3650140" cy="298866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2676" y="6505518"/>
            <a:ext cx="2877608" cy="474663"/>
          </a:xfrm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5872934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5" y="3261520"/>
            <a:ext cx="3398448" cy="28558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44" y="3341265"/>
            <a:ext cx="3388715" cy="2696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51" y="178287"/>
            <a:ext cx="3376824" cy="276487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749057" y="2697847"/>
            <a:ext cx="2444847" cy="1110029"/>
            <a:chOff x="815465" y="2893288"/>
            <a:chExt cx="2444847" cy="91531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815465" y="2893288"/>
              <a:ext cx="2444847" cy="2768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191236" y="3187134"/>
              <a:ext cx="1744911" cy="6214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45373" y="2892562"/>
            <a:ext cx="1311784" cy="1150331"/>
            <a:chOff x="1413544" y="1884778"/>
            <a:chExt cx="1311563" cy="2097537"/>
          </a:xfrm>
        </p:grpSpPr>
        <p:cxnSp>
          <p:nvCxnSpPr>
            <p:cNvPr id="19" name="Straight Connector 18"/>
            <p:cNvCxnSpPr/>
            <p:nvPr/>
          </p:nvCxnSpPr>
          <p:spPr bwMode="auto">
            <a:xfrm flipH="1">
              <a:off x="1560352" y="1989855"/>
              <a:ext cx="8389" cy="19924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24E63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508308" y="2097248"/>
              <a:ext cx="18176" cy="188506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24E63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725107" y="2097248"/>
              <a:ext cx="0" cy="188506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24E63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1413544" y="1884778"/>
              <a:ext cx="29362" cy="209753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24E63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424155" y="2715824"/>
            <a:ext cx="356465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 smtClean="0">
                <a:solidFill>
                  <a:srgbClr val="FF00FF"/>
                </a:solidFill>
              </a:rPr>
              <a:t>VIL</a:t>
            </a:r>
            <a:r>
              <a:rPr lang="en-US" b="1" baseline="-25000" dirty="0" err="1" smtClean="0">
                <a:solidFill>
                  <a:srgbClr val="FF00FF"/>
                </a:solidFill>
              </a:rPr>
              <a:t>min</a:t>
            </a:r>
            <a:r>
              <a:rPr lang="en-US" baseline="-25000" dirty="0" smtClean="0">
                <a:solidFill>
                  <a:srgbClr val="FF00FF"/>
                </a:solidFill>
              </a:rPr>
              <a:t> </a:t>
            </a:r>
            <a:r>
              <a:rPr lang="en-US" dirty="0" smtClean="0">
                <a:solidFill>
                  <a:srgbClr val="FF00FF"/>
                </a:solidFill>
              </a:rPr>
              <a:t>    VIL VIH          </a:t>
            </a:r>
            <a:r>
              <a:rPr lang="en-US" dirty="0" err="1" smtClean="0">
                <a:solidFill>
                  <a:srgbClr val="FF00FF"/>
                </a:solidFill>
              </a:rPr>
              <a:t>VIH</a:t>
            </a:r>
            <a:r>
              <a:rPr lang="en-US" b="1" baseline="-25000" dirty="0" err="1" smtClean="0">
                <a:solidFill>
                  <a:srgbClr val="FF00FF"/>
                </a:solidFill>
              </a:rPr>
              <a:t>max</a:t>
            </a:r>
            <a:endParaRPr lang="en-US" b="1" baseline="-25000" dirty="0" smtClean="0">
              <a:solidFill>
                <a:srgbClr val="FF00FF"/>
              </a:solidFill>
            </a:endParaRPr>
          </a:p>
          <a:p>
            <a:endParaRPr lang="en-US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>
                <a:solidFill>
                  <a:srgbClr val="00FF00"/>
                </a:solidFill>
              </a:rPr>
              <a:t>VOL</a:t>
            </a:r>
            <a:r>
              <a:rPr lang="en-US" sz="1600" b="1" baseline="-25000" dirty="0" err="1" smtClean="0">
                <a:solidFill>
                  <a:srgbClr val="00FF00"/>
                </a:solidFill>
              </a:rPr>
              <a:t>min</a:t>
            </a:r>
            <a:r>
              <a:rPr lang="en-US" sz="1600" baseline="-25000" dirty="0" smtClean="0">
                <a:solidFill>
                  <a:srgbClr val="00FF00"/>
                </a:solidFill>
              </a:rPr>
              <a:t> </a:t>
            </a:r>
            <a:r>
              <a:rPr lang="en-US" sz="1600" dirty="0" smtClean="0">
                <a:solidFill>
                  <a:srgbClr val="00FF00"/>
                </a:solidFill>
              </a:rPr>
              <a:t>    VOL VOH    </a:t>
            </a:r>
            <a:r>
              <a:rPr lang="en-US" sz="1600" dirty="0" err="1" smtClean="0">
                <a:solidFill>
                  <a:srgbClr val="00FF00"/>
                </a:solidFill>
              </a:rPr>
              <a:t>VOH</a:t>
            </a:r>
            <a:r>
              <a:rPr lang="en-US" sz="1600" b="1" baseline="-25000" dirty="0" err="1" smtClean="0">
                <a:solidFill>
                  <a:srgbClr val="00FF00"/>
                </a:solidFill>
              </a:rPr>
              <a:t>max</a:t>
            </a:r>
            <a:endParaRPr lang="en-US" sz="1600" b="1" baseline="-25000" dirty="0">
              <a:solidFill>
                <a:srgbClr val="00FF00"/>
              </a:solidFill>
            </a:endParaRPr>
          </a:p>
          <a:p>
            <a:endParaRPr lang="en-US" b="1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129494" y="2460948"/>
            <a:ext cx="1844627" cy="306762"/>
            <a:chOff x="1144369" y="2562510"/>
            <a:chExt cx="1844627" cy="306762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1144369" y="2562510"/>
              <a:ext cx="5475" cy="30607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687709" y="2562512"/>
              <a:ext cx="5475" cy="30607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2181767" y="2563197"/>
              <a:ext cx="5475" cy="30607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983521" y="2563199"/>
              <a:ext cx="5475" cy="30607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81475" y="318051"/>
            <a:ext cx="49625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4733274" y="2064655"/>
            <a:ext cx="18036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Inverter 1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061315" y="2059399"/>
            <a:ext cx="18036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Inverter 2</a:t>
            </a:r>
            <a:endParaRPr lang="en-US" sz="2800" b="1" dirty="0"/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79142" y="2579862"/>
            <a:ext cx="3237687" cy="259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5635123" y="8447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71152" y="8447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25107" y="-102258"/>
            <a:ext cx="6565845" cy="740745"/>
          </a:xfrm>
        </p:spPr>
        <p:txBody>
          <a:bodyPr/>
          <a:lstStyle/>
          <a:p>
            <a:r>
              <a:rPr lang="en-US" dirty="0" smtClean="0"/>
              <a:t>NM</a:t>
            </a:r>
            <a:r>
              <a:rPr lang="en-US" baseline="-25000" dirty="0" smtClean="0"/>
              <a:t>H</a:t>
            </a:r>
            <a:r>
              <a:rPr lang="en-US" dirty="0" smtClean="0"/>
              <a:t>, NM</a:t>
            </a:r>
            <a:r>
              <a:rPr lang="en-US" baseline="-25000" dirty="0"/>
              <a:t>L</a:t>
            </a:r>
            <a:r>
              <a:rPr lang="en-US" dirty="0" smtClean="0"/>
              <a:t>: Noise margins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1245373" y="2892562"/>
            <a:ext cx="427461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166892" y="2767021"/>
            <a:ext cx="467251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5195783" y="5186990"/>
            <a:ext cx="2949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Noise margin equations:</a:t>
            </a:r>
          </a:p>
          <a:p>
            <a:r>
              <a:rPr lang="en-US" sz="2000" dirty="0" smtClean="0"/>
              <a:t>Noise margin (low):</a:t>
            </a:r>
          </a:p>
          <a:p>
            <a:r>
              <a:rPr lang="en-US" sz="2000" dirty="0" smtClean="0"/>
              <a:t>NML=VIL - </a:t>
            </a:r>
            <a:r>
              <a:rPr lang="en-US" sz="2000" dirty="0" err="1" smtClean="0"/>
              <a:t>VOLmin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5193108" y="6131899"/>
            <a:ext cx="26132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Noise margin (high):</a:t>
            </a:r>
          </a:p>
          <a:p>
            <a:r>
              <a:rPr lang="en-US" sz="2000" dirty="0" smtClean="0"/>
              <a:t>NMH=</a:t>
            </a:r>
            <a:r>
              <a:rPr lang="en-US" sz="2000" dirty="0" err="1" smtClean="0"/>
              <a:t>VOHmax</a:t>
            </a:r>
            <a:r>
              <a:rPr lang="en-US" sz="2000" dirty="0" smtClean="0"/>
              <a:t> - VIH</a:t>
            </a:r>
            <a:endParaRPr lang="en-US" sz="20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4758870" y="3135262"/>
            <a:ext cx="1120820" cy="1579274"/>
            <a:chOff x="4758870" y="3135262"/>
            <a:chExt cx="1120820" cy="1579274"/>
          </a:xfrm>
        </p:grpSpPr>
        <p:sp>
          <p:nvSpPr>
            <p:cNvPr id="51" name="TextBox 50"/>
            <p:cNvSpPr txBox="1"/>
            <p:nvPr/>
          </p:nvSpPr>
          <p:spPr>
            <a:xfrm>
              <a:off x="4758870" y="3135262"/>
              <a:ext cx="11208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VOHmax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58870" y="4345204"/>
              <a:ext cx="11208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VOLmax</a:t>
              </a:r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523731" y="3060672"/>
            <a:ext cx="4748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12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9" grpId="0"/>
      <p:bldP spid="50" grpId="0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Definition of NM</a:t>
            </a:r>
            <a:r>
              <a:rPr lang="en-US" baseline="-25000" dirty="0" smtClean="0"/>
              <a:t>H</a:t>
            </a:r>
            <a:r>
              <a:rPr lang="en-US" dirty="0" smtClean="0"/>
              <a:t>, NM</a:t>
            </a:r>
            <a:r>
              <a:rPr lang="en-US" baseline="-25000" dirty="0" smtClean="0"/>
              <a:t>L</a:t>
            </a:r>
            <a:r>
              <a:rPr lang="en-US" dirty="0" smtClean="0"/>
              <a:t> vary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books and websites define NM</a:t>
            </a:r>
            <a:r>
              <a:rPr lang="en-US" b="1" baseline="-25000" dirty="0" smtClean="0"/>
              <a:t>H</a:t>
            </a:r>
            <a:r>
              <a:rPr lang="en-US" dirty="0" smtClean="0"/>
              <a:t> and NM</a:t>
            </a:r>
            <a:r>
              <a:rPr lang="en-US" b="1" baseline="-25000" dirty="0" smtClean="0"/>
              <a:t>L</a:t>
            </a:r>
            <a:r>
              <a:rPr lang="en-US" dirty="0" smtClean="0"/>
              <a:t> differently. </a:t>
            </a:r>
          </a:p>
          <a:p>
            <a:r>
              <a:rPr lang="en-US" dirty="0" err="1"/>
              <a:t>Gopalan</a:t>
            </a:r>
            <a:r>
              <a:rPr lang="en-US" dirty="0"/>
              <a:t> uses </a:t>
            </a:r>
            <a:r>
              <a:rPr lang="en-US" dirty="0" smtClean="0"/>
              <a:t>different definition.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9" y="3056947"/>
            <a:ext cx="7838017" cy="36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466121" y="4990935"/>
            <a:ext cx="2881092" cy="474663"/>
          </a:xfrm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18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913" y="0"/>
            <a:ext cx="3943350" cy="304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670158" y="3445873"/>
            <a:ext cx="3943350" cy="3261247"/>
            <a:chOff x="757974" y="3294993"/>
            <a:chExt cx="3943350" cy="3563007"/>
          </a:xfrm>
        </p:grpSpPr>
        <p:pic>
          <p:nvPicPr>
            <p:cNvPr id="3184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7974" y="3294993"/>
              <a:ext cx="3943350" cy="3563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8"/>
            <p:cNvSpPr/>
            <p:nvPr/>
          </p:nvSpPr>
          <p:spPr bwMode="auto">
            <a:xfrm rot="16200000">
              <a:off x="1635465" y="4097102"/>
              <a:ext cx="1907629" cy="2388889"/>
            </a:xfrm>
            <a:custGeom>
              <a:avLst/>
              <a:gdLst>
                <a:gd name="connsiteX0" fmla="*/ 2372892 w 2372892"/>
                <a:gd name="connsiteY0" fmla="*/ 0 h 2333296"/>
                <a:gd name="connsiteX1" fmla="*/ 2357126 w 2372892"/>
                <a:gd name="connsiteY1" fmla="*/ 346841 h 2333296"/>
                <a:gd name="connsiteX2" fmla="*/ 2325595 w 2372892"/>
                <a:gd name="connsiteY2" fmla="*/ 441434 h 2333296"/>
                <a:gd name="connsiteX3" fmla="*/ 2309829 w 2372892"/>
                <a:gd name="connsiteY3" fmla="*/ 488731 h 2333296"/>
                <a:gd name="connsiteX4" fmla="*/ 2262533 w 2372892"/>
                <a:gd name="connsiteY4" fmla="*/ 504496 h 2333296"/>
                <a:gd name="connsiteX5" fmla="*/ 2231002 w 2372892"/>
                <a:gd name="connsiteY5" fmla="*/ 551793 h 2333296"/>
                <a:gd name="connsiteX6" fmla="*/ 2215236 w 2372892"/>
                <a:gd name="connsiteY6" fmla="*/ 599089 h 2333296"/>
                <a:gd name="connsiteX7" fmla="*/ 2120643 w 2372892"/>
                <a:gd name="connsiteY7" fmla="*/ 646386 h 2333296"/>
                <a:gd name="connsiteX8" fmla="*/ 2041816 w 2372892"/>
                <a:gd name="connsiteY8" fmla="*/ 725213 h 2333296"/>
                <a:gd name="connsiteX9" fmla="*/ 1994519 w 2372892"/>
                <a:gd name="connsiteY9" fmla="*/ 772510 h 2333296"/>
                <a:gd name="connsiteX10" fmla="*/ 1947223 w 2372892"/>
                <a:gd name="connsiteY10" fmla="*/ 788276 h 2333296"/>
                <a:gd name="connsiteX11" fmla="*/ 1773802 w 2372892"/>
                <a:gd name="connsiteY11" fmla="*/ 835572 h 2333296"/>
                <a:gd name="connsiteX12" fmla="*/ 1616147 w 2372892"/>
                <a:gd name="connsiteY12" fmla="*/ 945931 h 2333296"/>
                <a:gd name="connsiteX13" fmla="*/ 1553085 w 2372892"/>
                <a:gd name="connsiteY13" fmla="*/ 977462 h 2333296"/>
                <a:gd name="connsiteX14" fmla="*/ 1395429 w 2372892"/>
                <a:gd name="connsiteY14" fmla="*/ 1024758 h 2333296"/>
                <a:gd name="connsiteX15" fmla="*/ 1332367 w 2372892"/>
                <a:gd name="connsiteY15" fmla="*/ 1056289 h 2333296"/>
                <a:gd name="connsiteX16" fmla="*/ 1285071 w 2372892"/>
                <a:gd name="connsiteY16" fmla="*/ 1072055 h 2333296"/>
                <a:gd name="connsiteX17" fmla="*/ 1237774 w 2372892"/>
                <a:gd name="connsiteY17" fmla="*/ 1103586 h 2333296"/>
                <a:gd name="connsiteX18" fmla="*/ 1190478 w 2372892"/>
                <a:gd name="connsiteY18" fmla="*/ 1119351 h 2333296"/>
                <a:gd name="connsiteX19" fmla="*/ 1032823 w 2372892"/>
                <a:gd name="connsiteY19" fmla="*/ 1166648 h 2333296"/>
                <a:gd name="connsiteX20" fmla="*/ 969760 w 2372892"/>
                <a:gd name="connsiteY20" fmla="*/ 1198179 h 2333296"/>
                <a:gd name="connsiteX21" fmla="*/ 922464 w 2372892"/>
                <a:gd name="connsiteY21" fmla="*/ 1229710 h 2333296"/>
                <a:gd name="connsiteX22" fmla="*/ 827871 w 2372892"/>
                <a:gd name="connsiteY22" fmla="*/ 1261241 h 2333296"/>
                <a:gd name="connsiteX23" fmla="*/ 764809 w 2372892"/>
                <a:gd name="connsiteY23" fmla="*/ 1277007 h 2333296"/>
                <a:gd name="connsiteX24" fmla="*/ 670216 w 2372892"/>
                <a:gd name="connsiteY24" fmla="*/ 1308538 h 2333296"/>
                <a:gd name="connsiteX25" fmla="*/ 481029 w 2372892"/>
                <a:gd name="connsiteY25" fmla="*/ 1371600 h 2333296"/>
                <a:gd name="connsiteX26" fmla="*/ 386436 w 2372892"/>
                <a:gd name="connsiteY26" fmla="*/ 1403131 h 2333296"/>
                <a:gd name="connsiteX27" fmla="*/ 339140 w 2372892"/>
                <a:gd name="connsiteY27" fmla="*/ 1418896 h 2333296"/>
                <a:gd name="connsiteX28" fmla="*/ 244547 w 2372892"/>
                <a:gd name="connsiteY28" fmla="*/ 1466193 h 2333296"/>
                <a:gd name="connsiteX29" fmla="*/ 134188 w 2372892"/>
                <a:gd name="connsiteY29" fmla="*/ 1513489 h 2333296"/>
                <a:gd name="connsiteX30" fmla="*/ 118423 w 2372892"/>
                <a:gd name="connsiteY30" fmla="*/ 1560786 h 2333296"/>
                <a:gd name="connsiteX31" fmla="*/ 102657 w 2372892"/>
                <a:gd name="connsiteY31" fmla="*/ 1623848 h 2333296"/>
                <a:gd name="connsiteX32" fmla="*/ 71126 w 2372892"/>
                <a:gd name="connsiteY32" fmla="*/ 1671144 h 2333296"/>
                <a:gd name="connsiteX33" fmla="*/ 55360 w 2372892"/>
                <a:gd name="connsiteY33" fmla="*/ 1718441 h 2333296"/>
                <a:gd name="connsiteX34" fmla="*/ 8064 w 2372892"/>
                <a:gd name="connsiteY34" fmla="*/ 1749972 h 2333296"/>
                <a:gd name="connsiteX35" fmla="*/ 39595 w 2372892"/>
                <a:gd name="connsiteY35" fmla="*/ 1860331 h 2333296"/>
                <a:gd name="connsiteX36" fmla="*/ 55360 w 2372892"/>
                <a:gd name="connsiteY36" fmla="*/ 1907627 h 2333296"/>
                <a:gd name="connsiteX37" fmla="*/ 39595 w 2372892"/>
                <a:gd name="connsiteY37" fmla="*/ 2128344 h 2333296"/>
                <a:gd name="connsiteX38" fmla="*/ 23829 w 2372892"/>
                <a:gd name="connsiteY38" fmla="*/ 2191407 h 2333296"/>
                <a:gd name="connsiteX39" fmla="*/ 8064 w 2372892"/>
                <a:gd name="connsiteY39" fmla="*/ 2270234 h 2333296"/>
                <a:gd name="connsiteX40" fmla="*/ 23829 w 2372892"/>
                <a:gd name="connsiteY40" fmla="*/ 2333296 h 2333296"/>
                <a:gd name="connsiteX0" fmla="*/ 2364828 w 2364828"/>
                <a:gd name="connsiteY0" fmla="*/ 0 h 2333296"/>
                <a:gd name="connsiteX1" fmla="*/ 2349062 w 2364828"/>
                <a:gd name="connsiteY1" fmla="*/ 346841 h 2333296"/>
                <a:gd name="connsiteX2" fmla="*/ 2317531 w 2364828"/>
                <a:gd name="connsiteY2" fmla="*/ 441434 h 2333296"/>
                <a:gd name="connsiteX3" fmla="*/ 2301765 w 2364828"/>
                <a:gd name="connsiteY3" fmla="*/ 488731 h 2333296"/>
                <a:gd name="connsiteX4" fmla="*/ 2254469 w 2364828"/>
                <a:gd name="connsiteY4" fmla="*/ 504496 h 2333296"/>
                <a:gd name="connsiteX5" fmla="*/ 2222938 w 2364828"/>
                <a:gd name="connsiteY5" fmla="*/ 551793 h 2333296"/>
                <a:gd name="connsiteX6" fmla="*/ 2207172 w 2364828"/>
                <a:gd name="connsiteY6" fmla="*/ 599089 h 2333296"/>
                <a:gd name="connsiteX7" fmla="*/ 2112579 w 2364828"/>
                <a:gd name="connsiteY7" fmla="*/ 646386 h 2333296"/>
                <a:gd name="connsiteX8" fmla="*/ 2033752 w 2364828"/>
                <a:gd name="connsiteY8" fmla="*/ 725213 h 2333296"/>
                <a:gd name="connsiteX9" fmla="*/ 1986455 w 2364828"/>
                <a:gd name="connsiteY9" fmla="*/ 772510 h 2333296"/>
                <a:gd name="connsiteX10" fmla="*/ 1939159 w 2364828"/>
                <a:gd name="connsiteY10" fmla="*/ 788276 h 2333296"/>
                <a:gd name="connsiteX11" fmla="*/ 1765738 w 2364828"/>
                <a:gd name="connsiteY11" fmla="*/ 835572 h 2333296"/>
                <a:gd name="connsiteX12" fmla="*/ 1608083 w 2364828"/>
                <a:gd name="connsiteY12" fmla="*/ 945931 h 2333296"/>
                <a:gd name="connsiteX13" fmla="*/ 1545021 w 2364828"/>
                <a:gd name="connsiteY13" fmla="*/ 977462 h 2333296"/>
                <a:gd name="connsiteX14" fmla="*/ 1387365 w 2364828"/>
                <a:gd name="connsiteY14" fmla="*/ 1024758 h 2333296"/>
                <a:gd name="connsiteX15" fmla="*/ 1324303 w 2364828"/>
                <a:gd name="connsiteY15" fmla="*/ 1056289 h 2333296"/>
                <a:gd name="connsiteX16" fmla="*/ 1277007 w 2364828"/>
                <a:gd name="connsiteY16" fmla="*/ 1072055 h 2333296"/>
                <a:gd name="connsiteX17" fmla="*/ 1229710 w 2364828"/>
                <a:gd name="connsiteY17" fmla="*/ 1103586 h 2333296"/>
                <a:gd name="connsiteX18" fmla="*/ 1182414 w 2364828"/>
                <a:gd name="connsiteY18" fmla="*/ 1119351 h 2333296"/>
                <a:gd name="connsiteX19" fmla="*/ 1024759 w 2364828"/>
                <a:gd name="connsiteY19" fmla="*/ 1166648 h 2333296"/>
                <a:gd name="connsiteX20" fmla="*/ 961696 w 2364828"/>
                <a:gd name="connsiteY20" fmla="*/ 1198179 h 2333296"/>
                <a:gd name="connsiteX21" fmla="*/ 914400 w 2364828"/>
                <a:gd name="connsiteY21" fmla="*/ 1229710 h 2333296"/>
                <a:gd name="connsiteX22" fmla="*/ 819807 w 2364828"/>
                <a:gd name="connsiteY22" fmla="*/ 1261241 h 2333296"/>
                <a:gd name="connsiteX23" fmla="*/ 756745 w 2364828"/>
                <a:gd name="connsiteY23" fmla="*/ 1277007 h 2333296"/>
                <a:gd name="connsiteX24" fmla="*/ 662152 w 2364828"/>
                <a:gd name="connsiteY24" fmla="*/ 1308538 h 2333296"/>
                <a:gd name="connsiteX25" fmla="*/ 472965 w 2364828"/>
                <a:gd name="connsiteY25" fmla="*/ 1371600 h 2333296"/>
                <a:gd name="connsiteX26" fmla="*/ 378372 w 2364828"/>
                <a:gd name="connsiteY26" fmla="*/ 1403131 h 2333296"/>
                <a:gd name="connsiteX27" fmla="*/ 331076 w 2364828"/>
                <a:gd name="connsiteY27" fmla="*/ 1418896 h 2333296"/>
                <a:gd name="connsiteX28" fmla="*/ 236483 w 2364828"/>
                <a:gd name="connsiteY28" fmla="*/ 1466193 h 2333296"/>
                <a:gd name="connsiteX29" fmla="*/ 126124 w 2364828"/>
                <a:gd name="connsiteY29" fmla="*/ 1513489 h 2333296"/>
                <a:gd name="connsiteX30" fmla="*/ 110359 w 2364828"/>
                <a:gd name="connsiteY30" fmla="*/ 1560786 h 2333296"/>
                <a:gd name="connsiteX31" fmla="*/ 94593 w 2364828"/>
                <a:gd name="connsiteY31" fmla="*/ 1623848 h 2333296"/>
                <a:gd name="connsiteX32" fmla="*/ 63062 w 2364828"/>
                <a:gd name="connsiteY32" fmla="*/ 1671144 h 2333296"/>
                <a:gd name="connsiteX33" fmla="*/ 47296 w 2364828"/>
                <a:gd name="connsiteY33" fmla="*/ 1718441 h 2333296"/>
                <a:gd name="connsiteX34" fmla="*/ 31531 w 2364828"/>
                <a:gd name="connsiteY34" fmla="*/ 1860331 h 2333296"/>
                <a:gd name="connsiteX35" fmla="*/ 47296 w 2364828"/>
                <a:gd name="connsiteY35" fmla="*/ 1907627 h 2333296"/>
                <a:gd name="connsiteX36" fmla="*/ 31531 w 2364828"/>
                <a:gd name="connsiteY36" fmla="*/ 2128344 h 2333296"/>
                <a:gd name="connsiteX37" fmla="*/ 15765 w 2364828"/>
                <a:gd name="connsiteY37" fmla="*/ 2191407 h 2333296"/>
                <a:gd name="connsiteX38" fmla="*/ 0 w 2364828"/>
                <a:gd name="connsiteY38" fmla="*/ 2270234 h 2333296"/>
                <a:gd name="connsiteX39" fmla="*/ 15765 w 2364828"/>
                <a:gd name="connsiteY39" fmla="*/ 2333296 h 2333296"/>
                <a:gd name="connsiteX0" fmla="*/ 2364828 w 2428303"/>
                <a:gd name="connsiteY0" fmla="*/ 55593 h 2388889"/>
                <a:gd name="connsiteX1" fmla="*/ 2425675 w 2428303"/>
                <a:gd name="connsiteY1" fmla="*/ 57807 h 2388889"/>
                <a:gd name="connsiteX2" fmla="*/ 2349062 w 2428303"/>
                <a:gd name="connsiteY2" fmla="*/ 402434 h 2388889"/>
                <a:gd name="connsiteX3" fmla="*/ 2317531 w 2428303"/>
                <a:gd name="connsiteY3" fmla="*/ 497027 h 2388889"/>
                <a:gd name="connsiteX4" fmla="*/ 2301765 w 2428303"/>
                <a:gd name="connsiteY4" fmla="*/ 544324 h 2388889"/>
                <a:gd name="connsiteX5" fmla="*/ 2254469 w 2428303"/>
                <a:gd name="connsiteY5" fmla="*/ 560089 h 2388889"/>
                <a:gd name="connsiteX6" fmla="*/ 2222938 w 2428303"/>
                <a:gd name="connsiteY6" fmla="*/ 607386 h 2388889"/>
                <a:gd name="connsiteX7" fmla="*/ 2207172 w 2428303"/>
                <a:gd name="connsiteY7" fmla="*/ 654682 h 2388889"/>
                <a:gd name="connsiteX8" fmla="*/ 2112579 w 2428303"/>
                <a:gd name="connsiteY8" fmla="*/ 701979 h 2388889"/>
                <a:gd name="connsiteX9" fmla="*/ 2033752 w 2428303"/>
                <a:gd name="connsiteY9" fmla="*/ 780806 h 2388889"/>
                <a:gd name="connsiteX10" fmla="*/ 1986455 w 2428303"/>
                <a:gd name="connsiteY10" fmla="*/ 828103 h 2388889"/>
                <a:gd name="connsiteX11" fmla="*/ 1939159 w 2428303"/>
                <a:gd name="connsiteY11" fmla="*/ 843869 h 2388889"/>
                <a:gd name="connsiteX12" fmla="*/ 1765738 w 2428303"/>
                <a:gd name="connsiteY12" fmla="*/ 891165 h 2388889"/>
                <a:gd name="connsiteX13" fmla="*/ 1608083 w 2428303"/>
                <a:gd name="connsiteY13" fmla="*/ 1001524 h 2388889"/>
                <a:gd name="connsiteX14" fmla="*/ 1545021 w 2428303"/>
                <a:gd name="connsiteY14" fmla="*/ 1033055 h 2388889"/>
                <a:gd name="connsiteX15" fmla="*/ 1387365 w 2428303"/>
                <a:gd name="connsiteY15" fmla="*/ 1080351 h 2388889"/>
                <a:gd name="connsiteX16" fmla="*/ 1324303 w 2428303"/>
                <a:gd name="connsiteY16" fmla="*/ 1111882 h 2388889"/>
                <a:gd name="connsiteX17" fmla="*/ 1277007 w 2428303"/>
                <a:gd name="connsiteY17" fmla="*/ 1127648 h 2388889"/>
                <a:gd name="connsiteX18" fmla="*/ 1229710 w 2428303"/>
                <a:gd name="connsiteY18" fmla="*/ 1159179 h 2388889"/>
                <a:gd name="connsiteX19" fmla="*/ 1182414 w 2428303"/>
                <a:gd name="connsiteY19" fmla="*/ 1174944 h 2388889"/>
                <a:gd name="connsiteX20" fmla="*/ 1024759 w 2428303"/>
                <a:gd name="connsiteY20" fmla="*/ 1222241 h 2388889"/>
                <a:gd name="connsiteX21" fmla="*/ 961696 w 2428303"/>
                <a:gd name="connsiteY21" fmla="*/ 1253772 h 2388889"/>
                <a:gd name="connsiteX22" fmla="*/ 914400 w 2428303"/>
                <a:gd name="connsiteY22" fmla="*/ 1285303 h 2388889"/>
                <a:gd name="connsiteX23" fmla="*/ 819807 w 2428303"/>
                <a:gd name="connsiteY23" fmla="*/ 1316834 h 2388889"/>
                <a:gd name="connsiteX24" fmla="*/ 756745 w 2428303"/>
                <a:gd name="connsiteY24" fmla="*/ 1332600 h 2388889"/>
                <a:gd name="connsiteX25" fmla="*/ 662152 w 2428303"/>
                <a:gd name="connsiteY25" fmla="*/ 1364131 h 2388889"/>
                <a:gd name="connsiteX26" fmla="*/ 472965 w 2428303"/>
                <a:gd name="connsiteY26" fmla="*/ 1427193 h 2388889"/>
                <a:gd name="connsiteX27" fmla="*/ 378372 w 2428303"/>
                <a:gd name="connsiteY27" fmla="*/ 1458724 h 2388889"/>
                <a:gd name="connsiteX28" fmla="*/ 331076 w 2428303"/>
                <a:gd name="connsiteY28" fmla="*/ 1474489 h 2388889"/>
                <a:gd name="connsiteX29" fmla="*/ 236483 w 2428303"/>
                <a:gd name="connsiteY29" fmla="*/ 1521786 h 2388889"/>
                <a:gd name="connsiteX30" fmla="*/ 126124 w 2428303"/>
                <a:gd name="connsiteY30" fmla="*/ 1569082 h 2388889"/>
                <a:gd name="connsiteX31" fmla="*/ 110359 w 2428303"/>
                <a:gd name="connsiteY31" fmla="*/ 1616379 h 2388889"/>
                <a:gd name="connsiteX32" fmla="*/ 94593 w 2428303"/>
                <a:gd name="connsiteY32" fmla="*/ 1679441 h 2388889"/>
                <a:gd name="connsiteX33" fmla="*/ 63062 w 2428303"/>
                <a:gd name="connsiteY33" fmla="*/ 1726737 h 2388889"/>
                <a:gd name="connsiteX34" fmla="*/ 47296 w 2428303"/>
                <a:gd name="connsiteY34" fmla="*/ 1774034 h 2388889"/>
                <a:gd name="connsiteX35" fmla="*/ 31531 w 2428303"/>
                <a:gd name="connsiteY35" fmla="*/ 1915924 h 2388889"/>
                <a:gd name="connsiteX36" fmla="*/ 47296 w 2428303"/>
                <a:gd name="connsiteY36" fmla="*/ 1963220 h 2388889"/>
                <a:gd name="connsiteX37" fmla="*/ 31531 w 2428303"/>
                <a:gd name="connsiteY37" fmla="*/ 2183937 h 2388889"/>
                <a:gd name="connsiteX38" fmla="*/ 15765 w 2428303"/>
                <a:gd name="connsiteY38" fmla="*/ 2247000 h 2388889"/>
                <a:gd name="connsiteX39" fmla="*/ 0 w 2428303"/>
                <a:gd name="connsiteY39" fmla="*/ 2325827 h 2388889"/>
                <a:gd name="connsiteX40" fmla="*/ 15765 w 2428303"/>
                <a:gd name="connsiteY40" fmla="*/ 2388889 h 23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28303" h="2388889">
                  <a:moveTo>
                    <a:pt x="2364828" y="55593"/>
                  </a:moveTo>
                  <a:cubicBezTo>
                    <a:pt x="2361831" y="61217"/>
                    <a:pt x="2428303" y="0"/>
                    <a:pt x="2425675" y="57807"/>
                  </a:cubicBezTo>
                  <a:cubicBezTo>
                    <a:pt x="2423047" y="115614"/>
                    <a:pt x="2353948" y="334486"/>
                    <a:pt x="2349062" y="402434"/>
                  </a:cubicBezTo>
                  <a:cubicBezTo>
                    <a:pt x="2345521" y="435481"/>
                    <a:pt x="2328041" y="465496"/>
                    <a:pt x="2317531" y="497027"/>
                  </a:cubicBezTo>
                  <a:cubicBezTo>
                    <a:pt x="2312276" y="512793"/>
                    <a:pt x="2317531" y="539069"/>
                    <a:pt x="2301765" y="544324"/>
                  </a:cubicBezTo>
                  <a:lnTo>
                    <a:pt x="2254469" y="560089"/>
                  </a:lnTo>
                  <a:cubicBezTo>
                    <a:pt x="2243959" y="575855"/>
                    <a:pt x="2231412" y="590439"/>
                    <a:pt x="2222938" y="607386"/>
                  </a:cubicBezTo>
                  <a:cubicBezTo>
                    <a:pt x="2215506" y="622250"/>
                    <a:pt x="2217553" y="641705"/>
                    <a:pt x="2207172" y="654682"/>
                  </a:cubicBezTo>
                  <a:cubicBezTo>
                    <a:pt x="2184945" y="682466"/>
                    <a:pt x="2143736" y="691593"/>
                    <a:pt x="2112579" y="701979"/>
                  </a:cubicBezTo>
                  <a:cubicBezTo>
                    <a:pt x="2054772" y="788689"/>
                    <a:pt x="2112579" y="715116"/>
                    <a:pt x="2033752" y="780806"/>
                  </a:cubicBezTo>
                  <a:cubicBezTo>
                    <a:pt x="2016624" y="795080"/>
                    <a:pt x="2005006" y="815735"/>
                    <a:pt x="1986455" y="828103"/>
                  </a:cubicBezTo>
                  <a:cubicBezTo>
                    <a:pt x="1972628" y="837321"/>
                    <a:pt x="1955192" y="839496"/>
                    <a:pt x="1939159" y="843869"/>
                  </a:cubicBezTo>
                  <a:cubicBezTo>
                    <a:pt x="1743552" y="897217"/>
                    <a:pt x="1874608" y="854876"/>
                    <a:pt x="1765738" y="891165"/>
                  </a:cubicBezTo>
                  <a:cubicBezTo>
                    <a:pt x="1726190" y="920826"/>
                    <a:pt x="1646904" y="982113"/>
                    <a:pt x="1608083" y="1001524"/>
                  </a:cubicBezTo>
                  <a:cubicBezTo>
                    <a:pt x="1587062" y="1012034"/>
                    <a:pt x="1566623" y="1023797"/>
                    <a:pt x="1545021" y="1033055"/>
                  </a:cubicBezTo>
                  <a:cubicBezTo>
                    <a:pt x="1494242" y="1054817"/>
                    <a:pt x="1438144" y="1058589"/>
                    <a:pt x="1387365" y="1080351"/>
                  </a:cubicBezTo>
                  <a:cubicBezTo>
                    <a:pt x="1365763" y="1089609"/>
                    <a:pt x="1345905" y="1102624"/>
                    <a:pt x="1324303" y="1111882"/>
                  </a:cubicBezTo>
                  <a:cubicBezTo>
                    <a:pt x="1309029" y="1118428"/>
                    <a:pt x="1291871" y="1120216"/>
                    <a:pt x="1277007" y="1127648"/>
                  </a:cubicBezTo>
                  <a:cubicBezTo>
                    <a:pt x="1260060" y="1136122"/>
                    <a:pt x="1246658" y="1150705"/>
                    <a:pt x="1229710" y="1159179"/>
                  </a:cubicBezTo>
                  <a:cubicBezTo>
                    <a:pt x="1214846" y="1166611"/>
                    <a:pt x="1198393" y="1170379"/>
                    <a:pt x="1182414" y="1174944"/>
                  </a:cubicBezTo>
                  <a:cubicBezTo>
                    <a:pt x="1129612" y="1190030"/>
                    <a:pt x="1074710" y="1197266"/>
                    <a:pt x="1024759" y="1222241"/>
                  </a:cubicBezTo>
                  <a:cubicBezTo>
                    <a:pt x="1003738" y="1232751"/>
                    <a:pt x="982102" y="1242112"/>
                    <a:pt x="961696" y="1253772"/>
                  </a:cubicBezTo>
                  <a:cubicBezTo>
                    <a:pt x="945245" y="1263173"/>
                    <a:pt x="931715" y="1277608"/>
                    <a:pt x="914400" y="1285303"/>
                  </a:cubicBezTo>
                  <a:cubicBezTo>
                    <a:pt x="884028" y="1298802"/>
                    <a:pt x="852051" y="1308773"/>
                    <a:pt x="819807" y="1316834"/>
                  </a:cubicBezTo>
                  <a:cubicBezTo>
                    <a:pt x="798786" y="1322089"/>
                    <a:pt x="777499" y="1326374"/>
                    <a:pt x="756745" y="1332600"/>
                  </a:cubicBezTo>
                  <a:cubicBezTo>
                    <a:pt x="724910" y="1342151"/>
                    <a:pt x="693683" y="1353621"/>
                    <a:pt x="662152" y="1364131"/>
                  </a:cubicBezTo>
                  <a:lnTo>
                    <a:pt x="472965" y="1427193"/>
                  </a:lnTo>
                  <a:lnTo>
                    <a:pt x="378372" y="1458724"/>
                  </a:lnTo>
                  <a:lnTo>
                    <a:pt x="331076" y="1474489"/>
                  </a:lnTo>
                  <a:cubicBezTo>
                    <a:pt x="195528" y="1564853"/>
                    <a:pt x="367027" y="1456513"/>
                    <a:pt x="236483" y="1521786"/>
                  </a:cubicBezTo>
                  <a:cubicBezTo>
                    <a:pt x="127613" y="1576222"/>
                    <a:pt x="257363" y="1536273"/>
                    <a:pt x="126124" y="1569082"/>
                  </a:cubicBezTo>
                  <a:cubicBezTo>
                    <a:pt x="120869" y="1584848"/>
                    <a:pt x="114924" y="1600400"/>
                    <a:pt x="110359" y="1616379"/>
                  </a:cubicBezTo>
                  <a:cubicBezTo>
                    <a:pt x="104406" y="1637213"/>
                    <a:pt x="103128" y="1659525"/>
                    <a:pt x="94593" y="1679441"/>
                  </a:cubicBezTo>
                  <a:cubicBezTo>
                    <a:pt x="87129" y="1696857"/>
                    <a:pt x="71536" y="1709790"/>
                    <a:pt x="63062" y="1726737"/>
                  </a:cubicBezTo>
                  <a:cubicBezTo>
                    <a:pt x="55630" y="1741601"/>
                    <a:pt x="57677" y="1761057"/>
                    <a:pt x="47296" y="1774034"/>
                  </a:cubicBezTo>
                  <a:cubicBezTo>
                    <a:pt x="42041" y="1805565"/>
                    <a:pt x="31531" y="1884393"/>
                    <a:pt x="31531" y="1915924"/>
                  </a:cubicBezTo>
                  <a:cubicBezTo>
                    <a:pt x="36096" y="1931903"/>
                    <a:pt x="42041" y="1947455"/>
                    <a:pt x="47296" y="1963220"/>
                  </a:cubicBezTo>
                  <a:cubicBezTo>
                    <a:pt x="42041" y="2036792"/>
                    <a:pt x="39676" y="2110628"/>
                    <a:pt x="31531" y="2183937"/>
                  </a:cubicBezTo>
                  <a:cubicBezTo>
                    <a:pt x="29138" y="2205472"/>
                    <a:pt x="20465" y="2225848"/>
                    <a:pt x="15765" y="2247000"/>
                  </a:cubicBezTo>
                  <a:cubicBezTo>
                    <a:pt x="9952" y="2273158"/>
                    <a:pt x="5255" y="2299551"/>
                    <a:pt x="0" y="2325827"/>
                  </a:cubicBezTo>
                  <a:lnTo>
                    <a:pt x="15765" y="2388889"/>
                  </a:ln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Freeform 11"/>
          <p:cNvSpPr/>
          <p:nvPr/>
        </p:nvSpPr>
        <p:spPr bwMode="auto">
          <a:xfrm rot="16200000">
            <a:off x="1723696" y="467709"/>
            <a:ext cx="1655379" cy="2422634"/>
          </a:xfrm>
          <a:custGeom>
            <a:avLst/>
            <a:gdLst>
              <a:gd name="connsiteX0" fmla="*/ 2372892 w 2372892"/>
              <a:gd name="connsiteY0" fmla="*/ 0 h 2333296"/>
              <a:gd name="connsiteX1" fmla="*/ 2357126 w 2372892"/>
              <a:gd name="connsiteY1" fmla="*/ 346841 h 2333296"/>
              <a:gd name="connsiteX2" fmla="*/ 2325595 w 2372892"/>
              <a:gd name="connsiteY2" fmla="*/ 441434 h 2333296"/>
              <a:gd name="connsiteX3" fmla="*/ 2309829 w 2372892"/>
              <a:gd name="connsiteY3" fmla="*/ 488731 h 2333296"/>
              <a:gd name="connsiteX4" fmla="*/ 2262533 w 2372892"/>
              <a:gd name="connsiteY4" fmla="*/ 504496 h 2333296"/>
              <a:gd name="connsiteX5" fmla="*/ 2231002 w 2372892"/>
              <a:gd name="connsiteY5" fmla="*/ 551793 h 2333296"/>
              <a:gd name="connsiteX6" fmla="*/ 2215236 w 2372892"/>
              <a:gd name="connsiteY6" fmla="*/ 599089 h 2333296"/>
              <a:gd name="connsiteX7" fmla="*/ 2120643 w 2372892"/>
              <a:gd name="connsiteY7" fmla="*/ 646386 h 2333296"/>
              <a:gd name="connsiteX8" fmla="*/ 2041816 w 2372892"/>
              <a:gd name="connsiteY8" fmla="*/ 725213 h 2333296"/>
              <a:gd name="connsiteX9" fmla="*/ 1994519 w 2372892"/>
              <a:gd name="connsiteY9" fmla="*/ 772510 h 2333296"/>
              <a:gd name="connsiteX10" fmla="*/ 1947223 w 2372892"/>
              <a:gd name="connsiteY10" fmla="*/ 788276 h 2333296"/>
              <a:gd name="connsiteX11" fmla="*/ 1773802 w 2372892"/>
              <a:gd name="connsiteY11" fmla="*/ 835572 h 2333296"/>
              <a:gd name="connsiteX12" fmla="*/ 1616147 w 2372892"/>
              <a:gd name="connsiteY12" fmla="*/ 945931 h 2333296"/>
              <a:gd name="connsiteX13" fmla="*/ 1553085 w 2372892"/>
              <a:gd name="connsiteY13" fmla="*/ 977462 h 2333296"/>
              <a:gd name="connsiteX14" fmla="*/ 1395429 w 2372892"/>
              <a:gd name="connsiteY14" fmla="*/ 1024758 h 2333296"/>
              <a:gd name="connsiteX15" fmla="*/ 1332367 w 2372892"/>
              <a:gd name="connsiteY15" fmla="*/ 1056289 h 2333296"/>
              <a:gd name="connsiteX16" fmla="*/ 1285071 w 2372892"/>
              <a:gd name="connsiteY16" fmla="*/ 1072055 h 2333296"/>
              <a:gd name="connsiteX17" fmla="*/ 1237774 w 2372892"/>
              <a:gd name="connsiteY17" fmla="*/ 1103586 h 2333296"/>
              <a:gd name="connsiteX18" fmla="*/ 1190478 w 2372892"/>
              <a:gd name="connsiteY18" fmla="*/ 1119351 h 2333296"/>
              <a:gd name="connsiteX19" fmla="*/ 1032823 w 2372892"/>
              <a:gd name="connsiteY19" fmla="*/ 1166648 h 2333296"/>
              <a:gd name="connsiteX20" fmla="*/ 969760 w 2372892"/>
              <a:gd name="connsiteY20" fmla="*/ 1198179 h 2333296"/>
              <a:gd name="connsiteX21" fmla="*/ 922464 w 2372892"/>
              <a:gd name="connsiteY21" fmla="*/ 1229710 h 2333296"/>
              <a:gd name="connsiteX22" fmla="*/ 827871 w 2372892"/>
              <a:gd name="connsiteY22" fmla="*/ 1261241 h 2333296"/>
              <a:gd name="connsiteX23" fmla="*/ 764809 w 2372892"/>
              <a:gd name="connsiteY23" fmla="*/ 1277007 h 2333296"/>
              <a:gd name="connsiteX24" fmla="*/ 670216 w 2372892"/>
              <a:gd name="connsiteY24" fmla="*/ 1308538 h 2333296"/>
              <a:gd name="connsiteX25" fmla="*/ 481029 w 2372892"/>
              <a:gd name="connsiteY25" fmla="*/ 1371600 h 2333296"/>
              <a:gd name="connsiteX26" fmla="*/ 386436 w 2372892"/>
              <a:gd name="connsiteY26" fmla="*/ 1403131 h 2333296"/>
              <a:gd name="connsiteX27" fmla="*/ 339140 w 2372892"/>
              <a:gd name="connsiteY27" fmla="*/ 1418896 h 2333296"/>
              <a:gd name="connsiteX28" fmla="*/ 244547 w 2372892"/>
              <a:gd name="connsiteY28" fmla="*/ 1466193 h 2333296"/>
              <a:gd name="connsiteX29" fmla="*/ 134188 w 2372892"/>
              <a:gd name="connsiteY29" fmla="*/ 1513489 h 2333296"/>
              <a:gd name="connsiteX30" fmla="*/ 118423 w 2372892"/>
              <a:gd name="connsiteY30" fmla="*/ 1560786 h 2333296"/>
              <a:gd name="connsiteX31" fmla="*/ 102657 w 2372892"/>
              <a:gd name="connsiteY31" fmla="*/ 1623848 h 2333296"/>
              <a:gd name="connsiteX32" fmla="*/ 71126 w 2372892"/>
              <a:gd name="connsiteY32" fmla="*/ 1671144 h 2333296"/>
              <a:gd name="connsiteX33" fmla="*/ 55360 w 2372892"/>
              <a:gd name="connsiteY33" fmla="*/ 1718441 h 2333296"/>
              <a:gd name="connsiteX34" fmla="*/ 8064 w 2372892"/>
              <a:gd name="connsiteY34" fmla="*/ 1749972 h 2333296"/>
              <a:gd name="connsiteX35" fmla="*/ 39595 w 2372892"/>
              <a:gd name="connsiteY35" fmla="*/ 1860331 h 2333296"/>
              <a:gd name="connsiteX36" fmla="*/ 55360 w 2372892"/>
              <a:gd name="connsiteY36" fmla="*/ 1907627 h 2333296"/>
              <a:gd name="connsiteX37" fmla="*/ 39595 w 2372892"/>
              <a:gd name="connsiteY37" fmla="*/ 2128344 h 2333296"/>
              <a:gd name="connsiteX38" fmla="*/ 23829 w 2372892"/>
              <a:gd name="connsiteY38" fmla="*/ 2191407 h 2333296"/>
              <a:gd name="connsiteX39" fmla="*/ 8064 w 2372892"/>
              <a:gd name="connsiteY39" fmla="*/ 2270234 h 2333296"/>
              <a:gd name="connsiteX40" fmla="*/ 23829 w 2372892"/>
              <a:gd name="connsiteY40" fmla="*/ 2333296 h 2333296"/>
              <a:gd name="connsiteX0" fmla="*/ 2364828 w 2364828"/>
              <a:gd name="connsiteY0" fmla="*/ 0 h 2333296"/>
              <a:gd name="connsiteX1" fmla="*/ 2349062 w 2364828"/>
              <a:gd name="connsiteY1" fmla="*/ 346841 h 2333296"/>
              <a:gd name="connsiteX2" fmla="*/ 2317531 w 2364828"/>
              <a:gd name="connsiteY2" fmla="*/ 441434 h 2333296"/>
              <a:gd name="connsiteX3" fmla="*/ 2301765 w 2364828"/>
              <a:gd name="connsiteY3" fmla="*/ 488731 h 2333296"/>
              <a:gd name="connsiteX4" fmla="*/ 2254469 w 2364828"/>
              <a:gd name="connsiteY4" fmla="*/ 504496 h 2333296"/>
              <a:gd name="connsiteX5" fmla="*/ 2222938 w 2364828"/>
              <a:gd name="connsiteY5" fmla="*/ 551793 h 2333296"/>
              <a:gd name="connsiteX6" fmla="*/ 2207172 w 2364828"/>
              <a:gd name="connsiteY6" fmla="*/ 599089 h 2333296"/>
              <a:gd name="connsiteX7" fmla="*/ 2112579 w 2364828"/>
              <a:gd name="connsiteY7" fmla="*/ 646386 h 2333296"/>
              <a:gd name="connsiteX8" fmla="*/ 2033752 w 2364828"/>
              <a:gd name="connsiteY8" fmla="*/ 725213 h 2333296"/>
              <a:gd name="connsiteX9" fmla="*/ 1986455 w 2364828"/>
              <a:gd name="connsiteY9" fmla="*/ 772510 h 2333296"/>
              <a:gd name="connsiteX10" fmla="*/ 1939159 w 2364828"/>
              <a:gd name="connsiteY10" fmla="*/ 788276 h 2333296"/>
              <a:gd name="connsiteX11" fmla="*/ 1765738 w 2364828"/>
              <a:gd name="connsiteY11" fmla="*/ 835572 h 2333296"/>
              <a:gd name="connsiteX12" fmla="*/ 1608083 w 2364828"/>
              <a:gd name="connsiteY12" fmla="*/ 945931 h 2333296"/>
              <a:gd name="connsiteX13" fmla="*/ 1545021 w 2364828"/>
              <a:gd name="connsiteY13" fmla="*/ 977462 h 2333296"/>
              <a:gd name="connsiteX14" fmla="*/ 1387365 w 2364828"/>
              <a:gd name="connsiteY14" fmla="*/ 1024758 h 2333296"/>
              <a:gd name="connsiteX15" fmla="*/ 1324303 w 2364828"/>
              <a:gd name="connsiteY15" fmla="*/ 1056289 h 2333296"/>
              <a:gd name="connsiteX16" fmla="*/ 1277007 w 2364828"/>
              <a:gd name="connsiteY16" fmla="*/ 1072055 h 2333296"/>
              <a:gd name="connsiteX17" fmla="*/ 1229710 w 2364828"/>
              <a:gd name="connsiteY17" fmla="*/ 1103586 h 2333296"/>
              <a:gd name="connsiteX18" fmla="*/ 1182414 w 2364828"/>
              <a:gd name="connsiteY18" fmla="*/ 1119351 h 2333296"/>
              <a:gd name="connsiteX19" fmla="*/ 1024759 w 2364828"/>
              <a:gd name="connsiteY19" fmla="*/ 1166648 h 2333296"/>
              <a:gd name="connsiteX20" fmla="*/ 961696 w 2364828"/>
              <a:gd name="connsiteY20" fmla="*/ 1198179 h 2333296"/>
              <a:gd name="connsiteX21" fmla="*/ 914400 w 2364828"/>
              <a:gd name="connsiteY21" fmla="*/ 1229710 h 2333296"/>
              <a:gd name="connsiteX22" fmla="*/ 819807 w 2364828"/>
              <a:gd name="connsiteY22" fmla="*/ 1261241 h 2333296"/>
              <a:gd name="connsiteX23" fmla="*/ 756745 w 2364828"/>
              <a:gd name="connsiteY23" fmla="*/ 1277007 h 2333296"/>
              <a:gd name="connsiteX24" fmla="*/ 662152 w 2364828"/>
              <a:gd name="connsiteY24" fmla="*/ 1308538 h 2333296"/>
              <a:gd name="connsiteX25" fmla="*/ 472965 w 2364828"/>
              <a:gd name="connsiteY25" fmla="*/ 1371600 h 2333296"/>
              <a:gd name="connsiteX26" fmla="*/ 378372 w 2364828"/>
              <a:gd name="connsiteY26" fmla="*/ 1403131 h 2333296"/>
              <a:gd name="connsiteX27" fmla="*/ 331076 w 2364828"/>
              <a:gd name="connsiteY27" fmla="*/ 1418896 h 2333296"/>
              <a:gd name="connsiteX28" fmla="*/ 236483 w 2364828"/>
              <a:gd name="connsiteY28" fmla="*/ 1466193 h 2333296"/>
              <a:gd name="connsiteX29" fmla="*/ 126124 w 2364828"/>
              <a:gd name="connsiteY29" fmla="*/ 1513489 h 2333296"/>
              <a:gd name="connsiteX30" fmla="*/ 110359 w 2364828"/>
              <a:gd name="connsiteY30" fmla="*/ 1560786 h 2333296"/>
              <a:gd name="connsiteX31" fmla="*/ 94593 w 2364828"/>
              <a:gd name="connsiteY31" fmla="*/ 1623848 h 2333296"/>
              <a:gd name="connsiteX32" fmla="*/ 63062 w 2364828"/>
              <a:gd name="connsiteY32" fmla="*/ 1671144 h 2333296"/>
              <a:gd name="connsiteX33" fmla="*/ 47296 w 2364828"/>
              <a:gd name="connsiteY33" fmla="*/ 1718441 h 2333296"/>
              <a:gd name="connsiteX34" fmla="*/ 31531 w 2364828"/>
              <a:gd name="connsiteY34" fmla="*/ 1860331 h 2333296"/>
              <a:gd name="connsiteX35" fmla="*/ 47296 w 2364828"/>
              <a:gd name="connsiteY35" fmla="*/ 1907627 h 2333296"/>
              <a:gd name="connsiteX36" fmla="*/ 31531 w 2364828"/>
              <a:gd name="connsiteY36" fmla="*/ 2128344 h 2333296"/>
              <a:gd name="connsiteX37" fmla="*/ 15765 w 2364828"/>
              <a:gd name="connsiteY37" fmla="*/ 2191407 h 2333296"/>
              <a:gd name="connsiteX38" fmla="*/ 0 w 2364828"/>
              <a:gd name="connsiteY38" fmla="*/ 2270234 h 2333296"/>
              <a:gd name="connsiteX39" fmla="*/ 15765 w 2364828"/>
              <a:gd name="connsiteY39" fmla="*/ 2333296 h 2333296"/>
              <a:gd name="connsiteX0" fmla="*/ 2364828 w 2438729"/>
              <a:gd name="connsiteY0" fmla="*/ 0 h 2333296"/>
              <a:gd name="connsiteX1" fmla="*/ 2438729 w 2438729"/>
              <a:gd name="connsiteY1" fmla="*/ 0 h 2333296"/>
              <a:gd name="connsiteX2" fmla="*/ 2349062 w 2438729"/>
              <a:gd name="connsiteY2" fmla="*/ 346841 h 2333296"/>
              <a:gd name="connsiteX3" fmla="*/ 2317531 w 2438729"/>
              <a:gd name="connsiteY3" fmla="*/ 441434 h 2333296"/>
              <a:gd name="connsiteX4" fmla="*/ 2301765 w 2438729"/>
              <a:gd name="connsiteY4" fmla="*/ 488731 h 2333296"/>
              <a:gd name="connsiteX5" fmla="*/ 2254469 w 2438729"/>
              <a:gd name="connsiteY5" fmla="*/ 504496 h 2333296"/>
              <a:gd name="connsiteX6" fmla="*/ 2222938 w 2438729"/>
              <a:gd name="connsiteY6" fmla="*/ 551793 h 2333296"/>
              <a:gd name="connsiteX7" fmla="*/ 2207172 w 2438729"/>
              <a:gd name="connsiteY7" fmla="*/ 599089 h 2333296"/>
              <a:gd name="connsiteX8" fmla="*/ 2112579 w 2438729"/>
              <a:gd name="connsiteY8" fmla="*/ 646386 h 2333296"/>
              <a:gd name="connsiteX9" fmla="*/ 2033752 w 2438729"/>
              <a:gd name="connsiteY9" fmla="*/ 725213 h 2333296"/>
              <a:gd name="connsiteX10" fmla="*/ 1986455 w 2438729"/>
              <a:gd name="connsiteY10" fmla="*/ 772510 h 2333296"/>
              <a:gd name="connsiteX11" fmla="*/ 1939159 w 2438729"/>
              <a:gd name="connsiteY11" fmla="*/ 788276 h 2333296"/>
              <a:gd name="connsiteX12" fmla="*/ 1765738 w 2438729"/>
              <a:gd name="connsiteY12" fmla="*/ 835572 h 2333296"/>
              <a:gd name="connsiteX13" fmla="*/ 1608083 w 2438729"/>
              <a:gd name="connsiteY13" fmla="*/ 945931 h 2333296"/>
              <a:gd name="connsiteX14" fmla="*/ 1545021 w 2438729"/>
              <a:gd name="connsiteY14" fmla="*/ 977462 h 2333296"/>
              <a:gd name="connsiteX15" fmla="*/ 1387365 w 2438729"/>
              <a:gd name="connsiteY15" fmla="*/ 1024758 h 2333296"/>
              <a:gd name="connsiteX16" fmla="*/ 1324303 w 2438729"/>
              <a:gd name="connsiteY16" fmla="*/ 1056289 h 2333296"/>
              <a:gd name="connsiteX17" fmla="*/ 1277007 w 2438729"/>
              <a:gd name="connsiteY17" fmla="*/ 1072055 h 2333296"/>
              <a:gd name="connsiteX18" fmla="*/ 1229710 w 2438729"/>
              <a:gd name="connsiteY18" fmla="*/ 1103586 h 2333296"/>
              <a:gd name="connsiteX19" fmla="*/ 1182414 w 2438729"/>
              <a:gd name="connsiteY19" fmla="*/ 1119351 h 2333296"/>
              <a:gd name="connsiteX20" fmla="*/ 1024759 w 2438729"/>
              <a:gd name="connsiteY20" fmla="*/ 1166648 h 2333296"/>
              <a:gd name="connsiteX21" fmla="*/ 961696 w 2438729"/>
              <a:gd name="connsiteY21" fmla="*/ 1198179 h 2333296"/>
              <a:gd name="connsiteX22" fmla="*/ 914400 w 2438729"/>
              <a:gd name="connsiteY22" fmla="*/ 1229710 h 2333296"/>
              <a:gd name="connsiteX23" fmla="*/ 819807 w 2438729"/>
              <a:gd name="connsiteY23" fmla="*/ 1261241 h 2333296"/>
              <a:gd name="connsiteX24" fmla="*/ 756745 w 2438729"/>
              <a:gd name="connsiteY24" fmla="*/ 1277007 h 2333296"/>
              <a:gd name="connsiteX25" fmla="*/ 662152 w 2438729"/>
              <a:gd name="connsiteY25" fmla="*/ 1308538 h 2333296"/>
              <a:gd name="connsiteX26" fmla="*/ 472965 w 2438729"/>
              <a:gd name="connsiteY26" fmla="*/ 1371600 h 2333296"/>
              <a:gd name="connsiteX27" fmla="*/ 378372 w 2438729"/>
              <a:gd name="connsiteY27" fmla="*/ 1403131 h 2333296"/>
              <a:gd name="connsiteX28" fmla="*/ 331076 w 2438729"/>
              <a:gd name="connsiteY28" fmla="*/ 1418896 h 2333296"/>
              <a:gd name="connsiteX29" fmla="*/ 236483 w 2438729"/>
              <a:gd name="connsiteY29" fmla="*/ 1466193 h 2333296"/>
              <a:gd name="connsiteX30" fmla="*/ 126124 w 2438729"/>
              <a:gd name="connsiteY30" fmla="*/ 1513489 h 2333296"/>
              <a:gd name="connsiteX31" fmla="*/ 110359 w 2438729"/>
              <a:gd name="connsiteY31" fmla="*/ 1560786 h 2333296"/>
              <a:gd name="connsiteX32" fmla="*/ 94593 w 2438729"/>
              <a:gd name="connsiteY32" fmla="*/ 1623848 h 2333296"/>
              <a:gd name="connsiteX33" fmla="*/ 63062 w 2438729"/>
              <a:gd name="connsiteY33" fmla="*/ 1671144 h 2333296"/>
              <a:gd name="connsiteX34" fmla="*/ 47296 w 2438729"/>
              <a:gd name="connsiteY34" fmla="*/ 1718441 h 2333296"/>
              <a:gd name="connsiteX35" fmla="*/ 31531 w 2438729"/>
              <a:gd name="connsiteY35" fmla="*/ 1860331 h 2333296"/>
              <a:gd name="connsiteX36" fmla="*/ 47296 w 2438729"/>
              <a:gd name="connsiteY36" fmla="*/ 1907627 h 2333296"/>
              <a:gd name="connsiteX37" fmla="*/ 31531 w 2438729"/>
              <a:gd name="connsiteY37" fmla="*/ 2128344 h 2333296"/>
              <a:gd name="connsiteX38" fmla="*/ 15765 w 2438729"/>
              <a:gd name="connsiteY38" fmla="*/ 2191407 h 2333296"/>
              <a:gd name="connsiteX39" fmla="*/ 0 w 2438729"/>
              <a:gd name="connsiteY39" fmla="*/ 2270234 h 2333296"/>
              <a:gd name="connsiteX40" fmla="*/ 15765 w 2438729"/>
              <a:gd name="connsiteY40" fmla="*/ 2333296 h 233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38729" h="2333296">
                <a:moveTo>
                  <a:pt x="2364828" y="0"/>
                </a:moveTo>
                <a:lnTo>
                  <a:pt x="2438729" y="0"/>
                </a:lnTo>
                <a:cubicBezTo>
                  <a:pt x="2436101" y="57807"/>
                  <a:pt x="2356945" y="273269"/>
                  <a:pt x="2349062" y="346841"/>
                </a:cubicBezTo>
                <a:cubicBezTo>
                  <a:pt x="2345521" y="379888"/>
                  <a:pt x="2328041" y="409903"/>
                  <a:pt x="2317531" y="441434"/>
                </a:cubicBezTo>
                <a:cubicBezTo>
                  <a:pt x="2312276" y="457200"/>
                  <a:pt x="2317531" y="483476"/>
                  <a:pt x="2301765" y="488731"/>
                </a:cubicBezTo>
                <a:lnTo>
                  <a:pt x="2254469" y="504496"/>
                </a:lnTo>
                <a:cubicBezTo>
                  <a:pt x="2243959" y="520262"/>
                  <a:pt x="2231412" y="534846"/>
                  <a:pt x="2222938" y="551793"/>
                </a:cubicBezTo>
                <a:cubicBezTo>
                  <a:pt x="2215506" y="566657"/>
                  <a:pt x="2217553" y="586112"/>
                  <a:pt x="2207172" y="599089"/>
                </a:cubicBezTo>
                <a:cubicBezTo>
                  <a:pt x="2184945" y="626873"/>
                  <a:pt x="2143736" y="636000"/>
                  <a:pt x="2112579" y="646386"/>
                </a:cubicBezTo>
                <a:cubicBezTo>
                  <a:pt x="2054772" y="733096"/>
                  <a:pt x="2112579" y="659523"/>
                  <a:pt x="2033752" y="725213"/>
                </a:cubicBezTo>
                <a:cubicBezTo>
                  <a:pt x="2016624" y="739487"/>
                  <a:pt x="2005006" y="760142"/>
                  <a:pt x="1986455" y="772510"/>
                </a:cubicBezTo>
                <a:cubicBezTo>
                  <a:pt x="1972628" y="781728"/>
                  <a:pt x="1955192" y="783903"/>
                  <a:pt x="1939159" y="788276"/>
                </a:cubicBezTo>
                <a:cubicBezTo>
                  <a:pt x="1743552" y="841624"/>
                  <a:pt x="1874608" y="799283"/>
                  <a:pt x="1765738" y="835572"/>
                </a:cubicBezTo>
                <a:cubicBezTo>
                  <a:pt x="1726190" y="865233"/>
                  <a:pt x="1646904" y="926520"/>
                  <a:pt x="1608083" y="945931"/>
                </a:cubicBezTo>
                <a:cubicBezTo>
                  <a:pt x="1587062" y="956441"/>
                  <a:pt x="1566623" y="968204"/>
                  <a:pt x="1545021" y="977462"/>
                </a:cubicBezTo>
                <a:cubicBezTo>
                  <a:pt x="1494242" y="999224"/>
                  <a:pt x="1438144" y="1002996"/>
                  <a:pt x="1387365" y="1024758"/>
                </a:cubicBezTo>
                <a:cubicBezTo>
                  <a:pt x="1365763" y="1034016"/>
                  <a:pt x="1345905" y="1047031"/>
                  <a:pt x="1324303" y="1056289"/>
                </a:cubicBezTo>
                <a:cubicBezTo>
                  <a:pt x="1309029" y="1062835"/>
                  <a:pt x="1291871" y="1064623"/>
                  <a:pt x="1277007" y="1072055"/>
                </a:cubicBezTo>
                <a:cubicBezTo>
                  <a:pt x="1260060" y="1080529"/>
                  <a:pt x="1246658" y="1095112"/>
                  <a:pt x="1229710" y="1103586"/>
                </a:cubicBezTo>
                <a:cubicBezTo>
                  <a:pt x="1214846" y="1111018"/>
                  <a:pt x="1198393" y="1114786"/>
                  <a:pt x="1182414" y="1119351"/>
                </a:cubicBezTo>
                <a:cubicBezTo>
                  <a:pt x="1129612" y="1134437"/>
                  <a:pt x="1074710" y="1141673"/>
                  <a:pt x="1024759" y="1166648"/>
                </a:cubicBezTo>
                <a:cubicBezTo>
                  <a:pt x="1003738" y="1177158"/>
                  <a:pt x="982102" y="1186519"/>
                  <a:pt x="961696" y="1198179"/>
                </a:cubicBezTo>
                <a:cubicBezTo>
                  <a:pt x="945245" y="1207580"/>
                  <a:pt x="931715" y="1222015"/>
                  <a:pt x="914400" y="1229710"/>
                </a:cubicBezTo>
                <a:cubicBezTo>
                  <a:pt x="884028" y="1243209"/>
                  <a:pt x="852051" y="1253180"/>
                  <a:pt x="819807" y="1261241"/>
                </a:cubicBezTo>
                <a:cubicBezTo>
                  <a:pt x="798786" y="1266496"/>
                  <a:pt x="777499" y="1270781"/>
                  <a:pt x="756745" y="1277007"/>
                </a:cubicBezTo>
                <a:cubicBezTo>
                  <a:pt x="724910" y="1286558"/>
                  <a:pt x="693683" y="1298028"/>
                  <a:pt x="662152" y="1308538"/>
                </a:cubicBezTo>
                <a:lnTo>
                  <a:pt x="472965" y="1371600"/>
                </a:lnTo>
                <a:lnTo>
                  <a:pt x="378372" y="1403131"/>
                </a:lnTo>
                <a:lnTo>
                  <a:pt x="331076" y="1418896"/>
                </a:lnTo>
                <a:cubicBezTo>
                  <a:pt x="195528" y="1509260"/>
                  <a:pt x="367027" y="1400920"/>
                  <a:pt x="236483" y="1466193"/>
                </a:cubicBezTo>
                <a:cubicBezTo>
                  <a:pt x="127613" y="1520629"/>
                  <a:pt x="257363" y="1480680"/>
                  <a:pt x="126124" y="1513489"/>
                </a:cubicBezTo>
                <a:cubicBezTo>
                  <a:pt x="120869" y="1529255"/>
                  <a:pt x="114924" y="1544807"/>
                  <a:pt x="110359" y="1560786"/>
                </a:cubicBezTo>
                <a:cubicBezTo>
                  <a:pt x="104406" y="1581620"/>
                  <a:pt x="103128" y="1603932"/>
                  <a:pt x="94593" y="1623848"/>
                </a:cubicBezTo>
                <a:cubicBezTo>
                  <a:pt x="87129" y="1641264"/>
                  <a:pt x="71536" y="1654197"/>
                  <a:pt x="63062" y="1671144"/>
                </a:cubicBezTo>
                <a:cubicBezTo>
                  <a:pt x="55630" y="1686008"/>
                  <a:pt x="57677" y="1705464"/>
                  <a:pt x="47296" y="1718441"/>
                </a:cubicBezTo>
                <a:cubicBezTo>
                  <a:pt x="42041" y="1749972"/>
                  <a:pt x="31531" y="1828800"/>
                  <a:pt x="31531" y="1860331"/>
                </a:cubicBezTo>
                <a:cubicBezTo>
                  <a:pt x="36096" y="1876310"/>
                  <a:pt x="42041" y="1891862"/>
                  <a:pt x="47296" y="1907627"/>
                </a:cubicBezTo>
                <a:cubicBezTo>
                  <a:pt x="42041" y="1981199"/>
                  <a:pt x="39676" y="2055035"/>
                  <a:pt x="31531" y="2128344"/>
                </a:cubicBezTo>
                <a:cubicBezTo>
                  <a:pt x="29138" y="2149879"/>
                  <a:pt x="20465" y="2170255"/>
                  <a:pt x="15765" y="2191407"/>
                </a:cubicBezTo>
                <a:cubicBezTo>
                  <a:pt x="9952" y="2217565"/>
                  <a:pt x="5255" y="2243958"/>
                  <a:pt x="0" y="2270234"/>
                </a:cubicBezTo>
                <a:lnTo>
                  <a:pt x="15765" y="2333296"/>
                </a:ln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18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1475" y="318051"/>
            <a:ext cx="49625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 rot="16200000">
            <a:off x="-337968" y="4747307"/>
            <a:ext cx="18036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Inverter 1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406286" y="1100217"/>
            <a:ext cx="18036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Inverter 2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33274" y="2064655"/>
            <a:ext cx="18036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Inverter 1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61315" y="2059399"/>
            <a:ext cx="18036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Inverter 2</a:t>
            </a:r>
            <a:endParaRPr lang="en-US" sz="2800" b="1" dirty="0"/>
          </a:p>
        </p:txBody>
      </p:sp>
      <p:sp>
        <p:nvSpPr>
          <p:cNvPr id="19" name="Oval 18"/>
          <p:cNvSpPr/>
          <p:nvPr/>
        </p:nvSpPr>
        <p:spPr bwMode="auto">
          <a:xfrm>
            <a:off x="1560793" y="5218386"/>
            <a:ext cx="252248" cy="18918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066123" y="4216578"/>
            <a:ext cx="252248" cy="18918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928651" y="966960"/>
            <a:ext cx="252248" cy="18918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06261" y="2317526"/>
            <a:ext cx="252248" cy="18918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3311513" y="2213526"/>
            <a:ext cx="8" cy="282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1537630" y="583325"/>
            <a:ext cx="31538" cy="56598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945931" y="4319752"/>
            <a:ext cx="30269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987969" y="5323516"/>
            <a:ext cx="30269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396357" y="192339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VIH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75793" y="546538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VIL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32083" y="4771697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VOHmax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08385" y="5901558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VOLmin</a:t>
            </a:r>
            <a:endParaRPr lang="en-US" sz="2000" b="1" dirty="0"/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2927119" y="2107338"/>
            <a:ext cx="8" cy="282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2023254" y="578064"/>
            <a:ext cx="36786" cy="49293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385" y="-662158"/>
            <a:ext cx="7556711" cy="1277007"/>
          </a:xfrm>
        </p:spPr>
        <p:txBody>
          <a:bodyPr/>
          <a:lstStyle/>
          <a:p>
            <a:r>
              <a:rPr lang="en-US" dirty="0" smtClean="0"/>
              <a:t>NM</a:t>
            </a:r>
            <a:r>
              <a:rPr lang="en-US" baseline="-25000" dirty="0" smtClean="0"/>
              <a:t>H</a:t>
            </a:r>
            <a:r>
              <a:rPr lang="en-US" dirty="0" smtClean="0"/>
              <a:t>, NM</a:t>
            </a:r>
            <a:r>
              <a:rPr lang="en-US" baseline="-25000" dirty="0"/>
              <a:t>L</a:t>
            </a:r>
            <a:r>
              <a:rPr lang="en-US" dirty="0" smtClean="0"/>
              <a:t>: Noise margins (1)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5123" y="8447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71152" y="8447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</a:t>
            </a:r>
            <a:endParaRPr lang="en-US" dirty="0"/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9142" y="2579862"/>
            <a:ext cx="3237687" cy="259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5195783" y="5186990"/>
            <a:ext cx="2949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Noise margin equations:</a:t>
            </a:r>
          </a:p>
          <a:p>
            <a:r>
              <a:rPr lang="en-US" sz="2000" dirty="0" smtClean="0"/>
              <a:t>Noise margin (low):</a:t>
            </a:r>
          </a:p>
          <a:p>
            <a:r>
              <a:rPr lang="en-US" sz="2000" dirty="0" smtClean="0"/>
              <a:t>NML=VIL - </a:t>
            </a:r>
            <a:r>
              <a:rPr lang="en-US" sz="2000" dirty="0" err="1" smtClean="0"/>
              <a:t>VOLmin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193108" y="6131899"/>
            <a:ext cx="26132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Noise margin (high):</a:t>
            </a:r>
          </a:p>
          <a:p>
            <a:r>
              <a:rPr lang="en-US" sz="2000" dirty="0" smtClean="0"/>
              <a:t>NMH=</a:t>
            </a:r>
            <a:r>
              <a:rPr lang="en-US" sz="2000" dirty="0" err="1" smtClean="0"/>
              <a:t>VOHmax</a:t>
            </a:r>
            <a:r>
              <a:rPr lang="en-US" sz="2000" dirty="0" smtClean="0"/>
              <a:t> - VIH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4758870" y="3135262"/>
            <a:ext cx="1120820" cy="1579274"/>
            <a:chOff x="4758870" y="3135262"/>
            <a:chExt cx="1120820" cy="1579274"/>
          </a:xfrm>
        </p:grpSpPr>
        <p:sp>
          <p:nvSpPr>
            <p:cNvPr id="43" name="TextBox 42"/>
            <p:cNvSpPr txBox="1"/>
            <p:nvPr/>
          </p:nvSpPr>
          <p:spPr>
            <a:xfrm>
              <a:off x="4758870" y="3135262"/>
              <a:ext cx="11208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VOHmax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58870" y="4345204"/>
              <a:ext cx="11208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VOLmax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8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33" grpId="0"/>
      <p:bldP spid="34" grpId="0"/>
      <p:bldP spid="35" grpId="0"/>
      <p:bldP spid="36" grpId="0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62000"/>
          </a:xfrm>
        </p:spPr>
        <p:txBody>
          <a:bodyPr/>
          <a:lstStyle/>
          <a:p>
            <a:r>
              <a:rPr lang="en-US" dirty="0"/>
              <a:t>Summary of digital circuit </a:t>
            </a:r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3" y="1315212"/>
            <a:ext cx="8740356" cy="40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304800"/>
            <a:ext cx="8332237" cy="762000"/>
          </a:xfrm>
        </p:spPr>
        <p:txBody>
          <a:bodyPr/>
          <a:lstStyle/>
          <a:p>
            <a:r>
              <a:rPr lang="en-US" dirty="0" smtClean="0"/>
              <a:t>Summary of digital circuit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305800" cy="4562475"/>
          </a:xfrm>
        </p:spPr>
        <p:txBody>
          <a:bodyPr/>
          <a:lstStyle/>
          <a:p>
            <a:r>
              <a:rPr lang="en-US" dirty="0" smtClean="0"/>
              <a:t>Terms used to describe performance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static=DC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err="1" smtClean="0"/>
              <a:t>Vm</a:t>
            </a:r>
            <a:r>
              <a:rPr lang="en-US" dirty="0" smtClean="0"/>
              <a:t> : Vin=</a:t>
            </a:r>
            <a:r>
              <a:rPr lang="en-US" dirty="0" err="1" smtClean="0"/>
              <a:t>Vout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 err="1"/>
              <a:t>Vmax</a:t>
            </a:r>
            <a:r>
              <a:rPr lang="en-US" dirty="0"/>
              <a:t>, </a:t>
            </a:r>
            <a:r>
              <a:rPr lang="en-US" dirty="0" err="1"/>
              <a:t>Vmin</a:t>
            </a:r>
            <a:r>
              <a:rPr lang="en-US" dirty="0"/>
              <a:t> , </a:t>
            </a:r>
            <a:r>
              <a:rPr lang="en-US" dirty="0" smtClean="0"/>
              <a:t>VOH</a:t>
            </a:r>
            <a:r>
              <a:rPr lang="en-US" dirty="0"/>
              <a:t>, VOL, VIH, VIL, </a:t>
            </a:r>
            <a:r>
              <a:rPr lang="en-US" dirty="0" smtClean="0"/>
              <a:t>NM</a:t>
            </a:r>
            <a:r>
              <a:rPr lang="en-US" b="1" baseline="-25000" dirty="0" smtClean="0"/>
              <a:t>H</a:t>
            </a:r>
            <a:r>
              <a:rPr lang="en-US" dirty="0"/>
              <a:t>, </a:t>
            </a:r>
            <a:r>
              <a:rPr lang="en-US" dirty="0" smtClean="0"/>
              <a:t>NM</a:t>
            </a:r>
            <a:r>
              <a:rPr lang="en-US" b="1" baseline="-25000" dirty="0" smtClean="0"/>
              <a:t>L</a:t>
            </a:r>
            <a:endParaRPr lang="en-US" b="1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69653"/>
            <a:ext cx="4773478" cy="378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8517" y="3082347"/>
            <a:ext cx="3424831" cy="172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2270861" y="3784768"/>
            <a:ext cx="1622909" cy="158657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3022772" y="4422963"/>
            <a:ext cx="737519" cy="369332"/>
            <a:chOff x="3022772" y="4422963"/>
            <a:chExt cx="737519" cy="369332"/>
          </a:xfrm>
        </p:grpSpPr>
        <p:grpSp>
          <p:nvGrpSpPr>
            <p:cNvPr id="10" name="Group 9"/>
            <p:cNvGrpSpPr/>
            <p:nvPr/>
          </p:nvGrpSpPr>
          <p:grpSpPr>
            <a:xfrm>
              <a:off x="3022772" y="4469055"/>
              <a:ext cx="193780" cy="138574"/>
              <a:chOff x="3004604" y="4450887"/>
              <a:chExt cx="193780" cy="138574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3004604" y="4450887"/>
                <a:ext cx="193780" cy="13857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3004604" y="4450887"/>
                <a:ext cx="193780" cy="13857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3216552" y="4422963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Vm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98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24000"/>
            <a:ext cx="8305800" cy="4562475"/>
          </a:xfrm>
        </p:spPr>
        <p:txBody>
          <a:bodyPr/>
          <a:lstStyle/>
          <a:p>
            <a:r>
              <a:rPr lang="en-US" dirty="0" smtClean="0"/>
              <a:t>Find complex gate circuits for these equations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53895"/>
              </p:ext>
            </p:extLst>
          </p:nvPr>
        </p:nvGraphicFramePr>
        <p:xfrm>
          <a:off x="2782888" y="2651125"/>
          <a:ext cx="3321050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218" name="Equation" r:id="rId3" imgW="1041120" imgH="723600" progId="Equation.3">
                  <p:embed/>
                </p:oleObj>
              </mc:Choice>
              <mc:Fallback>
                <p:oleObj name="Equation" r:id="rId3" imgW="104112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651125"/>
                        <a:ext cx="3321050" cy="2308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59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ON or OFF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79813" y="6553200"/>
            <a:ext cx="5564187" cy="474663"/>
          </a:xfrm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6724" y="75555"/>
            <a:ext cx="2349176" cy="28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Box 57"/>
          <p:cNvSpPr txBox="1"/>
          <p:nvPr/>
        </p:nvSpPr>
        <p:spPr>
          <a:xfrm rot="16200000">
            <a:off x="7261875" y="4633668"/>
            <a:ext cx="123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Vout</a:t>
            </a:r>
            <a:r>
              <a:rPr lang="en-US" dirty="0" smtClean="0"/>
              <a:t> Pulled down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2490980" y="4712757"/>
            <a:ext cx="123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Vout</a:t>
            </a:r>
            <a:r>
              <a:rPr lang="en-US" dirty="0" smtClean="0"/>
              <a:t> Pulled up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4541" y="393544"/>
            <a:ext cx="2853417" cy="762000"/>
          </a:xfrm>
        </p:spPr>
        <p:txBody>
          <a:bodyPr/>
          <a:lstStyle/>
          <a:p>
            <a:r>
              <a:rPr lang="en-US" sz="3200" dirty="0" smtClean="0"/>
              <a:t>Analysis 1/2: What’s on?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950" y="1544293"/>
            <a:ext cx="5473700" cy="2981315"/>
          </a:xfrm>
        </p:spPr>
        <p:txBody>
          <a:bodyPr/>
          <a:lstStyle/>
          <a:p>
            <a:r>
              <a:rPr lang="en-US" sz="2400" dirty="0" smtClean="0"/>
              <a:t>ON/OFF graph:</a:t>
            </a:r>
          </a:p>
          <a:p>
            <a:pPr lvl="1"/>
            <a:r>
              <a:rPr lang="en-US" sz="2000" dirty="0" smtClean="0"/>
              <a:t>Vin on X-axis</a:t>
            </a:r>
          </a:p>
          <a:p>
            <a:pPr lvl="1"/>
            <a:r>
              <a:rPr lang="en-US" sz="2000" dirty="0" smtClean="0"/>
              <a:t>ON/OFF on Y-axis</a:t>
            </a:r>
          </a:p>
          <a:p>
            <a:r>
              <a:rPr lang="en-US" sz="2400" dirty="0" smtClean="0"/>
              <a:t>Example 1: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(Add line for M1      and M2     )</a:t>
            </a:r>
          </a:p>
          <a:p>
            <a:pPr lvl="1"/>
            <a:r>
              <a:rPr lang="en-US" sz="2000" dirty="0" smtClean="0"/>
              <a:t>VTN = 0.5V, VTP = -0.6V, VDD = 3.3V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35"/>
          <p:cNvGrpSpPr/>
          <p:nvPr/>
        </p:nvGrpSpPr>
        <p:grpSpPr>
          <a:xfrm>
            <a:off x="2004158" y="4029554"/>
            <a:ext cx="7125086" cy="2601093"/>
            <a:chOff x="983456" y="3750590"/>
            <a:chExt cx="7125086" cy="2601093"/>
          </a:xfrm>
        </p:grpSpPr>
        <p:cxnSp>
          <p:nvCxnSpPr>
            <p:cNvPr id="8" name="Straight Connector 7"/>
            <p:cNvCxnSpPr/>
            <p:nvPr/>
          </p:nvCxnSpPr>
          <p:spPr bwMode="auto">
            <a:xfrm flipH="1">
              <a:off x="1688306" y="3750590"/>
              <a:ext cx="1009" cy="2052516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689315" y="5780868"/>
              <a:ext cx="6230319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7451759" y="5258145"/>
              <a:ext cx="656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Vin</a:t>
              </a:r>
              <a:endParaRPr lang="en-US" sz="2400" b="1" dirty="0"/>
            </a:p>
          </p:txBody>
        </p:sp>
        <p:grpSp>
          <p:nvGrpSpPr>
            <p:cNvPr id="9" name="Group 18"/>
            <p:cNvGrpSpPr/>
            <p:nvPr/>
          </p:nvGrpSpPr>
          <p:grpSpPr>
            <a:xfrm>
              <a:off x="992982" y="3869532"/>
              <a:ext cx="695324" cy="369332"/>
              <a:chOff x="992982" y="3869532"/>
              <a:chExt cx="695324" cy="369332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>
                <a:off x="1350169" y="4200525"/>
                <a:ext cx="338137" cy="0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992982" y="3869532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ON</a:t>
                </a:r>
                <a:endParaRPr lang="en-US" dirty="0"/>
              </a:p>
            </p:txBody>
          </p:sp>
        </p:grpSp>
        <p:grpSp>
          <p:nvGrpSpPr>
            <p:cNvPr id="12" name="Group 19"/>
            <p:cNvGrpSpPr/>
            <p:nvPr/>
          </p:nvGrpSpPr>
          <p:grpSpPr>
            <a:xfrm>
              <a:off x="983456" y="5053014"/>
              <a:ext cx="695324" cy="369332"/>
              <a:chOff x="992982" y="3869532"/>
              <a:chExt cx="695324" cy="369332"/>
            </a:xfrm>
          </p:grpSpPr>
          <p:cxnSp>
            <p:nvCxnSpPr>
              <p:cNvPr id="21" name="Straight Connector 20"/>
              <p:cNvCxnSpPr/>
              <p:nvPr/>
            </p:nvCxnSpPr>
            <p:spPr bwMode="auto">
              <a:xfrm>
                <a:off x="1350169" y="4200525"/>
                <a:ext cx="338137" cy="0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TextBox 21"/>
              <p:cNvSpPr txBox="1"/>
              <p:nvPr/>
            </p:nvSpPr>
            <p:spPr>
              <a:xfrm>
                <a:off x="992982" y="386953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OFF</a:t>
                </a:r>
                <a:endParaRPr lang="en-US" dirty="0"/>
              </a:p>
            </p:txBody>
          </p:sp>
        </p:grpSp>
        <p:grpSp>
          <p:nvGrpSpPr>
            <p:cNvPr id="13" name="Group 33"/>
            <p:cNvGrpSpPr/>
            <p:nvPr/>
          </p:nvGrpSpPr>
          <p:grpSpPr>
            <a:xfrm>
              <a:off x="1688387" y="5765369"/>
              <a:ext cx="5794711" cy="232476"/>
              <a:chOff x="1688387" y="5765368"/>
              <a:chExt cx="5794711" cy="352223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>
                <a:off x="1688387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2516070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3343753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4171436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4999119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H="1">
                <a:off x="5826802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flipH="1">
                <a:off x="6654485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H="1">
                <a:off x="7482170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1441342" y="5982351"/>
              <a:ext cx="6404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0           0.5         1.0       1.5         2.0        2.5       3.0         3.5</a:t>
              </a:r>
              <a:endParaRPr lang="en-US" dirty="0"/>
            </a:p>
          </p:txBody>
        </p:sp>
      </p:grpSp>
      <p:cxnSp>
        <p:nvCxnSpPr>
          <p:cNvPr id="37" name="Straight Connector 36"/>
          <p:cNvCxnSpPr/>
          <p:nvPr/>
        </p:nvCxnSpPr>
        <p:spPr bwMode="auto">
          <a:xfrm>
            <a:off x="6483063" y="3384120"/>
            <a:ext cx="402956" cy="0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8019809" y="3384120"/>
            <a:ext cx="402956" cy="0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oup 42"/>
          <p:cNvGrpSpPr/>
          <p:nvPr/>
        </p:nvGrpSpPr>
        <p:grpSpPr>
          <a:xfrm>
            <a:off x="2735847" y="4489342"/>
            <a:ext cx="408122" cy="1183038"/>
            <a:chOff x="1653153" y="4489342"/>
            <a:chExt cx="408122" cy="1183038"/>
          </a:xfrm>
        </p:grpSpPr>
        <p:cxnSp>
          <p:nvCxnSpPr>
            <p:cNvPr id="36" name="Straight Connector 35"/>
            <p:cNvCxnSpPr/>
            <p:nvPr/>
          </p:nvCxnSpPr>
          <p:spPr bwMode="auto">
            <a:xfrm>
              <a:off x="1658319" y="5672380"/>
              <a:ext cx="402956" cy="0"/>
            </a:xfrm>
            <a:prstGeom prst="line">
              <a:avLst/>
            </a:prstGeom>
            <a:solidFill>
              <a:schemeClr val="accent1"/>
            </a:solidFill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1653153" y="4489342"/>
              <a:ext cx="402956" cy="0"/>
            </a:xfrm>
            <a:prstGeom prst="line">
              <a:avLst/>
            </a:prstGeom>
            <a:solidFill>
              <a:schemeClr val="accent1"/>
            </a:solidFill>
            <a:ln w="6032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3105219" y="4486762"/>
            <a:ext cx="408122" cy="1183038"/>
            <a:chOff x="2022525" y="4486762"/>
            <a:chExt cx="408122" cy="1183038"/>
          </a:xfrm>
        </p:grpSpPr>
        <p:cxnSp>
          <p:nvCxnSpPr>
            <p:cNvPr id="40" name="Straight Connector 39"/>
            <p:cNvCxnSpPr/>
            <p:nvPr/>
          </p:nvCxnSpPr>
          <p:spPr bwMode="auto">
            <a:xfrm>
              <a:off x="2027691" y="5669800"/>
              <a:ext cx="402956" cy="0"/>
            </a:xfrm>
            <a:prstGeom prst="line">
              <a:avLst/>
            </a:prstGeom>
            <a:solidFill>
              <a:schemeClr val="accent1"/>
            </a:solidFill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2022525" y="4486762"/>
              <a:ext cx="402956" cy="0"/>
            </a:xfrm>
            <a:prstGeom prst="line">
              <a:avLst/>
            </a:prstGeom>
            <a:solidFill>
              <a:schemeClr val="accent1"/>
            </a:solidFill>
            <a:ln w="6032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 flipV="1">
            <a:off x="3526259" y="4541003"/>
            <a:ext cx="5166" cy="1141709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3495264" y="4489343"/>
            <a:ext cx="3910738" cy="20664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00FF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3541757" y="4489347"/>
            <a:ext cx="3848747" cy="20660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H="1">
            <a:off x="7406002" y="4473845"/>
            <a:ext cx="10333" cy="1245030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4201734" y="4749979"/>
            <a:ext cx="233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circuit current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7426664" y="4530674"/>
            <a:ext cx="940233" cy="1183038"/>
            <a:chOff x="7878302" y="4453183"/>
            <a:chExt cx="940233" cy="1183038"/>
          </a:xfrm>
        </p:grpSpPr>
        <p:cxnSp>
          <p:nvCxnSpPr>
            <p:cNvPr id="64" name="Straight Connector 63"/>
            <p:cNvCxnSpPr/>
            <p:nvPr/>
          </p:nvCxnSpPr>
          <p:spPr bwMode="auto">
            <a:xfrm flipV="1">
              <a:off x="7890203" y="4453183"/>
              <a:ext cx="928332" cy="0"/>
            </a:xfrm>
            <a:prstGeom prst="line">
              <a:avLst/>
            </a:prstGeom>
            <a:solidFill>
              <a:schemeClr val="accent1"/>
            </a:solidFill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7878302" y="5636221"/>
              <a:ext cx="928332" cy="0"/>
            </a:xfrm>
            <a:prstGeom prst="line">
              <a:avLst/>
            </a:prstGeom>
            <a:solidFill>
              <a:schemeClr val="accent1"/>
            </a:solidFill>
            <a:ln w="6032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88128" y="4855613"/>
          <a:ext cx="176164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Vin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Vout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2977" y="6925"/>
          <a:ext cx="3904973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86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Vin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VGS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VGS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-3.3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-3.1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-2.9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-2.8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-2.7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-1.8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2.1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2.1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-1.2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2.7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2.7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-0.3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-0.0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 bwMode="auto">
          <a:xfrm>
            <a:off x="1035050" y="438150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1898729" y="438150"/>
            <a:ext cx="493550" cy="218336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1035050" y="803174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1898729" y="803174"/>
            <a:ext cx="493550" cy="218336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1035050" y="1168198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1898729" y="1168198"/>
            <a:ext cx="493550" cy="218336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1035050" y="1533222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1898729" y="1533222"/>
            <a:ext cx="493550" cy="218336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1035050" y="1898246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1898729" y="1898246"/>
            <a:ext cx="493550" cy="218336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1035050" y="2263270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898729" y="2263817"/>
            <a:ext cx="493550" cy="218336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1035050" y="2628294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1898729" y="2634223"/>
            <a:ext cx="493550" cy="218336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1035050" y="2993318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898729" y="3010682"/>
            <a:ext cx="493550" cy="218336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035050" y="3358342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1898729" y="3368977"/>
            <a:ext cx="493550" cy="218336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1035050" y="3723362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1898729" y="3727276"/>
            <a:ext cx="493550" cy="218336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2755863" y="433102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2755863" y="798126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2755863" y="1163150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2755863" y="1528174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2755863" y="1893198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2755863" y="2258222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2755863" y="2623246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2755863" y="2988270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2755863" y="3353294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2755863" y="3718314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3435102" y="434107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3435102" y="799131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3435102" y="1164155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3435102" y="1529179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>
            <a:off x="3435102" y="1894203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>
            <a:off x="3435102" y="2259227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3435102" y="2624251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>
            <a:off x="3435102" y="2989275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3435102" y="3354299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Rounded Rectangle 92"/>
          <p:cNvSpPr/>
          <p:nvPr/>
        </p:nvSpPr>
        <p:spPr bwMode="auto">
          <a:xfrm>
            <a:off x="3435102" y="3719319"/>
            <a:ext cx="342900" cy="222250"/>
          </a:xfrm>
          <a:prstGeom prst="round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7758" y="4614389"/>
            <a:ext cx="1731910" cy="1627661"/>
            <a:chOff x="147758" y="4614389"/>
            <a:chExt cx="1731910" cy="1627661"/>
          </a:xfrm>
        </p:grpSpPr>
        <p:cxnSp>
          <p:nvCxnSpPr>
            <p:cNvPr id="19" name="Straight Connector 18"/>
            <p:cNvCxnSpPr/>
            <p:nvPr/>
          </p:nvCxnSpPr>
          <p:spPr bwMode="auto">
            <a:xfrm flipV="1">
              <a:off x="147758" y="4614389"/>
              <a:ext cx="1731910" cy="1627661"/>
            </a:xfrm>
            <a:prstGeom prst="line">
              <a:avLst/>
            </a:prstGeom>
            <a:solidFill>
              <a:schemeClr val="accent1"/>
            </a:solidFill>
            <a:ln w="1174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 flipH="1" flipV="1">
              <a:off x="147758" y="4614389"/>
              <a:ext cx="1731910" cy="1627661"/>
            </a:xfrm>
            <a:prstGeom prst="line">
              <a:avLst/>
            </a:prstGeom>
            <a:solidFill>
              <a:schemeClr val="accent1"/>
            </a:solidFill>
            <a:ln w="1174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3599267" y="5067087"/>
            <a:ext cx="367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NOTE: VDD &gt; VTN + |VTP|</a:t>
            </a:r>
            <a:endParaRPr lang="en-US" b="1" dirty="0"/>
          </a:p>
          <a:p>
            <a:pPr algn="ctr"/>
            <a:r>
              <a:rPr lang="en-US" b="1" dirty="0" smtClean="0"/>
              <a:t>What’s width of the SS section?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860757" y="5611981"/>
            <a:ext cx="315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FF00"/>
                </a:solidFill>
              </a:rPr>
              <a:t>VDD – (VTN + |VTP|)=Width</a:t>
            </a:r>
            <a:endParaRPr lang="en-US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7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5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6" grpId="0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693025" cy="2071607"/>
          </a:xfrm>
        </p:spPr>
        <p:txBody>
          <a:bodyPr/>
          <a:lstStyle/>
          <a:p>
            <a:r>
              <a:rPr lang="en-US" dirty="0" smtClean="0"/>
              <a:t>ON/OFF graph:</a:t>
            </a:r>
          </a:p>
          <a:p>
            <a:pPr lvl="1"/>
            <a:r>
              <a:rPr lang="en-US" dirty="0" smtClean="0"/>
              <a:t>Vin on X-axis</a:t>
            </a:r>
          </a:p>
          <a:p>
            <a:pPr lvl="1"/>
            <a:r>
              <a:rPr lang="en-US" dirty="0" smtClean="0"/>
              <a:t>ON/OFF on Y-axis</a:t>
            </a:r>
          </a:p>
          <a:p>
            <a:r>
              <a:rPr lang="en-US" dirty="0" smtClean="0"/>
              <a:t>Example 1: (Add line for M1      and M2    )</a:t>
            </a:r>
          </a:p>
          <a:p>
            <a:pPr marL="457200" lvl="1" indent="0">
              <a:buNone/>
            </a:pPr>
            <a:r>
              <a:rPr lang="en-US" dirty="0" smtClean="0"/>
              <a:t>      VTN = 0.5V, VTP = -0.6V, VDD = 1V</a:t>
            </a:r>
          </a:p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365882" y="4726657"/>
            <a:ext cx="153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Vout</a:t>
            </a:r>
            <a:r>
              <a:rPr lang="en-US" dirty="0" smtClean="0"/>
              <a:t> Pulled down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19729" y="4743754"/>
            <a:ext cx="123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Vout</a:t>
            </a:r>
            <a:r>
              <a:rPr lang="en-US" dirty="0" smtClean="0"/>
              <a:t> Pulled up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2/2: What’s on?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9842" y="26275"/>
            <a:ext cx="2319589" cy="282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 bwMode="auto">
          <a:xfrm flipH="1">
            <a:off x="1626314" y="4029554"/>
            <a:ext cx="1009" cy="205251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627323" y="6059832"/>
            <a:ext cx="6230319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919637" y="5858354"/>
            <a:ext cx="656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Vin</a:t>
            </a:r>
            <a:endParaRPr lang="en-US" sz="2400" b="1" dirty="0"/>
          </a:p>
        </p:txBody>
      </p:sp>
      <p:grpSp>
        <p:nvGrpSpPr>
          <p:cNvPr id="9" name="Group 18"/>
          <p:cNvGrpSpPr/>
          <p:nvPr/>
        </p:nvGrpSpPr>
        <p:grpSpPr>
          <a:xfrm>
            <a:off x="930990" y="4148496"/>
            <a:ext cx="695324" cy="369332"/>
            <a:chOff x="992982" y="3869532"/>
            <a:chExt cx="695324" cy="369332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1350169" y="4200525"/>
              <a:ext cx="338137" cy="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992982" y="386953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</a:t>
              </a:r>
              <a:endParaRPr lang="en-US" dirty="0"/>
            </a:p>
          </p:txBody>
        </p:sp>
      </p:grpSp>
      <p:grpSp>
        <p:nvGrpSpPr>
          <p:cNvPr id="12" name="Group 19"/>
          <p:cNvGrpSpPr/>
          <p:nvPr/>
        </p:nvGrpSpPr>
        <p:grpSpPr>
          <a:xfrm>
            <a:off x="921464" y="5331978"/>
            <a:ext cx="695324" cy="369332"/>
            <a:chOff x="992982" y="3869532"/>
            <a:chExt cx="695324" cy="369332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1350169" y="4200525"/>
              <a:ext cx="338137" cy="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992982" y="38695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OFF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>
            <a:off x="1626395" y="6044333"/>
            <a:ext cx="5859286" cy="309972"/>
            <a:chOff x="1688387" y="5765368"/>
            <a:chExt cx="4967026" cy="352223"/>
          </a:xfrm>
        </p:grpSpPr>
        <p:cxnSp>
          <p:nvCxnSpPr>
            <p:cNvPr id="25" name="Straight Connector 24"/>
            <p:cNvCxnSpPr/>
            <p:nvPr/>
          </p:nvCxnSpPr>
          <p:spPr bwMode="auto">
            <a:xfrm flipH="1">
              <a:off x="1688387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25160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3343753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4171436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4999119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5826802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6654485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1472338" y="6307809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0            0.2          0.4           0.6          0.8           1.0          1.2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5685295" y="3174570"/>
            <a:ext cx="402956" cy="0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7436604" y="3174570"/>
            <a:ext cx="402956" cy="0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Group 42"/>
          <p:cNvGrpSpPr/>
          <p:nvPr/>
        </p:nvGrpSpPr>
        <p:grpSpPr>
          <a:xfrm>
            <a:off x="1653153" y="4489342"/>
            <a:ext cx="408122" cy="1183038"/>
            <a:chOff x="1653153" y="4489342"/>
            <a:chExt cx="408122" cy="1183038"/>
          </a:xfrm>
        </p:grpSpPr>
        <p:cxnSp>
          <p:nvCxnSpPr>
            <p:cNvPr id="36" name="Straight Connector 35"/>
            <p:cNvCxnSpPr/>
            <p:nvPr/>
          </p:nvCxnSpPr>
          <p:spPr bwMode="auto">
            <a:xfrm>
              <a:off x="1658319" y="5672380"/>
              <a:ext cx="402956" cy="0"/>
            </a:xfrm>
            <a:prstGeom prst="line">
              <a:avLst/>
            </a:prstGeom>
            <a:solidFill>
              <a:schemeClr val="accent1"/>
            </a:solidFill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1653153" y="4489342"/>
              <a:ext cx="402956" cy="0"/>
            </a:xfrm>
            <a:prstGeom prst="line">
              <a:avLst/>
            </a:prstGeom>
            <a:solidFill>
              <a:schemeClr val="accent1"/>
            </a:solidFill>
            <a:ln w="6032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 flipV="1">
            <a:off x="4039891" y="4494508"/>
            <a:ext cx="5166" cy="1141709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H="1">
            <a:off x="3538779" y="4473845"/>
            <a:ext cx="10333" cy="1245030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 rot="16200000">
            <a:off x="3278417" y="4755071"/>
            <a:ext cx="983616" cy="66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circuit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 bwMode="auto">
          <a:xfrm flipV="1">
            <a:off x="2029276" y="5672380"/>
            <a:ext cx="2046778" cy="2585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2063870" y="4486762"/>
            <a:ext cx="1469744" cy="7746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4072469" y="4525505"/>
            <a:ext cx="2374826" cy="3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0" name="Group 59"/>
          <p:cNvGrpSpPr/>
          <p:nvPr/>
        </p:nvGrpSpPr>
        <p:grpSpPr>
          <a:xfrm>
            <a:off x="3512950" y="5667215"/>
            <a:ext cx="2965342" cy="20663"/>
            <a:chOff x="3512950" y="5667215"/>
            <a:chExt cx="2965342" cy="20663"/>
          </a:xfrm>
        </p:grpSpPr>
        <p:cxnSp>
          <p:nvCxnSpPr>
            <p:cNvPr id="65" name="Straight Connector 64"/>
            <p:cNvCxnSpPr/>
            <p:nvPr/>
          </p:nvCxnSpPr>
          <p:spPr bwMode="auto">
            <a:xfrm>
              <a:off x="4081234" y="5682715"/>
              <a:ext cx="2397058" cy="5163"/>
            </a:xfrm>
            <a:prstGeom prst="line">
              <a:avLst/>
            </a:prstGeom>
            <a:solidFill>
              <a:schemeClr val="accent1"/>
            </a:solidFill>
            <a:ln w="6032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512950" y="5667215"/>
              <a:ext cx="547606" cy="5165"/>
            </a:xfrm>
            <a:prstGeom prst="line">
              <a:avLst/>
            </a:prstGeom>
            <a:solidFill>
              <a:schemeClr val="accent1"/>
            </a:solidFill>
            <a:ln w="60325" cap="flat" cmpd="sng" algn="ctr">
              <a:solidFill>
                <a:srgbClr val="00FF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6664271" y="3826771"/>
            <a:ext cx="22472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What happens in that center section?</a:t>
            </a:r>
            <a:endParaRPr lang="en-US" sz="2800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89485" y="3895924"/>
            <a:ext cx="304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(VTN + |VTP</a:t>
            </a:r>
            <a:r>
              <a:rPr lang="en-US" b="1" dirty="0" smtClean="0">
                <a:solidFill>
                  <a:srgbClr val="00FF00"/>
                </a:solidFill>
              </a:rPr>
              <a:t>|)-VDD =Width</a:t>
            </a:r>
            <a:endParaRPr lang="en-US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2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42" grpId="0"/>
      <p:bldP spid="59" grpId="0"/>
      <p:bldP spid="61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Regions of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79813" y="6553200"/>
            <a:ext cx="5564187" cy="474663"/>
          </a:xfrm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495568"/>
            <a:ext cx="7924800" cy="762000"/>
          </a:xfrm>
        </p:spPr>
        <p:txBody>
          <a:bodyPr/>
          <a:lstStyle/>
          <a:p>
            <a:r>
              <a:rPr lang="en-US" sz="3200" dirty="0" smtClean="0"/>
              <a:t>Regions of operation 1/5:</a:t>
            </a:r>
            <a:br>
              <a:rPr lang="en-US" sz="3200" dirty="0" smtClean="0"/>
            </a:br>
            <a:r>
              <a:rPr lang="en-US" sz="3200" dirty="0" smtClean="0"/>
              <a:t>Transfer characteristics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017"/>
            <a:ext cx="8305800" cy="1126208"/>
          </a:xfrm>
        </p:spPr>
        <p:txBody>
          <a:bodyPr/>
          <a:lstStyle/>
          <a:p>
            <a:r>
              <a:rPr lang="en-US" sz="2400" dirty="0" smtClean="0"/>
              <a:t>Graph that has Vin on X-axis and </a:t>
            </a:r>
            <a:r>
              <a:rPr lang="en-US" sz="2400" dirty="0" err="1" smtClean="0"/>
              <a:t>Vout</a:t>
            </a:r>
            <a:r>
              <a:rPr lang="en-US" sz="2400" dirty="0" smtClean="0"/>
              <a:t> on Y-axis.</a:t>
            </a:r>
          </a:p>
          <a:p>
            <a:r>
              <a:rPr lang="en-US" sz="2400" dirty="0" smtClean="0"/>
              <a:t>VTN = 0.75V, VTP = -0.8V, VDD = 3.3V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9337" y="1844291"/>
            <a:ext cx="19716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 bwMode="auto">
          <a:xfrm flipH="1">
            <a:off x="1440337" y="2216255"/>
            <a:ext cx="16504" cy="388130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441344" y="6075322"/>
            <a:ext cx="6230319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733658" y="5873844"/>
            <a:ext cx="656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Vin</a:t>
            </a:r>
            <a:endParaRPr lang="en-US" sz="2400" b="1" dirty="0"/>
          </a:p>
        </p:txBody>
      </p:sp>
      <p:grpSp>
        <p:nvGrpSpPr>
          <p:cNvPr id="6" name="Group 33"/>
          <p:cNvGrpSpPr/>
          <p:nvPr/>
        </p:nvGrpSpPr>
        <p:grpSpPr>
          <a:xfrm>
            <a:off x="1440416" y="6059823"/>
            <a:ext cx="5794711" cy="232476"/>
            <a:chOff x="1688387" y="5765368"/>
            <a:chExt cx="5794711" cy="352223"/>
          </a:xfrm>
        </p:grpSpPr>
        <p:cxnSp>
          <p:nvCxnSpPr>
            <p:cNvPr id="24" name="Straight Connector 23"/>
            <p:cNvCxnSpPr/>
            <p:nvPr/>
          </p:nvCxnSpPr>
          <p:spPr bwMode="auto">
            <a:xfrm flipH="1">
              <a:off x="1688387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25160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3343753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4171436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4999119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5826802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6654485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74821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1193371" y="6276805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0           0.5         1.0       1.5         2.0        2.5       3.0         3.5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0" y="2337650"/>
            <a:ext cx="8447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Vout</a:t>
            </a:r>
            <a:endParaRPr lang="en-US" sz="2400" b="1" dirty="0"/>
          </a:p>
        </p:txBody>
      </p:sp>
      <p:grpSp>
        <p:nvGrpSpPr>
          <p:cNvPr id="7" name="Group 33"/>
          <p:cNvGrpSpPr/>
          <p:nvPr/>
        </p:nvGrpSpPr>
        <p:grpSpPr>
          <a:xfrm rot="5400000">
            <a:off x="-438054" y="4157647"/>
            <a:ext cx="3541817" cy="278970"/>
            <a:chOff x="1688387" y="5765368"/>
            <a:chExt cx="5794711" cy="352223"/>
          </a:xfrm>
        </p:grpSpPr>
        <p:cxnSp>
          <p:nvCxnSpPr>
            <p:cNvPr id="53" name="Straight Connector 52"/>
            <p:cNvCxnSpPr/>
            <p:nvPr/>
          </p:nvCxnSpPr>
          <p:spPr bwMode="auto">
            <a:xfrm flipH="1">
              <a:off x="1688387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H="1">
              <a:off x="25160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3343753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4171436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4999119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5826802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>
              <a:off x="6654485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H="1">
              <a:off x="74821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 rot="16200000">
            <a:off x="-1002686" y="3948892"/>
            <a:ext cx="409599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 smtClean="0"/>
              <a:t>0    0.5   1.0   1.5   2.0   2.5   3.0   3.5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1472339" y="2665708"/>
            <a:ext cx="402956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flipV="1">
            <a:off x="6168326" y="6026259"/>
            <a:ext cx="694840" cy="306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Freeform 36"/>
          <p:cNvSpPr/>
          <p:nvPr/>
        </p:nvSpPr>
        <p:spPr bwMode="auto">
          <a:xfrm>
            <a:off x="1857375" y="2662236"/>
            <a:ext cx="4310950" cy="3367088"/>
          </a:xfrm>
          <a:custGeom>
            <a:avLst/>
            <a:gdLst>
              <a:gd name="connsiteX0" fmla="*/ 0 w 4667250"/>
              <a:gd name="connsiteY0" fmla="*/ 458787 h 4270374"/>
              <a:gd name="connsiteX1" fmla="*/ 514350 w 4667250"/>
              <a:gd name="connsiteY1" fmla="*/ 458787 h 4270374"/>
              <a:gd name="connsiteX2" fmla="*/ 800100 w 4667250"/>
              <a:gd name="connsiteY2" fmla="*/ 544512 h 4270374"/>
              <a:gd name="connsiteX3" fmla="*/ 3733800 w 4667250"/>
              <a:gd name="connsiteY3" fmla="*/ 3725862 h 4270374"/>
              <a:gd name="connsiteX4" fmla="*/ 4667250 w 4667250"/>
              <a:gd name="connsiteY4" fmla="*/ 3811587 h 4270374"/>
              <a:gd name="connsiteX0" fmla="*/ 0 w 4667250"/>
              <a:gd name="connsiteY0" fmla="*/ 458787 h 4270374"/>
              <a:gd name="connsiteX1" fmla="*/ 514350 w 4667250"/>
              <a:gd name="connsiteY1" fmla="*/ 458787 h 4270374"/>
              <a:gd name="connsiteX2" fmla="*/ 800100 w 4667250"/>
              <a:gd name="connsiteY2" fmla="*/ 544512 h 4270374"/>
              <a:gd name="connsiteX3" fmla="*/ 3733800 w 4667250"/>
              <a:gd name="connsiteY3" fmla="*/ 3725862 h 4270374"/>
              <a:gd name="connsiteX4" fmla="*/ 4667250 w 4667250"/>
              <a:gd name="connsiteY4" fmla="*/ 3811587 h 4270374"/>
              <a:gd name="connsiteX0" fmla="*/ 0 w 4667250"/>
              <a:gd name="connsiteY0" fmla="*/ 14288 h 3825875"/>
              <a:gd name="connsiteX1" fmla="*/ 514350 w 4667250"/>
              <a:gd name="connsiteY1" fmla="*/ 14288 h 3825875"/>
              <a:gd name="connsiteX2" fmla="*/ 800100 w 4667250"/>
              <a:gd name="connsiteY2" fmla="*/ 100013 h 3825875"/>
              <a:gd name="connsiteX3" fmla="*/ 3733800 w 4667250"/>
              <a:gd name="connsiteY3" fmla="*/ 3281363 h 3825875"/>
              <a:gd name="connsiteX4" fmla="*/ 4667250 w 4667250"/>
              <a:gd name="connsiteY4" fmla="*/ 3367088 h 3825875"/>
              <a:gd name="connsiteX0" fmla="*/ 0 w 4667250"/>
              <a:gd name="connsiteY0" fmla="*/ 14288 h 3825875"/>
              <a:gd name="connsiteX1" fmla="*/ 514350 w 4667250"/>
              <a:gd name="connsiteY1" fmla="*/ 14288 h 3825875"/>
              <a:gd name="connsiteX2" fmla="*/ 800100 w 4667250"/>
              <a:gd name="connsiteY2" fmla="*/ 100013 h 3825875"/>
              <a:gd name="connsiteX3" fmla="*/ 3733800 w 4667250"/>
              <a:gd name="connsiteY3" fmla="*/ 3281363 h 3825875"/>
              <a:gd name="connsiteX4" fmla="*/ 4667250 w 4667250"/>
              <a:gd name="connsiteY4" fmla="*/ 3367088 h 382587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549650"/>
              <a:gd name="connsiteX1" fmla="*/ 514350 w 4667250"/>
              <a:gd name="connsiteY1" fmla="*/ 14288 h 3549650"/>
              <a:gd name="connsiteX2" fmla="*/ 933450 w 4667250"/>
              <a:gd name="connsiteY2" fmla="*/ 214313 h 3549650"/>
              <a:gd name="connsiteX3" fmla="*/ 3581400 w 4667250"/>
              <a:gd name="connsiteY3" fmla="*/ 3024188 h 3549650"/>
              <a:gd name="connsiteX4" fmla="*/ 4667250 w 4667250"/>
              <a:gd name="connsiteY4" fmla="*/ 3367088 h 3549650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581400 w 4667250"/>
              <a:gd name="connsiteY3" fmla="*/ 3024188 h 3367088"/>
              <a:gd name="connsiteX4" fmla="*/ 4667250 w 4667250"/>
              <a:gd name="connsiteY4" fmla="*/ 3367088 h 3367088"/>
              <a:gd name="connsiteX0" fmla="*/ 0 w 4667250"/>
              <a:gd name="connsiteY0" fmla="*/ 14288 h 3473450"/>
              <a:gd name="connsiteX1" fmla="*/ 514350 w 4667250"/>
              <a:gd name="connsiteY1" fmla="*/ 14288 h 3473450"/>
              <a:gd name="connsiteX2" fmla="*/ 933450 w 4667250"/>
              <a:gd name="connsiteY2" fmla="*/ 214313 h 3473450"/>
              <a:gd name="connsiteX3" fmla="*/ 3771900 w 4667250"/>
              <a:gd name="connsiteY3" fmla="*/ 3148013 h 3473450"/>
              <a:gd name="connsiteX4" fmla="*/ 4667250 w 4667250"/>
              <a:gd name="connsiteY4" fmla="*/ 3367088 h 3473450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702175"/>
              <a:gd name="connsiteY0" fmla="*/ 14288 h 3671888"/>
              <a:gd name="connsiteX1" fmla="*/ 514350 w 4702175"/>
              <a:gd name="connsiteY1" fmla="*/ 14288 h 3671888"/>
              <a:gd name="connsiteX2" fmla="*/ 933450 w 4702175"/>
              <a:gd name="connsiteY2" fmla="*/ 214313 h 3671888"/>
              <a:gd name="connsiteX3" fmla="*/ 3771900 w 4702175"/>
              <a:gd name="connsiteY3" fmla="*/ 3148013 h 3671888"/>
              <a:gd name="connsiteX4" fmla="*/ 4552950 w 4702175"/>
              <a:gd name="connsiteY4" fmla="*/ 3357563 h 3671888"/>
              <a:gd name="connsiteX5" fmla="*/ 4667250 w 4702175"/>
              <a:gd name="connsiteY5" fmla="*/ 3367088 h 3671888"/>
              <a:gd name="connsiteX0" fmla="*/ 0 w 4702175"/>
              <a:gd name="connsiteY0" fmla="*/ 14288 h 3671888"/>
              <a:gd name="connsiteX1" fmla="*/ 514350 w 4702175"/>
              <a:gd name="connsiteY1" fmla="*/ 14288 h 3671888"/>
              <a:gd name="connsiteX2" fmla="*/ 933450 w 4702175"/>
              <a:gd name="connsiteY2" fmla="*/ 214313 h 3671888"/>
              <a:gd name="connsiteX3" fmla="*/ 3771900 w 4702175"/>
              <a:gd name="connsiteY3" fmla="*/ 3148013 h 3671888"/>
              <a:gd name="connsiteX4" fmla="*/ 4552950 w 4702175"/>
              <a:gd name="connsiteY4" fmla="*/ 3357563 h 3671888"/>
              <a:gd name="connsiteX5" fmla="*/ 4667250 w 4702175"/>
              <a:gd name="connsiteY5" fmla="*/ 3367088 h 3671888"/>
              <a:gd name="connsiteX0" fmla="*/ 0 w 4702175"/>
              <a:gd name="connsiteY0" fmla="*/ 14288 h 3406775"/>
              <a:gd name="connsiteX1" fmla="*/ 514350 w 4702175"/>
              <a:gd name="connsiteY1" fmla="*/ 14288 h 3406775"/>
              <a:gd name="connsiteX2" fmla="*/ 933450 w 4702175"/>
              <a:gd name="connsiteY2" fmla="*/ 214313 h 3406775"/>
              <a:gd name="connsiteX3" fmla="*/ 3771900 w 4702175"/>
              <a:gd name="connsiteY3" fmla="*/ 3148013 h 3406775"/>
              <a:gd name="connsiteX4" fmla="*/ 4552950 w 4702175"/>
              <a:gd name="connsiteY4" fmla="*/ 3357563 h 3406775"/>
              <a:gd name="connsiteX5" fmla="*/ 4667250 w 4702175"/>
              <a:gd name="connsiteY5" fmla="*/ 3367088 h 3406775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552950"/>
              <a:gd name="connsiteY0" fmla="*/ 14288 h 3357563"/>
              <a:gd name="connsiteX1" fmla="*/ 514350 w 4552950"/>
              <a:gd name="connsiteY1" fmla="*/ 14288 h 3357563"/>
              <a:gd name="connsiteX2" fmla="*/ 933450 w 4552950"/>
              <a:gd name="connsiteY2" fmla="*/ 214313 h 3357563"/>
              <a:gd name="connsiteX3" fmla="*/ 3771900 w 4552950"/>
              <a:gd name="connsiteY3" fmla="*/ 3148013 h 3357563"/>
              <a:gd name="connsiteX4" fmla="*/ 4552950 w 4552950"/>
              <a:gd name="connsiteY4" fmla="*/ 3357563 h 3357563"/>
              <a:gd name="connsiteX0" fmla="*/ 0 w 4676775"/>
              <a:gd name="connsiteY0" fmla="*/ 14288 h 3367088"/>
              <a:gd name="connsiteX1" fmla="*/ 514350 w 4676775"/>
              <a:gd name="connsiteY1" fmla="*/ 14288 h 3367088"/>
              <a:gd name="connsiteX2" fmla="*/ 933450 w 4676775"/>
              <a:gd name="connsiteY2" fmla="*/ 214313 h 3367088"/>
              <a:gd name="connsiteX3" fmla="*/ 3771900 w 4676775"/>
              <a:gd name="connsiteY3" fmla="*/ 3148013 h 3367088"/>
              <a:gd name="connsiteX4" fmla="*/ 4676775 w 4676775"/>
              <a:gd name="connsiteY4" fmla="*/ 3367088 h 33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775" h="3367088">
                <a:moveTo>
                  <a:pt x="0" y="14288"/>
                </a:moveTo>
                <a:cubicBezTo>
                  <a:pt x="190500" y="7144"/>
                  <a:pt x="381000" y="0"/>
                  <a:pt x="514350" y="14288"/>
                </a:cubicBezTo>
                <a:cubicBezTo>
                  <a:pt x="695325" y="57151"/>
                  <a:pt x="768350" y="50801"/>
                  <a:pt x="933450" y="214313"/>
                </a:cubicBezTo>
                <a:cubicBezTo>
                  <a:pt x="2127250" y="1511300"/>
                  <a:pt x="2387600" y="1812926"/>
                  <a:pt x="3771900" y="3148013"/>
                </a:cubicBezTo>
                <a:cubicBezTo>
                  <a:pt x="4184650" y="3348038"/>
                  <a:pt x="4318000" y="3359150"/>
                  <a:pt x="4676775" y="3367088"/>
                </a:cubicBezTo>
              </a:path>
            </a:pathLst>
          </a:custGeom>
          <a:noFill/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836190" y="2867186"/>
            <a:ext cx="2541722" cy="30996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54631" y="2350577"/>
            <a:ext cx="1121044" cy="9169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323667" y="5137688"/>
            <a:ext cx="844658" cy="9169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97978" y="1854728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P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34199" y="3247022"/>
            <a:ext cx="83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N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82871" y="3582236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N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0109" y="2216011"/>
            <a:ext cx="83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P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1" grpId="0" animBg="1"/>
      <p:bldP spid="39" grpId="0"/>
      <p:bldP spid="42" grpId="0"/>
      <p:bldP spid="43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5817" y="1880681"/>
            <a:ext cx="2898183" cy="352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017"/>
            <a:ext cx="8305800" cy="1126208"/>
          </a:xfrm>
        </p:spPr>
        <p:txBody>
          <a:bodyPr/>
          <a:lstStyle/>
          <a:p>
            <a:r>
              <a:rPr lang="en-US" sz="2400" dirty="0" smtClean="0"/>
              <a:t>Graph that has Vin on X-axis and </a:t>
            </a:r>
            <a:r>
              <a:rPr lang="en-US" sz="2400" dirty="0" err="1" smtClean="0"/>
              <a:t>Vout</a:t>
            </a:r>
            <a:r>
              <a:rPr lang="en-US" sz="2400" dirty="0" smtClean="0"/>
              <a:t> on Y-axis.</a:t>
            </a:r>
          </a:p>
          <a:p>
            <a:r>
              <a:rPr lang="en-US" sz="2400" dirty="0" smtClean="0"/>
              <a:t>VTN = 0.75V, VTP = -0.8V, VDD = 3.3V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62204" y="4556176"/>
            <a:ext cx="123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Vout</a:t>
            </a:r>
            <a:r>
              <a:rPr lang="en-US" dirty="0" smtClean="0"/>
              <a:t> Pulled down.</a:t>
            </a:r>
          </a:p>
          <a:p>
            <a:pPr algn="ctr"/>
            <a:r>
              <a:rPr lang="en-US" dirty="0" smtClean="0"/>
              <a:t>M1 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08287" y="3100928"/>
            <a:ext cx="123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Vout</a:t>
            </a:r>
            <a:r>
              <a:rPr lang="en-US" dirty="0" smtClean="0"/>
              <a:t> Pulled up.</a:t>
            </a:r>
          </a:p>
          <a:p>
            <a:pPr algn="ctr"/>
            <a:r>
              <a:rPr lang="en-US" dirty="0" smtClean="0"/>
              <a:t>M2 on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1440337" y="2216255"/>
            <a:ext cx="16504" cy="388130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441344" y="6075322"/>
            <a:ext cx="6230319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733658" y="5873844"/>
            <a:ext cx="656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Vin</a:t>
            </a:r>
            <a:endParaRPr lang="en-US" sz="2400" b="1" dirty="0"/>
          </a:p>
        </p:txBody>
      </p:sp>
      <p:grpSp>
        <p:nvGrpSpPr>
          <p:cNvPr id="6" name="Group 33"/>
          <p:cNvGrpSpPr/>
          <p:nvPr/>
        </p:nvGrpSpPr>
        <p:grpSpPr>
          <a:xfrm>
            <a:off x="1440416" y="6059823"/>
            <a:ext cx="5794711" cy="232476"/>
            <a:chOff x="1688387" y="5765368"/>
            <a:chExt cx="5794711" cy="352223"/>
          </a:xfrm>
        </p:grpSpPr>
        <p:cxnSp>
          <p:nvCxnSpPr>
            <p:cNvPr id="24" name="Straight Connector 23"/>
            <p:cNvCxnSpPr/>
            <p:nvPr/>
          </p:nvCxnSpPr>
          <p:spPr bwMode="auto">
            <a:xfrm flipH="1">
              <a:off x="1688387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25160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3343753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4171436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4999119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5826802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6654485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74821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1193371" y="6276805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0           0.5         1.0       1.5         2.0        2.5       3.0         3.5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72886" y="3208150"/>
            <a:ext cx="143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circuit current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0" y="2337650"/>
            <a:ext cx="8447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Vout</a:t>
            </a:r>
            <a:endParaRPr lang="en-US" sz="2400" b="1" dirty="0"/>
          </a:p>
        </p:txBody>
      </p:sp>
      <p:grpSp>
        <p:nvGrpSpPr>
          <p:cNvPr id="7" name="Group 33"/>
          <p:cNvGrpSpPr/>
          <p:nvPr/>
        </p:nvGrpSpPr>
        <p:grpSpPr>
          <a:xfrm rot="5400000">
            <a:off x="-438054" y="4157647"/>
            <a:ext cx="3541817" cy="278970"/>
            <a:chOff x="1688387" y="5765368"/>
            <a:chExt cx="5794711" cy="352223"/>
          </a:xfrm>
        </p:grpSpPr>
        <p:cxnSp>
          <p:nvCxnSpPr>
            <p:cNvPr id="53" name="Straight Connector 52"/>
            <p:cNvCxnSpPr/>
            <p:nvPr/>
          </p:nvCxnSpPr>
          <p:spPr bwMode="auto">
            <a:xfrm flipH="1">
              <a:off x="1688387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H="1">
              <a:off x="25160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3343753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4171436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4999119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5826802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>
              <a:off x="6654485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H="1">
              <a:off x="74821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 rot="16200000">
            <a:off x="-1002686" y="3948892"/>
            <a:ext cx="409599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 smtClean="0"/>
              <a:t>0    0.5   1.0   1.5   2.0   2.5   3.0   3.5</a:t>
            </a:r>
            <a:endParaRPr lang="en-US" dirty="0"/>
          </a:p>
        </p:txBody>
      </p:sp>
      <p:sp>
        <p:nvSpPr>
          <p:cNvPr id="68" name="Freeform 67"/>
          <p:cNvSpPr/>
          <p:nvPr/>
        </p:nvSpPr>
        <p:spPr bwMode="auto">
          <a:xfrm>
            <a:off x="1857375" y="2662236"/>
            <a:ext cx="4310950" cy="3367088"/>
          </a:xfrm>
          <a:custGeom>
            <a:avLst/>
            <a:gdLst>
              <a:gd name="connsiteX0" fmla="*/ 0 w 4667250"/>
              <a:gd name="connsiteY0" fmla="*/ 458787 h 4270374"/>
              <a:gd name="connsiteX1" fmla="*/ 514350 w 4667250"/>
              <a:gd name="connsiteY1" fmla="*/ 458787 h 4270374"/>
              <a:gd name="connsiteX2" fmla="*/ 800100 w 4667250"/>
              <a:gd name="connsiteY2" fmla="*/ 544512 h 4270374"/>
              <a:gd name="connsiteX3" fmla="*/ 3733800 w 4667250"/>
              <a:gd name="connsiteY3" fmla="*/ 3725862 h 4270374"/>
              <a:gd name="connsiteX4" fmla="*/ 4667250 w 4667250"/>
              <a:gd name="connsiteY4" fmla="*/ 3811587 h 4270374"/>
              <a:gd name="connsiteX0" fmla="*/ 0 w 4667250"/>
              <a:gd name="connsiteY0" fmla="*/ 458787 h 4270374"/>
              <a:gd name="connsiteX1" fmla="*/ 514350 w 4667250"/>
              <a:gd name="connsiteY1" fmla="*/ 458787 h 4270374"/>
              <a:gd name="connsiteX2" fmla="*/ 800100 w 4667250"/>
              <a:gd name="connsiteY2" fmla="*/ 544512 h 4270374"/>
              <a:gd name="connsiteX3" fmla="*/ 3733800 w 4667250"/>
              <a:gd name="connsiteY3" fmla="*/ 3725862 h 4270374"/>
              <a:gd name="connsiteX4" fmla="*/ 4667250 w 4667250"/>
              <a:gd name="connsiteY4" fmla="*/ 3811587 h 4270374"/>
              <a:gd name="connsiteX0" fmla="*/ 0 w 4667250"/>
              <a:gd name="connsiteY0" fmla="*/ 14288 h 3825875"/>
              <a:gd name="connsiteX1" fmla="*/ 514350 w 4667250"/>
              <a:gd name="connsiteY1" fmla="*/ 14288 h 3825875"/>
              <a:gd name="connsiteX2" fmla="*/ 800100 w 4667250"/>
              <a:gd name="connsiteY2" fmla="*/ 100013 h 3825875"/>
              <a:gd name="connsiteX3" fmla="*/ 3733800 w 4667250"/>
              <a:gd name="connsiteY3" fmla="*/ 3281363 h 3825875"/>
              <a:gd name="connsiteX4" fmla="*/ 4667250 w 4667250"/>
              <a:gd name="connsiteY4" fmla="*/ 3367088 h 3825875"/>
              <a:gd name="connsiteX0" fmla="*/ 0 w 4667250"/>
              <a:gd name="connsiteY0" fmla="*/ 14288 h 3825875"/>
              <a:gd name="connsiteX1" fmla="*/ 514350 w 4667250"/>
              <a:gd name="connsiteY1" fmla="*/ 14288 h 3825875"/>
              <a:gd name="connsiteX2" fmla="*/ 800100 w 4667250"/>
              <a:gd name="connsiteY2" fmla="*/ 100013 h 3825875"/>
              <a:gd name="connsiteX3" fmla="*/ 3733800 w 4667250"/>
              <a:gd name="connsiteY3" fmla="*/ 3281363 h 3825875"/>
              <a:gd name="connsiteX4" fmla="*/ 4667250 w 4667250"/>
              <a:gd name="connsiteY4" fmla="*/ 3367088 h 382587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549650"/>
              <a:gd name="connsiteX1" fmla="*/ 514350 w 4667250"/>
              <a:gd name="connsiteY1" fmla="*/ 14288 h 3549650"/>
              <a:gd name="connsiteX2" fmla="*/ 933450 w 4667250"/>
              <a:gd name="connsiteY2" fmla="*/ 214313 h 3549650"/>
              <a:gd name="connsiteX3" fmla="*/ 3581400 w 4667250"/>
              <a:gd name="connsiteY3" fmla="*/ 3024188 h 3549650"/>
              <a:gd name="connsiteX4" fmla="*/ 4667250 w 4667250"/>
              <a:gd name="connsiteY4" fmla="*/ 3367088 h 3549650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581400 w 4667250"/>
              <a:gd name="connsiteY3" fmla="*/ 3024188 h 3367088"/>
              <a:gd name="connsiteX4" fmla="*/ 4667250 w 4667250"/>
              <a:gd name="connsiteY4" fmla="*/ 3367088 h 3367088"/>
              <a:gd name="connsiteX0" fmla="*/ 0 w 4667250"/>
              <a:gd name="connsiteY0" fmla="*/ 14288 h 3473450"/>
              <a:gd name="connsiteX1" fmla="*/ 514350 w 4667250"/>
              <a:gd name="connsiteY1" fmla="*/ 14288 h 3473450"/>
              <a:gd name="connsiteX2" fmla="*/ 933450 w 4667250"/>
              <a:gd name="connsiteY2" fmla="*/ 214313 h 3473450"/>
              <a:gd name="connsiteX3" fmla="*/ 3771900 w 4667250"/>
              <a:gd name="connsiteY3" fmla="*/ 3148013 h 3473450"/>
              <a:gd name="connsiteX4" fmla="*/ 4667250 w 4667250"/>
              <a:gd name="connsiteY4" fmla="*/ 3367088 h 3473450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702175"/>
              <a:gd name="connsiteY0" fmla="*/ 14288 h 3671888"/>
              <a:gd name="connsiteX1" fmla="*/ 514350 w 4702175"/>
              <a:gd name="connsiteY1" fmla="*/ 14288 h 3671888"/>
              <a:gd name="connsiteX2" fmla="*/ 933450 w 4702175"/>
              <a:gd name="connsiteY2" fmla="*/ 214313 h 3671888"/>
              <a:gd name="connsiteX3" fmla="*/ 3771900 w 4702175"/>
              <a:gd name="connsiteY3" fmla="*/ 3148013 h 3671888"/>
              <a:gd name="connsiteX4" fmla="*/ 4552950 w 4702175"/>
              <a:gd name="connsiteY4" fmla="*/ 3357563 h 3671888"/>
              <a:gd name="connsiteX5" fmla="*/ 4667250 w 4702175"/>
              <a:gd name="connsiteY5" fmla="*/ 3367088 h 3671888"/>
              <a:gd name="connsiteX0" fmla="*/ 0 w 4702175"/>
              <a:gd name="connsiteY0" fmla="*/ 14288 h 3671888"/>
              <a:gd name="connsiteX1" fmla="*/ 514350 w 4702175"/>
              <a:gd name="connsiteY1" fmla="*/ 14288 h 3671888"/>
              <a:gd name="connsiteX2" fmla="*/ 933450 w 4702175"/>
              <a:gd name="connsiteY2" fmla="*/ 214313 h 3671888"/>
              <a:gd name="connsiteX3" fmla="*/ 3771900 w 4702175"/>
              <a:gd name="connsiteY3" fmla="*/ 3148013 h 3671888"/>
              <a:gd name="connsiteX4" fmla="*/ 4552950 w 4702175"/>
              <a:gd name="connsiteY4" fmla="*/ 3357563 h 3671888"/>
              <a:gd name="connsiteX5" fmla="*/ 4667250 w 4702175"/>
              <a:gd name="connsiteY5" fmla="*/ 3367088 h 3671888"/>
              <a:gd name="connsiteX0" fmla="*/ 0 w 4702175"/>
              <a:gd name="connsiteY0" fmla="*/ 14288 h 3406775"/>
              <a:gd name="connsiteX1" fmla="*/ 514350 w 4702175"/>
              <a:gd name="connsiteY1" fmla="*/ 14288 h 3406775"/>
              <a:gd name="connsiteX2" fmla="*/ 933450 w 4702175"/>
              <a:gd name="connsiteY2" fmla="*/ 214313 h 3406775"/>
              <a:gd name="connsiteX3" fmla="*/ 3771900 w 4702175"/>
              <a:gd name="connsiteY3" fmla="*/ 3148013 h 3406775"/>
              <a:gd name="connsiteX4" fmla="*/ 4552950 w 4702175"/>
              <a:gd name="connsiteY4" fmla="*/ 3357563 h 3406775"/>
              <a:gd name="connsiteX5" fmla="*/ 4667250 w 4702175"/>
              <a:gd name="connsiteY5" fmla="*/ 3367088 h 3406775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552950"/>
              <a:gd name="connsiteY0" fmla="*/ 14288 h 3357563"/>
              <a:gd name="connsiteX1" fmla="*/ 514350 w 4552950"/>
              <a:gd name="connsiteY1" fmla="*/ 14288 h 3357563"/>
              <a:gd name="connsiteX2" fmla="*/ 933450 w 4552950"/>
              <a:gd name="connsiteY2" fmla="*/ 214313 h 3357563"/>
              <a:gd name="connsiteX3" fmla="*/ 3771900 w 4552950"/>
              <a:gd name="connsiteY3" fmla="*/ 3148013 h 3357563"/>
              <a:gd name="connsiteX4" fmla="*/ 4552950 w 4552950"/>
              <a:gd name="connsiteY4" fmla="*/ 3357563 h 3357563"/>
              <a:gd name="connsiteX0" fmla="*/ 0 w 4676775"/>
              <a:gd name="connsiteY0" fmla="*/ 14288 h 3367088"/>
              <a:gd name="connsiteX1" fmla="*/ 514350 w 4676775"/>
              <a:gd name="connsiteY1" fmla="*/ 14288 h 3367088"/>
              <a:gd name="connsiteX2" fmla="*/ 933450 w 4676775"/>
              <a:gd name="connsiteY2" fmla="*/ 214313 h 3367088"/>
              <a:gd name="connsiteX3" fmla="*/ 3771900 w 4676775"/>
              <a:gd name="connsiteY3" fmla="*/ 3148013 h 3367088"/>
              <a:gd name="connsiteX4" fmla="*/ 4676775 w 4676775"/>
              <a:gd name="connsiteY4" fmla="*/ 3367088 h 33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775" h="3367088">
                <a:moveTo>
                  <a:pt x="0" y="14288"/>
                </a:moveTo>
                <a:cubicBezTo>
                  <a:pt x="190500" y="7144"/>
                  <a:pt x="381000" y="0"/>
                  <a:pt x="514350" y="14288"/>
                </a:cubicBezTo>
                <a:cubicBezTo>
                  <a:pt x="695325" y="57151"/>
                  <a:pt x="768350" y="50801"/>
                  <a:pt x="933450" y="214313"/>
                </a:cubicBezTo>
                <a:cubicBezTo>
                  <a:pt x="2127250" y="1511300"/>
                  <a:pt x="2387600" y="1812926"/>
                  <a:pt x="3771900" y="3148013"/>
                </a:cubicBezTo>
                <a:cubicBezTo>
                  <a:pt x="4184650" y="3348038"/>
                  <a:pt x="4318000" y="3359150"/>
                  <a:pt x="4676775" y="3367088"/>
                </a:cubicBezTo>
              </a:path>
            </a:pathLst>
          </a:custGeom>
          <a:noFill/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43"/>
          <p:cNvGrpSpPr/>
          <p:nvPr/>
        </p:nvGrpSpPr>
        <p:grpSpPr>
          <a:xfrm>
            <a:off x="2681207" y="2417736"/>
            <a:ext cx="2880048" cy="3856497"/>
            <a:chOff x="2681207" y="2417736"/>
            <a:chExt cx="2880048" cy="3856497"/>
          </a:xfrm>
        </p:grpSpPr>
        <p:cxnSp>
          <p:nvCxnSpPr>
            <p:cNvPr id="41" name="Straight Connector 40"/>
            <p:cNvCxnSpPr/>
            <p:nvPr/>
          </p:nvCxnSpPr>
          <p:spPr bwMode="auto">
            <a:xfrm flipH="1" flipV="1">
              <a:off x="2681207" y="2417736"/>
              <a:ext cx="15498" cy="3828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 flipV="1">
              <a:off x="5545757" y="2446152"/>
              <a:ext cx="15498" cy="3828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8" name="Straight Connector 47"/>
          <p:cNvCxnSpPr/>
          <p:nvPr/>
        </p:nvCxnSpPr>
        <p:spPr bwMode="auto">
          <a:xfrm>
            <a:off x="6152827" y="6028841"/>
            <a:ext cx="759417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503336" y="2681206"/>
            <a:ext cx="464949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itle 1"/>
          <p:cNvSpPr txBox="1">
            <a:spLocks/>
          </p:cNvSpPr>
          <p:nvPr/>
        </p:nvSpPr>
        <p:spPr bwMode="auto">
          <a:xfrm>
            <a:off x="763588" y="495568"/>
            <a:ext cx="7924800" cy="762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 smtClean="0"/>
              <a:t>Regions of operation 2/5:</a:t>
            </a:r>
            <a:br>
              <a:rPr lang="en-US" sz="3200" kern="0" dirty="0" smtClean="0"/>
            </a:br>
            <a:r>
              <a:rPr lang="en-US" sz="3200" kern="0" dirty="0" smtClean="0"/>
              <a:t>Transfer characteristics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5572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62000"/>
          </a:xfrm>
        </p:spPr>
        <p:txBody>
          <a:bodyPr/>
          <a:lstStyle/>
          <a:p>
            <a:r>
              <a:rPr lang="en-US" sz="3200" dirty="0" smtClean="0"/>
              <a:t>(Voltage) Transfer characteristic: VTC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45" y="1505833"/>
            <a:ext cx="7693025" cy="5100858"/>
          </a:xfrm>
        </p:spPr>
        <p:txBody>
          <a:bodyPr/>
          <a:lstStyle/>
          <a:p>
            <a:r>
              <a:rPr lang="en-US" dirty="0" smtClean="0"/>
              <a:t>A description of what happens to </a:t>
            </a:r>
            <a:r>
              <a:rPr lang="en-US" dirty="0" err="1" smtClean="0"/>
              <a:t>Vout</a:t>
            </a:r>
            <a:r>
              <a:rPr lang="en-US" dirty="0" smtClean="0"/>
              <a:t> when Vin is changed</a:t>
            </a:r>
          </a:p>
          <a:p>
            <a:r>
              <a:rPr lang="en-US" b="1" u="sng" dirty="0" smtClean="0"/>
              <a:t>Has nothing to do with time</a:t>
            </a:r>
          </a:p>
          <a:p>
            <a:r>
              <a:rPr lang="en-US" dirty="0" smtClean="0"/>
              <a:t>“When you give the circuit a Vin value, what is the </a:t>
            </a:r>
            <a:r>
              <a:rPr lang="en-US" dirty="0" err="1" smtClean="0"/>
              <a:t>Vout</a:t>
            </a:r>
            <a:r>
              <a:rPr lang="en-US" dirty="0" smtClean="0"/>
              <a:t> value after the circuit has been given time to settle? Draw that point. Then give it a different Vin value and find </a:t>
            </a:r>
            <a:r>
              <a:rPr lang="en-US" dirty="0" err="1" smtClean="0"/>
              <a:t>Vout</a:t>
            </a:r>
            <a:r>
              <a:rPr lang="en-US" dirty="0" smtClean="0"/>
              <a:t>. Draw that point. Repeat a million time then connect all the points into a curve. That’s a VTC”</a:t>
            </a:r>
          </a:p>
          <a:p>
            <a:r>
              <a:rPr lang="en-US" dirty="0" smtClean="0"/>
              <a:t>DC sweep simulation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5950" y="6011812"/>
            <a:ext cx="3563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DC sweep </a:t>
            </a:r>
            <a:r>
              <a:rPr lang="en-US" sz="2800" dirty="0" smtClean="0">
                <a:solidFill>
                  <a:srgbClr val="FF0000"/>
                </a:solidFill>
              </a:rPr>
              <a:t>simulation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9894" y="2428306"/>
            <a:ext cx="4895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Has nothing to do with time</a:t>
            </a:r>
          </a:p>
        </p:txBody>
      </p:sp>
    </p:spTree>
    <p:extLst>
      <p:ext uri="{BB962C8B-B14F-4D97-AF65-F5344CB8AC3E}">
        <p14:creationId xmlns:p14="http://schemas.microsoft.com/office/powerpoint/2010/main" val="137544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41806 -0.035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03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3" presetClass="emph" presetSubtype="0" repeatCount="1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0702" y="0"/>
            <a:ext cx="1663298" cy="202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017"/>
            <a:ext cx="8305800" cy="1126208"/>
          </a:xfrm>
        </p:spPr>
        <p:txBody>
          <a:bodyPr/>
          <a:lstStyle/>
          <a:p>
            <a:r>
              <a:rPr lang="en-US" sz="2400" dirty="0" smtClean="0"/>
              <a:t>Graph that has Vin on X-axis and </a:t>
            </a:r>
            <a:r>
              <a:rPr lang="en-US" sz="2400" dirty="0" err="1" smtClean="0"/>
              <a:t>Vout</a:t>
            </a:r>
            <a:r>
              <a:rPr lang="en-US" sz="2400" dirty="0" smtClean="0"/>
              <a:t> on Y-axis.</a:t>
            </a:r>
          </a:p>
          <a:p>
            <a:r>
              <a:rPr lang="en-US" sz="2400" dirty="0" smtClean="0"/>
              <a:t>VTN = 0.75V, VTP = -0.8V, VDD = 3.3V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1294994" y="2216255"/>
            <a:ext cx="16504" cy="388130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grpSp>
        <p:nvGrpSpPr>
          <p:cNvPr id="66" name="Group 65"/>
          <p:cNvGrpSpPr/>
          <p:nvPr/>
        </p:nvGrpSpPr>
        <p:grpSpPr>
          <a:xfrm>
            <a:off x="1295073" y="6059837"/>
            <a:ext cx="7703584" cy="232462"/>
            <a:chOff x="1440416" y="6059823"/>
            <a:chExt cx="6231247" cy="232476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1441344" y="6075322"/>
              <a:ext cx="6230319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6" name="Group 33"/>
            <p:cNvGrpSpPr/>
            <p:nvPr/>
          </p:nvGrpSpPr>
          <p:grpSpPr>
            <a:xfrm>
              <a:off x="1440416" y="6059823"/>
              <a:ext cx="5794711" cy="232476"/>
              <a:chOff x="1688387" y="5765368"/>
              <a:chExt cx="5794711" cy="352223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1688387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H="1">
                <a:off x="2516070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>
                <a:off x="3343753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171436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4999119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5826802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6654485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H="1">
                <a:off x="7482170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3" name="TextBox 22"/>
          <p:cNvSpPr txBox="1"/>
          <p:nvPr/>
        </p:nvSpPr>
        <p:spPr>
          <a:xfrm>
            <a:off x="1048028" y="6276805"/>
            <a:ext cx="762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0              0.5           1.0           1.5            2.0           2.5           3.0          3.5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-120617" y="2329960"/>
            <a:ext cx="1023037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Vout</a:t>
            </a:r>
            <a:endParaRPr lang="en-US" sz="2400" b="1" dirty="0" smtClean="0"/>
          </a:p>
          <a:p>
            <a:r>
              <a:rPr lang="en-US" sz="2400" b="1" dirty="0" smtClean="0"/>
              <a:t>(VDS)</a:t>
            </a:r>
            <a:endParaRPr lang="en-US" sz="2400" b="1" dirty="0"/>
          </a:p>
        </p:txBody>
      </p:sp>
      <p:grpSp>
        <p:nvGrpSpPr>
          <p:cNvPr id="7" name="Group 33"/>
          <p:cNvGrpSpPr/>
          <p:nvPr/>
        </p:nvGrpSpPr>
        <p:grpSpPr>
          <a:xfrm rot="5400000">
            <a:off x="-583397" y="4157647"/>
            <a:ext cx="3541817" cy="278970"/>
            <a:chOff x="1688387" y="5765368"/>
            <a:chExt cx="5794711" cy="352223"/>
          </a:xfrm>
        </p:grpSpPr>
        <p:cxnSp>
          <p:nvCxnSpPr>
            <p:cNvPr id="53" name="Straight Connector 52"/>
            <p:cNvCxnSpPr/>
            <p:nvPr/>
          </p:nvCxnSpPr>
          <p:spPr bwMode="auto">
            <a:xfrm flipH="1">
              <a:off x="1688387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H="1">
              <a:off x="25160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3343753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4171436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4999119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5826802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>
              <a:off x="6654485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H="1">
              <a:off x="74821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 rot="16200000">
            <a:off x="-1148029" y="3948892"/>
            <a:ext cx="409599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 smtClean="0"/>
              <a:t>0    0.5   1.0   1.5   2.0   2.5   3.0   3.5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H="1" flipV="1">
            <a:off x="2675348" y="2417736"/>
            <a:ext cx="14747" cy="3828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 flipV="1">
            <a:off x="5231742" y="2446152"/>
            <a:ext cx="14747" cy="3828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357993" y="2681206"/>
            <a:ext cx="464949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198370" y="3454808"/>
            <a:ext cx="16164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VGSN &lt; 0.75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1341557" y="2340253"/>
            <a:ext cx="7161154" cy="3689071"/>
            <a:chOff x="1486900" y="2340253"/>
            <a:chExt cx="5425344" cy="3689071"/>
          </a:xfrm>
        </p:grpSpPr>
        <p:sp>
          <p:nvSpPr>
            <p:cNvPr id="68" name="Freeform 67"/>
            <p:cNvSpPr/>
            <p:nvPr/>
          </p:nvSpPr>
          <p:spPr bwMode="auto">
            <a:xfrm>
              <a:off x="1857375" y="2662236"/>
              <a:ext cx="4310950" cy="3367088"/>
            </a:xfrm>
            <a:custGeom>
              <a:avLst/>
              <a:gdLst>
                <a:gd name="connsiteX0" fmla="*/ 0 w 4667250"/>
                <a:gd name="connsiteY0" fmla="*/ 458787 h 4270374"/>
                <a:gd name="connsiteX1" fmla="*/ 514350 w 4667250"/>
                <a:gd name="connsiteY1" fmla="*/ 458787 h 4270374"/>
                <a:gd name="connsiteX2" fmla="*/ 800100 w 4667250"/>
                <a:gd name="connsiteY2" fmla="*/ 544512 h 4270374"/>
                <a:gd name="connsiteX3" fmla="*/ 3733800 w 4667250"/>
                <a:gd name="connsiteY3" fmla="*/ 3725862 h 4270374"/>
                <a:gd name="connsiteX4" fmla="*/ 4667250 w 4667250"/>
                <a:gd name="connsiteY4" fmla="*/ 3811587 h 4270374"/>
                <a:gd name="connsiteX0" fmla="*/ 0 w 4667250"/>
                <a:gd name="connsiteY0" fmla="*/ 458787 h 4270374"/>
                <a:gd name="connsiteX1" fmla="*/ 514350 w 4667250"/>
                <a:gd name="connsiteY1" fmla="*/ 458787 h 4270374"/>
                <a:gd name="connsiteX2" fmla="*/ 800100 w 4667250"/>
                <a:gd name="connsiteY2" fmla="*/ 544512 h 4270374"/>
                <a:gd name="connsiteX3" fmla="*/ 3733800 w 4667250"/>
                <a:gd name="connsiteY3" fmla="*/ 3725862 h 4270374"/>
                <a:gd name="connsiteX4" fmla="*/ 4667250 w 4667250"/>
                <a:gd name="connsiteY4" fmla="*/ 3811587 h 4270374"/>
                <a:gd name="connsiteX0" fmla="*/ 0 w 4667250"/>
                <a:gd name="connsiteY0" fmla="*/ 14288 h 3825875"/>
                <a:gd name="connsiteX1" fmla="*/ 514350 w 4667250"/>
                <a:gd name="connsiteY1" fmla="*/ 14288 h 3825875"/>
                <a:gd name="connsiteX2" fmla="*/ 800100 w 4667250"/>
                <a:gd name="connsiteY2" fmla="*/ 100013 h 3825875"/>
                <a:gd name="connsiteX3" fmla="*/ 3733800 w 4667250"/>
                <a:gd name="connsiteY3" fmla="*/ 3281363 h 3825875"/>
                <a:gd name="connsiteX4" fmla="*/ 4667250 w 4667250"/>
                <a:gd name="connsiteY4" fmla="*/ 3367088 h 3825875"/>
                <a:gd name="connsiteX0" fmla="*/ 0 w 4667250"/>
                <a:gd name="connsiteY0" fmla="*/ 14288 h 3825875"/>
                <a:gd name="connsiteX1" fmla="*/ 514350 w 4667250"/>
                <a:gd name="connsiteY1" fmla="*/ 14288 h 3825875"/>
                <a:gd name="connsiteX2" fmla="*/ 800100 w 4667250"/>
                <a:gd name="connsiteY2" fmla="*/ 100013 h 3825875"/>
                <a:gd name="connsiteX3" fmla="*/ 3733800 w 4667250"/>
                <a:gd name="connsiteY3" fmla="*/ 3281363 h 3825875"/>
                <a:gd name="connsiteX4" fmla="*/ 4667250 w 4667250"/>
                <a:gd name="connsiteY4" fmla="*/ 3367088 h 3825875"/>
                <a:gd name="connsiteX0" fmla="*/ 0 w 4667250"/>
                <a:gd name="connsiteY0" fmla="*/ 14288 h 3806825"/>
                <a:gd name="connsiteX1" fmla="*/ 514350 w 4667250"/>
                <a:gd name="connsiteY1" fmla="*/ 14288 h 3806825"/>
                <a:gd name="connsiteX2" fmla="*/ 933450 w 4667250"/>
                <a:gd name="connsiteY2" fmla="*/ 214313 h 3806825"/>
                <a:gd name="connsiteX3" fmla="*/ 3733800 w 4667250"/>
                <a:gd name="connsiteY3" fmla="*/ 3281363 h 3806825"/>
                <a:gd name="connsiteX4" fmla="*/ 4667250 w 4667250"/>
                <a:gd name="connsiteY4" fmla="*/ 3367088 h 3806825"/>
                <a:gd name="connsiteX0" fmla="*/ 0 w 4667250"/>
                <a:gd name="connsiteY0" fmla="*/ 14288 h 3806825"/>
                <a:gd name="connsiteX1" fmla="*/ 514350 w 4667250"/>
                <a:gd name="connsiteY1" fmla="*/ 14288 h 3806825"/>
                <a:gd name="connsiteX2" fmla="*/ 933450 w 4667250"/>
                <a:gd name="connsiteY2" fmla="*/ 214313 h 3806825"/>
                <a:gd name="connsiteX3" fmla="*/ 3733800 w 4667250"/>
                <a:gd name="connsiteY3" fmla="*/ 3281363 h 3806825"/>
                <a:gd name="connsiteX4" fmla="*/ 4667250 w 4667250"/>
                <a:gd name="connsiteY4" fmla="*/ 3367088 h 3806825"/>
                <a:gd name="connsiteX0" fmla="*/ 0 w 4667250"/>
                <a:gd name="connsiteY0" fmla="*/ 14288 h 3806825"/>
                <a:gd name="connsiteX1" fmla="*/ 514350 w 4667250"/>
                <a:gd name="connsiteY1" fmla="*/ 14288 h 3806825"/>
                <a:gd name="connsiteX2" fmla="*/ 933450 w 4667250"/>
                <a:gd name="connsiteY2" fmla="*/ 214313 h 3806825"/>
                <a:gd name="connsiteX3" fmla="*/ 3733800 w 4667250"/>
                <a:gd name="connsiteY3" fmla="*/ 3281363 h 3806825"/>
                <a:gd name="connsiteX4" fmla="*/ 4667250 w 4667250"/>
                <a:gd name="connsiteY4" fmla="*/ 3367088 h 3806825"/>
                <a:gd name="connsiteX0" fmla="*/ 0 w 4667250"/>
                <a:gd name="connsiteY0" fmla="*/ 14288 h 3549650"/>
                <a:gd name="connsiteX1" fmla="*/ 514350 w 4667250"/>
                <a:gd name="connsiteY1" fmla="*/ 14288 h 3549650"/>
                <a:gd name="connsiteX2" fmla="*/ 933450 w 4667250"/>
                <a:gd name="connsiteY2" fmla="*/ 214313 h 3549650"/>
                <a:gd name="connsiteX3" fmla="*/ 3581400 w 4667250"/>
                <a:gd name="connsiteY3" fmla="*/ 3024188 h 3549650"/>
                <a:gd name="connsiteX4" fmla="*/ 4667250 w 4667250"/>
                <a:gd name="connsiteY4" fmla="*/ 3367088 h 3549650"/>
                <a:gd name="connsiteX0" fmla="*/ 0 w 4667250"/>
                <a:gd name="connsiteY0" fmla="*/ 14288 h 3367088"/>
                <a:gd name="connsiteX1" fmla="*/ 514350 w 4667250"/>
                <a:gd name="connsiteY1" fmla="*/ 14288 h 3367088"/>
                <a:gd name="connsiteX2" fmla="*/ 933450 w 4667250"/>
                <a:gd name="connsiteY2" fmla="*/ 214313 h 3367088"/>
                <a:gd name="connsiteX3" fmla="*/ 3581400 w 4667250"/>
                <a:gd name="connsiteY3" fmla="*/ 3024188 h 3367088"/>
                <a:gd name="connsiteX4" fmla="*/ 4667250 w 4667250"/>
                <a:gd name="connsiteY4" fmla="*/ 3367088 h 3367088"/>
                <a:gd name="connsiteX0" fmla="*/ 0 w 4667250"/>
                <a:gd name="connsiteY0" fmla="*/ 14288 h 3473450"/>
                <a:gd name="connsiteX1" fmla="*/ 514350 w 4667250"/>
                <a:gd name="connsiteY1" fmla="*/ 14288 h 3473450"/>
                <a:gd name="connsiteX2" fmla="*/ 933450 w 4667250"/>
                <a:gd name="connsiteY2" fmla="*/ 214313 h 3473450"/>
                <a:gd name="connsiteX3" fmla="*/ 3771900 w 4667250"/>
                <a:gd name="connsiteY3" fmla="*/ 3148013 h 3473450"/>
                <a:gd name="connsiteX4" fmla="*/ 4667250 w 4667250"/>
                <a:gd name="connsiteY4" fmla="*/ 3367088 h 3473450"/>
                <a:gd name="connsiteX0" fmla="*/ 0 w 4667250"/>
                <a:gd name="connsiteY0" fmla="*/ 14288 h 3367088"/>
                <a:gd name="connsiteX1" fmla="*/ 514350 w 4667250"/>
                <a:gd name="connsiteY1" fmla="*/ 14288 h 3367088"/>
                <a:gd name="connsiteX2" fmla="*/ 933450 w 4667250"/>
                <a:gd name="connsiteY2" fmla="*/ 214313 h 3367088"/>
                <a:gd name="connsiteX3" fmla="*/ 3771900 w 4667250"/>
                <a:gd name="connsiteY3" fmla="*/ 3148013 h 3367088"/>
                <a:gd name="connsiteX4" fmla="*/ 4667250 w 4667250"/>
                <a:gd name="connsiteY4" fmla="*/ 3367088 h 3367088"/>
                <a:gd name="connsiteX0" fmla="*/ 0 w 4667250"/>
                <a:gd name="connsiteY0" fmla="*/ 14288 h 3367088"/>
                <a:gd name="connsiteX1" fmla="*/ 514350 w 4667250"/>
                <a:gd name="connsiteY1" fmla="*/ 14288 h 3367088"/>
                <a:gd name="connsiteX2" fmla="*/ 933450 w 4667250"/>
                <a:gd name="connsiteY2" fmla="*/ 214313 h 3367088"/>
                <a:gd name="connsiteX3" fmla="*/ 3771900 w 4667250"/>
                <a:gd name="connsiteY3" fmla="*/ 3148013 h 3367088"/>
                <a:gd name="connsiteX4" fmla="*/ 4667250 w 4667250"/>
                <a:gd name="connsiteY4" fmla="*/ 3367088 h 3367088"/>
                <a:gd name="connsiteX0" fmla="*/ 0 w 4667250"/>
                <a:gd name="connsiteY0" fmla="*/ 14288 h 3367088"/>
                <a:gd name="connsiteX1" fmla="*/ 514350 w 4667250"/>
                <a:gd name="connsiteY1" fmla="*/ 14288 h 3367088"/>
                <a:gd name="connsiteX2" fmla="*/ 933450 w 4667250"/>
                <a:gd name="connsiteY2" fmla="*/ 214313 h 3367088"/>
                <a:gd name="connsiteX3" fmla="*/ 3771900 w 4667250"/>
                <a:gd name="connsiteY3" fmla="*/ 3148013 h 3367088"/>
                <a:gd name="connsiteX4" fmla="*/ 4667250 w 4667250"/>
                <a:gd name="connsiteY4" fmla="*/ 3367088 h 3367088"/>
                <a:gd name="connsiteX0" fmla="*/ 0 w 4702175"/>
                <a:gd name="connsiteY0" fmla="*/ 14288 h 3671888"/>
                <a:gd name="connsiteX1" fmla="*/ 514350 w 4702175"/>
                <a:gd name="connsiteY1" fmla="*/ 14288 h 3671888"/>
                <a:gd name="connsiteX2" fmla="*/ 933450 w 4702175"/>
                <a:gd name="connsiteY2" fmla="*/ 214313 h 3671888"/>
                <a:gd name="connsiteX3" fmla="*/ 3771900 w 4702175"/>
                <a:gd name="connsiteY3" fmla="*/ 3148013 h 3671888"/>
                <a:gd name="connsiteX4" fmla="*/ 4552950 w 4702175"/>
                <a:gd name="connsiteY4" fmla="*/ 3357563 h 3671888"/>
                <a:gd name="connsiteX5" fmla="*/ 4667250 w 4702175"/>
                <a:gd name="connsiteY5" fmla="*/ 3367088 h 3671888"/>
                <a:gd name="connsiteX0" fmla="*/ 0 w 4702175"/>
                <a:gd name="connsiteY0" fmla="*/ 14288 h 3671888"/>
                <a:gd name="connsiteX1" fmla="*/ 514350 w 4702175"/>
                <a:gd name="connsiteY1" fmla="*/ 14288 h 3671888"/>
                <a:gd name="connsiteX2" fmla="*/ 933450 w 4702175"/>
                <a:gd name="connsiteY2" fmla="*/ 214313 h 3671888"/>
                <a:gd name="connsiteX3" fmla="*/ 3771900 w 4702175"/>
                <a:gd name="connsiteY3" fmla="*/ 3148013 h 3671888"/>
                <a:gd name="connsiteX4" fmla="*/ 4552950 w 4702175"/>
                <a:gd name="connsiteY4" fmla="*/ 3357563 h 3671888"/>
                <a:gd name="connsiteX5" fmla="*/ 4667250 w 4702175"/>
                <a:gd name="connsiteY5" fmla="*/ 3367088 h 3671888"/>
                <a:gd name="connsiteX0" fmla="*/ 0 w 4702175"/>
                <a:gd name="connsiteY0" fmla="*/ 14288 h 3406775"/>
                <a:gd name="connsiteX1" fmla="*/ 514350 w 4702175"/>
                <a:gd name="connsiteY1" fmla="*/ 14288 h 3406775"/>
                <a:gd name="connsiteX2" fmla="*/ 933450 w 4702175"/>
                <a:gd name="connsiteY2" fmla="*/ 214313 h 3406775"/>
                <a:gd name="connsiteX3" fmla="*/ 3771900 w 4702175"/>
                <a:gd name="connsiteY3" fmla="*/ 3148013 h 3406775"/>
                <a:gd name="connsiteX4" fmla="*/ 4552950 w 4702175"/>
                <a:gd name="connsiteY4" fmla="*/ 3357563 h 3406775"/>
                <a:gd name="connsiteX5" fmla="*/ 4667250 w 4702175"/>
                <a:gd name="connsiteY5" fmla="*/ 3367088 h 3406775"/>
                <a:gd name="connsiteX0" fmla="*/ 0 w 4702175"/>
                <a:gd name="connsiteY0" fmla="*/ 14288 h 3394076"/>
                <a:gd name="connsiteX1" fmla="*/ 514350 w 4702175"/>
                <a:gd name="connsiteY1" fmla="*/ 14288 h 3394076"/>
                <a:gd name="connsiteX2" fmla="*/ 933450 w 4702175"/>
                <a:gd name="connsiteY2" fmla="*/ 214313 h 3394076"/>
                <a:gd name="connsiteX3" fmla="*/ 3771900 w 4702175"/>
                <a:gd name="connsiteY3" fmla="*/ 3148013 h 3394076"/>
                <a:gd name="connsiteX4" fmla="*/ 4552950 w 4702175"/>
                <a:gd name="connsiteY4" fmla="*/ 3357563 h 3394076"/>
                <a:gd name="connsiteX5" fmla="*/ 4667250 w 4702175"/>
                <a:gd name="connsiteY5" fmla="*/ 3367088 h 3394076"/>
                <a:gd name="connsiteX0" fmla="*/ 0 w 4702175"/>
                <a:gd name="connsiteY0" fmla="*/ 14288 h 3394076"/>
                <a:gd name="connsiteX1" fmla="*/ 514350 w 4702175"/>
                <a:gd name="connsiteY1" fmla="*/ 14288 h 3394076"/>
                <a:gd name="connsiteX2" fmla="*/ 933450 w 4702175"/>
                <a:gd name="connsiteY2" fmla="*/ 214313 h 3394076"/>
                <a:gd name="connsiteX3" fmla="*/ 3771900 w 4702175"/>
                <a:gd name="connsiteY3" fmla="*/ 3148013 h 3394076"/>
                <a:gd name="connsiteX4" fmla="*/ 4552950 w 4702175"/>
                <a:gd name="connsiteY4" fmla="*/ 3357563 h 3394076"/>
                <a:gd name="connsiteX5" fmla="*/ 4667250 w 4702175"/>
                <a:gd name="connsiteY5" fmla="*/ 3367088 h 3394076"/>
                <a:gd name="connsiteX0" fmla="*/ 0 w 4702175"/>
                <a:gd name="connsiteY0" fmla="*/ 14288 h 3394076"/>
                <a:gd name="connsiteX1" fmla="*/ 514350 w 4702175"/>
                <a:gd name="connsiteY1" fmla="*/ 14288 h 3394076"/>
                <a:gd name="connsiteX2" fmla="*/ 933450 w 4702175"/>
                <a:gd name="connsiteY2" fmla="*/ 214313 h 3394076"/>
                <a:gd name="connsiteX3" fmla="*/ 3771900 w 4702175"/>
                <a:gd name="connsiteY3" fmla="*/ 3148013 h 3394076"/>
                <a:gd name="connsiteX4" fmla="*/ 4552950 w 4702175"/>
                <a:gd name="connsiteY4" fmla="*/ 3357563 h 3394076"/>
                <a:gd name="connsiteX5" fmla="*/ 4667250 w 4702175"/>
                <a:gd name="connsiteY5" fmla="*/ 3367088 h 3394076"/>
                <a:gd name="connsiteX0" fmla="*/ 0 w 4552950"/>
                <a:gd name="connsiteY0" fmla="*/ 14288 h 3357563"/>
                <a:gd name="connsiteX1" fmla="*/ 514350 w 4552950"/>
                <a:gd name="connsiteY1" fmla="*/ 14288 h 3357563"/>
                <a:gd name="connsiteX2" fmla="*/ 933450 w 4552950"/>
                <a:gd name="connsiteY2" fmla="*/ 214313 h 3357563"/>
                <a:gd name="connsiteX3" fmla="*/ 3771900 w 4552950"/>
                <a:gd name="connsiteY3" fmla="*/ 3148013 h 3357563"/>
                <a:gd name="connsiteX4" fmla="*/ 4552950 w 4552950"/>
                <a:gd name="connsiteY4" fmla="*/ 3357563 h 3357563"/>
                <a:gd name="connsiteX0" fmla="*/ 0 w 4676775"/>
                <a:gd name="connsiteY0" fmla="*/ 14288 h 3367088"/>
                <a:gd name="connsiteX1" fmla="*/ 514350 w 4676775"/>
                <a:gd name="connsiteY1" fmla="*/ 14288 h 3367088"/>
                <a:gd name="connsiteX2" fmla="*/ 933450 w 4676775"/>
                <a:gd name="connsiteY2" fmla="*/ 214313 h 3367088"/>
                <a:gd name="connsiteX3" fmla="*/ 3771900 w 4676775"/>
                <a:gd name="connsiteY3" fmla="*/ 3148013 h 3367088"/>
                <a:gd name="connsiteX4" fmla="*/ 4676775 w 4676775"/>
                <a:gd name="connsiteY4" fmla="*/ 3367088 h 336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775" h="3367088">
                  <a:moveTo>
                    <a:pt x="0" y="14288"/>
                  </a:moveTo>
                  <a:cubicBezTo>
                    <a:pt x="190500" y="7144"/>
                    <a:pt x="381000" y="0"/>
                    <a:pt x="514350" y="14288"/>
                  </a:cubicBezTo>
                  <a:cubicBezTo>
                    <a:pt x="695325" y="57151"/>
                    <a:pt x="768350" y="50801"/>
                    <a:pt x="933450" y="214313"/>
                  </a:cubicBezTo>
                  <a:cubicBezTo>
                    <a:pt x="2127250" y="1511300"/>
                    <a:pt x="2387600" y="1812926"/>
                    <a:pt x="3771900" y="3148013"/>
                  </a:cubicBezTo>
                  <a:cubicBezTo>
                    <a:pt x="4184650" y="3348038"/>
                    <a:pt x="4318000" y="3359150"/>
                    <a:pt x="4676775" y="3367088"/>
                  </a:cubicBezTo>
                </a:path>
              </a:pathLst>
            </a:custGeom>
            <a:noFill/>
            <a:ln w="4445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6152827" y="6028841"/>
              <a:ext cx="759417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1486900" y="2340253"/>
              <a:ext cx="9282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Vout</a:t>
              </a:r>
              <a:r>
                <a:rPr lang="en-US" dirty="0" smtClean="0"/>
                <a:t> Pulled up.</a:t>
              </a:r>
            </a:p>
            <a:p>
              <a:pPr algn="ctr"/>
              <a:r>
                <a:rPr lang="en-US" dirty="0" smtClean="0"/>
                <a:t>M2 ON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814833" y="254172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circuit current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48139" y="2185074"/>
            <a:ext cx="166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Vout</a:t>
            </a:r>
            <a:r>
              <a:rPr lang="en-US" dirty="0" smtClean="0"/>
              <a:t> Pulled down.</a:t>
            </a:r>
          </a:p>
          <a:p>
            <a:pPr algn="ctr"/>
            <a:r>
              <a:rPr lang="en-US" dirty="0" smtClean="0"/>
              <a:t>M1 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39914" y="3930097"/>
            <a:ext cx="118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M1 in cutoff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26064" y="2911054"/>
            <a:ext cx="1616466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VGSN &gt; 0.75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760887" y="3206038"/>
            <a:ext cx="2024586" cy="646331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VGSN – VTN  = Vin – 0.75V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76243" y="3799982"/>
            <a:ext cx="1733227" cy="369332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VDS = </a:t>
            </a:r>
            <a:r>
              <a:rPr lang="en-US" dirty="0" err="1" smtClean="0"/>
              <a:t>Vout</a:t>
            </a:r>
            <a:r>
              <a:rPr lang="en-US" dirty="0" smtClean="0"/>
              <a:t>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95835" y="4901762"/>
            <a:ext cx="2355741" cy="369332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Vin – 0.75V &lt; </a:t>
            </a:r>
            <a:r>
              <a:rPr lang="en-US" dirty="0" err="1" smtClean="0"/>
              <a:t>Vout</a:t>
            </a:r>
            <a:r>
              <a:rPr lang="en-US" dirty="0" smtClean="0"/>
              <a:t> 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 flipH="1">
            <a:off x="2845080" y="3177106"/>
            <a:ext cx="5520484" cy="290552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3724072" y="5278417"/>
            <a:ext cx="3086743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Vin &lt; </a:t>
            </a:r>
            <a:r>
              <a:rPr lang="en-US" dirty="0" err="1" smtClean="0"/>
              <a:t>Vout</a:t>
            </a:r>
            <a:r>
              <a:rPr lang="en-US" dirty="0" smtClean="0"/>
              <a:t> + 0.75V 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 flipV="1">
            <a:off x="1311498" y="2510725"/>
            <a:ext cx="6958739" cy="35646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6579519" y="4424374"/>
            <a:ext cx="1616466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VGSN &gt; 0.75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491683" y="4803218"/>
            <a:ext cx="182621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Vin – 0.75V &gt; </a:t>
            </a:r>
            <a:r>
              <a:rPr lang="en-US" dirty="0" err="1" smtClean="0"/>
              <a:t>Vout</a:t>
            </a:r>
            <a:r>
              <a:rPr lang="en-US" dirty="0" smtClean="0"/>
              <a:t>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7373" y="4124336"/>
            <a:ext cx="133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M1 in saturation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76346" y="5494807"/>
            <a:ext cx="107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M1 in linear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84612" y="5565168"/>
            <a:ext cx="205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M1 in linear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H="1" flipV="1">
            <a:off x="6359480" y="2459067"/>
            <a:ext cx="14747" cy="3828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4463744" y="4198642"/>
            <a:ext cx="882211" cy="400110"/>
            <a:chOff x="4609087" y="4198642"/>
            <a:chExt cx="882211" cy="400110"/>
          </a:xfrm>
        </p:grpSpPr>
        <p:grpSp>
          <p:nvGrpSpPr>
            <p:cNvPr id="77" name="Group 76"/>
            <p:cNvGrpSpPr/>
            <p:nvPr/>
          </p:nvGrpSpPr>
          <p:grpSpPr>
            <a:xfrm>
              <a:off x="4609087" y="4208328"/>
              <a:ext cx="337209" cy="282181"/>
              <a:chOff x="3004604" y="4450887"/>
              <a:chExt cx="193780" cy="138574"/>
            </a:xfrm>
          </p:grpSpPr>
          <p:cxnSp>
            <p:nvCxnSpPr>
              <p:cNvPr id="78" name="Straight Connector 77"/>
              <p:cNvCxnSpPr/>
              <p:nvPr/>
            </p:nvCxnSpPr>
            <p:spPr bwMode="auto">
              <a:xfrm>
                <a:off x="3004604" y="4450887"/>
                <a:ext cx="193780" cy="138574"/>
              </a:xfrm>
              <a:prstGeom prst="line">
                <a:avLst/>
              </a:prstGeom>
              <a:solidFill>
                <a:schemeClr val="accent1"/>
              </a:solidFill>
              <a:ln w="73025" cap="flat" cmpd="sng" algn="ctr">
                <a:solidFill>
                  <a:srgbClr val="E58A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 flipH="1">
                <a:off x="3004604" y="4450887"/>
                <a:ext cx="193780" cy="138574"/>
              </a:xfrm>
              <a:prstGeom prst="line">
                <a:avLst/>
              </a:prstGeom>
              <a:solidFill>
                <a:schemeClr val="accent1"/>
              </a:solidFill>
              <a:ln w="73025" cap="flat" cmpd="sng" algn="ctr">
                <a:solidFill>
                  <a:srgbClr val="E58A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" name="TextBox 7"/>
            <p:cNvSpPr txBox="1"/>
            <p:nvPr/>
          </p:nvSpPr>
          <p:spPr>
            <a:xfrm>
              <a:off x="4907484" y="4198642"/>
              <a:ext cx="583814" cy="400110"/>
            </a:xfrm>
            <a:prstGeom prst="rect">
              <a:avLst/>
            </a:prstGeom>
            <a:noFill/>
            <a:effectLst>
              <a:softEdge rad="0"/>
            </a:effectLst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E58A2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Vm</a:t>
              </a:r>
              <a:endParaRPr lang="en-US" sz="2000" b="1" dirty="0">
                <a:solidFill>
                  <a:srgbClr val="E58A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949145" y="2196375"/>
            <a:ext cx="11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</a:t>
            </a:r>
            <a:r>
              <a:rPr lang="en-US" dirty="0" err="1" smtClean="0"/>
              <a:t>Vout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448921" y="3556910"/>
            <a:ext cx="1653017" cy="64633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VGS-VT=VDS</a:t>
            </a:r>
          </a:p>
          <a:p>
            <a:r>
              <a:rPr lang="en-US" dirty="0" smtClean="0"/>
              <a:t>Vin-VT=</a:t>
            </a:r>
            <a:r>
              <a:rPr lang="en-US" dirty="0" err="1" smtClean="0"/>
              <a:t>Vout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21923" y="5166243"/>
            <a:ext cx="1039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Vin</a:t>
            </a:r>
          </a:p>
          <a:p>
            <a:r>
              <a:rPr lang="en-US" sz="2400" b="1" dirty="0" smtClean="0"/>
              <a:t>(VGS)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8108890" y="2646739"/>
            <a:ext cx="0" cy="6013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8174481" y="2744779"/>
            <a:ext cx="643889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VTN</a:t>
            </a:r>
            <a:endParaRPr lang="en-US" dirty="0"/>
          </a:p>
        </p:txBody>
      </p:sp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763588" y="495568"/>
            <a:ext cx="7924800" cy="762000"/>
          </a:xfrm>
        </p:spPr>
        <p:txBody>
          <a:bodyPr/>
          <a:lstStyle/>
          <a:p>
            <a:r>
              <a:rPr lang="en-US" sz="3200" dirty="0" smtClean="0"/>
              <a:t>Regions of operation 3/5:</a:t>
            </a:r>
            <a:br>
              <a:rPr lang="en-US" sz="3200" dirty="0" smtClean="0"/>
            </a:br>
            <a:r>
              <a:rPr lang="en-US" sz="3200" dirty="0" smtClean="0"/>
              <a:t>Transfer characteristics M1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316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/>
      <p:bldP spid="52" grpId="0" animBg="1"/>
      <p:bldP spid="61" grpId="0" animBg="1"/>
      <p:bldP spid="63" grpId="0" animBg="1"/>
      <p:bldP spid="64" grpId="0" animBg="1"/>
      <p:bldP spid="70" grpId="0" animBg="1"/>
      <p:bldP spid="73" grpId="0" animBg="1"/>
      <p:bldP spid="74" grpId="0" animBg="1"/>
      <p:bldP spid="75" grpId="0"/>
      <p:bldP spid="76" grpId="0"/>
      <p:bldP spid="67" grpId="0"/>
      <p:bldP spid="10" grpId="0"/>
      <p:bldP spid="80" grpId="0" animBg="1"/>
      <p:bldP spid="8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0702" y="0"/>
            <a:ext cx="1663298" cy="202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017"/>
            <a:ext cx="8305800" cy="1126208"/>
          </a:xfrm>
        </p:spPr>
        <p:txBody>
          <a:bodyPr/>
          <a:lstStyle/>
          <a:p>
            <a:r>
              <a:rPr lang="en-US" sz="2400" dirty="0" smtClean="0"/>
              <a:t>Graph that has Vin on X-axis and </a:t>
            </a:r>
            <a:r>
              <a:rPr lang="en-US" sz="2400" dirty="0" err="1" smtClean="0"/>
              <a:t>Vout</a:t>
            </a:r>
            <a:r>
              <a:rPr lang="en-US" sz="2400" dirty="0" smtClean="0"/>
              <a:t> on Y-axis.</a:t>
            </a:r>
          </a:p>
          <a:p>
            <a:r>
              <a:rPr lang="en-US" sz="2400" dirty="0" smtClean="0"/>
              <a:t>VTN = 0.75V, VTP = -0.8V, VDD = 3.3V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1440337" y="2216255"/>
            <a:ext cx="16504" cy="388130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567212" y="5196713"/>
            <a:ext cx="656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Vin</a:t>
            </a:r>
            <a:endParaRPr lang="en-US" sz="2400" b="1" dirty="0"/>
          </a:p>
        </p:txBody>
      </p:sp>
      <p:grpSp>
        <p:nvGrpSpPr>
          <p:cNvPr id="6" name="Group 65"/>
          <p:cNvGrpSpPr/>
          <p:nvPr/>
        </p:nvGrpSpPr>
        <p:grpSpPr>
          <a:xfrm>
            <a:off x="1440416" y="6059837"/>
            <a:ext cx="7703584" cy="232462"/>
            <a:chOff x="1440416" y="6059823"/>
            <a:chExt cx="6231247" cy="232476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1441344" y="6075322"/>
              <a:ext cx="6230319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7" name="Group 33"/>
            <p:cNvGrpSpPr/>
            <p:nvPr/>
          </p:nvGrpSpPr>
          <p:grpSpPr>
            <a:xfrm>
              <a:off x="1440416" y="6059823"/>
              <a:ext cx="5794711" cy="232476"/>
              <a:chOff x="1688387" y="5765368"/>
              <a:chExt cx="5794711" cy="352223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1688387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H="1">
                <a:off x="2516070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>
                <a:off x="3343753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4171436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4999119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5826802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6654485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H="1">
                <a:off x="7482170" y="5765368"/>
                <a:ext cx="928" cy="35222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3" name="TextBox 22"/>
          <p:cNvSpPr txBox="1"/>
          <p:nvPr/>
        </p:nvSpPr>
        <p:spPr>
          <a:xfrm>
            <a:off x="1193371" y="6276805"/>
            <a:ext cx="762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0              0.5           1.0           1.5            2.0           2.5           3.0          3.5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13122" y="2827179"/>
            <a:ext cx="8447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Vout</a:t>
            </a:r>
            <a:endParaRPr lang="en-US" sz="2400" b="1" dirty="0"/>
          </a:p>
        </p:txBody>
      </p:sp>
      <p:grpSp>
        <p:nvGrpSpPr>
          <p:cNvPr id="8" name="Group 33"/>
          <p:cNvGrpSpPr/>
          <p:nvPr/>
        </p:nvGrpSpPr>
        <p:grpSpPr>
          <a:xfrm rot="5400000">
            <a:off x="-438054" y="4157647"/>
            <a:ext cx="3541817" cy="278970"/>
            <a:chOff x="1688387" y="5765368"/>
            <a:chExt cx="5794711" cy="352223"/>
          </a:xfrm>
        </p:grpSpPr>
        <p:cxnSp>
          <p:nvCxnSpPr>
            <p:cNvPr id="53" name="Straight Connector 52"/>
            <p:cNvCxnSpPr/>
            <p:nvPr/>
          </p:nvCxnSpPr>
          <p:spPr bwMode="auto">
            <a:xfrm flipH="1">
              <a:off x="1688387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H="1">
              <a:off x="25160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3343753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4171436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4999119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5826802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>
              <a:off x="6654485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H="1">
              <a:off x="74821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 rot="16200000">
            <a:off x="-1002686" y="3948892"/>
            <a:ext cx="409599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 smtClean="0"/>
              <a:t>0    0.5   1.0   1.5   2.0   2.5   3.0   3.5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H="1" flipV="1">
            <a:off x="2820691" y="2417736"/>
            <a:ext cx="14747" cy="3828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 flipV="1">
            <a:off x="6553900" y="2601135"/>
            <a:ext cx="14747" cy="3828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503336" y="2681206"/>
            <a:ext cx="464949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 64"/>
          <p:cNvGrpSpPr/>
          <p:nvPr/>
        </p:nvGrpSpPr>
        <p:grpSpPr>
          <a:xfrm>
            <a:off x="1486900" y="2340253"/>
            <a:ext cx="7161154" cy="3689071"/>
            <a:chOff x="1486900" y="2340253"/>
            <a:chExt cx="5425344" cy="3689071"/>
          </a:xfrm>
        </p:grpSpPr>
        <p:sp>
          <p:nvSpPr>
            <p:cNvPr id="68" name="Freeform 67"/>
            <p:cNvSpPr/>
            <p:nvPr/>
          </p:nvSpPr>
          <p:spPr bwMode="auto">
            <a:xfrm>
              <a:off x="1857375" y="2662236"/>
              <a:ext cx="4310950" cy="3367088"/>
            </a:xfrm>
            <a:custGeom>
              <a:avLst/>
              <a:gdLst>
                <a:gd name="connsiteX0" fmla="*/ 0 w 4667250"/>
                <a:gd name="connsiteY0" fmla="*/ 458787 h 4270374"/>
                <a:gd name="connsiteX1" fmla="*/ 514350 w 4667250"/>
                <a:gd name="connsiteY1" fmla="*/ 458787 h 4270374"/>
                <a:gd name="connsiteX2" fmla="*/ 800100 w 4667250"/>
                <a:gd name="connsiteY2" fmla="*/ 544512 h 4270374"/>
                <a:gd name="connsiteX3" fmla="*/ 3733800 w 4667250"/>
                <a:gd name="connsiteY3" fmla="*/ 3725862 h 4270374"/>
                <a:gd name="connsiteX4" fmla="*/ 4667250 w 4667250"/>
                <a:gd name="connsiteY4" fmla="*/ 3811587 h 4270374"/>
                <a:gd name="connsiteX0" fmla="*/ 0 w 4667250"/>
                <a:gd name="connsiteY0" fmla="*/ 458787 h 4270374"/>
                <a:gd name="connsiteX1" fmla="*/ 514350 w 4667250"/>
                <a:gd name="connsiteY1" fmla="*/ 458787 h 4270374"/>
                <a:gd name="connsiteX2" fmla="*/ 800100 w 4667250"/>
                <a:gd name="connsiteY2" fmla="*/ 544512 h 4270374"/>
                <a:gd name="connsiteX3" fmla="*/ 3733800 w 4667250"/>
                <a:gd name="connsiteY3" fmla="*/ 3725862 h 4270374"/>
                <a:gd name="connsiteX4" fmla="*/ 4667250 w 4667250"/>
                <a:gd name="connsiteY4" fmla="*/ 3811587 h 4270374"/>
                <a:gd name="connsiteX0" fmla="*/ 0 w 4667250"/>
                <a:gd name="connsiteY0" fmla="*/ 14288 h 3825875"/>
                <a:gd name="connsiteX1" fmla="*/ 514350 w 4667250"/>
                <a:gd name="connsiteY1" fmla="*/ 14288 h 3825875"/>
                <a:gd name="connsiteX2" fmla="*/ 800100 w 4667250"/>
                <a:gd name="connsiteY2" fmla="*/ 100013 h 3825875"/>
                <a:gd name="connsiteX3" fmla="*/ 3733800 w 4667250"/>
                <a:gd name="connsiteY3" fmla="*/ 3281363 h 3825875"/>
                <a:gd name="connsiteX4" fmla="*/ 4667250 w 4667250"/>
                <a:gd name="connsiteY4" fmla="*/ 3367088 h 3825875"/>
                <a:gd name="connsiteX0" fmla="*/ 0 w 4667250"/>
                <a:gd name="connsiteY0" fmla="*/ 14288 h 3825875"/>
                <a:gd name="connsiteX1" fmla="*/ 514350 w 4667250"/>
                <a:gd name="connsiteY1" fmla="*/ 14288 h 3825875"/>
                <a:gd name="connsiteX2" fmla="*/ 800100 w 4667250"/>
                <a:gd name="connsiteY2" fmla="*/ 100013 h 3825875"/>
                <a:gd name="connsiteX3" fmla="*/ 3733800 w 4667250"/>
                <a:gd name="connsiteY3" fmla="*/ 3281363 h 3825875"/>
                <a:gd name="connsiteX4" fmla="*/ 4667250 w 4667250"/>
                <a:gd name="connsiteY4" fmla="*/ 3367088 h 3825875"/>
                <a:gd name="connsiteX0" fmla="*/ 0 w 4667250"/>
                <a:gd name="connsiteY0" fmla="*/ 14288 h 3806825"/>
                <a:gd name="connsiteX1" fmla="*/ 514350 w 4667250"/>
                <a:gd name="connsiteY1" fmla="*/ 14288 h 3806825"/>
                <a:gd name="connsiteX2" fmla="*/ 933450 w 4667250"/>
                <a:gd name="connsiteY2" fmla="*/ 214313 h 3806825"/>
                <a:gd name="connsiteX3" fmla="*/ 3733800 w 4667250"/>
                <a:gd name="connsiteY3" fmla="*/ 3281363 h 3806825"/>
                <a:gd name="connsiteX4" fmla="*/ 4667250 w 4667250"/>
                <a:gd name="connsiteY4" fmla="*/ 3367088 h 3806825"/>
                <a:gd name="connsiteX0" fmla="*/ 0 w 4667250"/>
                <a:gd name="connsiteY0" fmla="*/ 14288 h 3806825"/>
                <a:gd name="connsiteX1" fmla="*/ 514350 w 4667250"/>
                <a:gd name="connsiteY1" fmla="*/ 14288 h 3806825"/>
                <a:gd name="connsiteX2" fmla="*/ 933450 w 4667250"/>
                <a:gd name="connsiteY2" fmla="*/ 214313 h 3806825"/>
                <a:gd name="connsiteX3" fmla="*/ 3733800 w 4667250"/>
                <a:gd name="connsiteY3" fmla="*/ 3281363 h 3806825"/>
                <a:gd name="connsiteX4" fmla="*/ 4667250 w 4667250"/>
                <a:gd name="connsiteY4" fmla="*/ 3367088 h 3806825"/>
                <a:gd name="connsiteX0" fmla="*/ 0 w 4667250"/>
                <a:gd name="connsiteY0" fmla="*/ 14288 h 3806825"/>
                <a:gd name="connsiteX1" fmla="*/ 514350 w 4667250"/>
                <a:gd name="connsiteY1" fmla="*/ 14288 h 3806825"/>
                <a:gd name="connsiteX2" fmla="*/ 933450 w 4667250"/>
                <a:gd name="connsiteY2" fmla="*/ 214313 h 3806825"/>
                <a:gd name="connsiteX3" fmla="*/ 3733800 w 4667250"/>
                <a:gd name="connsiteY3" fmla="*/ 3281363 h 3806825"/>
                <a:gd name="connsiteX4" fmla="*/ 4667250 w 4667250"/>
                <a:gd name="connsiteY4" fmla="*/ 3367088 h 3806825"/>
                <a:gd name="connsiteX0" fmla="*/ 0 w 4667250"/>
                <a:gd name="connsiteY0" fmla="*/ 14288 h 3549650"/>
                <a:gd name="connsiteX1" fmla="*/ 514350 w 4667250"/>
                <a:gd name="connsiteY1" fmla="*/ 14288 h 3549650"/>
                <a:gd name="connsiteX2" fmla="*/ 933450 w 4667250"/>
                <a:gd name="connsiteY2" fmla="*/ 214313 h 3549650"/>
                <a:gd name="connsiteX3" fmla="*/ 3581400 w 4667250"/>
                <a:gd name="connsiteY3" fmla="*/ 3024188 h 3549650"/>
                <a:gd name="connsiteX4" fmla="*/ 4667250 w 4667250"/>
                <a:gd name="connsiteY4" fmla="*/ 3367088 h 3549650"/>
                <a:gd name="connsiteX0" fmla="*/ 0 w 4667250"/>
                <a:gd name="connsiteY0" fmla="*/ 14288 h 3367088"/>
                <a:gd name="connsiteX1" fmla="*/ 514350 w 4667250"/>
                <a:gd name="connsiteY1" fmla="*/ 14288 h 3367088"/>
                <a:gd name="connsiteX2" fmla="*/ 933450 w 4667250"/>
                <a:gd name="connsiteY2" fmla="*/ 214313 h 3367088"/>
                <a:gd name="connsiteX3" fmla="*/ 3581400 w 4667250"/>
                <a:gd name="connsiteY3" fmla="*/ 3024188 h 3367088"/>
                <a:gd name="connsiteX4" fmla="*/ 4667250 w 4667250"/>
                <a:gd name="connsiteY4" fmla="*/ 3367088 h 3367088"/>
                <a:gd name="connsiteX0" fmla="*/ 0 w 4667250"/>
                <a:gd name="connsiteY0" fmla="*/ 14288 h 3473450"/>
                <a:gd name="connsiteX1" fmla="*/ 514350 w 4667250"/>
                <a:gd name="connsiteY1" fmla="*/ 14288 h 3473450"/>
                <a:gd name="connsiteX2" fmla="*/ 933450 w 4667250"/>
                <a:gd name="connsiteY2" fmla="*/ 214313 h 3473450"/>
                <a:gd name="connsiteX3" fmla="*/ 3771900 w 4667250"/>
                <a:gd name="connsiteY3" fmla="*/ 3148013 h 3473450"/>
                <a:gd name="connsiteX4" fmla="*/ 4667250 w 4667250"/>
                <a:gd name="connsiteY4" fmla="*/ 3367088 h 3473450"/>
                <a:gd name="connsiteX0" fmla="*/ 0 w 4667250"/>
                <a:gd name="connsiteY0" fmla="*/ 14288 h 3367088"/>
                <a:gd name="connsiteX1" fmla="*/ 514350 w 4667250"/>
                <a:gd name="connsiteY1" fmla="*/ 14288 h 3367088"/>
                <a:gd name="connsiteX2" fmla="*/ 933450 w 4667250"/>
                <a:gd name="connsiteY2" fmla="*/ 214313 h 3367088"/>
                <a:gd name="connsiteX3" fmla="*/ 3771900 w 4667250"/>
                <a:gd name="connsiteY3" fmla="*/ 3148013 h 3367088"/>
                <a:gd name="connsiteX4" fmla="*/ 4667250 w 4667250"/>
                <a:gd name="connsiteY4" fmla="*/ 3367088 h 3367088"/>
                <a:gd name="connsiteX0" fmla="*/ 0 w 4667250"/>
                <a:gd name="connsiteY0" fmla="*/ 14288 h 3367088"/>
                <a:gd name="connsiteX1" fmla="*/ 514350 w 4667250"/>
                <a:gd name="connsiteY1" fmla="*/ 14288 h 3367088"/>
                <a:gd name="connsiteX2" fmla="*/ 933450 w 4667250"/>
                <a:gd name="connsiteY2" fmla="*/ 214313 h 3367088"/>
                <a:gd name="connsiteX3" fmla="*/ 3771900 w 4667250"/>
                <a:gd name="connsiteY3" fmla="*/ 3148013 h 3367088"/>
                <a:gd name="connsiteX4" fmla="*/ 4667250 w 4667250"/>
                <a:gd name="connsiteY4" fmla="*/ 3367088 h 3367088"/>
                <a:gd name="connsiteX0" fmla="*/ 0 w 4667250"/>
                <a:gd name="connsiteY0" fmla="*/ 14288 h 3367088"/>
                <a:gd name="connsiteX1" fmla="*/ 514350 w 4667250"/>
                <a:gd name="connsiteY1" fmla="*/ 14288 h 3367088"/>
                <a:gd name="connsiteX2" fmla="*/ 933450 w 4667250"/>
                <a:gd name="connsiteY2" fmla="*/ 214313 h 3367088"/>
                <a:gd name="connsiteX3" fmla="*/ 3771900 w 4667250"/>
                <a:gd name="connsiteY3" fmla="*/ 3148013 h 3367088"/>
                <a:gd name="connsiteX4" fmla="*/ 4667250 w 4667250"/>
                <a:gd name="connsiteY4" fmla="*/ 3367088 h 3367088"/>
                <a:gd name="connsiteX0" fmla="*/ 0 w 4702175"/>
                <a:gd name="connsiteY0" fmla="*/ 14288 h 3671888"/>
                <a:gd name="connsiteX1" fmla="*/ 514350 w 4702175"/>
                <a:gd name="connsiteY1" fmla="*/ 14288 h 3671888"/>
                <a:gd name="connsiteX2" fmla="*/ 933450 w 4702175"/>
                <a:gd name="connsiteY2" fmla="*/ 214313 h 3671888"/>
                <a:gd name="connsiteX3" fmla="*/ 3771900 w 4702175"/>
                <a:gd name="connsiteY3" fmla="*/ 3148013 h 3671888"/>
                <a:gd name="connsiteX4" fmla="*/ 4552950 w 4702175"/>
                <a:gd name="connsiteY4" fmla="*/ 3357563 h 3671888"/>
                <a:gd name="connsiteX5" fmla="*/ 4667250 w 4702175"/>
                <a:gd name="connsiteY5" fmla="*/ 3367088 h 3671888"/>
                <a:gd name="connsiteX0" fmla="*/ 0 w 4702175"/>
                <a:gd name="connsiteY0" fmla="*/ 14288 h 3671888"/>
                <a:gd name="connsiteX1" fmla="*/ 514350 w 4702175"/>
                <a:gd name="connsiteY1" fmla="*/ 14288 h 3671888"/>
                <a:gd name="connsiteX2" fmla="*/ 933450 w 4702175"/>
                <a:gd name="connsiteY2" fmla="*/ 214313 h 3671888"/>
                <a:gd name="connsiteX3" fmla="*/ 3771900 w 4702175"/>
                <a:gd name="connsiteY3" fmla="*/ 3148013 h 3671888"/>
                <a:gd name="connsiteX4" fmla="*/ 4552950 w 4702175"/>
                <a:gd name="connsiteY4" fmla="*/ 3357563 h 3671888"/>
                <a:gd name="connsiteX5" fmla="*/ 4667250 w 4702175"/>
                <a:gd name="connsiteY5" fmla="*/ 3367088 h 3671888"/>
                <a:gd name="connsiteX0" fmla="*/ 0 w 4702175"/>
                <a:gd name="connsiteY0" fmla="*/ 14288 h 3406775"/>
                <a:gd name="connsiteX1" fmla="*/ 514350 w 4702175"/>
                <a:gd name="connsiteY1" fmla="*/ 14288 h 3406775"/>
                <a:gd name="connsiteX2" fmla="*/ 933450 w 4702175"/>
                <a:gd name="connsiteY2" fmla="*/ 214313 h 3406775"/>
                <a:gd name="connsiteX3" fmla="*/ 3771900 w 4702175"/>
                <a:gd name="connsiteY3" fmla="*/ 3148013 h 3406775"/>
                <a:gd name="connsiteX4" fmla="*/ 4552950 w 4702175"/>
                <a:gd name="connsiteY4" fmla="*/ 3357563 h 3406775"/>
                <a:gd name="connsiteX5" fmla="*/ 4667250 w 4702175"/>
                <a:gd name="connsiteY5" fmla="*/ 3367088 h 3406775"/>
                <a:gd name="connsiteX0" fmla="*/ 0 w 4702175"/>
                <a:gd name="connsiteY0" fmla="*/ 14288 h 3394076"/>
                <a:gd name="connsiteX1" fmla="*/ 514350 w 4702175"/>
                <a:gd name="connsiteY1" fmla="*/ 14288 h 3394076"/>
                <a:gd name="connsiteX2" fmla="*/ 933450 w 4702175"/>
                <a:gd name="connsiteY2" fmla="*/ 214313 h 3394076"/>
                <a:gd name="connsiteX3" fmla="*/ 3771900 w 4702175"/>
                <a:gd name="connsiteY3" fmla="*/ 3148013 h 3394076"/>
                <a:gd name="connsiteX4" fmla="*/ 4552950 w 4702175"/>
                <a:gd name="connsiteY4" fmla="*/ 3357563 h 3394076"/>
                <a:gd name="connsiteX5" fmla="*/ 4667250 w 4702175"/>
                <a:gd name="connsiteY5" fmla="*/ 3367088 h 3394076"/>
                <a:gd name="connsiteX0" fmla="*/ 0 w 4702175"/>
                <a:gd name="connsiteY0" fmla="*/ 14288 h 3394076"/>
                <a:gd name="connsiteX1" fmla="*/ 514350 w 4702175"/>
                <a:gd name="connsiteY1" fmla="*/ 14288 h 3394076"/>
                <a:gd name="connsiteX2" fmla="*/ 933450 w 4702175"/>
                <a:gd name="connsiteY2" fmla="*/ 214313 h 3394076"/>
                <a:gd name="connsiteX3" fmla="*/ 3771900 w 4702175"/>
                <a:gd name="connsiteY3" fmla="*/ 3148013 h 3394076"/>
                <a:gd name="connsiteX4" fmla="*/ 4552950 w 4702175"/>
                <a:gd name="connsiteY4" fmla="*/ 3357563 h 3394076"/>
                <a:gd name="connsiteX5" fmla="*/ 4667250 w 4702175"/>
                <a:gd name="connsiteY5" fmla="*/ 3367088 h 3394076"/>
                <a:gd name="connsiteX0" fmla="*/ 0 w 4702175"/>
                <a:gd name="connsiteY0" fmla="*/ 14288 h 3394076"/>
                <a:gd name="connsiteX1" fmla="*/ 514350 w 4702175"/>
                <a:gd name="connsiteY1" fmla="*/ 14288 h 3394076"/>
                <a:gd name="connsiteX2" fmla="*/ 933450 w 4702175"/>
                <a:gd name="connsiteY2" fmla="*/ 214313 h 3394076"/>
                <a:gd name="connsiteX3" fmla="*/ 3771900 w 4702175"/>
                <a:gd name="connsiteY3" fmla="*/ 3148013 h 3394076"/>
                <a:gd name="connsiteX4" fmla="*/ 4552950 w 4702175"/>
                <a:gd name="connsiteY4" fmla="*/ 3357563 h 3394076"/>
                <a:gd name="connsiteX5" fmla="*/ 4667250 w 4702175"/>
                <a:gd name="connsiteY5" fmla="*/ 3367088 h 3394076"/>
                <a:gd name="connsiteX0" fmla="*/ 0 w 4552950"/>
                <a:gd name="connsiteY0" fmla="*/ 14288 h 3357563"/>
                <a:gd name="connsiteX1" fmla="*/ 514350 w 4552950"/>
                <a:gd name="connsiteY1" fmla="*/ 14288 h 3357563"/>
                <a:gd name="connsiteX2" fmla="*/ 933450 w 4552950"/>
                <a:gd name="connsiteY2" fmla="*/ 214313 h 3357563"/>
                <a:gd name="connsiteX3" fmla="*/ 3771900 w 4552950"/>
                <a:gd name="connsiteY3" fmla="*/ 3148013 h 3357563"/>
                <a:gd name="connsiteX4" fmla="*/ 4552950 w 4552950"/>
                <a:gd name="connsiteY4" fmla="*/ 3357563 h 3357563"/>
                <a:gd name="connsiteX0" fmla="*/ 0 w 4676775"/>
                <a:gd name="connsiteY0" fmla="*/ 14288 h 3367088"/>
                <a:gd name="connsiteX1" fmla="*/ 514350 w 4676775"/>
                <a:gd name="connsiteY1" fmla="*/ 14288 h 3367088"/>
                <a:gd name="connsiteX2" fmla="*/ 933450 w 4676775"/>
                <a:gd name="connsiteY2" fmla="*/ 214313 h 3367088"/>
                <a:gd name="connsiteX3" fmla="*/ 3771900 w 4676775"/>
                <a:gd name="connsiteY3" fmla="*/ 3148013 h 3367088"/>
                <a:gd name="connsiteX4" fmla="*/ 4676775 w 4676775"/>
                <a:gd name="connsiteY4" fmla="*/ 3367088 h 336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775" h="3367088">
                  <a:moveTo>
                    <a:pt x="0" y="14288"/>
                  </a:moveTo>
                  <a:cubicBezTo>
                    <a:pt x="190500" y="7144"/>
                    <a:pt x="381000" y="0"/>
                    <a:pt x="514350" y="14288"/>
                  </a:cubicBezTo>
                  <a:cubicBezTo>
                    <a:pt x="695325" y="57151"/>
                    <a:pt x="768350" y="50801"/>
                    <a:pt x="933450" y="214313"/>
                  </a:cubicBezTo>
                  <a:cubicBezTo>
                    <a:pt x="2127250" y="1511300"/>
                    <a:pt x="2387600" y="1812926"/>
                    <a:pt x="3771900" y="3148013"/>
                  </a:cubicBezTo>
                  <a:cubicBezTo>
                    <a:pt x="4184650" y="3348038"/>
                    <a:pt x="4318000" y="3359150"/>
                    <a:pt x="4676775" y="3367088"/>
                  </a:cubicBezTo>
                </a:path>
              </a:pathLst>
            </a:custGeom>
            <a:noFill/>
            <a:ln w="4445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6152827" y="6028841"/>
              <a:ext cx="759417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1486900" y="2340253"/>
              <a:ext cx="9282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Vout</a:t>
              </a:r>
              <a:r>
                <a:rPr lang="en-US" dirty="0" smtClean="0"/>
                <a:t> Pulled up.</a:t>
              </a:r>
            </a:p>
            <a:p>
              <a:pPr algn="ctr"/>
              <a:r>
                <a:rPr lang="en-US" dirty="0" smtClean="0"/>
                <a:t>M2 ON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960176" y="254172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circuit current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03977" y="5121986"/>
            <a:ext cx="118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M2 in cutoff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95590" y="4157408"/>
            <a:ext cx="133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M2 in linear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flipH="1" flipV="1">
            <a:off x="4219298" y="2257588"/>
            <a:ext cx="14747" cy="3828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3252061" y="3531030"/>
            <a:ext cx="3251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|VGSP| - |VTP| = |VDSP|</a:t>
            </a:r>
          </a:p>
          <a:p>
            <a:r>
              <a:rPr lang="en-US" dirty="0" smtClean="0"/>
              <a:t>VDD - Vin – 0.8 = VDD – </a:t>
            </a:r>
            <a:r>
              <a:rPr lang="en-US" dirty="0" err="1" smtClean="0"/>
              <a:t>Vout</a:t>
            </a:r>
            <a:endParaRPr lang="en-US" dirty="0" smtClean="0"/>
          </a:p>
          <a:p>
            <a:r>
              <a:rPr lang="en-US" dirty="0" smtClean="0"/>
              <a:t>Vin-0.8=</a:t>
            </a:r>
            <a:r>
              <a:rPr lang="en-US" dirty="0" err="1" smtClean="0"/>
              <a:t>Vout</a:t>
            </a:r>
            <a:endParaRPr lang="en-US" dirty="0" smtClean="0"/>
          </a:p>
          <a:p>
            <a:r>
              <a:rPr lang="en-US" dirty="0" smtClean="0"/>
              <a:t>Vin=Vout+0.8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1456772" y="2333922"/>
            <a:ext cx="5777648" cy="294435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1456841" y="2510725"/>
            <a:ext cx="6958739" cy="35646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903353" y="5146716"/>
            <a:ext cx="133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M2 in linear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88691" y="3829818"/>
            <a:ext cx="123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Vout</a:t>
            </a:r>
            <a:r>
              <a:rPr lang="en-US" dirty="0" smtClean="0"/>
              <a:t> Pulled down.</a:t>
            </a:r>
          </a:p>
          <a:p>
            <a:pPr algn="ctr"/>
            <a:r>
              <a:rPr lang="en-US" dirty="0" smtClean="0"/>
              <a:t>M1 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566837" y="5198375"/>
            <a:ext cx="133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M2 in saturation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7115519" y="2453758"/>
            <a:ext cx="5268" cy="6440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181110" y="2594504"/>
            <a:ext cx="643889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VTP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763588" y="495568"/>
            <a:ext cx="7924800" cy="762000"/>
          </a:xfrm>
        </p:spPr>
        <p:txBody>
          <a:bodyPr/>
          <a:lstStyle/>
          <a:p>
            <a:r>
              <a:rPr lang="en-US" sz="3200" dirty="0" smtClean="0"/>
              <a:t>Regions of operation 4/5:</a:t>
            </a:r>
            <a:br>
              <a:rPr lang="en-US" sz="3200" dirty="0" smtClean="0"/>
            </a:br>
            <a:r>
              <a:rPr lang="en-US" sz="3200" dirty="0" smtClean="0"/>
              <a:t>Transfer characteristics M2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670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6" grpId="0"/>
      <p:bldP spid="66" grpId="0"/>
      <p:bldP spid="77" grpId="0"/>
      <p:bldP spid="75" grpId="0"/>
      <p:bldP spid="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5610" y="1539726"/>
            <a:ext cx="2588390" cy="315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017"/>
            <a:ext cx="8305800" cy="1126208"/>
          </a:xfrm>
        </p:spPr>
        <p:txBody>
          <a:bodyPr/>
          <a:lstStyle/>
          <a:p>
            <a:r>
              <a:rPr lang="en-US" sz="2400" dirty="0" smtClean="0"/>
              <a:t>Graph that has Vin on X-axis and </a:t>
            </a:r>
            <a:r>
              <a:rPr lang="en-US" sz="2400" dirty="0" err="1" smtClean="0"/>
              <a:t>Vout</a:t>
            </a:r>
            <a:r>
              <a:rPr lang="en-US" sz="2400" dirty="0" smtClean="0"/>
              <a:t> on Y-axis.</a:t>
            </a:r>
          </a:p>
          <a:p>
            <a:r>
              <a:rPr lang="en-US" sz="2400" dirty="0" smtClean="0"/>
              <a:t>VTN = 0.75V, VTP = -0.8V, VDD = 3.3V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1440337" y="2216255"/>
            <a:ext cx="16504" cy="388130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441344" y="6075322"/>
            <a:ext cx="6230319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733658" y="5873844"/>
            <a:ext cx="656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Vin</a:t>
            </a:r>
            <a:endParaRPr lang="en-US" sz="2400" b="1" dirty="0"/>
          </a:p>
        </p:txBody>
      </p:sp>
      <p:grpSp>
        <p:nvGrpSpPr>
          <p:cNvPr id="6" name="Group 33"/>
          <p:cNvGrpSpPr/>
          <p:nvPr/>
        </p:nvGrpSpPr>
        <p:grpSpPr>
          <a:xfrm>
            <a:off x="1440416" y="6059823"/>
            <a:ext cx="5794711" cy="232476"/>
            <a:chOff x="1688387" y="5765368"/>
            <a:chExt cx="5794711" cy="352223"/>
          </a:xfrm>
        </p:grpSpPr>
        <p:cxnSp>
          <p:nvCxnSpPr>
            <p:cNvPr id="24" name="Straight Connector 23"/>
            <p:cNvCxnSpPr/>
            <p:nvPr/>
          </p:nvCxnSpPr>
          <p:spPr bwMode="auto">
            <a:xfrm flipH="1">
              <a:off x="1688387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25160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3343753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4171436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4999119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5826802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6654485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74821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1193371" y="6276805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0           0.5         1.0       1.5         2.0        2.5       3.0         3.5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0" y="2337650"/>
            <a:ext cx="8447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Vout</a:t>
            </a:r>
            <a:endParaRPr lang="en-US" sz="2400" b="1" dirty="0"/>
          </a:p>
        </p:txBody>
      </p:sp>
      <p:grpSp>
        <p:nvGrpSpPr>
          <p:cNvPr id="7" name="Group 33"/>
          <p:cNvGrpSpPr/>
          <p:nvPr/>
        </p:nvGrpSpPr>
        <p:grpSpPr>
          <a:xfrm rot="5400000">
            <a:off x="-438054" y="4157647"/>
            <a:ext cx="3541817" cy="278970"/>
            <a:chOff x="1688387" y="5765368"/>
            <a:chExt cx="5794711" cy="352223"/>
          </a:xfrm>
        </p:grpSpPr>
        <p:cxnSp>
          <p:nvCxnSpPr>
            <p:cNvPr id="53" name="Straight Connector 52"/>
            <p:cNvCxnSpPr/>
            <p:nvPr/>
          </p:nvCxnSpPr>
          <p:spPr bwMode="auto">
            <a:xfrm flipH="1">
              <a:off x="1688387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H="1">
              <a:off x="25160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3343753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4171436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4999119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5826802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>
              <a:off x="6654485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H="1">
              <a:off x="74821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 rot="16200000">
            <a:off x="-1002686" y="3948892"/>
            <a:ext cx="409599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 smtClean="0"/>
              <a:t>0    0.5   1.0   1.5   2.0   2.5   3.0   3.5</a:t>
            </a:r>
            <a:endParaRPr lang="en-US" dirty="0"/>
          </a:p>
        </p:txBody>
      </p:sp>
      <p:sp>
        <p:nvSpPr>
          <p:cNvPr id="68" name="Freeform 67"/>
          <p:cNvSpPr/>
          <p:nvPr/>
        </p:nvSpPr>
        <p:spPr bwMode="auto">
          <a:xfrm>
            <a:off x="1857375" y="2662236"/>
            <a:ext cx="4310950" cy="3367088"/>
          </a:xfrm>
          <a:custGeom>
            <a:avLst/>
            <a:gdLst>
              <a:gd name="connsiteX0" fmla="*/ 0 w 4667250"/>
              <a:gd name="connsiteY0" fmla="*/ 458787 h 4270374"/>
              <a:gd name="connsiteX1" fmla="*/ 514350 w 4667250"/>
              <a:gd name="connsiteY1" fmla="*/ 458787 h 4270374"/>
              <a:gd name="connsiteX2" fmla="*/ 800100 w 4667250"/>
              <a:gd name="connsiteY2" fmla="*/ 544512 h 4270374"/>
              <a:gd name="connsiteX3" fmla="*/ 3733800 w 4667250"/>
              <a:gd name="connsiteY3" fmla="*/ 3725862 h 4270374"/>
              <a:gd name="connsiteX4" fmla="*/ 4667250 w 4667250"/>
              <a:gd name="connsiteY4" fmla="*/ 3811587 h 4270374"/>
              <a:gd name="connsiteX0" fmla="*/ 0 w 4667250"/>
              <a:gd name="connsiteY0" fmla="*/ 458787 h 4270374"/>
              <a:gd name="connsiteX1" fmla="*/ 514350 w 4667250"/>
              <a:gd name="connsiteY1" fmla="*/ 458787 h 4270374"/>
              <a:gd name="connsiteX2" fmla="*/ 800100 w 4667250"/>
              <a:gd name="connsiteY2" fmla="*/ 544512 h 4270374"/>
              <a:gd name="connsiteX3" fmla="*/ 3733800 w 4667250"/>
              <a:gd name="connsiteY3" fmla="*/ 3725862 h 4270374"/>
              <a:gd name="connsiteX4" fmla="*/ 4667250 w 4667250"/>
              <a:gd name="connsiteY4" fmla="*/ 3811587 h 4270374"/>
              <a:gd name="connsiteX0" fmla="*/ 0 w 4667250"/>
              <a:gd name="connsiteY0" fmla="*/ 14288 h 3825875"/>
              <a:gd name="connsiteX1" fmla="*/ 514350 w 4667250"/>
              <a:gd name="connsiteY1" fmla="*/ 14288 h 3825875"/>
              <a:gd name="connsiteX2" fmla="*/ 800100 w 4667250"/>
              <a:gd name="connsiteY2" fmla="*/ 100013 h 3825875"/>
              <a:gd name="connsiteX3" fmla="*/ 3733800 w 4667250"/>
              <a:gd name="connsiteY3" fmla="*/ 3281363 h 3825875"/>
              <a:gd name="connsiteX4" fmla="*/ 4667250 w 4667250"/>
              <a:gd name="connsiteY4" fmla="*/ 3367088 h 3825875"/>
              <a:gd name="connsiteX0" fmla="*/ 0 w 4667250"/>
              <a:gd name="connsiteY0" fmla="*/ 14288 h 3825875"/>
              <a:gd name="connsiteX1" fmla="*/ 514350 w 4667250"/>
              <a:gd name="connsiteY1" fmla="*/ 14288 h 3825875"/>
              <a:gd name="connsiteX2" fmla="*/ 800100 w 4667250"/>
              <a:gd name="connsiteY2" fmla="*/ 100013 h 3825875"/>
              <a:gd name="connsiteX3" fmla="*/ 3733800 w 4667250"/>
              <a:gd name="connsiteY3" fmla="*/ 3281363 h 3825875"/>
              <a:gd name="connsiteX4" fmla="*/ 4667250 w 4667250"/>
              <a:gd name="connsiteY4" fmla="*/ 3367088 h 382587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549650"/>
              <a:gd name="connsiteX1" fmla="*/ 514350 w 4667250"/>
              <a:gd name="connsiteY1" fmla="*/ 14288 h 3549650"/>
              <a:gd name="connsiteX2" fmla="*/ 933450 w 4667250"/>
              <a:gd name="connsiteY2" fmla="*/ 214313 h 3549650"/>
              <a:gd name="connsiteX3" fmla="*/ 3581400 w 4667250"/>
              <a:gd name="connsiteY3" fmla="*/ 3024188 h 3549650"/>
              <a:gd name="connsiteX4" fmla="*/ 4667250 w 4667250"/>
              <a:gd name="connsiteY4" fmla="*/ 3367088 h 3549650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581400 w 4667250"/>
              <a:gd name="connsiteY3" fmla="*/ 3024188 h 3367088"/>
              <a:gd name="connsiteX4" fmla="*/ 4667250 w 4667250"/>
              <a:gd name="connsiteY4" fmla="*/ 3367088 h 3367088"/>
              <a:gd name="connsiteX0" fmla="*/ 0 w 4667250"/>
              <a:gd name="connsiteY0" fmla="*/ 14288 h 3473450"/>
              <a:gd name="connsiteX1" fmla="*/ 514350 w 4667250"/>
              <a:gd name="connsiteY1" fmla="*/ 14288 h 3473450"/>
              <a:gd name="connsiteX2" fmla="*/ 933450 w 4667250"/>
              <a:gd name="connsiteY2" fmla="*/ 214313 h 3473450"/>
              <a:gd name="connsiteX3" fmla="*/ 3771900 w 4667250"/>
              <a:gd name="connsiteY3" fmla="*/ 3148013 h 3473450"/>
              <a:gd name="connsiteX4" fmla="*/ 4667250 w 4667250"/>
              <a:gd name="connsiteY4" fmla="*/ 3367088 h 3473450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702175"/>
              <a:gd name="connsiteY0" fmla="*/ 14288 h 3671888"/>
              <a:gd name="connsiteX1" fmla="*/ 514350 w 4702175"/>
              <a:gd name="connsiteY1" fmla="*/ 14288 h 3671888"/>
              <a:gd name="connsiteX2" fmla="*/ 933450 w 4702175"/>
              <a:gd name="connsiteY2" fmla="*/ 214313 h 3671888"/>
              <a:gd name="connsiteX3" fmla="*/ 3771900 w 4702175"/>
              <a:gd name="connsiteY3" fmla="*/ 3148013 h 3671888"/>
              <a:gd name="connsiteX4" fmla="*/ 4552950 w 4702175"/>
              <a:gd name="connsiteY4" fmla="*/ 3357563 h 3671888"/>
              <a:gd name="connsiteX5" fmla="*/ 4667250 w 4702175"/>
              <a:gd name="connsiteY5" fmla="*/ 3367088 h 3671888"/>
              <a:gd name="connsiteX0" fmla="*/ 0 w 4702175"/>
              <a:gd name="connsiteY0" fmla="*/ 14288 h 3671888"/>
              <a:gd name="connsiteX1" fmla="*/ 514350 w 4702175"/>
              <a:gd name="connsiteY1" fmla="*/ 14288 h 3671888"/>
              <a:gd name="connsiteX2" fmla="*/ 933450 w 4702175"/>
              <a:gd name="connsiteY2" fmla="*/ 214313 h 3671888"/>
              <a:gd name="connsiteX3" fmla="*/ 3771900 w 4702175"/>
              <a:gd name="connsiteY3" fmla="*/ 3148013 h 3671888"/>
              <a:gd name="connsiteX4" fmla="*/ 4552950 w 4702175"/>
              <a:gd name="connsiteY4" fmla="*/ 3357563 h 3671888"/>
              <a:gd name="connsiteX5" fmla="*/ 4667250 w 4702175"/>
              <a:gd name="connsiteY5" fmla="*/ 3367088 h 3671888"/>
              <a:gd name="connsiteX0" fmla="*/ 0 w 4702175"/>
              <a:gd name="connsiteY0" fmla="*/ 14288 h 3406775"/>
              <a:gd name="connsiteX1" fmla="*/ 514350 w 4702175"/>
              <a:gd name="connsiteY1" fmla="*/ 14288 h 3406775"/>
              <a:gd name="connsiteX2" fmla="*/ 933450 w 4702175"/>
              <a:gd name="connsiteY2" fmla="*/ 214313 h 3406775"/>
              <a:gd name="connsiteX3" fmla="*/ 3771900 w 4702175"/>
              <a:gd name="connsiteY3" fmla="*/ 3148013 h 3406775"/>
              <a:gd name="connsiteX4" fmla="*/ 4552950 w 4702175"/>
              <a:gd name="connsiteY4" fmla="*/ 3357563 h 3406775"/>
              <a:gd name="connsiteX5" fmla="*/ 4667250 w 4702175"/>
              <a:gd name="connsiteY5" fmla="*/ 3367088 h 3406775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552950"/>
              <a:gd name="connsiteY0" fmla="*/ 14288 h 3357563"/>
              <a:gd name="connsiteX1" fmla="*/ 514350 w 4552950"/>
              <a:gd name="connsiteY1" fmla="*/ 14288 h 3357563"/>
              <a:gd name="connsiteX2" fmla="*/ 933450 w 4552950"/>
              <a:gd name="connsiteY2" fmla="*/ 214313 h 3357563"/>
              <a:gd name="connsiteX3" fmla="*/ 3771900 w 4552950"/>
              <a:gd name="connsiteY3" fmla="*/ 3148013 h 3357563"/>
              <a:gd name="connsiteX4" fmla="*/ 4552950 w 4552950"/>
              <a:gd name="connsiteY4" fmla="*/ 3357563 h 3357563"/>
              <a:gd name="connsiteX0" fmla="*/ 0 w 4676775"/>
              <a:gd name="connsiteY0" fmla="*/ 14288 h 3367088"/>
              <a:gd name="connsiteX1" fmla="*/ 514350 w 4676775"/>
              <a:gd name="connsiteY1" fmla="*/ 14288 h 3367088"/>
              <a:gd name="connsiteX2" fmla="*/ 933450 w 4676775"/>
              <a:gd name="connsiteY2" fmla="*/ 214313 h 3367088"/>
              <a:gd name="connsiteX3" fmla="*/ 3771900 w 4676775"/>
              <a:gd name="connsiteY3" fmla="*/ 3148013 h 3367088"/>
              <a:gd name="connsiteX4" fmla="*/ 4676775 w 4676775"/>
              <a:gd name="connsiteY4" fmla="*/ 3367088 h 33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775" h="3367088">
                <a:moveTo>
                  <a:pt x="0" y="14288"/>
                </a:moveTo>
                <a:cubicBezTo>
                  <a:pt x="190500" y="7144"/>
                  <a:pt x="381000" y="0"/>
                  <a:pt x="514350" y="14288"/>
                </a:cubicBezTo>
                <a:cubicBezTo>
                  <a:pt x="695325" y="57151"/>
                  <a:pt x="768350" y="50801"/>
                  <a:pt x="933450" y="214313"/>
                </a:cubicBezTo>
                <a:cubicBezTo>
                  <a:pt x="2127250" y="1511300"/>
                  <a:pt x="2387600" y="1812926"/>
                  <a:pt x="3771900" y="3148013"/>
                </a:cubicBezTo>
                <a:cubicBezTo>
                  <a:pt x="4184650" y="3348038"/>
                  <a:pt x="4318000" y="3359150"/>
                  <a:pt x="4676775" y="3367088"/>
                </a:cubicBezTo>
              </a:path>
            </a:pathLst>
          </a:custGeom>
          <a:noFill/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 flipH="1" flipV="1">
            <a:off x="2681207" y="2417736"/>
            <a:ext cx="10425" cy="3828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 flipV="1">
            <a:off x="3569704" y="2446152"/>
            <a:ext cx="10425" cy="3828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6152827" y="6028841"/>
            <a:ext cx="759417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503336" y="2681206"/>
            <a:ext cx="464949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1455904" y="2371250"/>
            <a:ext cx="1333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Vout</a:t>
            </a:r>
            <a:r>
              <a:rPr lang="en-US" dirty="0" smtClean="0"/>
              <a:t> Pulled up.</a:t>
            </a:r>
          </a:p>
          <a:p>
            <a:pPr algn="ctr"/>
            <a:r>
              <a:rPr lang="en-US" dirty="0" smtClean="0"/>
              <a:t>M2 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65709" y="2231756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circuit current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40507" y="3360734"/>
            <a:ext cx="166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Vout</a:t>
            </a:r>
            <a:r>
              <a:rPr lang="en-US" dirty="0" smtClean="0"/>
              <a:t> Pulled down.</a:t>
            </a:r>
          </a:p>
          <a:p>
            <a:pPr algn="ctr"/>
            <a:r>
              <a:rPr lang="en-US" dirty="0" smtClean="0"/>
              <a:t>M1 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85257" y="3558138"/>
            <a:ext cx="118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M1 in cutoff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24016" y="3509059"/>
            <a:ext cx="133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M1 in saturation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32585" y="4253243"/>
            <a:ext cx="107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M1 in linear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54301" y="5154462"/>
            <a:ext cx="118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M2 in cutoff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53921" y="5120883"/>
            <a:ext cx="133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M2 in saturation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04340" y="4485275"/>
            <a:ext cx="133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M2 in linear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 flipH="1" flipV="1">
            <a:off x="5550883" y="2459068"/>
            <a:ext cx="10425" cy="3828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H="1" flipV="1">
            <a:off x="4497004" y="2459070"/>
            <a:ext cx="10425" cy="3828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2" name="Group 71"/>
          <p:cNvGrpSpPr/>
          <p:nvPr/>
        </p:nvGrpSpPr>
        <p:grpSpPr>
          <a:xfrm>
            <a:off x="2694122" y="3593024"/>
            <a:ext cx="1784888" cy="247973"/>
            <a:chOff x="2694122" y="3593024"/>
            <a:chExt cx="1784888" cy="247973"/>
          </a:xfrm>
        </p:grpSpPr>
        <p:sp>
          <p:nvSpPr>
            <p:cNvPr id="49" name="Right Arrow 48"/>
            <p:cNvSpPr/>
            <p:nvPr/>
          </p:nvSpPr>
          <p:spPr bwMode="auto">
            <a:xfrm>
              <a:off x="4029559" y="3593024"/>
              <a:ext cx="449451" cy="24797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Right Arrow 70"/>
            <p:cNvSpPr/>
            <p:nvPr/>
          </p:nvSpPr>
          <p:spPr bwMode="auto">
            <a:xfrm flipH="1">
              <a:off x="2694122" y="3593024"/>
              <a:ext cx="449451" cy="24797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90441" y="5171268"/>
            <a:ext cx="1939868" cy="247973"/>
            <a:chOff x="2694122" y="3593024"/>
            <a:chExt cx="1939868" cy="247973"/>
          </a:xfrm>
        </p:grpSpPr>
        <p:sp>
          <p:nvSpPr>
            <p:cNvPr id="74" name="Right Arrow 73"/>
            <p:cNvSpPr/>
            <p:nvPr/>
          </p:nvSpPr>
          <p:spPr bwMode="auto">
            <a:xfrm>
              <a:off x="4184539" y="3593024"/>
              <a:ext cx="449451" cy="24797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Right Arrow 74"/>
            <p:cNvSpPr/>
            <p:nvPr/>
          </p:nvSpPr>
          <p:spPr bwMode="auto">
            <a:xfrm flipH="1">
              <a:off x="2694122" y="3593024"/>
              <a:ext cx="449451" cy="24797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535302" y="4414513"/>
            <a:ext cx="2361442" cy="260797"/>
            <a:chOff x="1802969" y="3593023"/>
            <a:chExt cx="1963116" cy="240230"/>
          </a:xfrm>
        </p:grpSpPr>
        <p:sp>
          <p:nvSpPr>
            <p:cNvPr id="77" name="Right Arrow 76"/>
            <p:cNvSpPr/>
            <p:nvPr/>
          </p:nvSpPr>
          <p:spPr bwMode="auto">
            <a:xfrm>
              <a:off x="3600773" y="3593025"/>
              <a:ext cx="165312" cy="240228"/>
            </a:xfrm>
            <a:prstGeom prst="rightArrow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Right Arrow 77"/>
            <p:cNvSpPr/>
            <p:nvPr/>
          </p:nvSpPr>
          <p:spPr bwMode="auto">
            <a:xfrm flipH="1">
              <a:off x="1802969" y="3593023"/>
              <a:ext cx="1100380" cy="240229"/>
            </a:xfrm>
            <a:prstGeom prst="rightArrow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472339" y="4639155"/>
            <a:ext cx="2115516" cy="247899"/>
            <a:chOff x="1650569" y="3593023"/>
            <a:chExt cx="2115516" cy="247899"/>
          </a:xfrm>
        </p:grpSpPr>
        <p:sp>
          <p:nvSpPr>
            <p:cNvPr id="80" name="Right Arrow 79"/>
            <p:cNvSpPr/>
            <p:nvPr/>
          </p:nvSpPr>
          <p:spPr bwMode="auto">
            <a:xfrm>
              <a:off x="3600773" y="3593025"/>
              <a:ext cx="165312" cy="240228"/>
            </a:xfrm>
            <a:prstGeom prst="rightArrow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Right Arrow 80"/>
            <p:cNvSpPr/>
            <p:nvPr/>
          </p:nvSpPr>
          <p:spPr bwMode="auto">
            <a:xfrm flipH="1">
              <a:off x="1650569" y="3593023"/>
              <a:ext cx="1260619" cy="247899"/>
            </a:xfrm>
            <a:prstGeom prst="rightArrow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454255" y="3574943"/>
            <a:ext cx="1214037" cy="315132"/>
            <a:chOff x="2696702" y="3546529"/>
            <a:chExt cx="1214037" cy="315132"/>
          </a:xfrm>
        </p:grpSpPr>
        <p:sp>
          <p:nvSpPr>
            <p:cNvPr id="83" name="Right Arrow 82"/>
            <p:cNvSpPr/>
            <p:nvPr/>
          </p:nvSpPr>
          <p:spPr bwMode="auto">
            <a:xfrm>
              <a:off x="3613688" y="3546529"/>
              <a:ext cx="297051" cy="315132"/>
            </a:xfrm>
            <a:prstGeom prst="rightArrow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ight Arrow 83"/>
            <p:cNvSpPr/>
            <p:nvPr/>
          </p:nvSpPr>
          <p:spPr bwMode="auto">
            <a:xfrm flipH="1">
              <a:off x="2696702" y="3546529"/>
              <a:ext cx="297051" cy="315132"/>
            </a:xfrm>
            <a:prstGeom prst="rightArrow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74221" y="5153188"/>
            <a:ext cx="1322523" cy="330630"/>
            <a:chOff x="2696702" y="3546529"/>
            <a:chExt cx="1322523" cy="330630"/>
          </a:xfrm>
        </p:grpSpPr>
        <p:sp>
          <p:nvSpPr>
            <p:cNvPr id="86" name="Right Arrow 85"/>
            <p:cNvSpPr/>
            <p:nvPr/>
          </p:nvSpPr>
          <p:spPr bwMode="auto">
            <a:xfrm>
              <a:off x="3722174" y="3562027"/>
              <a:ext cx="297051" cy="315132"/>
            </a:xfrm>
            <a:prstGeom prst="rightArrow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Right Arrow 86"/>
            <p:cNvSpPr/>
            <p:nvPr/>
          </p:nvSpPr>
          <p:spPr bwMode="auto">
            <a:xfrm flipH="1">
              <a:off x="2696702" y="3546529"/>
              <a:ext cx="297051" cy="315132"/>
            </a:xfrm>
            <a:prstGeom prst="rightArrow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553919" y="2368658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circuit current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543947" y="2350577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Worst short circuit current</a:t>
            </a:r>
            <a:endParaRPr lang="en-US" dirty="0"/>
          </a:p>
        </p:txBody>
      </p:sp>
      <p:cxnSp>
        <p:nvCxnSpPr>
          <p:cNvPr id="90" name="Straight Connector 89"/>
          <p:cNvCxnSpPr/>
          <p:nvPr/>
        </p:nvCxnSpPr>
        <p:spPr bwMode="auto">
          <a:xfrm flipH="1" flipV="1">
            <a:off x="6900948" y="3358662"/>
            <a:ext cx="8320" cy="29155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763588" y="495568"/>
            <a:ext cx="7924800" cy="762000"/>
          </a:xfrm>
        </p:spPr>
        <p:txBody>
          <a:bodyPr/>
          <a:lstStyle/>
          <a:p>
            <a:r>
              <a:rPr lang="en-US" sz="3200" dirty="0" smtClean="0"/>
              <a:t>Regions of operation 5/5:</a:t>
            </a:r>
            <a:br>
              <a:rPr lang="en-US" sz="3200" dirty="0" smtClean="0"/>
            </a:br>
            <a:r>
              <a:rPr lang="en-US" sz="3200" dirty="0" smtClean="0"/>
              <a:t>Transfer characteristics M2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162627" y="4645852"/>
            <a:ext cx="176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When are transistors on?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0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topic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4000"/>
            <a:ext cx="7693025" cy="5078278"/>
          </a:xfrm>
        </p:spPr>
        <p:txBody>
          <a:bodyPr/>
          <a:lstStyle/>
          <a:p>
            <a:r>
              <a:rPr lang="en-US" dirty="0" smtClean="0"/>
              <a:t>You should now feel OK designing complementary MOSFET complex circuits.</a:t>
            </a:r>
          </a:p>
          <a:p>
            <a:r>
              <a:rPr lang="en-US" dirty="0" smtClean="0"/>
              <a:t>Now we’ll see: </a:t>
            </a:r>
          </a:p>
          <a:p>
            <a:pPr lvl="1"/>
            <a:r>
              <a:rPr lang="en-US" dirty="0" smtClean="0"/>
              <a:t>DC and dynamic characteristics</a:t>
            </a:r>
          </a:p>
          <a:p>
            <a:pPr lvl="1"/>
            <a:r>
              <a:rPr lang="en-US" dirty="0" smtClean="0"/>
              <a:t>What a good digital circuit looks like</a:t>
            </a:r>
          </a:p>
          <a:p>
            <a:pPr lvl="1"/>
            <a:r>
              <a:rPr lang="en-US" dirty="0" smtClean="0"/>
              <a:t>How to put numbers to describe a digital circuit (metrics)</a:t>
            </a:r>
          </a:p>
          <a:p>
            <a:pPr lvl="1"/>
            <a:r>
              <a:rPr lang="en-US" dirty="0" smtClean="0"/>
              <a:t>Find speed and power of a digital circuit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We’ll use the simplest complementary MOSFET circuit in this analysis: an inverter.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62000"/>
          </a:xfrm>
        </p:spPr>
        <p:txBody>
          <a:bodyPr/>
          <a:lstStyle/>
          <a:p>
            <a:r>
              <a:rPr lang="en-US" sz="3200" dirty="0" smtClean="0"/>
              <a:t>Looks bad but it’s not as bad as it looks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448980"/>
            <a:ext cx="7076509" cy="340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57043" y="6533266"/>
            <a:ext cx="76313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0.0        0.5          1.0       1.5         2.0        2.5        3.0         3.5       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28943" cy="34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Shape of graph using load lines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79813" y="6553200"/>
            <a:ext cx="5564187" cy="474663"/>
          </a:xfrm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832" y="2478181"/>
            <a:ext cx="2778522" cy="204955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304800"/>
            <a:ext cx="8503024" cy="762000"/>
          </a:xfrm>
        </p:spPr>
        <p:txBody>
          <a:bodyPr/>
          <a:lstStyle/>
          <a:p>
            <a:r>
              <a:rPr lang="en-US" dirty="0" smtClean="0"/>
              <a:t>Looking at inverter as voltage divider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2332" y="1450786"/>
            <a:ext cx="7693025" cy="4562475"/>
          </a:xfrm>
        </p:spPr>
        <p:txBody>
          <a:bodyPr/>
          <a:lstStyle/>
          <a:p>
            <a:r>
              <a:rPr lang="en-US" dirty="0" smtClean="0"/>
              <a:t>If Vin is small, M1 won’t be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conducting much.</a:t>
            </a:r>
          </a:p>
          <a:p>
            <a:r>
              <a:rPr lang="en-US" dirty="0" smtClean="0"/>
              <a:t>If Vin is small, M2 will be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conducting a lot.</a:t>
            </a:r>
          </a:p>
          <a:p>
            <a:r>
              <a:rPr lang="en-US" dirty="0" smtClean="0"/>
              <a:t>That equates to:</a:t>
            </a:r>
          </a:p>
          <a:p>
            <a:pPr lvl="1"/>
            <a:r>
              <a:rPr lang="en-US" dirty="0" err="1" smtClean="0"/>
              <a:t>Vout</a:t>
            </a:r>
            <a:r>
              <a:rPr lang="en-US" dirty="0" smtClean="0"/>
              <a:t> is large or small?</a:t>
            </a:r>
          </a:p>
          <a:p>
            <a:r>
              <a:rPr lang="en-US" dirty="0" smtClean="0"/>
              <a:t>What about if Vin is large?</a:t>
            </a:r>
          </a:p>
          <a:p>
            <a:pPr lvl="1"/>
            <a:r>
              <a:rPr lang="en-US" dirty="0" err="1"/>
              <a:t>Vout</a:t>
            </a:r>
            <a:r>
              <a:rPr lang="en-US" dirty="0"/>
              <a:t> is large or small?</a:t>
            </a:r>
          </a:p>
          <a:p>
            <a:pPr lvl="1"/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2541" y="1066800"/>
            <a:ext cx="2075112" cy="184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 bwMode="auto">
          <a:xfrm>
            <a:off x="2543975" y="3987218"/>
            <a:ext cx="840441" cy="47064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664561" y="4989052"/>
            <a:ext cx="1147214" cy="47064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511" y="4549101"/>
            <a:ext cx="3193674" cy="230889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technique: Load 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circuit into two parts and come up with voltages and currents that make them both happy.</a:t>
            </a:r>
          </a:p>
          <a:p>
            <a:r>
              <a:rPr lang="en-US" dirty="0" smtClean="0"/>
              <a:t>DC solution</a:t>
            </a:r>
          </a:p>
          <a:p>
            <a:r>
              <a:rPr lang="en-US" dirty="0" smtClean="0"/>
              <a:t>Let’s do a voltage divider: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756" y="3232093"/>
            <a:ext cx="6761399" cy="330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1280"/>
            <a:ext cx="7924800" cy="762000"/>
          </a:xfrm>
        </p:spPr>
        <p:txBody>
          <a:bodyPr/>
          <a:lstStyle/>
          <a:p>
            <a:r>
              <a:rPr lang="en-US" sz="3200" dirty="0" smtClean="0"/>
              <a:t>Steps for load line analysis</a:t>
            </a:r>
            <a:br>
              <a:rPr lang="en-US" sz="3200" dirty="0" smtClean="0"/>
            </a:br>
            <a:r>
              <a:rPr lang="en-US" sz="3200" dirty="0" smtClean="0"/>
              <a:t>Example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4000"/>
            <a:ext cx="5972032" cy="1833349"/>
          </a:xfrm>
        </p:spPr>
        <p:txBody>
          <a:bodyPr/>
          <a:lstStyle/>
          <a:p>
            <a:r>
              <a:rPr lang="en-US" dirty="0" smtClean="0"/>
              <a:t>Cut it in half</a:t>
            </a:r>
          </a:p>
          <a:p>
            <a:r>
              <a:rPr lang="en-US" dirty="0" smtClean="0"/>
              <a:t>Graph each half separately</a:t>
            </a:r>
          </a:p>
          <a:p>
            <a:r>
              <a:rPr lang="en-US" dirty="0" smtClean="0"/>
              <a:t>Find where both are satisfied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21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3913" y="1654579"/>
            <a:ext cx="10763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5900" y="3400212"/>
            <a:ext cx="1476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6393" y="2870294"/>
            <a:ext cx="10572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8018" y="1572549"/>
            <a:ext cx="4762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00407" y="2745616"/>
            <a:ext cx="476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20962" y="4561408"/>
            <a:ext cx="781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354842" y="3603008"/>
            <a:ext cx="1514901" cy="369332"/>
            <a:chOff x="354842" y="3603008"/>
            <a:chExt cx="1514901" cy="369332"/>
          </a:xfrm>
        </p:grpSpPr>
        <p:sp>
          <p:nvSpPr>
            <p:cNvPr id="15" name="Oval 14"/>
            <p:cNvSpPr/>
            <p:nvPr/>
          </p:nvSpPr>
          <p:spPr bwMode="auto">
            <a:xfrm>
              <a:off x="1651379" y="3630304"/>
              <a:ext cx="218364" cy="19106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4842" y="3603008"/>
              <a:ext cx="12234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VDD/</a:t>
              </a:r>
              <a:r>
                <a:rPr lang="en-US" dirty="0" err="1" smtClean="0"/>
                <a:t>Rtop</a:t>
              </a:r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 bwMode="auto">
          <a:xfrm>
            <a:off x="5024651" y="5925402"/>
            <a:ext cx="218364" cy="19106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>
            <a:stCxn id="15" idx="5"/>
            <a:endCxn id="19" idx="1"/>
          </p:cNvCxnSpPr>
          <p:nvPr/>
        </p:nvCxnSpPr>
        <p:spPr bwMode="auto">
          <a:xfrm>
            <a:off x="1837764" y="3793392"/>
            <a:ext cx="3218866" cy="215999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1669577" y="5900381"/>
            <a:ext cx="218364" cy="191069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0" y="4366359"/>
            <a:ext cx="5155016" cy="369332"/>
            <a:chOff x="0" y="4366359"/>
            <a:chExt cx="5155016" cy="369332"/>
          </a:xfrm>
        </p:grpSpPr>
        <p:grpSp>
          <p:nvGrpSpPr>
            <p:cNvPr id="31" name="Group 30"/>
            <p:cNvGrpSpPr/>
            <p:nvPr/>
          </p:nvGrpSpPr>
          <p:grpSpPr>
            <a:xfrm>
              <a:off x="0" y="4366359"/>
              <a:ext cx="5155016" cy="369332"/>
              <a:chOff x="0" y="4366359"/>
              <a:chExt cx="5155016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0" y="4366359"/>
                <a:ext cx="16594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VDD/</a:t>
                </a:r>
                <a:r>
                  <a:rPr lang="en-US" dirty="0" err="1" smtClean="0"/>
                  <a:t>Rbottom</a:t>
                </a:r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4936652" y="4495444"/>
                <a:ext cx="218364" cy="191069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33" name="Straight Connector 32"/>
            <p:cNvCxnSpPr>
              <a:endCxn id="29" idx="3"/>
            </p:cNvCxnSpPr>
            <p:nvPr/>
          </p:nvCxnSpPr>
          <p:spPr bwMode="auto">
            <a:xfrm flipH="1" flipV="1">
              <a:off x="1659482" y="4551025"/>
              <a:ext cx="226468" cy="6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" name="Straight Connector 35"/>
          <p:cNvCxnSpPr>
            <a:stCxn id="26" idx="7"/>
            <a:endCxn id="30" idx="3"/>
          </p:cNvCxnSpPr>
          <p:nvPr/>
        </p:nvCxnSpPr>
        <p:spPr bwMode="auto">
          <a:xfrm flipV="1">
            <a:off x="1855962" y="4658532"/>
            <a:ext cx="3112669" cy="126983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0152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07216E-6 L -8.33333E-7 0.1699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756" y="3232093"/>
            <a:ext cx="6761399" cy="33078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4928"/>
            <a:ext cx="7924800" cy="762000"/>
          </a:xfrm>
        </p:spPr>
        <p:txBody>
          <a:bodyPr/>
          <a:lstStyle/>
          <a:p>
            <a:r>
              <a:rPr lang="en-US" sz="3200" dirty="0" smtClean="0"/>
              <a:t>Steps for load line analysis</a:t>
            </a:r>
            <a:br>
              <a:rPr lang="en-US" sz="3200" dirty="0" smtClean="0"/>
            </a:br>
            <a:r>
              <a:rPr lang="en-US" sz="3200" dirty="0" smtClean="0"/>
              <a:t>Example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4000"/>
            <a:ext cx="5972032" cy="1833349"/>
          </a:xfrm>
        </p:spPr>
        <p:txBody>
          <a:bodyPr/>
          <a:lstStyle/>
          <a:p>
            <a:r>
              <a:rPr lang="en-US" dirty="0" smtClean="0"/>
              <a:t>Cut it in half</a:t>
            </a:r>
          </a:p>
          <a:p>
            <a:r>
              <a:rPr lang="en-US" dirty="0" smtClean="0"/>
              <a:t>Graph each half separately</a:t>
            </a:r>
          </a:p>
          <a:p>
            <a:r>
              <a:rPr lang="en-US" dirty="0" smtClean="0"/>
              <a:t>Find where both are satisfied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21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3913" y="1654579"/>
            <a:ext cx="10763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5900" y="3400212"/>
            <a:ext cx="1476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6393" y="2870294"/>
            <a:ext cx="10572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8018" y="1572549"/>
            <a:ext cx="4762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58963" y="2800207"/>
            <a:ext cx="476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11028" y="3264870"/>
            <a:ext cx="781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/>
          <p:nvPr/>
        </p:nvGrpSpPr>
        <p:grpSpPr>
          <a:xfrm>
            <a:off x="354842" y="3603008"/>
            <a:ext cx="1514901" cy="369332"/>
            <a:chOff x="354842" y="3603008"/>
            <a:chExt cx="1514901" cy="369332"/>
          </a:xfrm>
        </p:grpSpPr>
        <p:sp>
          <p:nvSpPr>
            <p:cNvPr id="15" name="Oval 14"/>
            <p:cNvSpPr/>
            <p:nvPr/>
          </p:nvSpPr>
          <p:spPr bwMode="auto">
            <a:xfrm>
              <a:off x="1651379" y="3630304"/>
              <a:ext cx="218364" cy="19106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4842" y="3603008"/>
              <a:ext cx="12234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VDD/</a:t>
              </a:r>
              <a:r>
                <a:rPr lang="en-US" dirty="0" err="1" smtClean="0"/>
                <a:t>Rtop</a:t>
              </a:r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 bwMode="auto">
          <a:xfrm>
            <a:off x="5024651" y="5925402"/>
            <a:ext cx="218364" cy="19106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>
            <a:stCxn id="15" idx="5"/>
            <a:endCxn id="19" idx="1"/>
          </p:cNvCxnSpPr>
          <p:nvPr/>
        </p:nvCxnSpPr>
        <p:spPr bwMode="auto">
          <a:xfrm>
            <a:off x="1837764" y="3793392"/>
            <a:ext cx="3218866" cy="215999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1669577" y="5900381"/>
            <a:ext cx="218364" cy="191069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oup 33"/>
          <p:cNvGrpSpPr/>
          <p:nvPr/>
        </p:nvGrpSpPr>
        <p:grpSpPr>
          <a:xfrm>
            <a:off x="0" y="4366359"/>
            <a:ext cx="5155016" cy="369332"/>
            <a:chOff x="0" y="4366359"/>
            <a:chExt cx="5155016" cy="369332"/>
          </a:xfrm>
        </p:grpSpPr>
        <p:grpSp>
          <p:nvGrpSpPr>
            <p:cNvPr id="8" name="Group 30"/>
            <p:cNvGrpSpPr/>
            <p:nvPr/>
          </p:nvGrpSpPr>
          <p:grpSpPr>
            <a:xfrm>
              <a:off x="0" y="4366359"/>
              <a:ext cx="5155016" cy="369332"/>
              <a:chOff x="0" y="4366359"/>
              <a:chExt cx="5155016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0" y="4366359"/>
                <a:ext cx="16594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VDD/</a:t>
                </a:r>
                <a:r>
                  <a:rPr lang="en-US" dirty="0" err="1" smtClean="0"/>
                  <a:t>Rbottom</a:t>
                </a:r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4936652" y="4495444"/>
                <a:ext cx="218364" cy="191069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33" name="Straight Connector 32"/>
            <p:cNvCxnSpPr>
              <a:endCxn id="29" idx="3"/>
            </p:cNvCxnSpPr>
            <p:nvPr/>
          </p:nvCxnSpPr>
          <p:spPr bwMode="auto">
            <a:xfrm flipH="1" flipV="1">
              <a:off x="1659482" y="4551025"/>
              <a:ext cx="226468" cy="6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" name="Straight Connector 35"/>
          <p:cNvCxnSpPr>
            <a:stCxn id="26" idx="7"/>
            <a:endCxn id="30" idx="3"/>
          </p:cNvCxnSpPr>
          <p:nvPr/>
        </p:nvCxnSpPr>
        <p:spPr bwMode="auto">
          <a:xfrm flipV="1">
            <a:off x="1855962" y="4658532"/>
            <a:ext cx="3112669" cy="126983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6441743" y="1897038"/>
            <a:ext cx="818866" cy="818866"/>
            <a:chOff x="6155140" y="2006221"/>
            <a:chExt cx="818866" cy="818866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6960358" y="2006221"/>
              <a:ext cx="13648" cy="81886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155140" y="2156347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Itop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93643" y="3523397"/>
            <a:ext cx="1323833" cy="818866"/>
            <a:chOff x="6155140" y="1951630"/>
            <a:chExt cx="1323833" cy="818866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7465325" y="1951630"/>
              <a:ext cx="13648" cy="81886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6155140" y="2156347"/>
              <a:ext cx="12458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Ibottom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61731" y="3098042"/>
            <a:ext cx="2297374" cy="1801504"/>
            <a:chOff x="3161731" y="3098042"/>
            <a:chExt cx="2297374" cy="1801504"/>
          </a:xfrm>
        </p:grpSpPr>
        <p:sp>
          <p:nvSpPr>
            <p:cNvPr id="38" name="Freeform 37"/>
            <p:cNvSpPr/>
            <p:nvPr/>
          </p:nvSpPr>
          <p:spPr bwMode="auto">
            <a:xfrm>
              <a:off x="3161731" y="3357349"/>
              <a:ext cx="930323" cy="1542197"/>
            </a:xfrm>
            <a:custGeom>
              <a:avLst/>
              <a:gdLst>
                <a:gd name="connsiteX0" fmla="*/ 686938 w 930323"/>
                <a:gd name="connsiteY0" fmla="*/ 1542197 h 1542197"/>
                <a:gd name="connsiteX1" fmla="*/ 850711 w 930323"/>
                <a:gd name="connsiteY1" fmla="*/ 1023582 h 1542197"/>
                <a:gd name="connsiteX2" fmla="*/ 209266 w 930323"/>
                <a:gd name="connsiteY2" fmla="*/ 586854 h 1542197"/>
                <a:gd name="connsiteX3" fmla="*/ 45493 w 930323"/>
                <a:gd name="connsiteY3" fmla="*/ 122830 h 1542197"/>
                <a:gd name="connsiteX4" fmla="*/ 482221 w 930323"/>
                <a:gd name="connsiteY4" fmla="*/ 0 h 1542197"/>
                <a:gd name="connsiteX5" fmla="*/ 482221 w 930323"/>
                <a:gd name="connsiteY5" fmla="*/ 0 h 1542197"/>
                <a:gd name="connsiteX6" fmla="*/ 482221 w 930323"/>
                <a:gd name="connsiteY6" fmla="*/ 27296 h 154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0323" h="1542197">
                  <a:moveTo>
                    <a:pt x="686938" y="1542197"/>
                  </a:moveTo>
                  <a:cubicBezTo>
                    <a:pt x="808630" y="1362501"/>
                    <a:pt x="930323" y="1182806"/>
                    <a:pt x="850711" y="1023582"/>
                  </a:cubicBezTo>
                  <a:cubicBezTo>
                    <a:pt x="771099" y="864358"/>
                    <a:pt x="343469" y="736979"/>
                    <a:pt x="209266" y="586854"/>
                  </a:cubicBezTo>
                  <a:cubicBezTo>
                    <a:pt x="75063" y="436729"/>
                    <a:pt x="0" y="220639"/>
                    <a:pt x="45493" y="122830"/>
                  </a:cubicBezTo>
                  <a:cubicBezTo>
                    <a:pt x="90986" y="25021"/>
                    <a:pt x="482221" y="0"/>
                    <a:pt x="482221" y="0"/>
                  </a:cubicBezTo>
                  <a:lnTo>
                    <a:pt x="482221" y="0"/>
                  </a:lnTo>
                  <a:lnTo>
                    <a:pt x="482221" y="27296"/>
                  </a:lnTo>
                </a:path>
              </a:pathLst>
            </a:cu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arrow" w="lg" len="lg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25839" y="3098042"/>
              <a:ext cx="1733266" cy="1015663"/>
            </a:xfrm>
            <a:prstGeom prst="rect">
              <a:avLst/>
            </a:prstGeom>
            <a:noFill/>
            <a:ln w="28575">
              <a:solidFill>
                <a:srgbClr val="24E63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Only place where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Itop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equals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Ibottom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21624" y="4833583"/>
            <a:ext cx="2251881" cy="707886"/>
            <a:chOff x="4121624" y="4833583"/>
            <a:chExt cx="2251881" cy="707886"/>
          </a:xfrm>
        </p:grpSpPr>
        <p:sp>
          <p:nvSpPr>
            <p:cNvPr id="41" name="TextBox 40"/>
            <p:cNvSpPr txBox="1"/>
            <p:nvPr/>
          </p:nvSpPr>
          <p:spPr>
            <a:xfrm>
              <a:off x="5079242" y="4833583"/>
              <a:ext cx="1294263" cy="707886"/>
            </a:xfrm>
            <a:prstGeom prst="rect">
              <a:avLst/>
            </a:prstGeom>
            <a:noFill/>
            <a:ln w="28575">
              <a:solidFill>
                <a:srgbClr val="24E63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Operating point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4121624" y="5140657"/>
              <a:ext cx="764275" cy="141027"/>
            </a:xfrm>
            <a:custGeom>
              <a:avLst/>
              <a:gdLst>
                <a:gd name="connsiteX0" fmla="*/ 764275 w 764275"/>
                <a:gd name="connsiteY0" fmla="*/ 141027 h 141027"/>
                <a:gd name="connsiteX1" fmla="*/ 409433 w 764275"/>
                <a:gd name="connsiteY1" fmla="*/ 113731 h 141027"/>
                <a:gd name="connsiteX2" fmla="*/ 204716 w 764275"/>
                <a:gd name="connsiteY2" fmla="*/ 18197 h 141027"/>
                <a:gd name="connsiteX3" fmla="*/ 0 w 764275"/>
                <a:gd name="connsiteY3" fmla="*/ 4549 h 141027"/>
                <a:gd name="connsiteX4" fmla="*/ 0 w 764275"/>
                <a:gd name="connsiteY4" fmla="*/ 4549 h 14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275" h="141027">
                  <a:moveTo>
                    <a:pt x="764275" y="141027"/>
                  </a:moveTo>
                  <a:cubicBezTo>
                    <a:pt x="633484" y="137615"/>
                    <a:pt x="502693" y="134203"/>
                    <a:pt x="409433" y="113731"/>
                  </a:cubicBezTo>
                  <a:cubicBezTo>
                    <a:pt x="316173" y="93259"/>
                    <a:pt x="272955" y="36394"/>
                    <a:pt x="204716" y="18197"/>
                  </a:cubicBezTo>
                  <a:cubicBezTo>
                    <a:pt x="136477" y="0"/>
                    <a:pt x="0" y="4549"/>
                    <a:pt x="0" y="4549"/>
                  </a:cubicBezTo>
                  <a:lnTo>
                    <a:pt x="0" y="4549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3725839" y="5022376"/>
            <a:ext cx="163773" cy="204717"/>
          </a:xfrm>
          <a:prstGeom prst="ellipse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439235" y="5445457"/>
            <a:ext cx="736292" cy="1137090"/>
            <a:chOff x="3439235" y="5445457"/>
            <a:chExt cx="736292" cy="1137090"/>
          </a:xfrm>
        </p:grpSpPr>
        <p:cxnSp>
          <p:nvCxnSpPr>
            <p:cNvPr id="46" name="Straight Connector 45"/>
            <p:cNvCxnSpPr/>
            <p:nvPr/>
          </p:nvCxnSpPr>
          <p:spPr bwMode="auto">
            <a:xfrm>
              <a:off x="3807725" y="5445457"/>
              <a:ext cx="0" cy="736979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3439235" y="6182437"/>
              <a:ext cx="736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FF00"/>
                  </a:solidFill>
                </a:rPr>
                <a:t>Vout</a:t>
              </a:r>
              <a:endParaRPr lang="en-US" sz="2000" b="1" dirty="0">
                <a:solidFill>
                  <a:srgbClr val="00FF00"/>
                </a:solidFill>
              </a:endParaRPr>
            </a:p>
          </p:txBody>
        </p:sp>
      </p:grpSp>
      <p:sp>
        <p:nvSpPr>
          <p:cNvPr id="49" name="Oval 48"/>
          <p:cNvSpPr/>
          <p:nvPr/>
        </p:nvSpPr>
        <p:spPr bwMode="auto">
          <a:xfrm>
            <a:off x="3728114" y="5898107"/>
            <a:ext cx="163773" cy="204717"/>
          </a:xfrm>
          <a:prstGeom prst="ellips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 rot="5400000">
            <a:off x="1848107" y="3956743"/>
            <a:ext cx="523220" cy="2386083"/>
            <a:chOff x="3580030" y="4200782"/>
            <a:chExt cx="523220" cy="2386083"/>
          </a:xfrm>
        </p:grpSpPr>
        <p:cxnSp>
          <p:nvCxnSpPr>
            <p:cNvPr id="51" name="Straight Connector 50"/>
            <p:cNvCxnSpPr/>
            <p:nvPr/>
          </p:nvCxnSpPr>
          <p:spPr bwMode="auto">
            <a:xfrm rot="16200000" flipH="1" flipV="1">
              <a:off x="2824744" y="5183763"/>
              <a:ext cx="1981654" cy="15692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 rot="16200000">
              <a:off x="3679576" y="6163191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FF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800" b="1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Oval 53"/>
          <p:cNvSpPr/>
          <p:nvPr/>
        </p:nvSpPr>
        <p:spPr bwMode="auto">
          <a:xfrm>
            <a:off x="1669577" y="5040573"/>
            <a:ext cx="163773" cy="204717"/>
          </a:xfrm>
          <a:prstGeom prst="ellips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9" grpId="0" animBg="1"/>
      <p:bldP spid="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logic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RTL: Resistor-transistor logic family</a:t>
            </a:r>
          </a:p>
          <a:p>
            <a:pPr lvl="1"/>
            <a:r>
              <a:rPr lang="en-US" dirty="0" smtClean="0"/>
              <a:t>Pull up network is a resistor</a:t>
            </a:r>
          </a:p>
          <a:p>
            <a:pPr lvl="1"/>
            <a:r>
              <a:rPr lang="en-US" dirty="0" smtClean="0"/>
              <a:t>Old logic family</a:t>
            </a:r>
          </a:p>
          <a:p>
            <a:pPr lvl="1"/>
            <a:r>
              <a:rPr lang="en-US" dirty="0" err="1" smtClean="0"/>
              <a:t>Voutmax</a:t>
            </a:r>
            <a:r>
              <a:rPr lang="en-US" dirty="0" smtClean="0"/>
              <a:t>?   VDD</a:t>
            </a:r>
          </a:p>
          <a:p>
            <a:pPr lvl="1"/>
            <a:r>
              <a:rPr lang="en-US" dirty="0" err="1" smtClean="0"/>
              <a:t>Voutmin</a:t>
            </a:r>
            <a:r>
              <a:rPr lang="en-US" dirty="0" smtClean="0"/>
              <a:t>?    VDD - [ IDS(VGS=VDD) x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top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Which NM suffers? (Vin)    NML  </a:t>
            </a:r>
          </a:p>
          <a:p>
            <a:pPr lvl="1"/>
            <a:r>
              <a:rPr lang="en-US" dirty="0" smtClean="0"/>
              <a:t>What else is wrong with this logic family?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Power </a:t>
            </a:r>
            <a:r>
              <a:rPr lang="en-US" dirty="0" smtClean="0">
                <a:sym typeface="Wingdings" panose="05000000000000000000" pitchFamily="2" charset="2"/>
              </a:rPr>
              <a:t> When </a:t>
            </a:r>
            <a:r>
              <a:rPr lang="en-US" dirty="0" err="1" smtClean="0">
                <a:sym typeface="Wingdings" panose="05000000000000000000" pitchFamily="2" charset="2"/>
              </a:rPr>
              <a:t>Vout</a:t>
            </a:r>
            <a:r>
              <a:rPr lang="en-US" dirty="0" smtClean="0">
                <a:sym typeface="Wingdings" panose="05000000000000000000" pitchFamily="2" charset="2"/>
              </a:rPr>
              <a:t> is low, current will 				be flowing continuously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Resistors are large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942567" y="194225"/>
            <a:ext cx="2097796" cy="3221582"/>
            <a:chOff x="6774479" y="1572549"/>
            <a:chExt cx="2097796" cy="322158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63913" y="1654579"/>
              <a:ext cx="1076325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5900" y="3400212"/>
              <a:ext cx="1476375" cy="128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46393" y="2870294"/>
              <a:ext cx="1057275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18018" y="1572549"/>
              <a:ext cx="47625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00407" y="2745616"/>
              <a:ext cx="4762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80018" y="4575056"/>
              <a:ext cx="78105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774479" y="3479609"/>
              <a:ext cx="1190625" cy="1146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Rounded Rectangle 13"/>
          <p:cNvSpPr/>
          <p:nvPr/>
        </p:nvSpPr>
        <p:spPr bwMode="auto">
          <a:xfrm>
            <a:off x="3193676" y="2958353"/>
            <a:ext cx="934571" cy="347916"/>
          </a:xfrm>
          <a:prstGeom prst="roundRect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3193675" y="3415806"/>
            <a:ext cx="4345293" cy="357187"/>
          </a:xfrm>
          <a:prstGeom prst="roundRect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188364" y="3905475"/>
            <a:ext cx="934571" cy="347916"/>
          </a:xfrm>
          <a:prstGeom prst="roundRect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2628919" y="4676893"/>
            <a:ext cx="5572163" cy="1233089"/>
          </a:xfrm>
          <a:prstGeom prst="roundRect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5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756" y="3232093"/>
            <a:ext cx="6761399" cy="330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1280"/>
            <a:ext cx="7924800" cy="762000"/>
          </a:xfrm>
        </p:spPr>
        <p:txBody>
          <a:bodyPr/>
          <a:lstStyle/>
          <a:p>
            <a:r>
              <a:rPr lang="en-US" sz="3200" dirty="0" smtClean="0"/>
              <a:t>Steps for load line analysis</a:t>
            </a:r>
            <a:br>
              <a:rPr lang="en-US" sz="3200" dirty="0" smtClean="0"/>
            </a:br>
            <a:r>
              <a:rPr lang="en-US" sz="3200" dirty="0" smtClean="0"/>
              <a:t>Example 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4000"/>
            <a:ext cx="5972032" cy="1833349"/>
          </a:xfrm>
        </p:spPr>
        <p:txBody>
          <a:bodyPr/>
          <a:lstStyle/>
          <a:p>
            <a:r>
              <a:rPr lang="en-US" dirty="0" smtClean="0"/>
              <a:t>Cut it in half</a:t>
            </a:r>
          </a:p>
          <a:p>
            <a:r>
              <a:rPr lang="en-US" dirty="0" smtClean="0"/>
              <a:t>Graph each half separately</a:t>
            </a:r>
          </a:p>
          <a:p>
            <a:r>
              <a:rPr lang="en-US" dirty="0" smtClean="0"/>
              <a:t>Find where both are satisfied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21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3913" y="1654579"/>
            <a:ext cx="10763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5900" y="3400212"/>
            <a:ext cx="1476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5184" y="2869441"/>
            <a:ext cx="10572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8018" y="1572549"/>
            <a:ext cx="4762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00407" y="2745616"/>
            <a:ext cx="476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0018" y="4575056"/>
            <a:ext cx="781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/>
          <p:nvPr/>
        </p:nvGrpSpPr>
        <p:grpSpPr>
          <a:xfrm>
            <a:off x="354842" y="3603008"/>
            <a:ext cx="1514901" cy="369332"/>
            <a:chOff x="354842" y="3603008"/>
            <a:chExt cx="1514901" cy="369332"/>
          </a:xfrm>
        </p:grpSpPr>
        <p:sp>
          <p:nvSpPr>
            <p:cNvPr id="15" name="Oval 14"/>
            <p:cNvSpPr/>
            <p:nvPr/>
          </p:nvSpPr>
          <p:spPr bwMode="auto">
            <a:xfrm>
              <a:off x="1651379" y="3630304"/>
              <a:ext cx="218364" cy="19106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4842" y="3603008"/>
              <a:ext cx="12234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VDD/</a:t>
              </a:r>
              <a:r>
                <a:rPr lang="en-US" dirty="0" err="1" smtClean="0"/>
                <a:t>Rtop</a:t>
              </a:r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 bwMode="auto">
          <a:xfrm>
            <a:off x="5024651" y="5925402"/>
            <a:ext cx="218364" cy="19106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>
            <a:stCxn id="15" idx="5"/>
            <a:endCxn id="19" idx="1"/>
          </p:cNvCxnSpPr>
          <p:nvPr/>
        </p:nvCxnSpPr>
        <p:spPr bwMode="auto">
          <a:xfrm>
            <a:off x="1837764" y="3793392"/>
            <a:ext cx="3218866" cy="215999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22915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74479" y="3479609"/>
            <a:ext cx="1190625" cy="114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Freeform 26"/>
          <p:cNvSpPr/>
          <p:nvPr/>
        </p:nvSpPr>
        <p:spPr bwMode="auto">
          <a:xfrm>
            <a:off x="1774208" y="4544704"/>
            <a:ext cx="3739487" cy="1460311"/>
          </a:xfrm>
          <a:custGeom>
            <a:avLst/>
            <a:gdLst>
              <a:gd name="connsiteX0" fmla="*/ 0 w 3912358"/>
              <a:gd name="connsiteY0" fmla="*/ 1471684 h 1471684"/>
              <a:gd name="connsiteX1" fmla="*/ 218364 w 3912358"/>
              <a:gd name="connsiteY1" fmla="*/ 1021308 h 1471684"/>
              <a:gd name="connsiteX2" fmla="*/ 586854 w 3912358"/>
              <a:gd name="connsiteY2" fmla="*/ 461750 h 1471684"/>
              <a:gd name="connsiteX3" fmla="*/ 1064525 w 3912358"/>
              <a:gd name="connsiteY3" fmla="*/ 243385 h 1471684"/>
              <a:gd name="connsiteX4" fmla="*/ 3466531 w 3912358"/>
              <a:gd name="connsiteY4" fmla="*/ 38669 h 1471684"/>
              <a:gd name="connsiteX5" fmla="*/ 3739487 w 3912358"/>
              <a:gd name="connsiteY5" fmla="*/ 11373 h 1471684"/>
              <a:gd name="connsiteX0" fmla="*/ 0 w 3739487"/>
              <a:gd name="connsiteY0" fmla="*/ 1460311 h 1460311"/>
              <a:gd name="connsiteX1" fmla="*/ 218364 w 3739487"/>
              <a:gd name="connsiteY1" fmla="*/ 1009935 h 1460311"/>
              <a:gd name="connsiteX2" fmla="*/ 586854 w 3739487"/>
              <a:gd name="connsiteY2" fmla="*/ 450377 h 1460311"/>
              <a:gd name="connsiteX3" fmla="*/ 1064525 w 3739487"/>
              <a:gd name="connsiteY3" fmla="*/ 232012 h 1460311"/>
              <a:gd name="connsiteX4" fmla="*/ 3739487 w 3739487"/>
              <a:gd name="connsiteY4" fmla="*/ 0 h 146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9487" h="1460311">
                <a:moveTo>
                  <a:pt x="0" y="1460311"/>
                </a:moveTo>
                <a:cubicBezTo>
                  <a:pt x="60277" y="1319284"/>
                  <a:pt x="120555" y="1178257"/>
                  <a:pt x="218364" y="1009935"/>
                </a:cubicBezTo>
                <a:cubicBezTo>
                  <a:pt x="316173" y="841613"/>
                  <a:pt x="445827" y="580031"/>
                  <a:pt x="586854" y="450377"/>
                </a:cubicBezTo>
                <a:cubicBezTo>
                  <a:pt x="727881" y="320723"/>
                  <a:pt x="539086" y="307075"/>
                  <a:pt x="1064525" y="232012"/>
                </a:cubicBezTo>
                <a:cubicBezTo>
                  <a:pt x="1589964" y="156949"/>
                  <a:pt x="3182203" y="48336"/>
                  <a:pt x="3739487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624920" y="3002512"/>
            <a:ext cx="2301923" cy="1651379"/>
            <a:chOff x="3157182" y="3098042"/>
            <a:chExt cx="2301923" cy="1651379"/>
          </a:xfrm>
        </p:grpSpPr>
        <p:sp>
          <p:nvSpPr>
            <p:cNvPr id="31" name="Freeform 30"/>
            <p:cNvSpPr/>
            <p:nvPr/>
          </p:nvSpPr>
          <p:spPr bwMode="auto">
            <a:xfrm>
              <a:off x="3157182" y="3338609"/>
              <a:ext cx="739254" cy="1410812"/>
            </a:xfrm>
            <a:custGeom>
              <a:avLst/>
              <a:gdLst>
                <a:gd name="connsiteX0" fmla="*/ 686938 w 930323"/>
                <a:gd name="connsiteY0" fmla="*/ 1542197 h 1542197"/>
                <a:gd name="connsiteX1" fmla="*/ 850711 w 930323"/>
                <a:gd name="connsiteY1" fmla="*/ 1023582 h 1542197"/>
                <a:gd name="connsiteX2" fmla="*/ 209266 w 930323"/>
                <a:gd name="connsiteY2" fmla="*/ 586854 h 1542197"/>
                <a:gd name="connsiteX3" fmla="*/ 45493 w 930323"/>
                <a:gd name="connsiteY3" fmla="*/ 122830 h 1542197"/>
                <a:gd name="connsiteX4" fmla="*/ 482221 w 930323"/>
                <a:gd name="connsiteY4" fmla="*/ 0 h 1542197"/>
                <a:gd name="connsiteX5" fmla="*/ 482221 w 930323"/>
                <a:gd name="connsiteY5" fmla="*/ 0 h 1542197"/>
                <a:gd name="connsiteX6" fmla="*/ 482221 w 930323"/>
                <a:gd name="connsiteY6" fmla="*/ 27296 h 1542197"/>
                <a:gd name="connsiteX0" fmla="*/ 691487 w 939421"/>
                <a:gd name="connsiteY0" fmla="*/ 1565727 h 1565727"/>
                <a:gd name="connsiteX1" fmla="*/ 855260 w 939421"/>
                <a:gd name="connsiteY1" fmla="*/ 1047112 h 1565727"/>
                <a:gd name="connsiteX2" fmla="*/ 186519 w 939421"/>
                <a:gd name="connsiteY2" fmla="*/ 901689 h 1565727"/>
                <a:gd name="connsiteX3" fmla="*/ 50042 w 939421"/>
                <a:gd name="connsiteY3" fmla="*/ 146360 h 1565727"/>
                <a:gd name="connsiteX4" fmla="*/ 486770 w 939421"/>
                <a:gd name="connsiteY4" fmla="*/ 23530 h 1565727"/>
                <a:gd name="connsiteX5" fmla="*/ 486770 w 939421"/>
                <a:gd name="connsiteY5" fmla="*/ 23530 h 1565727"/>
                <a:gd name="connsiteX6" fmla="*/ 486770 w 939421"/>
                <a:gd name="connsiteY6" fmla="*/ 50826 h 1565727"/>
                <a:gd name="connsiteX0" fmla="*/ 636896 w 930323"/>
                <a:gd name="connsiteY0" fmla="*/ 1771353 h 1771353"/>
                <a:gd name="connsiteX1" fmla="*/ 855260 w 930323"/>
                <a:gd name="connsiteY1" fmla="*/ 1047112 h 1771353"/>
                <a:gd name="connsiteX2" fmla="*/ 186519 w 930323"/>
                <a:gd name="connsiteY2" fmla="*/ 901689 h 1771353"/>
                <a:gd name="connsiteX3" fmla="*/ 50042 w 930323"/>
                <a:gd name="connsiteY3" fmla="*/ 146360 h 1771353"/>
                <a:gd name="connsiteX4" fmla="*/ 486770 w 930323"/>
                <a:gd name="connsiteY4" fmla="*/ 23530 h 1771353"/>
                <a:gd name="connsiteX5" fmla="*/ 486770 w 930323"/>
                <a:gd name="connsiteY5" fmla="*/ 23530 h 1771353"/>
                <a:gd name="connsiteX6" fmla="*/ 486770 w 930323"/>
                <a:gd name="connsiteY6" fmla="*/ 50826 h 1771353"/>
                <a:gd name="connsiteX0" fmla="*/ 636896 w 758588"/>
                <a:gd name="connsiteY0" fmla="*/ 1771353 h 1771353"/>
                <a:gd name="connsiteX1" fmla="*/ 664191 w 758588"/>
                <a:gd name="connsiteY1" fmla="*/ 1167062 h 1771353"/>
                <a:gd name="connsiteX2" fmla="*/ 186519 w 758588"/>
                <a:gd name="connsiteY2" fmla="*/ 901689 h 1771353"/>
                <a:gd name="connsiteX3" fmla="*/ 50042 w 758588"/>
                <a:gd name="connsiteY3" fmla="*/ 146360 h 1771353"/>
                <a:gd name="connsiteX4" fmla="*/ 486770 w 758588"/>
                <a:gd name="connsiteY4" fmla="*/ 23530 h 1771353"/>
                <a:gd name="connsiteX5" fmla="*/ 486770 w 758588"/>
                <a:gd name="connsiteY5" fmla="*/ 23530 h 1771353"/>
                <a:gd name="connsiteX6" fmla="*/ 486770 w 758588"/>
                <a:gd name="connsiteY6" fmla="*/ 50826 h 1771353"/>
                <a:gd name="connsiteX0" fmla="*/ 636896 w 739254"/>
                <a:gd name="connsiteY0" fmla="*/ 1771353 h 1771353"/>
                <a:gd name="connsiteX1" fmla="*/ 664191 w 739254"/>
                <a:gd name="connsiteY1" fmla="*/ 1167062 h 1771353"/>
                <a:gd name="connsiteX2" fmla="*/ 186519 w 739254"/>
                <a:gd name="connsiteY2" fmla="*/ 901689 h 1771353"/>
                <a:gd name="connsiteX3" fmla="*/ 50042 w 739254"/>
                <a:gd name="connsiteY3" fmla="*/ 146360 h 1771353"/>
                <a:gd name="connsiteX4" fmla="*/ 486770 w 739254"/>
                <a:gd name="connsiteY4" fmla="*/ 23530 h 1771353"/>
                <a:gd name="connsiteX5" fmla="*/ 486770 w 739254"/>
                <a:gd name="connsiteY5" fmla="*/ 23530 h 1771353"/>
                <a:gd name="connsiteX6" fmla="*/ 486770 w 739254"/>
                <a:gd name="connsiteY6" fmla="*/ 50826 h 17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54" h="1771353">
                  <a:moveTo>
                    <a:pt x="636896" y="1771353"/>
                  </a:moveTo>
                  <a:cubicBezTo>
                    <a:pt x="717644" y="1557385"/>
                    <a:pt x="739254" y="1312006"/>
                    <a:pt x="664191" y="1167062"/>
                  </a:cubicBezTo>
                  <a:cubicBezTo>
                    <a:pt x="589128" y="1022118"/>
                    <a:pt x="288877" y="1071806"/>
                    <a:pt x="186519" y="901689"/>
                  </a:cubicBezTo>
                  <a:cubicBezTo>
                    <a:pt x="84161" y="731572"/>
                    <a:pt x="0" y="292720"/>
                    <a:pt x="50042" y="146360"/>
                  </a:cubicBezTo>
                  <a:cubicBezTo>
                    <a:pt x="100084" y="0"/>
                    <a:pt x="486770" y="23530"/>
                    <a:pt x="486770" y="23530"/>
                  </a:cubicBezTo>
                  <a:lnTo>
                    <a:pt x="486770" y="23530"/>
                  </a:lnTo>
                  <a:lnTo>
                    <a:pt x="486770" y="50826"/>
                  </a:lnTo>
                </a:path>
              </a:pathLst>
            </a:cu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arrow" w="lg" len="lg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5839" y="3098042"/>
              <a:ext cx="1733266" cy="1015663"/>
            </a:xfrm>
            <a:prstGeom prst="rect">
              <a:avLst/>
            </a:prstGeom>
            <a:noFill/>
            <a:ln w="28575">
              <a:solidFill>
                <a:srgbClr val="24E63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Only place where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Itop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equals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Ibottom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34770" y="4628867"/>
            <a:ext cx="2497541" cy="707886"/>
            <a:chOff x="3875964" y="4833583"/>
            <a:chExt cx="2497541" cy="707886"/>
          </a:xfrm>
        </p:grpSpPr>
        <p:sp>
          <p:nvSpPr>
            <p:cNvPr id="35" name="TextBox 34"/>
            <p:cNvSpPr txBox="1"/>
            <p:nvPr/>
          </p:nvSpPr>
          <p:spPr>
            <a:xfrm>
              <a:off x="5079242" y="4833583"/>
              <a:ext cx="1294263" cy="707886"/>
            </a:xfrm>
            <a:prstGeom prst="rect">
              <a:avLst/>
            </a:prstGeom>
            <a:noFill/>
            <a:ln w="28575">
              <a:solidFill>
                <a:srgbClr val="24E63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Operating point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3875964" y="5022376"/>
              <a:ext cx="1009935" cy="259308"/>
            </a:xfrm>
            <a:custGeom>
              <a:avLst/>
              <a:gdLst>
                <a:gd name="connsiteX0" fmla="*/ 764275 w 764275"/>
                <a:gd name="connsiteY0" fmla="*/ 141027 h 141027"/>
                <a:gd name="connsiteX1" fmla="*/ 409433 w 764275"/>
                <a:gd name="connsiteY1" fmla="*/ 113731 h 141027"/>
                <a:gd name="connsiteX2" fmla="*/ 204716 w 764275"/>
                <a:gd name="connsiteY2" fmla="*/ 18197 h 141027"/>
                <a:gd name="connsiteX3" fmla="*/ 0 w 764275"/>
                <a:gd name="connsiteY3" fmla="*/ 4549 h 141027"/>
                <a:gd name="connsiteX4" fmla="*/ 0 w 764275"/>
                <a:gd name="connsiteY4" fmla="*/ 4549 h 141027"/>
                <a:gd name="connsiteX0" fmla="*/ 1078174 w 1078174"/>
                <a:gd name="connsiteY0" fmla="*/ 272956 h 272956"/>
                <a:gd name="connsiteX1" fmla="*/ 723332 w 1078174"/>
                <a:gd name="connsiteY1" fmla="*/ 245660 h 272956"/>
                <a:gd name="connsiteX2" fmla="*/ 518615 w 1078174"/>
                <a:gd name="connsiteY2" fmla="*/ 150126 h 272956"/>
                <a:gd name="connsiteX3" fmla="*/ 313899 w 1078174"/>
                <a:gd name="connsiteY3" fmla="*/ 136478 h 272956"/>
                <a:gd name="connsiteX4" fmla="*/ 0 w 1078174"/>
                <a:gd name="connsiteY4" fmla="*/ 0 h 272956"/>
                <a:gd name="connsiteX0" fmla="*/ 1009935 w 1009935"/>
                <a:gd name="connsiteY0" fmla="*/ 259308 h 259308"/>
                <a:gd name="connsiteX1" fmla="*/ 655093 w 1009935"/>
                <a:gd name="connsiteY1" fmla="*/ 232012 h 259308"/>
                <a:gd name="connsiteX2" fmla="*/ 450376 w 1009935"/>
                <a:gd name="connsiteY2" fmla="*/ 136478 h 259308"/>
                <a:gd name="connsiteX3" fmla="*/ 245660 w 1009935"/>
                <a:gd name="connsiteY3" fmla="*/ 122830 h 259308"/>
                <a:gd name="connsiteX4" fmla="*/ 0 w 1009935"/>
                <a:gd name="connsiteY4" fmla="*/ 0 h 259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935" h="259308">
                  <a:moveTo>
                    <a:pt x="1009935" y="259308"/>
                  </a:moveTo>
                  <a:cubicBezTo>
                    <a:pt x="879144" y="255896"/>
                    <a:pt x="748353" y="252484"/>
                    <a:pt x="655093" y="232012"/>
                  </a:cubicBezTo>
                  <a:cubicBezTo>
                    <a:pt x="561833" y="211540"/>
                    <a:pt x="518615" y="154675"/>
                    <a:pt x="450376" y="136478"/>
                  </a:cubicBezTo>
                  <a:cubicBezTo>
                    <a:pt x="382137" y="118281"/>
                    <a:pt x="320723" y="145576"/>
                    <a:pt x="245660" y="122830"/>
                  </a:cubicBezTo>
                  <a:cubicBezTo>
                    <a:pt x="170597" y="100084"/>
                    <a:pt x="104633" y="45493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Oval 37"/>
          <p:cNvSpPr/>
          <p:nvPr/>
        </p:nvSpPr>
        <p:spPr bwMode="auto">
          <a:xfrm>
            <a:off x="3193576" y="4640238"/>
            <a:ext cx="163773" cy="204717"/>
          </a:xfrm>
          <a:prstGeom prst="ellipse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6809E-6 L -2.77778E-6 0.18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18195 L -4.16667E-6 -2.96296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756" y="3232093"/>
            <a:ext cx="6761399" cy="330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1280"/>
            <a:ext cx="7924800" cy="762000"/>
          </a:xfrm>
        </p:spPr>
        <p:txBody>
          <a:bodyPr/>
          <a:lstStyle/>
          <a:p>
            <a:r>
              <a:rPr lang="en-US" sz="3200" dirty="0" smtClean="0"/>
              <a:t>Steps for load line analysis</a:t>
            </a:r>
            <a:br>
              <a:rPr lang="en-US" sz="3200" dirty="0" smtClean="0"/>
            </a:br>
            <a:r>
              <a:rPr lang="en-US" sz="3200" dirty="0" smtClean="0"/>
              <a:t>Example 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4000"/>
            <a:ext cx="5972032" cy="1833349"/>
          </a:xfrm>
        </p:spPr>
        <p:txBody>
          <a:bodyPr/>
          <a:lstStyle/>
          <a:p>
            <a:r>
              <a:rPr lang="en-US" dirty="0" smtClean="0"/>
              <a:t>Cut it in half</a:t>
            </a:r>
          </a:p>
          <a:p>
            <a:r>
              <a:rPr lang="en-US" dirty="0" smtClean="0"/>
              <a:t>Graph each half separately</a:t>
            </a:r>
          </a:p>
          <a:p>
            <a:r>
              <a:rPr lang="en-US" dirty="0" smtClean="0"/>
              <a:t>Find where both are satisfied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21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3913" y="1654579"/>
            <a:ext cx="10763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6393" y="2870294"/>
            <a:ext cx="10572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8018" y="1572549"/>
            <a:ext cx="4762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00407" y="2745616"/>
            <a:ext cx="476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0018" y="3401349"/>
            <a:ext cx="781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/>
          <p:nvPr/>
        </p:nvGrpSpPr>
        <p:grpSpPr>
          <a:xfrm>
            <a:off x="354842" y="3603008"/>
            <a:ext cx="1514901" cy="369332"/>
            <a:chOff x="354842" y="3603008"/>
            <a:chExt cx="1514901" cy="369332"/>
          </a:xfrm>
        </p:grpSpPr>
        <p:sp>
          <p:nvSpPr>
            <p:cNvPr id="15" name="Oval 14"/>
            <p:cNvSpPr/>
            <p:nvPr/>
          </p:nvSpPr>
          <p:spPr bwMode="auto">
            <a:xfrm>
              <a:off x="1651379" y="3630304"/>
              <a:ext cx="218364" cy="19106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4842" y="3603008"/>
              <a:ext cx="12234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VDD/</a:t>
              </a:r>
              <a:r>
                <a:rPr lang="en-US" dirty="0" err="1" smtClean="0"/>
                <a:t>Rtop</a:t>
              </a:r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 bwMode="auto">
          <a:xfrm>
            <a:off x="5024651" y="5925402"/>
            <a:ext cx="218364" cy="19106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>
            <a:stCxn id="15" idx="5"/>
            <a:endCxn id="19" idx="1"/>
          </p:cNvCxnSpPr>
          <p:nvPr/>
        </p:nvCxnSpPr>
        <p:spPr bwMode="auto">
          <a:xfrm>
            <a:off x="1837764" y="3793392"/>
            <a:ext cx="3218866" cy="215999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2291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8127" y="3343131"/>
            <a:ext cx="1190625" cy="114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Freeform 26"/>
          <p:cNvSpPr/>
          <p:nvPr/>
        </p:nvSpPr>
        <p:spPr bwMode="auto">
          <a:xfrm>
            <a:off x="1774208" y="4544704"/>
            <a:ext cx="3739487" cy="1460311"/>
          </a:xfrm>
          <a:custGeom>
            <a:avLst/>
            <a:gdLst>
              <a:gd name="connsiteX0" fmla="*/ 0 w 3912358"/>
              <a:gd name="connsiteY0" fmla="*/ 1471684 h 1471684"/>
              <a:gd name="connsiteX1" fmla="*/ 218364 w 3912358"/>
              <a:gd name="connsiteY1" fmla="*/ 1021308 h 1471684"/>
              <a:gd name="connsiteX2" fmla="*/ 586854 w 3912358"/>
              <a:gd name="connsiteY2" fmla="*/ 461750 h 1471684"/>
              <a:gd name="connsiteX3" fmla="*/ 1064525 w 3912358"/>
              <a:gd name="connsiteY3" fmla="*/ 243385 h 1471684"/>
              <a:gd name="connsiteX4" fmla="*/ 3466531 w 3912358"/>
              <a:gd name="connsiteY4" fmla="*/ 38669 h 1471684"/>
              <a:gd name="connsiteX5" fmla="*/ 3739487 w 3912358"/>
              <a:gd name="connsiteY5" fmla="*/ 11373 h 1471684"/>
              <a:gd name="connsiteX0" fmla="*/ 0 w 3739487"/>
              <a:gd name="connsiteY0" fmla="*/ 1460311 h 1460311"/>
              <a:gd name="connsiteX1" fmla="*/ 218364 w 3739487"/>
              <a:gd name="connsiteY1" fmla="*/ 1009935 h 1460311"/>
              <a:gd name="connsiteX2" fmla="*/ 586854 w 3739487"/>
              <a:gd name="connsiteY2" fmla="*/ 450377 h 1460311"/>
              <a:gd name="connsiteX3" fmla="*/ 1064525 w 3739487"/>
              <a:gd name="connsiteY3" fmla="*/ 232012 h 1460311"/>
              <a:gd name="connsiteX4" fmla="*/ 3739487 w 3739487"/>
              <a:gd name="connsiteY4" fmla="*/ 0 h 146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9487" h="1460311">
                <a:moveTo>
                  <a:pt x="0" y="1460311"/>
                </a:moveTo>
                <a:cubicBezTo>
                  <a:pt x="60277" y="1319284"/>
                  <a:pt x="120555" y="1178257"/>
                  <a:pt x="218364" y="1009935"/>
                </a:cubicBezTo>
                <a:cubicBezTo>
                  <a:pt x="316173" y="841613"/>
                  <a:pt x="445827" y="580031"/>
                  <a:pt x="586854" y="450377"/>
                </a:cubicBezTo>
                <a:cubicBezTo>
                  <a:pt x="727881" y="320723"/>
                  <a:pt x="539086" y="307075"/>
                  <a:pt x="1064525" y="232012"/>
                </a:cubicBezTo>
                <a:cubicBezTo>
                  <a:pt x="1589964" y="156949"/>
                  <a:pt x="3182203" y="48336"/>
                  <a:pt x="3739487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oup 27"/>
          <p:cNvGrpSpPr/>
          <p:nvPr/>
        </p:nvGrpSpPr>
        <p:grpSpPr>
          <a:xfrm>
            <a:off x="2624920" y="3002512"/>
            <a:ext cx="2301923" cy="1651379"/>
            <a:chOff x="3157182" y="3098042"/>
            <a:chExt cx="2301923" cy="1651379"/>
          </a:xfrm>
        </p:grpSpPr>
        <p:sp>
          <p:nvSpPr>
            <p:cNvPr id="31" name="Freeform 30"/>
            <p:cNvSpPr/>
            <p:nvPr/>
          </p:nvSpPr>
          <p:spPr bwMode="auto">
            <a:xfrm>
              <a:off x="3157182" y="3338609"/>
              <a:ext cx="739254" cy="1410812"/>
            </a:xfrm>
            <a:custGeom>
              <a:avLst/>
              <a:gdLst>
                <a:gd name="connsiteX0" fmla="*/ 686938 w 930323"/>
                <a:gd name="connsiteY0" fmla="*/ 1542197 h 1542197"/>
                <a:gd name="connsiteX1" fmla="*/ 850711 w 930323"/>
                <a:gd name="connsiteY1" fmla="*/ 1023582 h 1542197"/>
                <a:gd name="connsiteX2" fmla="*/ 209266 w 930323"/>
                <a:gd name="connsiteY2" fmla="*/ 586854 h 1542197"/>
                <a:gd name="connsiteX3" fmla="*/ 45493 w 930323"/>
                <a:gd name="connsiteY3" fmla="*/ 122830 h 1542197"/>
                <a:gd name="connsiteX4" fmla="*/ 482221 w 930323"/>
                <a:gd name="connsiteY4" fmla="*/ 0 h 1542197"/>
                <a:gd name="connsiteX5" fmla="*/ 482221 w 930323"/>
                <a:gd name="connsiteY5" fmla="*/ 0 h 1542197"/>
                <a:gd name="connsiteX6" fmla="*/ 482221 w 930323"/>
                <a:gd name="connsiteY6" fmla="*/ 27296 h 1542197"/>
                <a:gd name="connsiteX0" fmla="*/ 691487 w 939421"/>
                <a:gd name="connsiteY0" fmla="*/ 1565727 h 1565727"/>
                <a:gd name="connsiteX1" fmla="*/ 855260 w 939421"/>
                <a:gd name="connsiteY1" fmla="*/ 1047112 h 1565727"/>
                <a:gd name="connsiteX2" fmla="*/ 186519 w 939421"/>
                <a:gd name="connsiteY2" fmla="*/ 901689 h 1565727"/>
                <a:gd name="connsiteX3" fmla="*/ 50042 w 939421"/>
                <a:gd name="connsiteY3" fmla="*/ 146360 h 1565727"/>
                <a:gd name="connsiteX4" fmla="*/ 486770 w 939421"/>
                <a:gd name="connsiteY4" fmla="*/ 23530 h 1565727"/>
                <a:gd name="connsiteX5" fmla="*/ 486770 w 939421"/>
                <a:gd name="connsiteY5" fmla="*/ 23530 h 1565727"/>
                <a:gd name="connsiteX6" fmla="*/ 486770 w 939421"/>
                <a:gd name="connsiteY6" fmla="*/ 50826 h 1565727"/>
                <a:gd name="connsiteX0" fmla="*/ 636896 w 930323"/>
                <a:gd name="connsiteY0" fmla="*/ 1771353 h 1771353"/>
                <a:gd name="connsiteX1" fmla="*/ 855260 w 930323"/>
                <a:gd name="connsiteY1" fmla="*/ 1047112 h 1771353"/>
                <a:gd name="connsiteX2" fmla="*/ 186519 w 930323"/>
                <a:gd name="connsiteY2" fmla="*/ 901689 h 1771353"/>
                <a:gd name="connsiteX3" fmla="*/ 50042 w 930323"/>
                <a:gd name="connsiteY3" fmla="*/ 146360 h 1771353"/>
                <a:gd name="connsiteX4" fmla="*/ 486770 w 930323"/>
                <a:gd name="connsiteY4" fmla="*/ 23530 h 1771353"/>
                <a:gd name="connsiteX5" fmla="*/ 486770 w 930323"/>
                <a:gd name="connsiteY5" fmla="*/ 23530 h 1771353"/>
                <a:gd name="connsiteX6" fmla="*/ 486770 w 930323"/>
                <a:gd name="connsiteY6" fmla="*/ 50826 h 1771353"/>
                <a:gd name="connsiteX0" fmla="*/ 636896 w 758588"/>
                <a:gd name="connsiteY0" fmla="*/ 1771353 h 1771353"/>
                <a:gd name="connsiteX1" fmla="*/ 664191 w 758588"/>
                <a:gd name="connsiteY1" fmla="*/ 1167062 h 1771353"/>
                <a:gd name="connsiteX2" fmla="*/ 186519 w 758588"/>
                <a:gd name="connsiteY2" fmla="*/ 901689 h 1771353"/>
                <a:gd name="connsiteX3" fmla="*/ 50042 w 758588"/>
                <a:gd name="connsiteY3" fmla="*/ 146360 h 1771353"/>
                <a:gd name="connsiteX4" fmla="*/ 486770 w 758588"/>
                <a:gd name="connsiteY4" fmla="*/ 23530 h 1771353"/>
                <a:gd name="connsiteX5" fmla="*/ 486770 w 758588"/>
                <a:gd name="connsiteY5" fmla="*/ 23530 h 1771353"/>
                <a:gd name="connsiteX6" fmla="*/ 486770 w 758588"/>
                <a:gd name="connsiteY6" fmla="*/ 50826 h 1771353"/>
                <a:gd name="connsiteX0" fmla="*/ 636896 w 739254"/>
                <a:gd name="connsiteY0" fmla="*/ 1771353 h 1771353"/>
                <a:gd name="connsiteX1" fmla="*/ 664191 w 739254"/>
                <a:gd name="connsiteY1" fmla="*/ 1167062 h 1771353"/>
                <a:gd name="connsiteX2" fmla="*/ 186519 w 739254"/>
                <a:gd name="connsiteY2" fmla="*/ 901689 h 1771353"/>
                <a:gd name="connsiteX3" fmla="*/ 50042 w 739254"/>
                <a:gd name="connsiteY3" fmla="*/ 146360 h 1771353"/>
                <a:gd name="connsiteX4" fmla="*/ 486770 w 739254"/>
                <a:gd name="connsiteY4" fmla="*/ 23530 h 1771353"/>
                <a:gd name="connsiteX5" fmla="*/ 486770 w 739254"/>
                <a:gd name="connsiteY5" fmla="*/ 23530 h 1771353"/>
                <a:gd name="connsiteX6" fmla="*/ 486770 w 739254"/>
                <a:gd name="connsiteY6" fmla="*/ 50826 h 17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54" h="1771353">
                  <a:moveTo>
                    <a:pt x="636896" y="1771353"/>
                  </a:moveTo>
                  <a:cubicBezTo>
                    <a:pt x="717644" y="1557385"/>
                    <a:pt x="739254" y="1312006"/>
                    <a:pt x="664191" y="1167062"/>
                  </a:cubicBezTo>
                  <a:cubicBezTo>
                    <a:pt x="589128" y="1022118"/>
                    <a:pt x="288877" y="1071806"/>
                    <a:pt x="186519" y="901689"/>
                  </a:cubicBezTo>
                  <a:cubicBezTo>
                    <a:pt x="84161" y="731572"/>
                    <a:pt x="0" y="292720"/>
                    <a:pt x="50042" y="146360"/>
                  </a:cubicBezTo>
                  <a:cubicBezTo>
                    <a:pt x="100084" y="0"/>
                    <a:pt x="486770" y="23530"/>
                    <a:pt x="486770" y="23530"/>
                  </a:cubicBezTo>
                  <a:lnTo>
                    <a:pt x="486770" y="23530"/>
                  </a:lnTo>
                  <a:lnTo>
                    <a:pt x="486770" y="50826"/>
                  </a:lnTo>
                </a:path>
              </a:pathLst>
            </a:cu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arrow" w="lg" len="lg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5839" y="3098042"/>
              <a:ext cx="1733266" cy="1015663"/>
            </a:xfrm>
            <a:prstGeom prst="rect">
              <a:avLst/>
            </a:prstGeom>
            <a:noFill/>
            <a:ln w="28575">
              <a:solidFill>
                <a:srgbClr val="24E63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Only place where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Itop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equals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Ibottom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33"/>
          <p:cNvGrpSpPr/>
          <p:nvPr/>
        </p:nvGrpSpPr>
        <p:grpSpPr>
          <a:xfrm>
            <a:off x="3534770" y="4628867"/>
            <a:ext cx="2497541" cy="707886"/>
            <a:chOff x="3875964" y="4833583"/>
            <a:chExt cx="2497541" cy="707886"/>
          </a:xfrm>
        </p:grpSpPr>
        <p:sp>
          <p:nvSpPr>
            <p:cNvPr id="35" name="TextBox 34"/>
            <p:cNvSpPr txBox="1"/>
            <p:nvPr/>
          </p:nvSpPr>
          <p:spPr>
            <a:xfrm>
              <a:off x="5079242" y="4833583"/>
              <a:ext cx="1294263" cy="707886"/>
            </a:xfrm>
            <a:prstGeom prst="rect">
              <a:avLst/>
            </a:prstGeom>
            <a:noFill/>
            <a:ln w="28575">
              <a:solidFill>
                <a:srgbClr val="24E63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Operating point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3875964" y="5022376"/>
              <a:ext cx="1009935" cy="259308"/>
            </a:xfrm>
            <a:custGeom>
              <a:avLst/>
              <a:gdLst>
                <a:gd name="connsiteX0" fmla="*/ 764275 w 764275"/>
                <a:gd name="connsiteY0" fmla="*/ 141027 h 141027"/>
                <a:gd name="connsiteX1" fmla="*/ 409433 w 764275"/>
                <a:gd name="connsiteY1" fmla="*/ 113731 h 141027"/>
                <a:gd name="connsiteX2" fmla="*/ 204716 w 764275"/>
                <a:gd name="connsiteY2" fmla="*/ 18197 h 141027"/>
                <a:gd name="connsiteX3" fmla="*/ 0 w 764275"/>
                <a:gd name="connsiteY3" fmla="*/ 4549 h 141027"/>
                <a:gd name="connsiteX4" fmla="*/ 0 w 764275"/>
                <a:gd name="connsiteY4" fmla="*/ 4549 h 141027"/>
                <a:gd name="connsiteX0" fmla="*/ 1078174 w 1078174"/>
                <a:gd name="connsiteY0" fmla="*/ 272956 h 272956"/>
                <a:gd name="connsiteX1" fmla="*/ 723332 w 1078174"/>
                <a:gd name="connsiteY1" fmla="*/ 245660 h 272956"/>
                <a:gd name="connsiteX2" fmla="*/ 518615 w 1078174"/>
                <a:gd name="connsiteY2" fmla="*/ 150126 h 272956"/>
                <a:gd name="connsiteX3" fmla="*/ 313899 w 1078174"/>
                <a:gd name="connsiteY3" fmla="*/ 136478 h 272956"/>
                <a:gd name="connsiteX4" fmla="*/ 0 w 1078174"/>
                <a:gd name="connsiteY4" fmla="*/ 0 h 272956"/>
                <a:gd name="connsiteX0" fmla="*/ 1009935 w 1009935"/>
                <a:gd name="connsiteY0" fmla="*/ 259308 h 259308"/>
                <a:gd name="connsiteX1" fmla="*/ 655093 w 1009935"/>
                <a:gd name="connsiteY1" fmla="*/ 232012 h 259308"/>
                <a:gd name="connsiteX2" fmla="*/ 450376 w 1009935"/>
                <a:gd name="connsiteY2" fmla="*/ 136478 h 259308"/>
                <a:gd name="connsiteX3" fmla="*/ 245660 w 1009935"/>
                <a:gd name="connsiteY3" fmla="*/ 122830 h 259308"/>
                <a:gd name="connsiteX4" fmla="*/ 0 w 1009935"/>
                <a:gd name="connsiteY4" fmla="*/ 0 h 259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935" h="259308">
                  <a:moveTo>
                    <a:pt x="1009935" y="259308"/>
                  </a:moveTo>
                  <a:cubicBezTo>
                    <a:pt x="879144" y="255896"/>
                    <a:pt x="748353" y="252484"/>
                    <a:pt x="655093" y="232012"/>
                  </a:cubicBezTo>
                  <a:cubicBezTo>
                    <a:pt x="561833" y="211540"/>
                    <a:pt x="518615" y="154675"/>
                    <a:pt x="450376" y="136478"/>
                  </a:cubicBezTo>
                  <a:cubicBezTo>
                    <a:pt x="382137" y="118281"/>
                    <a:pt x="320723" y="145576"/>
                    <a:pt x="245660" y="122830"/>
                  </a:cubicBezTo>
                  <a:cubicBezTo>
                    <a:pt x="170597" y="100084"/>
                    <a:pt x="104633" y="45493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Oval 37"/>
          <p:cNvSpPr/>
          <p:nvPr/>
        </p:nvSpPr>
        <p:spPr bwMode="auto">
          <a:xfrm>
            <a:off x="3193576" y="4640238"/>
            <a:ext cx="163773" cy="204717"/>
          </a:xfrm>
          <a:prstGeom prst="ellipse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37277" y="2019868"/>
            <a:ext cx="818866" cy="818866"/>
            <a:chOff x="6155140" y="2006221"/>
            <a:chExt cx="818866" cy="818866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6960358" y="2006221"/>
              <a:ext cx="13648" cy="81886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6155140" y="2156347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Itop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94710" y="3718159"/>
            <a:ext cx="461665" cy="1245854"/>
            <a:chOff x="7455451" y="1941675"/>
            <a:chExt cx="461665" cy="1245854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7465325" y="1951630"/>
              <a:ext cx="13648" cy="81886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 rot="16200000">
              <a:off x="7063357" y="2333769"/>
              <a:ext cx="12458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Ibottom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906973" y="4981433"/>
            <a:ext cx="736292" cy="1573819"/>
            <a:chOff x="3439235" y="5008728"/>
            <a:chExt cx="736292" cy="1573819"/>
          </a:xfrm>
        </p:grpSpPr>
        <p:cxnSp>
          <p:nvCxnSpPr>
            <p:cNvPr id="40" name="Straight Connector 39"/>
            <p:cNvCxnSpPr/>
            <p:nvPr/>
          </p:nvCxnSpPr>
          <p:spPr bwMode="auto">
            <a:xfrm>
              <a:off x="3807725" y="5008728"/>
              <a:ext cx="0" cy="1173708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3439235" y="6182437"/>
              <a:ext cx="736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FF00"/>
                  </a:solidFill>
                </a:rPr>
                <a:t>Vout</a:t>
              </a:r>
              <a:endParaRPr lang="en-US" sz="2000" b="1" dirty="0">
                <a:solidFill>
                  <a:srgbClr val="00FF00"/>
                </a:solidFill>
              </a:endParaRPr>
            </a:p>
          </p:txBody>
        </p:sp>
      </p:grpSp>
      <p:sp>
        <p:nvSpPr>
          <p:cNvPr id="42" name="Oval 41"/>
          <p:cNvSpPr/>
          <p:nvPr/>
        </p:nvSpPr>
        <p:spPr bwMode="auto">
          <a:xfrm>
            <a:off x="3195852" y="5870812"/>
            <a:ext cx="163773" cy="204717"/>
          </a:xfrm>
          <a:prstGeom prst="ellips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 rot="5400000">
            <a:off x="1738929" y="3806611"/>
            <a:ext cx="523220" cy="1812878"/>
            <a:chOff x="3539086" y="4200781"/>
            <a:chExt cx="523220" cy="1812878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16200000" flipH="1" flipV="1">
              <a:off x="3100085" y="4910468"/>
              <a:ext cx="1433019" cy="13646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 rot="16200000">
              <a:off x="3638632" y="5589985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FF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800" b="1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6" name="Oval 45"/>
          <p:cNvSpPr/>
          <p:nvPr/>
        </p:nvSpPr>
        <p:spPr bwMode="auto">
          <a:xfrm>
            <a:off x="1669577" y="4631141"/>
            <a:ext cx="163773" cy="204717"/>
          </a:xfrm>
          <a:prstGeom prst="ellips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0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61979" y="236376"/>
            <a:ext cx="2805630" cy="1030372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 smtClean="0"/>
              <a:t>Inverter – More detail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0" y="1485708"/>
            <a:ext cx="4924425" cy="5014619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NMOS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Cutoff</a:t>
            </a:r>
            <a:r>
              <a:rPr lang="en-US" dirty="0" smtClean="0"/>
              <a:t> (VGS &lt; VTN)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Linear</a:t>
            </a:r>
            <a:r>
              <a:rPr lang="en-US" dirty="0" smtClean="0"/>
              <a:t>, </a:t>
            </a:r>
            <a:r>
              <a:rPr lang="en-US" dirty="0" err="1" smtClean="0"/>
              <a:t>Ohmic</a:t>
            </a:r>
            <a:r>
              <a:rPr lang="en-US" dirty="0" smtClean="0"/>
              <a:t>, resistive</a:t>
            </a:r>
          </a:p>
          <a:p>
            <a:pPr lvl="1">
              <a:buFontTx/>
              <a:buNone/>
            </a:pPr>
            <a:r>
              <a:rPr lang="en-US" dirty="0" smtClean="0"/>
              <a:t>     </a:t>
            </a:r>
            <a:r>
              <a:rPr lang="en-US" sz="2000" dirty="0" smtClean="0"/>
              <a:t>(VGS &gt; VTN, VDS &lt; VGS-VT)</a:t>
            </a:r>
            <a:r>
              <a:rPr lang="en-US" dirty="0" smtClean="0"/>
              <a:t> </a:t>
            </a:r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Active</a:t>
            </a:r>
            <a:r>
              <a:rPr lang="en-US" dirty="0" smtClean="0"/>
              <a:t>, saturation, pinch-off</a:t>
            </a:r>
          </a:p>
          <a:p>
            <a:pPr lvl="1">
              <a:buFontTx/>
              <a:buNone/>
            </a:pPr>
            <a:r>
              <a:rPr lang="en-US" dirty="0" smtClean="0"/>
              <a:t>     </a:t>
            </a:r>
            <a:r>
              <a:rPr lang="en-US" sz="2000" dirty="0" smtClean="0"/>
              <a:t>(VGS &gt; VTN, VDS &gt; VGS-VT)</a:t>
            </a:r>
            <a:r>
              <a:rPr lang="en-US" dirty="0" smtClean="0"/>
              <a:t> </a:t>
            </a:r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205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22302" y="6553200"/>
            <a:ext cx="2866086" cy="474663"/>
          </a:xfrm>
          <a:noFill/>
        </p:spPr>
        <p:txBody>
          <a:bodyPr/>
          <a:lstStyle/>
          <a:p>
            <a:r>
              <a:rPr lang="en-US" dirty="0" smtClean="0"/>
              <a:t>W2018: EE307 Inverter analysis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01930" y="2497652"/>
            <a:ext cx="6002924" cy="3944201"/>
            <a:chOff x="-107459" y="2468875"/>
            <a:chExt cx="5361671" cy="3943557"/>
          </a:xfrm>
        </p:grpSpPr>
        <p:sp>
          <p:nvSpPr>
            <p:cNvPr id="7" name="Rectangle 6"/>
            <p:cNvSpPr/>
            <p:nvPr/>
          </p:nvSpPr>
          <p:spPr>
            <a:xfrm>
              <a:off x="-86878" y="2468875"/>
              <a:ext cx="1267619" cy="460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07459" y="3813267"/>
              <a:ext cx="5361671" cy="882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-55876" y="5528338"/>
              <a:ext cx="4416817" cy="884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482042" y="2155375"/>
            <a:ext cx="2082496" cy="163121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NOTE: IDS &gt; 0</a:t>
            </a:r>
          </a:p>
          <a:p>
            <a:r>
              <a:rPr lang="en-US" sz="2000" b="1" dirty="0"/>
              <a:t>	VGS &gt; 0</a:t>
            </a:r>
          </a:p>
          <a:p>
            <a:r>
              <a:rPr lang="en-US" sz="2000" b="1" dirty="0"/>
              <a:t>	VT &gt; 0</a:t>
            </a:r>
          </a:p>
          <a:p>
            <a:r>
              <a:rPr lang="en-US" sz="2000" b="1" dirty="0"/>
              <a:t>	VDS &gt; 0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n</a:t>
            </a:r>
            <a:r>
              <a:rPr lang="en-US" sz="2000" b="1" dirty="0"/>
              <a:t>’ &gt; 0</a:t>
            </a:r>
            <a:r>
              <a:rPr lang="en-US" sz="1400" dirty="0"/>
              <a:t>	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424722"/>
            <a:ext cx="827088" cy="488950"/>
          </a:xfrm>
        </p:spPr>
        <p:txBody>
          <a:bodyPr/>
          <a:lstStyle/>
          <a:p>
            <a:pPr>
              <a:defRPr/>
            </a:pPr>
            <a:fld id="{8742922B-BF55-4B0D-A374-B15B5B06FDC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9722" y="1965649"/>
            <a:ext cx="2342785" cy="28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37442" y="2528443"/>
          <a:ext cx="5967412" cy="380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72" name="Equation" r:id="rId5" imgW="3098520" imgH="1968480" progId="Equation.3">
                  <p:embed/>
                </p:oleObj>
              </mc:Choice>
              <mc:Fallback>
                <p:oleObj name="Equation" r:id="rId5" imgW="3098520" imgH="196848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42" y="2528443"/>
                        <a:ext cx="5967412" cy="380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96356" y="4820346"/>
            <a:ext cx="29179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Case 1: Vin=3.3V</a:t>
            </a:r>
          </a:p>
          <a:p>
            <a:r>
              <a:rPr lang="en-US" sz="2000" dirty="0" smtClean="0"/>
              <a:t>Case 2: Vin=GND</a:t>
            </a:r>
          </a:p>
          <a:p>
            <a:r>
              <a:rPr lang="en-US" sz="2000" dirty="0" smtClean="0"/>
              <a:t>Case 3: Vin=VTN</a:t>
            </a:r>
          </a:p>
          <a:p>
            <a:r>
              <a:rPr lang="en-US" sz="2000" dirty="0" smtClean="0"/>
              <a:t>Case 4: Vin=VDD-|VTP|</a:t>
            </a:r>
          </a:p>
          <a:p>
            <a:r>
              <a:rPr lang="en-US" sz="2000" dirty="0" smtClean="0"/>
              <a:t>Case 5: Vin=</a:t>
            </a:r>
            <a:r>
              <a:rPr lang="en-US" sz="2000" dirty="0" err="1" smtClean="0"/>
              <a:t>Vsup</a:t>
            </a:r>
            <a:r>
              <a:rPr lang="en-US" sz="2000" dirty="0" smtClean="0"/>
              <a:t>/2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4994" y="0"/>
            <a:ext cx="2154552" cy="19630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9895" y="-14878"/>
            <a:ext cx="1922147" cy="15265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7310" y="111967"/>
            <a:ext cx="2541528" cy="139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06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DC Characteristics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79813" y="6553200"/>
            <a:ext cx="5564187" cy="474663"/>
          </a:xfrm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62000"/>
          </a:xfrm>
        </p:spPr>
        <p:txBody>
          <a:bodyPr/>
          <a:lstStyle/>
          <a:p>
            <a:r>
              <a:rPr lang="en-US" sz="3200" dirty="0" smtClean="0"/>
              <a:t>Looks bad but it’s not as bad as it looks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4000"/>
            <a:ext cx="4107023" cy="5029200"/>
          </a:xfrm>
        </p:spPr>
        <p:txBody>
          <a:bodyPr/>
          <a:lstStyle/>
          <a:p>
            <a:r>
              <a:rPr lang="en-US" dirty="0" smtClean="0"/>
              <a:t>Short circuit current looks bad… But if you are only in the middle region for a short period of time, it doesn’t hurt too much.</a:t>
            </a:r>
          </a:p>
          <a:p>
            <a:r>
              <a:rPr lang="en-US" dirty="0" smtClean="0"/>
              <a:t>If </a:t>
            </a:r>
            <a:r>
              <a:rPr lang="el-GR" dirty="0" smtClean="0"/>
              <a:t>λ</a:t>
            </a:r>
            <a:r>
              <a:rPr lang="en-US" dirty="0" smtClean="0"/>
              <a:t> is small and IDS changes, the circuit will quickly switch </a:t>
            </a:r>
            <a:r>
              <a:rPr lang="en-US" dirty="0" err="1" smtClean="0"/>
              <a:t>Vout</a:t>
            </a:r>
            <a:r>
              <a:rPr lang="en-US" dirty="0" smtClean="0"/>
              <a:t> from high to low or low to high.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8725" y="3636070"/>
            <a:ext cx="4146259" cy="2715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725" y="983406"/>
            <a:ext cx="4323719" cy="2510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088" y="6291590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Explain this to your neighbor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06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559" y="2575635"/>
            <a:ext cx="2301739" cy="2635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99" y="437652"/>
            <a:ext cx="4040113" cy="762000"/>
          </a:xfrm>
        </p:spPr>
        <p:txBody>
          <a:bodyPr/>
          <a:lstStyle/>
          <a:p>
            <a:r>
              <a:rPr lang="en-US" sz="3200" dirty="0" smtClean="0"/>
              <a:t>Finding points on graph w/ math (1/8)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221"/>
            <a:ext cx="7693025" cy="5334000"/>
          </a:xfrm>
        </p:spPr>
        <p:txBody>
          <a:bodyPr/>
          <a:lstStyle/>
          <a:p>
            <a:r>
              <a:rPr lang="en-US" sz="2400" dirty="0" smtClean="0"/>
              <a:t>Vin &lt; VTN</a:t>
            </a:r>
          </a:p>
          <a:p>
            <a:r>
              <a:rPr lang="en-US" sz="2400" dirty="0" smtClean="0"/>
              <a:t>M1 is in cutoff. </a:t>
            </a:r>
          </a:p>
          <a:p>
            <a:r>
              <a:rPr lang="en-US" sz="2400" dirty="0" smtClean="0"/>
              <a:t>The same current must be going through both M1 and M2.</a:t>
            </a:r>
          </a:p>
          <a:p>
            <a:r>
              <a:rPr lang="en-US" sz="2400" dirty="0" smtClean="0"/>
              <a:t>So M2 has to be conducting 0A.</a:t>
            </a:r>
          </a:p>
          <a:p>
            <a:r>
              <a:rPr lang="en-US" sz="2400" dirty="0" smtClean="0"/>
              <a:t>But its VGS=VDD so M2 on.</a:t>
            </a:r>
          </a:p>
          <a:p>
            <a:r>
              <a:rPr lang="en-US" sz="2400" dirty="0" smtClean="0"/>
              <a:t>Region of operation? Linear</a:t>
            </a:r>
          </a:p>
          <a:p>
            <a:r>
              <a:rPr lang="en-US" sz="2400" dirty="0" smtClean="0"/>
              <a:t>VGS is constant and VDS 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changing so what graph 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appropriate?</a:t>
            </a:r>
          </a:p>
          <a:p>
            <a:r>
              <a:rPr lang="en-US" sz="2400" dirty="0" smtClean="0"/>
              <a:t>And where is the PMOS operating?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105" y="13339"/>
            <a:ext cx="4487221" cy="246446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4184608" y="4129645"/>
            <a:ext cx="1253515" cy="442061"/>
          </a:xfrm>
          <a:prstGeom prst="roundRect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758" y="5099124"/>
            <a:ext cx="3048000" cy="1381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536417" y="6210908"/>
            <a:ext cx="193780" cy="138574"/>
            <a:chOff x="3004604" y="4450887"/>
            <a:chExt cx="193780" cy="138574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3004604" y="4450887"/>
              <a:ext cx="193780" cy="1385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3004604" y="4450887"/>
              <a:ext cx="193780" cy="1385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1385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756" y="3232093"/>
            <a:ext cx="6761399" cy="330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868" y="465451"/>
            <a:ext cx="7924800" cy="762000"/>
          </a:xfrm>
        </p:spPr>
        <p:txBody>
          <a:bodyPr/>
          <a:lstStyle/>
          <a:p>
            <a:r>
              <a:rPr lang="en-US" sz="2800" dirty="0" smtClean="0"/>
              <a:t>Need to figure out right </a:t>
            </a:r>
            <a:r>
              <a:rPr lang="en-US" sz="2800" dirty="0" err="1" smtClean="0"/>
              <a:t>Vout</a:t>
            </a:r>
            <a:r>
              <a:rPr lang="en-US" sz="2800" dirty="0" smtClean="0"/>
              <a:t> for equal current through M1 and M2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4000"/>
            <a:ext cx="5972032" cy="1833349"/>
          </a:xfrm>
        </p:spPr>
        <p:txBody>
          <a:bodyPr/>
          <a:lstStyle/>
          <a:p>
            <a:r>
              <a:rPr lang="en-US" dirty="0" smtClean="0"/>
              <a:t>Cut it in half</a:t>
            </a:r>
          </a:p>
          <a:p>
            <a:r>
              <a:rPr lang="en-US" dirty="0" smtClean="0"/>
              <a:t>Graph each half separately</a:t>
            </a:r>
          </a:p>
          <a:p>
            <a:r>
              <a:rPr lang="en-US" dirty="0" smtClean="0"/>
              <a:t>Find where both are satisfied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421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6393" y="2870294"/>
            <a:ext cx="10572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29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8128" y="3370427"/>
            <a:ext cx="1190625" cy="114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Freeform 26"/>
          <p:cNvSpPr/>
          <p:nvPr/>
        </p:nvSpPr>
        <p:spPr bwMode="auto">
          <a:xfrm>
            <a:off x="1774208" y="4544704"/>
            <a:ext cx="3739487" cy="1460311"/>
          </a:xfrm>
          <a:custGeom>
            <a:avLst/>
            <a:gdLst>
              <a:gd name="connsiteX0" fmla="*/ 0 w 3912358"/>
              <a:gd name="connsiteY0" fmla="*/ 1471684 h 1471684"/>
              <a:gd name="connsiteX1" fmla="*/ 218364 w 3912358"/>
              <a:gd name="connsiteY1" fmla="*/ 1021308 h 1471684"/>
              <a:gd name="connsiteX2" fmla="*/ 586854 w 3912358"/>
              <a:gd name="connsiteY2" fmla="*/ 461750 h 1471684"/>
              <a:gd name="connsiteX3" fmla="*/ 1064525 w 3912358"/>
              <a:gd name="connsiteY3" fmla="*/ 243385 h 1471684"/>
              <a:gd name="connsiteX4" fmla="*/ 3466531 w 3912358"/>
              <a:gd name="connsiteY4" fmla="*/ 38669 h 1471684"/>
              <a:gd name="connsiteX5" fmla="*/ 3739487 w 3912358"/>
              <a:gd name="connsiteY5" fmla="*/ 11373 h 1471684"/>
              <a:gd name="connsiteX0" fmla="*/ 0 w 3739487"/>
              <a:gd name="connsiteY0" fmla="*/ 1460311 h 1460311"/>
              <a:gd name="connsiteX1" fmla="*/ 218364 w 3739487"/>
              <a:gd name="connsiteY1" fmla="*/ 1009935 h 1460311"/>
              <a:gd name="connsiteX2" fmla="*/ 586854 w 3739487"/>
              <a:gd name="connsiteY2" fmla="*/ 450377 h 1460311"/>
              <a:gd name="connsiteX3" fmla="*/ 1064525 w 3739487"/>
              <a:gd name="connsiteY3" fmla="*/ 232012 h 1460311"/>
              <a:gd name="connsiteX4" fmla="*/ 3739487 w 3739487"/>
              <a:gd name="connsiteY4" fmla="*/ 0 h 146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9487" h="1460311">
                <a:moveTo>
                  <a:pt x="0" y="1460311"/>
                </a:moveTo>
                <a:cubicBezTo>
                  <a:pt x="60277" y="1319284"/>
                  <a:pt x="120555" y="1178257"/>
                  <a:pt x="218364" y="1009935"/>
                </a:cubicBezTo>
                <a:cubicBezTo>
                  <a:pt x="316173" y="841613"/>
                  <a:pt x="445827" y="580031"/>
                  <a:pt x="586854" y="450377"/>
                </a:cubicBezTo>
                <a:cubicBezTo>
                  <a:pt x="727881" y="320723"/>
                  <a:pt x="539086" y="307075"/>
                  <a:pt x="1064525" y="232012"/>
                </a:cubicBezTo>
                <a:cubicBezTo>
                  <a:pt x="1589964" y="156949"/>
                  <a:pt x="3182203" y="48336"/>
                  <a:pt x="3739487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oup 27"/>
          <p:cNvGrpSpPr/>
          <p:nvPr/>
        </p:nvGrpSpPr>
        <p:grpSpPr>
          <a:xfrm>
            <a:off x="1801504" y="3002512"/>
            <a:ext cx="3125339" cy="2074456"/>
            <a:chOff x="2499812" y="3098042"/>
            <a:chExt cx="2959293" cy="2033516"/>
          </a:xfrm>
        </p:grpSpPr>
        <p:sp>
          <p:nvSpPr>
            <p:cNvPr id="31" name="Freeform 30"/>
            <p:cNvSpPr/>
            <p:nvPr/>
          </p:nvSpPr>
          <p:spPr bwMode="auto">
            <a:xfrm>
              <a:off x="2499812" y="3338609"/>
              <a:ext cx="1144139" cy="1792949"/>
            </a:xfrm>
            <a:custGeom>
              <a:avLst/>
              <a:gdLst>
                <a:gd name="connsiteX0" fmla="*/ 686938 w 930323"/>
                <a:gd name="connsiteY0" fmla="*/ 1542197 h 1542197"/>
                <a:gd name="connsiteX1" fmla="*/ 850711 w 930323"/>
                <a:gd name="connsiteY1" fmla="*/ 1023582 h 1542197"/>
                <a:gd name="connsiteX2" fmla="*/ 209266 w 930323"/>
                <a:gd name="connsiteY2" fmla="*/ 586854 h 1542197"/>
                <a:gd name="connsiteX3" fmla="*/ 45493 w 930323"/>
                <a:gd name="connsiteY3" fmla="*/ 122830 h 1542197"/>
                <a:gd name="connsiteX4" fmla="*/ 482221 w 930323"/>
                <a:gd name="connsiteY4" fmla="*/ 0 h 1542197"/>
                <a:gd name="connsiteX5" fmla="*/ 482221 w 930323"/>
                <a:gd name="connsiteY5" fmla="*/ 0 h 1542197"/>
                <a:gd name="connsiteX6" fmla="*/ 482221 w 930323"/>
                <a:gd name="connsiteY6" fmla="*/ 27296 h 1542197"/>
                <a:gd name="connsiteX0" fmla="*/ 691487 w 939421"/>
                <a:gd name="connsiteY0" fmla="*/ 1565727 h 1565727"/>
                <a:gd name="connsiteX1" fmla="*/ 855260 w 939421"/>
                <a:gd name="connsiteY1" fmla="*/ 1047112 h 1565727"/>
                <a:gd name="connsiteX2" fmla="*/ 186519 w 939421"/>
                <a:gd name="connsiteY2" fmla="*/ 901689 h 1565727"/>
                <a:gd name="connsiteX3" fmla="*/ 50042 w 939421"/>
                <a:gd name="connsiteY3" fmla="*/ 146360 h 1565727"/>
                <a:gd name="connsiteX4" fmla="*/ 486770 w 939421"/>
                <a:gd name="connsiteY4" fmla="*/ 23530 h 1565727"/>
                <a:gd name="connsiteX5" fmla="*/ 486770 w 939421"/>
                <a:gd name="connsiteY5" fmla="*/ 23530 h 1565727"/>
                <a:gd name="connsiteX6" fmla="*/ 486770 w 939421"/>
                <a:gd name="connsiteY6" fmla="*/ 50826 h 1565727"/>
                <a:gd name="connsiteX0" fmla="*/ 636896 w 930323"/>
                <a:gd name="connsiteY0" fmla="*/ 1771353 h 1771353"/>
                <a:gd name="connsiteX1" fmla="*/ 855260 w 930323"/>
                <a:gd name="connsiteY1" fmla="*/ 1047112 h 1771353"/>
                <a:gd name="connsiteX2" fmla="*/ 186519 w 930323"/>
                <a:gd name="connsiteY2" fmla="*/ 901689 h 1771353"/>
                <a:gd name="connsiteX3" fmla="*/ 50042 w 930323"/>
                <a:gd name="connsiteY3" fmla="*/ 146360 h 1771353"/>
                <a:gd name="connsiteX4" fmla="*/ 486770 w 930323"/>
                <a:gd name="connsiteY4" fmla="*/ 23530 h 1771353"/>
                <a:gd name="connsiteX5" fmla="*/ 486770 w 930323"/>
                <a:gd name="connsiteY5" fmla="*/ 23530 h 1771353"/>
                <a:gd name="connsiteX6" fmla="*/ 486770 w 930323"/>
                <a:gd name="connsiteY6" fmla="*/ 50826 h 1771353"/>
                <a:gd name="connsiteX0" fmla="*/ 636896 w 758588"/>
                <a:gd name="connsiteY0" fmla="*/ 1771353 h 1771353"/>
                <a:gd name="connsiteX1" fmla="*/ 664191 w 758588"/>
                <a:gd name="connsiteY1" fmla="*/ 1167062 h 1771353"/>
                <a:gd name="connsiteX2" fmla="*/ 186519 w 758588"/>
                <a:gd name="connsiteY2" fmla="*/ 901689 h 1771353"/>
                <a:gd name="connsiteX3" fmla="*/ 50042 w 758588"/>
                <a:gd name="connsiteY3" fmla="*/ 146360 h 1771353"/>
                <a:gd name="connsiteX4" fmla="*/ 486770 w 758588"/>
                <a:gd name="connsiteY4" fmla="*/ 23530 h 1771353"/>
                <a:gd name="connsiteX5" fmla="*/ 486770 w 758588"/>
                <a:gd name="connsiteY5" fmla="*/ 23530 h 1771353"/>
                <a:gd name="connsiteX6" fmla="*/ 486770 w 758588"/>
                <a:gd name="connsiteY6" fmla="*/ 50826 h 1771353"/>
                <a:gd name="connsiteX0" fmla="*/ 636896 w 739254"/>
                <a:gd name="connsiteY0" fmla="*/ 1771353 h 1771353"/>
                <a:gd name="connsiteX1" fmla="*/ 664191 w 739254"/>
                <a:gd name="connsiteY1" fmla="*/ 1167062 h 1771353"/>
                <a:gd name="connsiteX2" fmla="*/ 186519 w 739254"/>
                <a:gd name="connsiteY2" fmla="*/ 901689 h 1771353"/>
                <a:gd name="connsiteX3" fmla="*/ 50042 w 739254"/>
                <a:gd name="connsiteY3" fmla="*/ 146360 h 1771353"/>
                <a:gd name="connsiteX4" fmla="*/ 486770 w 739254"/>
                <a:gd name="connsiteY4" fmla="*/ 23530 h 1771353"/>
                <a:gd name="connsiteX5" fmla="*/ 486770 w 739254"/>
                <a:gd name="connsiteY5" fmla="*/ 23530 h 1771353"/>
                <a:gd name="connsiteX6" fmla="*/ 486770 w 739254"/>
                <a:gd name="connsiteY6" fmla="*/ 50826 h 1771353"/>
                <a:gd name="connsiteX0" fmla="*/ 1289715 w 1514903"/>
                <a:gd name="connsiteY0" fmla="*/ 1771353 h 1771353"/>
                <a:gd name="connsiteX1" fmla="*/ 1317010 w 1514903"/>
                <a:gd name="connsiteY1" fmla="*/ 1167062 h 1771353"/>
                <a:gd name="connsiteX2" fmla="*/ 102358 w 1514903"/>
                <a:gd name="connsiteY2" fmla="*/ 901689 h 1771353"/>
                <a:gd name="connsiteX3" fmla="*/ 702861 w 1514903"/>
                <a:gd name="connsiteY3" fmla="*/ 146360 h 1771353"/>
                <a:gd name="connsiteX4" fmla="*/ 1139589 w 1514903"/>
                <a:gd name="connsiteY4" fmla="*/ 23530 h 1771353"/>
                <a:gd name="connsiteX5" fmla="*/ 1139589 w 1514903"/>
                <a:gd name="connsiteY5" fmla="*/ 23530 h 1771353"/>
                <a:gd name="connsiteX6" fmla="*/ 1139589 w 1514903"/>
                <a:gd name="connsiteY6" fmla="*/ 50826 h 1771353"/>
                <a:gd name="connsiteX0" fmla="*/ 1194181 w 1274929"/>
                <a:gd name="connsiteY0" fmla="*/ 1771353 h 1771353"/>
                <a:gd name="connsiteX1" fmla="*/ 566384 w 1274929"/>
                <a:gd name="connsiteY1" fmla="*/ 1338416 h 1771353"/>
                <a:gd name="connsiteX2" fmla="*/ 6824 w 1274929"/>
                <a:gd name="connsiteY2" fmla="*/ 901689 h 1771353"/>
                <a:gd name="connsiteX3" fmla="*/ 607327 w 1274929"/>
                <a:gd name="connsiteY3" fmla="*/ 146360 h 1771353"/>
                <a:gd name="connsiteX4" fmla="*/ 1044055 w 1274929"/>
                <a:gd name="connsiteY4" fmla="*/ 23530 h 1771353"/>
                <a:gd name="connsiteX5" fmla="*/ 1044055 w 1274929"/>
                <a:gd name="connsiteY5" fmla="*/ 23530 h 1771353"/>
                <a:gd name="connsiteX6" fmla="*/ 1044055 w 1274929"/>
                <a:gd name="connsiteY6" fmla="*/ 50826 h 1771353"/>
                <a:gd name="connsiteX0" fmla="*/ 1194181 w 1194181"/>
                <a:gd name="connsiteY0" fmla="*/ 1771353 h 2186214"/>
                <a:gd name="connsiteX1" fmla="*/ 211542 w 1194181"/>
                <a:gd name="connsiteY1" fmla="*/ 2114058 h 2186214"/>
                <a:gd name="connsiteX2" fmla="*/ 566384 w 1194181"/>
                <a:gd name="connsiteY2" fmla="*/ 1338416 h 2186214"/>
                <a:gd name="connsiteX3" fmla="*/ 6824 w 1194181"/>
                <a:gd name="connsiteY3" fmla="*/ 901689 h 2186214"/>
                <a:gd name="connsiteX4" fmla="*/ 607327 w 1194181"/>
                <a:gd name="connsiteY4" fmla="*/ 146360 h 2186214"/>
                <a:gd name="connsiteX5" fmla="*/ 1044055 w 1194181"/>
                <a:gd name="connsiteY5" fmla="*/ 23530 h 2186214"/>
                <a:gd name="connsiteX6" fmla="*/ 1044055 w 1194181"/>
                <a:gd name="connsiteY6" fmla="*/ 23530 h 2186214"/>
                <a:gd name="connsiteX7" fmla="*/ 1044055 w 1194181"/>
                <a:gd name="connsiteY7" fmla="*/ 50826 h 2186214"/>
                <a:gd name="connsiteX0" fmla="*/ 1194181 w 1194181"/>
                <a:gd name="connsiteY0" fmla="*/ 1771353 h 1771353"/>
                <a:gd name="connsiteX1" fmla="*/ 566384 w 1194181"/>
                <a:gd name="connsiteY1" fmla="*/ 1338416 h 1771353"/>
                <a:gd name="connsiteX2" fmla="*/ 6824 w 1194181"/>
                <a:gd name="connsiteY2" fmla="*/ 901689 h 1771353"/>
                <a:gd name="connsiteX3" fmla="*/ 607327 w 1194181"/>
                <a:gd name="connsiteY3" fmla="*/ 146360 h 1771353"/>
                <a:gd name="connsiteX4" fmla="*/ 1044055 w 1194181"/>
                <a:gd name="connsiteY4" fmla="*/ 23530 h 1771353"/>
                <a:gd name="connsiteX5" fmla="*/ 1044055 w 1194181"/>
                <a:gd name="connsiteY5" fmla="*/ 23530 h 1771353"/>
                <a:gd name="connsiteX6" fmla="*/ 1044055 w 1194181"/>
                <a:gd name="connsiteY6" fmla="*/ 50826 h 1771353"/>
                <a:gd name="connsiteX0" fmla="*/ 211542 w 1044055"/>
                <a:gd name="connsiteY0" fmla="*/ 2251147 h 2251147"/>
                <a:gd name="connsiteX1" fmla="*/ 566384 w 1044055"/>
                <a:gd name="connsiteY1" fmla="*/ 1338416 h 2251147"/>
                <a:gd name="connsiteX2" fmla="*/ 6824 w 1044055"/>
                <a:gd name="connsiteY2" fmla="*/ 901689 h 2251147"/>
                <a:gd name="connsiteX3" fmla="*/ 607327 w 1044055"/>
                <a:gd name="connsiteY3" fmla="*/ 146360 h 2251147"/>
                <a:gd name="connsiteX4" fmla="*/ 1044055 w 1044055"/>
                <a:gd name="connsiteY4" fmla="*/ 23530 h 2251147"/>
                <a:gd name="connsiteX5" fmla="*/ 1044055 w 1044055"/>
                <a:gd name="connsiteY5" fmla="*/ 23530 h 2251147"/>
                <a:gd name="connsiteX6" fmla="*/ 1044055 w 1044055"/>
                <a:gd name="connsiteY6" fmla="*/ 50826 h 2251147"/>
                <a:gd name="connsiteX0" fmla="*/ 311626 w 1144139"/>
                <a:gd name="connsiteY0" fmla="*/ 2251147 h 2251147"/>
                <a:gd name="connsiteX1" fmla="*/ 65966 w 1144139"/>
                <a:gd name="connsiteY1" fmla="*/ 1526907 h 2251147"/>
                <a:gd name="connsiteX2" fmla="*/ 106908 w 1144139"/>
                <a:gd name="connsiteY2" fmla="*/ 901689 h 2251147"/>
                <a:gd name="connsiteX3" fmla="*/ 707411 w 1144139"/>
                <a:gd name="connsiteY3" fmla="*/ 146360 h 2251147"/>
                <a:gd name="connsiteX4" fmla="*/ 1144139 w 1144139"/>
                <a:gd name="connsiteY4" fmla="*/ 23530 h 2251147"/>
                <a:gd name="connsiteX5" fmla="*/ 1144139 w 1144139"/>
                <a:gd name="connsiteY5" fmla="*/ 23530 h 2251147"/>
                <a:gd name="connsiteX6" fmla="*/ 1144139 w 1144139"/>
                <a:gd name="connsiteY6" fmla="*/ 50826 h 2251147"/>
                <a:gd name="connsiteX0" fmla="*/ 311626 w 1144139"/>
                <a:gd name="connsiteY0" fmla="*/ 2251147 h 2251147"/>
                <a:gd name="connsiteX1" fmla="*/ 65966 w 1144139"/>
                <a:gd name="connsiteY1" fmla="*/ 1526907 h 2251147"/>
                <a:gd name="connsiteX2" fmla="*/ 106908 w 1144139"/>
                <a:gd name="connsiteY2" fmla="*/ 901689 h 2251147"/>
                <a:gd name="connsiteX3" fmla="*/ 707411 w 1144139"/>
                <a:gd name="connsiteY3" fmla="*/ 146360 h 2251147"/>
                <a:gd name="connsiteX4" fmla="*/ 1144139 w 1144139"/>
                <a:gd name="connsiteY4" fmla="*/ 23530 h 2251147"/>
                <a:gd name="connsiteX5" fmla="*/ 1144139 w 1144139"/>
                <a:gd name="connsiteY5" fmla="*/ 23530 h 2251147"/>
                <a:gd name="connsiteX6" fmla="*/ 1144139 w 1144139"/>
                <a:gd name="connsiteY6" fmla="*/ 50826 h 2251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4139" h="2251147">
                  <a:moveTo>
                    <a:pt x="311626" y="2251147"/>
                  </a:moveTo>
                  <a:cubicBezTo>
                    <a:pt x="221778" y="2109545"/>
                    <a:pt x="100086" y="1751817"/>
                    <a:pt x="65966" y="1526907"/>
                  </a:cubicBezTo>
                  <a:cubicBezTo>
                    <a:pt x="31846" y="1301997"/>
                    <a:pt x="0" y="1131780"/>
                    <a:pt x="106908" y="901689"/>
                  </a:cubicBezTo>
                  <a:cubicBezTo>
                    <a:pt x="213816" y="671598"/>
                    <a:pt x="534539" y="292720"/>
                    <a:pt x="707411" y="146360"/>
                  </a:cubicBezTo>
                  <a:cubicBezTo>
                    <a:pt x="880283" y="0"/>
                    <a:pt x="1144139" y="23530"/>
                    <a:pt x="1144139" y="23530"/>
                  </a:cubicBezTo>
                  <a:lnTo>
                    <a:pt x="1144139" y="23530"/>
                  </a:lnTo>
                  <a:lnTo>
                    <a:pt x="1144139" y="50826"/>
                  </a:lnTo>
                </a:path>
              </a:pathLst>
            </a:cu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arrow" w="lg" len="lg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5839" y="3098042"/>
              <a:ext cx="1733266" cy="1015663"/>
            </a:xfrm>
            <a:prstGeom prst="rect">
              <a:avLst/>
            </a:prstGeom>
            <a:noFill/>
            <a:ln w="28575">
              <a:solidFill>
                <a:srgbClr val="24E63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Only place where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Itop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equals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Ibottom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33"/>
          <p:cNvGrpSpPr/>
          <p:nvPr/>
        </p:nvGrpSpPr>
        <p:grpSpPr>
          <a:xfrm>
            <a:off x="2402006" y="5133834"/>
            <a:ext cx="2497541" cy="707886"/>
            <a:chOff x="3875964" y="4833583"/>
            <a:chExt cx="2497541" cy="707886"/>
          </a:xfrm>
        </p:grpSpPr>
        <p:sp>
          <p:nvSpPr>
            <p:cNvPr id="35" name="TextBox 34"/>
            <p:cNvSpPr txBox="1"/>
            <p:nvPr/>
          </p:nvSpPr>
          <p:spPr>
            <a:xfrm>
              <a:off x="5079242" y="4833583"/>
              <a:ext cx="1294263" cy="707886"/>
            </a:xfrm>
            <a:prstGeom prst="rect">
              <a:avLst/>
            </a:prstGeom>
            <a:noFill/>
            <a:ln w="28575">
              <a:solidFill>
                <a:srgbClr val="24E63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Operating point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3875964" y="5022376"/>
              <a:ext cx="1009935" cy="259308"/>
            </a:xfrm>
            <a:custGeom>
              <a:avLst/>
              <a:gdLst>
                <a:gd name="connsiteX0" fmla="*/ 764275 w 764275"/>
                <a:gd name="connsiteY0" fmla="*/ 141027 h 141027"/>
                <a:gd name="connsiteX1" fmla="*/ 409433 w 764275"/>
                <a:gd name="connsiteY1" fmla="*/ 113731 h 141027"/>
                <a:gd name="connsiteX2" fmla="*/ 204716 w 764275"/>
                <a:gd name="connsiteY2" fmla="*/ 18197 h 141027"/>
                <a:gd name="connsiteX3" fmla="*/ 0 w 764275"/>
                <a:gd name="connsiteY3" fmla="*/ 4549 h 141027"/>
                <a:gd name="connsiteX4" fmla="*/ 0 w 764275"/>
                <a:gd name="connsiteY4" fmla="*/ 4549 h 141027"/>
                <a:gd name="connsiteX0" fmla="*/ 1078174 w 1078174"/>
                <a:gd name="connsiteY0" fmla="*/ 272956 h 272956"/>
                <a:gd name="connsiteX1" fmla="*/ 723332 w 1078174"/>
                <a:gd name="connsiteY1" fmla="*/ 245660 h 272956"/>
                <a:gd name="connsiteX2" fmla="*/ 518615 w 1078174"/>
                <a:gd name="connsiteY2" fmla="*/ 150126 h 272956"/>
                <a:gd name="connsiteX3" fmla="*/ 313899 w 1078174"/>
                <a:gd name="connsiteY3" fmla="*/ 136478 h 272956"/>
                <a:gd name="connsiteX4" fmla="*/ 0 w 1078174"/>
                <a:gd name="connsiteY4" fmla="*/ 0 h 272956"/>
                <a:gd name="connsiteX0" fmla="*/ 1009935 w 1009935"/>
                <a:gd name="connsiteY0" fmla="*/ 259308 h 259308"/>
                <a:gd name="connsiteX1" fmla="*/ 655093 w 1009935"/>
                <a:gd name="connsiteY1" fmla="*/ 232012 h 259308"/>
                <a:gd name="connsiteX2" fmla="*/ 450376 w 1009935"/>
                <a:gd name="connsiteY2" fmla="*/ 136478 h 259308"/>
                <a:gd name="connsiteX3" fmla="*/ 245660 w 1009935"/>
                <a:gd name="connsiteY3" fmla="*/ 122830 h 259308"/>
                <a:gd name="connsiteX4" fmla="*/ 0 w 1009935"/>
                <a:gd name="connsiteY4" fmla="*/ 0 h 259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935" h="259308">
                  <a:moveTo>
                    <a:pt x="1009935" y="259308"/>
                  </a:moveTo>
                  <a:cubicBezTo>
                    <a:pt x="879144" y="255896"/>
                    <a:pt x="748353" y="252484"/>
                    <a:pt x="655093" y="232012"/>
                  </a:cubicBezTo>
                  <a:cubicBezTo>
                    <a:pt x="561833" y="211540"/>
                    <a:pt x="518615" y="154675"/>
                    <a:pt x="450376" y="136478"/>
                  </a:cubicBezTo>
                  <a:cubicBezTo>
                    <a:pt x="382137" y="118281"/>
                    <a:pt x="320723" y="145576"/>
                    <a:pt x="245660" y="122830"/>
                  </a:cubicBezTo>
                  <a:cubicBezTo>
                    <a:pt x="170597" y="100084"/>
                    <a:pt x="104633" y="45493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Oval 37"/>
          <p:cNvSpPr/>
          <p:nvPr/>
        </p:nvSpPr>
        <p:spPr bwMode="auto">
          <a:xfrm>
            <a:off x="2169994" y="5063318"/>
            <a:ext cx="163773" cy="204717"/>
          </a:xfrm>
          <a:prstGeom prst="ellipse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239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1175" y="1659351"/>
            <a:ext cx="10096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99904" y="1599845"/>
            <a:ext cx="4762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54999" y="2745616"/>
            <a:ext cx="476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0018" y="4575056"/>
            <a:ext cx="781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Connector 28"/>
          <p:cNvCxnSpPr>
            <a:stCxn id="423938" idx="1"/>
          </p:cNvCxnSpPr>
          <p:nvPr/>
        </p:nvCxnSpPr>
        <p:spPr bwMode="auto">
          <a:xfrm>
            <a:off x="7069683" y="2350828"/>
            <a:ext cx="149983" cy="1484193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Freeform 33"/>
          <p:cNvSpPr/>
          <p:nvPr/>
        </p:nvSpPr>
        <p:spPr bwMode="auto">
          <a:xfrm flipH="1">
            <a:off x="1596785" y="5131558"/>
            <a:ext cx="3589361" cy="846161"/>
          </a:xfrm>
          <a:custGeom>
            <a:avLst/>
            <a:gdLst>
              <a:gd name="connsiteX0" fmla="*/ 0 w 3912358"/>
              <a:gd name="connsiteY0" fmla="*/ 1471684 h 1471684"/>
              <a:gd name="connsiteX1" fmla="*/ 218364 w 3912358"/>
              <a:gd name="connsiteY1" fmla="*/ 1021308 h 1471684"/>
              <a:gd name="connsiteX2" fmla="*/ 586854 w 3912358"/>
              <a:gd name="connsiteY2" fmla="*/ 461750 h 1471684"/>
              <a:gd name="connsiteX3" fmla="*/ 1064525 w 3912358"/>
              <a:gd name="connsiteY3" fmla="*/ 243385 h 1471684"/>
              <a:gd name="connsiteX4" fmla="*/ 3466531 w 3912358"/>
              <a:gd name="connsiteY4" fmla="*/ 38669 h 1471684"/>
              <a:gd name="connsiteX5" fmla="*/ 3739487 w 3912358"/>
              <a:gd name="connsiteY5" fmla="*/ 11373 h 1471684"/>
              <a:gd name="connsiteX0" fmla="*/ 0 w 3739487"/>
              <a:gd name="connsiteY0" fmla="*/ 1460311 h 1460311"/>
              <a:gd name="connsiteX1" fmla="*/ 218364 w 3739487"/>
              <a:gd name="connsiteY1" fmla="*/ 1009935 h 1460311"/>
              <a:gd name="connsiteX2" fmla="*/ 586854 w 3739487"/>
              <a:gd name="connsiteY2" fmla="*/ 450377 h 1460311"/>
              <a:gd name="connsiteX3" fmla="*/ 1064525 w 3739487"/>
              <a:gd name="connsiteY3" fmla="*/ 232012 h 1460311"/>
              <a:gd name="connsiteX4" fmla="*/ 3739487 w 3739487"/>
              <a:gd name="connsiteY4" fmla="*/ 0 h 146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9487" h="1460311">
                <a:moveTo>
                  <a:pt x="0" y="1460311"/>
                </a:moveTo>
                <a:cubicBezTo>
                  <a:pt x="60277" y="1319284"/>
                  <a:pt x="120555" y="1178257"/>
                  <a:pt x="218364" y="1009935"/>
                </a:cubicBezTo>
                <a:cubicBezTo>
                  <a:pt x="316173" y="841613"/>
                  <a:pt x="445827" y="580031"/>
                  <a:pt x="586854" y="450377"/>
                </a:cubicBezTo>
                <a:cubicBezTo>
                  <a:pt x="727881" y="320723"/>
                  <a:pt x="539086" y="307075"/>
                  <a:pt x="1064525" y="232012"/>
                </a:cubicBezTo>
                <a:cubicBezTo>
                  <a:pt x="1589964" y="156949"/>
                  <a:pt x="3182203" y="48336"/>
                  <a:pt x="3739487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978926" y="5349922"/>
            <a:ext cx="736292" cy="1330657"/>
            <a:chOff x="3480179" y="5074469"/>
            <a:chExt cx="736292" cy="1330657"/>
          </a:xfrm>
        </p:grpSpPr>
        <p:cxnSp>
          <p:nvCxnSpPr>
            <p:cNvPr id="39" name="Straight Connector 38"/>
            <p:cNvCxnSpPr/>
            <p:nvPr/>
          </p:nvCxnSpPr>
          <p:spPr bwMode="auto">
            <a:xfrm>
              <a:off x="3780429" y="5074469"/>
              <a:ext cx="0" cy="887105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480179" y="6005016"/>
              <a:ext cx="736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FF00"/>
                  </a:solidFill>
                </a:rPr>
                <a:t>Vout</a:t>
              </a:r>
              <a:endParaRPr lang="en-US" sz="2000" b="1" dirty="0">
                <a:solidFill>
                  <a:srgbClr val="00FF00"/>
                </a:solidFill>
              </a:endParaRPr>
            </a:p>
          </p:txBody>
        </p:sp>
      </p:grpSp>
      <p:sp>
        <p:nvSpPr>
          <p:cNvPr id="41" name="Oval 40"/>
          <p:cNvSpPr/>
          <p:nvPr/>
        </p:nvSpPr>
        <p:spPr bwMode="auto">
          <a:xfrm>
            <a:off x="2185917" y="5898107"/>
            <a:ext cx="163773" cy="204717"/>
          </a:xfrm>
          <a:prstGeom prst="ellips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 rot="5400000">
            <a:off x="1356789" y="4666423"/>
            <a:ext cx="523220" cy="994008"/>
            <a:chOff x="3566381" y="4678458"/>
            <a:chExt cx="523220" cy="994008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16200000" flipH="1" flipV="1">
              <a:off x="3516345" y="4985532"/>
              <a:ext cx="614149" cy="1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 rot="16200000">
              <a:off x="3665927" y="5248792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FF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800" b="1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Oval 44"/>
          <p:cNvSpPr/>
          <p:nvPr/>
        </p:nvSpPr>
        <p:spPr bwMode="auto">
          <a:xfrm>
            <a:off x="1696873" y="5067869"/>
            <a:ext cx="163773" cy="204717"/>
          </a:xfrm>
          <a:prstGeom prst="ellips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23880" y="1965277"/>
            <a:ext cx="54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91489E-6 L 0.00156 0.179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9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  <p:bldP spid="34" grpId="0" animBg="1"/>
      <p:bldP spid="41" grpId="0" animBg="1"/>
      <p:bldP spid="45" grpId="0" animBg="1"/>
      <p:bldP spid="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283307" y="6553200"/>
            <a:ext cx="2860693" cy="474663"/>
          </a:xfrm>
        </p:spPr>
        <p:txBody>
          <a:bodyPr/>
          <a:lstStyle/>
          <a:p>
            <a:r>
              <a:rPr lang="en-US" dirty="0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14" y="4841369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3" y="10160"/>
            <a:ext cx="6232523" cy="17982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0332" y="-35558"/>
            <a:ext cx="204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Vin=0V, </a:t>
            </a:r>
            <a:r>
              <a:rPr lang="en-US" dirty="0" err="1" smtClean="0"/>
              <a:t>Vout</a:t>
            </a:r>
            <a:r>
              <a:rPr lang="en-US" dirty="0" smtClean="0"/>
              <a:t>=10V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25" y="2514600"/>
            <a:ext cx="1933575" cy="1914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25" y="4621467"/>
            <a:ext cx="1866900" cy="167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9" y="285854"/>
            <a:ext cx="6232523" cy="17849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91793" y="234809"/>
            <a:ext cx="223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Vin=1.5V, </a:t>
            </a:r>
            <a:r>
              <a:rPr lang="en-US" dirty="0" err="1" smtClean="0"/>
              <a:t>Vout</a:t>
            </a:r>
            <a:r>
              <a:rPr lang="en-US" dirty="0" smtClean="0"/>
              <a:t>=10V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7" y="565236"/>
            <a:ext cx="6230673" cy="18245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26627" y="588944"/>
            <a:ext cx="223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Vin=2V, </a:t>
            </a:r>
            <a:r>
              <a:rPr lang="en-US" dirty="0" err="1" smtClean="0"/>
              <a:t>Vout</a:t>
            </a:r>
            <a:r>
              <a:rPr lang="en-US" dirty="0" smtClean="0"/>
              <a:t>=9.98V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77" y="851762"/>
            <a:ext cx="6230673" cy="17999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35335" y="854138"/>
            <a:ext cx="242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Vin=2.5V, </a:t>
            </a:r>
            <a:r>
              <a:rPr lang="en-US" dirty="0" err="1" smtClean="0"/>
              <a:t>Vout</a:t>
            </a:r>
            <a:r>
              <a:rPr lang="en-US" dirty="0" smtClean="0"/>
              <a:t>=9.78V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47" y="1130395"/>
            <a:ext cx="6247703" cy="17664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35335" y="1115038"/>
            <a:ext cx="236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Vin=3V, </a:t>
            </a:r>
            <a:r>
              <a:rPr lang="en-US" dirty="0" err="1" smtClean="0"/>
              <a:t>Vout</a:t>
            </a:r>
            <a:r>
              <a:rPr lang="en-US" dirty="0" smtClean="0"/>
              <a:t>=9.748V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77" y="1427563"/>
            <a:ext cx="6230673" cy="17785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35334" y="1387172"/>
            <a:ext cx="242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Vin=3.5V, </a:t>
            </a:r>
            <a:r>
              <a:rPr lang="en-US" dirty="0" err="1" smtClean="0"/>
              <a:t>Vout</a:t>
            </a:r>
            <a:r>
              <a:rPr lang="en-US" dirty="0" smtClean="0"/>
              <a:t>=9.51V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4" y="1724450"/>
            <a:ext cx="6273693" cy="180388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48782" y="1671914"/>
            <a:ext cx="223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Vin=4V, </a:t>
            </a:r>
            <a:r>
              <a:rPr lang="en-US" dirty="0" err="1" smtClean="0"/>
              <a:t>Vout</a:t>
            </a:r>
            <a:r>
              <a:rPr lang="en-US" dirty="0" smtClean="0"/>
              <a:t>=9.12V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604" y="2024020"/>
            <a:ext cx="6269858" cy="18223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59069" y="2003429"/>
            <a:ext cx="242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Vin=4.5V, </a:t>
            </a:r>
            <a:r>
              <a:rPr lang="en-US" dirty="0" err="1" smtClean="0"/>
              <a:t>Vout</a:t>
            </a:r>
            <a:r>
              <a:rPr lang="en-US" dirty="0" smtClean="0"/>
              <a:t>=8.35V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14" y="2329230"/>
            <a:ext cx="6298529" cy="180971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70427" y="2299236"/>
            <a:ext cx="242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Vin=4.6V, </a:t>
            </a:r>
            <a:r>
              <a:rPr lang="en-US" dirty="0" err="1" smtClean="0"/>
              <a:t>Vout</a:t>
            </a:r>
            <a:r>
              <a:rPr lang="en-US" dirty="0" smtClean="0"/>
              <a:t>=8.05V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14" y="2632445"/>
            <a:ext cx="6306770" cy="180682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981785" y="2586868"/>
            <a:ext cx="242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Vin=4.7V, </a:t>
            </a:r>
            <a:r>
              <a:rPr lang="en-US" dirty="0" err="1" smtClean="0"/>
              <a:t>Vout</a:t>
            </a:r>
            <a:r>
              <a:rPr lang="en-US" dirty="0" smtClean="0"/>
              <a:t>=7.51V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797" y="2934279"/>
            <a:ext cx="6315125" cy="177319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981784" y="2883585"/>
            <a:ext cx="242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Vin=4.8V, </a:t>
            </a:r>
            <a:r>
              <a:rPr lang="en-US" dirty="0" err="1" smtClean="0"/>
              <a:t>Vout</a:t>
            </a:r>
            <a:r>
              <a:rPr lang="en-US" dirty="0" smtClean="0"/>
              <a:t>=5.88V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635" y="3223810"/>
            <a:ext cx="6285904" cy="17604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982105" y="3183155"/>
            <a:ext cx="242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Vin=4.9V, </a:t>
            </a:r>
            <a:r>
              <a:rPr lang="en-US" dirty="0" err="1" smtClean="0"/>
              <a:t>Vout</a:t>
            </a:r>
            <a:r>
              <a:rPr lang="en-US" dirty="0" smtClean="0"/>
              <a:t>=3.79V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634" y="3510344"/>
            <a:ext cx="6290109" cy="176159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986063" y="3500743"/>
            <a:ext cx="223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Vin=5V, </a:t>
            </a:r>
            <a:r>
              <a:rPr lang="en-US" dirty="0" err="1" smtClean="0"/>
              <a:t>Vout</a:t>
            </a:r>
            <a:r>
              <a:rPr lang="en-US" dirty="0" smtClean="0"/>
              <a:t>=2.32V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394" y="3819197"/>
            <a:ext cx="6294146" cy="177116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981784" y="3790410"/>
            <a:ext cx="242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Vin=5.5V, </a:t>
            </a:r>
            <a:r>
              <a:rPr lang="en-US" dirty="0" err="1" smtClean="0"/>
              <a:t>Vout</a:t>
            </a:r>
            <a:r>
              <a:rPr lang="en-US" dirty="0" smtClean="0"/>
              <a:t>=0.97V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797" y="4060470"/>
            <a:ext cx="6314946" cy="181574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982505" y="4087353"/>
            <a:ext cx="223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Vin=6V, </a:t>
            </a:r>
            <a:r>
              <a:rPr lang="en-US" dirty="0" err="1" smtClean="0"/>
              <a:t>Vout</a:t>
            </a:r>
            <a:r>
              <a:rPr lang="en-US" dirty="0" smtClean="0"/>
              <a:t>=0.56V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46966" y="305171"/>
            <a:ext cx="1803789" cy="206502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065" y="4356458"/>
            <a:ext cx="6310743" cy="178112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990146" y="4355782"/>
            <a:ext cx="242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Vin=6.5V, </a:t>
            </a:r>
            <a:r>
              <a:rPr lang="en-US" dirty="0" err="1" smtClean="0"/>
              <a:t>Vout</a:t>
            </a:r>
            <a:r>
              <a:rPr lang="en-US" dirty="0" smtClean="0"/>
              <a:t>=0.32V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252" y="4646608"/>
            <a:ext cx="6297928" cy="176378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997787" y="4631450"/>
            <a:ext cx="223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Vin=7V, </a:t>
            </a:r>
            <a:r>
              <a:rPr lang="en-US" dirty="0" err="1" smtClean="0"/>
              <a:t>Vout</a:t>
            </a:r>
            <a:r>
              <a:rPr lang="en-US" dirty="0" smtClean="0"/>
              <a:t>=0.10V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3023" y="4918378"/>
            <a:ext cx="6316424" cy="177484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990146" y="4876612"/>
            <a:ext cx="242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Vin=7.5V, </a:t>
            </a:r>
            <a:r>
              <a:rPr lang="en-US" dirty="0" err="1" smtClean="0"/>
              <a:t>Vout</a:t>
            </a:r>
            <a:r>
              <a:rPr lang="en-US" dirty="0" smtClean="0"/>
              <a:t>=0.06V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385" y="5193081"/>
            <a:ext cx="6336566" cy="163232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007217" y="5174151"/>
            <a:ext cx="223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Vin=8V, </a:t>
            </a:r>
            <a:r>
              <a:rPr lang="en-US" dirty="0" err="1" smtClean="0"/>
              <a:t>Vout</a:t>
            </a:r>
            <a:r>
              <a:rPr lang="en-US" dirty="0" smtClean="0"/>
              <a:t>=0.01V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046" y="5467271"/>
            <a:ext cx="6310396" cy="136875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990146" y="5442352"/>
            <a:ext cx="217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Vin=8.5V, </a:t>
            </a:r>
            <a:r>
              <a:rPr lang="en-US" dirty="0" err="1" smtClean="0"/>
              <a:t>Vout</a:t>
            </a:r>
            <a:r>
              <a:rPr lang="en-US" dirty="0" smtClean="0"/>
              <a:t>=0V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599" y="5750747"/>
            <a:ext cx="6310396" cy="11072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990146" y="5696861"/>
            <a:ext cx="204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Vin=10V, </a:t>
            </a:r>
            <a:r>
              <a:rPr lang="en-US" dirty="0" err="1" smtClean="0"/>
              <a:t>Vout</a:t>
            </a:r>
            <a:r>
              <a:rPr lang="en-US" dirty="0" smtClean="0"/>
              <a:t>=0V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017243" y="-15735"/>
            <a:ext cx="1259840" cy="762000"/>
          </a:xfrm>
        </p:spPr>
        <p:txBody>
          <a:bodyPr/>
          <a:lstStyle/>
          <a:p>
            <a:r>
              <a:rPr lang="en-US" dirty="0" smtClean="0"/>
              <a:t>VTC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49" grpId="0"/>
      <p:bldP spid="52" grpId="0"/>
      <p:bldP spid="54" grpId="0"/>
      <p:bldP spid="56" grpId="0"/>
      <p:bldP spid="58" grpId="0"/>
      <p:bldP spid="60" grpId="0"/>
      <p:bldP spid="6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4335" y="105142"/>
            <a:ext cx="7924800" cy="762000"/>
          </a:xfrm>
        </p:spPr>
        <p:txBody>
          <a:bodyPr/>
          <a:lstStyle/>
          <a:p>
            <a:r>
              <a:rPr lang="en-US" dirty="0" smtClean="0"/>
              <a:t>Graphing….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805" y="776526"/>
            <a:ext cx="2621615" cy="618630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Vin=0V, 	   </a:t>
            </a:r>
            <a:r>
              <a:rPr lang="en-US" dirty="0" err="1" smtClean="0"/>
              <a:t>Vout</a:t>
            </a:r>
            <a:r>
              <a:rPr lang="en-US" dirty="0" smtClean="0"/>
              <a:t>=10V</a:t>
            </a:r>
          </a:p>
          <a:p>
            <a:r>
              <a:rPr lang="en-US" dirty="0"/>
              <a:t>Vin=1.5V, </a:t>
            </a:r>
            <a:r>
              <a:rPr lang="en-US" dirty="0" smtClean="0"/>
              <a:t> </a:t>
            </a:r>
            <a:r>
              <a:rPr lang="en-US" dirty="0" err="1" smtClean="0"/>
              <a:t>Vout</a:t>
            </a:r>
            <a:r>
              <a:rPr lang="en-US" dirty="0" smtClean="0"/>
              <a:t>=10V</a:t>
            </a:r>
            <a:endParaRPr lang="en-US" dirty="0"/>
          </a:p>
          <a:p>
            <a:r>
              <a:rPr lang="en-US" dirty="0"/>
              <a:t>Vin=2V, </a:t>
            </a:r>
            <a:r>
              <a:rPr lang="en-US" dirty="0" smtClean="0"/>
              <a:t>	   </a:t>
            </a:r>
            <a:r>
              <a:rPr lang="en-US" dirty="0" err="1" smtClean="0"/>
              <a:t>Vout</a:t>
            </a:r>
            <a:r>
              <a:rPr lang="en-US" dirty="0" smtClean="0"/>
              <a:t>=9.98V</a:t>
            </a:r>
            <a:endParaRPr lang="en-US" dirty="0"/>
          </a:p>
          <a:p>
            <a:r>
              <a:rPr lang="en-US" dirty="0"/>
              <a:t>Vin=2.5V, </a:t>
            </a:r>
            <a:r>
              <a:rPr lang="en-US" dirty="0" smtClean="0"/>
              <a:t> </a:t>
            </a:r>
            <a:r>
              <a:rPr lang="en-US" dirty="0" err="1" smtClean="0"/>
              <a:t>Vout</a:t>
            </a:r>
            <a:r>
              <a:rPr lang="en-US" dirty="0" smtClean="0"/>
              <a:t>=9.78V</a:t>
            </a:r>
            <a:endParaRPr lang="en-US" dirty="0"/>
          </a:p>
          <a:p>
            <a:r>
              <a:rPr lang="en-US" dirty="0"/>
              <a:t>Vin=3V, </a:t>
            </a:r>
            <a:r>
              <a:rPr lang="en-US" dirty="0" smtClean="0"/>
              <a:t>    </a:t>
            </a:r>
            <a:r>
              <a:rPr lang="en-US" dirty="0" err="1" smtClean="0"/>
              <a:t>Vout</a:t>
            </a:r>
            <a:r>
              <a:rPr lang="en-US" dirty="0" smtClean="0"/>
              <a:t>=9.748V</a:t>
            </a:r>
            <a:endParaRPr lang="en-US" dirty="0"/>
          </a:p>
          <a:p>
            <a:r>
              <a:rPr lang="en-US" dirty="0"/>
              <a:t>Vin=3.5V, </a:t>
            </a:r>
            <a:r>
              <a:rPr lang="en-US" dirty="0" smtClean="0"/>
              <a:t> </a:t>
            </a:r>
            <a:r>
              <a:rPr lang="en-US" dirty="0" err="1" smtClean="0"/>
              <a:t>Vout</a:t>
            </a:r>
            <a:r>
              <a:rPr lang="en-US" dirty="0" smtClean="0"/>
              <a:t>=9.51V</a:t>
            </a:r>
            <a:endParaRPr lang="en-US" dirty="0"/>
          </a:p>
          <a:p>
            <a:r>
              <a:rPr lang="en-US" dirty="0"/>
              <a:t>Vin=4V, </a:t>
            </a:r>
            <a:r>
              <a:rPr lang="en-US" dirty="0" smtClean="0"/>
              <a:t>    </a:t>
            </a:r>
            <a:r>
              <a:rPr lang="en-US" dirty="0" err="1" smtClean="0"/>
              <a:t>Vout</a:t>
            </a:r>
            <a:r>
              <a:rPr lang="en-US" dirty="0" smtClean="0"/>
              <a:t>=9.12V</a:t>
            </a:r>
            <a:endParaRPr lang="en-US" dirty="0"/>
          </a:p>
          <a:p>
            <a:r>
              <a:rPr lang="en-US" dirty="0"/>
              <a:t>Vin=4.5V, </a:t>
            </a:r>
            <a:r>
              <a:rPr lang="en-US" dirty="0" smtClean="0"/>
              <a:t> </a:t>
            </a:r>
            <a:r>
              <a:rPr lang="en-US" dirty="0" err="1" smtClean="0"/>
              <a:t>Vout</a:t>
            </a:r>
            <a:r>
              <a:rPr lang="en-US" dirty="0" smtClean="0"/>
              <a:t>=8.35V</a:t>
            </a:r>
            <a:endParaRPr lang="en-US" dirty="0"/>
          </a:p>
          <a:p>
            <a:r>
              <a:rPr lang="en-US" dirty="0"/>
              <a:t>Vin=4.6V, </a:t>
            </a:r>
            <a:r>
              <a:rPr lang="en-US" dirty="0" smtClean="0"/>
              <a:t> </a:t>
            </a:r>
            <a:r>
              <a:rPr lang="en-US" dirty="0" err="1" smtClean="0"/>
              <a:t>Vout</a:t>
            </a:r>
            <a:r>
              <a:rPr lang="en-US" dirty="0" smtClean="0"/>
              <a:t>=8.05V</a:t>
            </a:r>
            <a:endParaRPr lang="en-US" dirty="0"/>
          </a:p>
          <a:p>
            <a:r>
              <a:rPr lang="en-US" dirty="0"/>
              <a:t>Vin=4.7V, </a:t>
            </a:r>
            <a:r>
              <a:rPr lang="en-US" dirty="0" smtClean="0"/>
              <a:t> </a:t>
            </a:r>
            <a:r>
              <a:rPr lang="en-US" dirty="0" err="1" smtClean="0"/>
              <a:t>Vout</a:t>
            </a:r>
            <a:r>
              <a:rPr lang="en-US" dirty="0" smtClean="0"/>
              <a:t>=7.51V</a:t>
            </a:r>
            <a:endParaRPr lang="en-US" dirty="0"/>
          </a:p>
          <a:p>
            <a:r>
              <a:rPr lang="en-US" dirty="0"/>
              <a:t>Vin=4.8V</a:t>
            </a:r>
            <a:r>
              <a:rPr lang="en-US" dirty="0" smtClean="0"/>
              <a:t>,  </a:t>
            </a:r>
            <a:r>
              <a:rPr lang="en-US" dirty="0" err="1"/>
              <a:t>Vout</a:t>
            </a:r>
            <a:r>
              <a:rPr lang="en-US" dirty="0"/>
              <a:t>=5.88V</a:t>
            </a:r>
          </a:p>
          <a:p>
            <a:r>
              <a:rPr lang="en-US" dirty="0"/>
              <a:t>Vin=4.9V, </a:t>
            </a:r>
            <a:r>
              <a:rPr lang="en-US" dirty="0" smtClean="0"/>
              <a:t> </a:t>
            </a:r>
            <a:r>
              <a:rPr lang="en-US" dirty="0" err="1" smtClean="0"/>
              <a:t>Vout</a:t>
            </a:r>
            <a:r>
              <a:rPr lang="en-US" dirty="0" smtClean="0"/>
              <a:t>=3.79V</a:t>
            </a:r>
            <a:endParaRPr lang="en-US" dirty="0"/>
          </a:p>
          <a:p>
            <a:r>
              <a:rPr lang="en-US" dirty="0"/>
              <a:t>Vin=5V, </a:t>
            </a:r>
            <a:r>
              <a:rPr lang="en-US" dirty="0" smtClean="0"/>
              <a:t>    </a:t>
            </a:r>
            <a:r>
              <a:rPr lang="en-US" dirty="0" err="1" smtClean="0"/>
              <a:t>Vout</a:t>
            </a:r>
            <a:r>
              <a:rPr lang="en-US" dirty="0" smtClean="0"/>
              <a:t>=2.32V</a:t>
            </a:r>
            <a:endParaRPr lang="en-US" dirty="0"/>
          </a:p>
          <a:p>
            <a:r>
              <a:rPr lang="en-US" dirty="0"/>
              <a:t>Vin=5.5V, </a:t>
            </a:r>
            <a:r>
              <a:rPr lang="en-US" dirty="0" smtClean="0"/>
              <a:t> </a:t>
            </a:r>
            <a:r>
              <a:rPr lang="en-US" dirty="0" err="1" smtClean="0"/>
              <a:t>Vout</a:t>
            </a:r>
            <a:r>
              <a:rPr lang="en-US" dirty="0" smtClean="0"/>
              <a:t>=0.97V</a:t>
            </a:r>
            <a:endParaRPr lang="en-US" dirty="0"/>
          </a:p>
          <a:p>
            <a:r>
              <a:rPr lang="en-US" dirty="0" smtClean="0"/>
              <a:t>Vin=6V</a:t>
            </a:r>
            <a:r>
              <a:rPr lang="en-US" dirty="0"/>
              <a:t>,  </a:t>
            </a:r>
            <a:r>
              <a:rPr lang="en-US" dirty="0" smtClean="0"/>
              <a:t>   </a:t>
            </a:r>
            <a:r>
              <a:rPr lang="en-US" dirty="0" err="1" smtClean="0"/>
              <a:t>Vout</a:t>
            </a:r>
            <a:r>
              <a:rPr lang="en-US" dirty="0" smtClean="0"/>
              <a:t>=0.56V</a:t>
            </a:r>
            <a:endParaRPr lang="en-US" dirty="0"/>
          </a:p>
          <a:p>
            <a:r>
              <a:rPr lang="en-US" dirty="0" smtClean="0"/>
              <a:t>Vin=6.5V</a:t>
            </a:r>
            <a:r>
              <a:rPr lang="en-US" dirty="0"/>
              <a:t>,  </a:t>
            </a:r>
            <a:r>
              <a:rPr lang="en-US" dirty="0" err="1" smtClean="0"/>
              <a:t>Vout</a:t>
            </a:r>
            <a:r>
              <a:rPr lang="en-US" dirty="0" smtClean="0"/>
              <a:t>=0.32V</a:t>
            </a:r>
            <a:endParaRPr lang="en-US" dirty="0"/>
          </a:p>
          <a:p>
            <a:r>
              <a:rPr lang="en-US" dirty="0" smtClean="0"/>
              <a:t>Vin=7V</a:t>
            </a:r>
            <a:r>
              <a:rPr lang="en-US" dirty="0"/>
              <a:t>,  </a:t>
            </a:r>
            <a:r>
              <a:rPr lang="en-US" dirty="0" smtClean="0"/>
              <a:t>   </a:t>
            </a:r>
            <a:r>
              <a:rPr lang="en-US" dirty="0" err="1" smtClean="0"/>
              <a:t>Vout</a:t>
            </a:r>
            <a:r>
              <a:rPr lang="en-US" dirty="0" smtClean="0"/>
              <a:t>=0.10V</a:t>
            </a:r>
            <a:endParaRPr lang="en-US" dirty="0"/>
          </a:p>
          <a:p>
            <a:r>
              <a:rPr lang="en-US" dirty="0" smtClean="0"/>
              <a:t>Vin=7.5V</a:t>
            </a:r>
            <a:r>
              <a:rPr lang="en-US" dirty="0"/>
              <a:t>,  </a:t>
            </a:r>
            <a:r>
              <a:rPr lang="en-US" dirty="0" err="1" smtClean="0"/>
              <a:t>Vout</a:t>
            </a:r>
            <a:r>
              <a:rPr lang="en-US" dirty="0" smtClean="0"/>
              <a:t>=0.06V</a:t>
            </a:r>
            <a:endParaRPr lang="en-US" dirty="0"/>
          </a:p>
          <a:p>
            <a:r>
              <a:rPr lang="en-US" dirty="0" smtClean="0"/>
              <a:t>Vin=8V</a:t>
            </a:r>
            <a:r>
              <a:rPr lang="en-US" dirty="0"/>
              <a:t>,  </a:t>
            </a:r>
            <a:r>
              <a:rPr lang="en-US" dirty="0" smtClean="0"/>
              <a:t>   </a:t>
            </a:r>
            <a:r>
              <a:rPr lang="en-US" dirty="0" err="1" smtClean="0"/>
              <a:t>Vout</a:t>
            </a:r>
            <a:r>
              <a:rPr lang="en-US" dirty="0" smtClean="0"/>
              <a:t>=0.01V</a:t>
            </a:r>
            <a:endParaRPr lang="en-US" dirty="0"/>
          </a:p>
          <a:p>
            <a:r>
              <a:rPr lang="en-US" dirty="0" smtClean="0"/>
              <a:t>Vin=8.5V</a:t>
            </a:r>
            <a:r>
              <a:rPr lang="en-US" dirty="0"/>
              <a:t>,  </a:t>
            </a:r>
            <a:r>
              <a:rPr lang="en-US" dirty="0" err="1" smtClean="0"/>
              <a:t>Vout</a:t>
            </a:r>
            <a:r>
              <a:rPr lang="en-US" dirty="0" smtClean="0"/>
              <a:t>=0V</a:t>
            </a:r>
            <a:endParaRPr lang="en-US" dirty="0"/>
          </a:p>
          <a:p>
            <a:r>
              <a:rPr lang="en-US" dirty="0" smtClean="0"/>
              <a:t>Vin=9V</a:t>
            </a:r>
            <a:r>
              <a:rPr lang="en-US" dirty="0"/>
              <a:t>,  </a:t>
            </a:r>
            <a:r>
              <a:rPr lang="en-US" dirty="0" smtClean="0"/>
              <a:t>   </a:t>
            </a:r>
            <a:r>
              <a:rPr lang="en-US" dirty="0" err="1" smtClean="0"/>
              <a:t>Vout</a:t>
            </a:r>
            <a:r>
              <a:rPr lang="en-US" dirty="0" smtClean="0"/>
              <a:t>=0V</a:t>
            </a:r>
            <a:endParaRPr lang="en-US" dirty="0"/>
          </a:p>
          <a:p>
            <a:r>
              <a:rPr lang="en-US" dirty="0" smtClean="0"/>
              <a:t>Vin=10V</a:t>
            </a:r>
            <a:r>
              <a:rPr lang="en-US" dirty="0"/>
              <a:t>,  </a:t>
            </a:r>
            <a:r>
              <a:rPr lang="en-US" dirty="0" smtClean="0"/>
              <a:t> </a:t>
            </a:r>
            <a:r>
              <a:rPr lang="en-US" dirty="0" err="1" smtClean="0"/>
              <a:t>Vout</a:t>
            </a:r>
            <a:r>
              <a:rPr lang="en-US" dirty="0" smtClean="0"/>
              <a:t>=0V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 flipV="1">
            <a:off x="3363674" y="5740400"/>
            <a:ext cx="524691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3516074" y="1661886"/>
            <a:ext cx="0" cy="42309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3893445" y="5588001"/>
            <a:ext cx="4339772" cy="290286"/>
            <a:chOff x="3657599" y="5617028"/>
            <a:chExt cx="3574473" cy="290285"/>
          </a:xfrm>
        </p:grpSpPr>
        <p:cxnSp>
          <p:nvCxnSpPr>
            <p:cNvPr id="25" name="Straight Connector 24"/>
            <p:cNvCxnSpPr/>
            <p:nvPr/>
          </p:nvCxnSpPr>
          <p:spPr bwMode="auto">
            <a:xfrm flipH="1">
              <a:off x="3657599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4054763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4451926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4849090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5246254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5643417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6040581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6437744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6834908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7232072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8487217" y="5878287"/>
            <a:ext cx="656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Vin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186611" y="1209745"/>
            <a:ext cx="8447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Vout</a:t>
            </a:r>
            <a:endParaRPr lang="en-US" sz="2400" b="1" dirty="0"/>
          </a:p>
        </p:txBody>
      </p:sp>
      <p:grpSp>
        <p:nvGrpSpPr>
          <p:cNvPr id="54" name="Group 53"/>
          <p:cNvGrpSpPr/>
          <p:nvPr/>
        </p:nvGrpSpPr>
        <p:grpSpPr>
          <a:xfrm rot="16200000">
            <a:off x="1809837" y="3589620"/>
            <a:ext cx="3361673" cy="239486"/>
            <a:chOff x="3657599" y="5617028"/>
            <a:chExt cx="3574473" cy="290285"/>
          </a:xfrm>
        </p:grpSpPr>
        <p:cxnSp>
          <p:nvCxnSpPr>
            <p:cNvPr id="55" name="Straight Connector 54"/>
            <p:cNvCxnSpPr/>
            <p:nvPr/>
          </p:nvCxnSpPr>
          <p:spPr bwMode="auto">
            <a:xfrm flipH="1">
              <a:off x="3657599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4054763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4451926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4849090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>
              <a:off x="5246254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H="1">
              <a:off x="5643417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 flipH="1">
              <a:off x="6040581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H="1">
              <a:off x="6437744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>
              <a:off x="6834908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7232072" y="5617028"/>
              <a:ext cx="0" cy="29028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5" name="TextBox 64"/>
          <p:cNvSpPr txBox="1"/>
          <p:nvPr/>
        </p:nvSpPr>
        <p:spPr>
          <a:xfrm>
            <a:off x="3363674" y="5912851"/>
            <a:ext cx="5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0    1     2      3      4     5      6      7     8      9    10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544665" y="3159020"/>
            <a:ext cx="5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0   1    2    3    4    5    6    7    8    9   10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 bwMode="auto">
          <a:xfrm>
            <a:off x="3444283" y="1952667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031329" y="1959430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4307145" y="1982804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893035" y="1912947"/>
            <a:ext cx="4340182" cy="3787396"/>
            <a:chOff x="3893035" y="1912947"/>
            <a:chExt cx="1371600" cy="3787396"/>
          </a:xfrm>
        </p:grpSpPr>
        <p:cxnSp>
          <p:nvCxnSpPr>
            <p:cNvPr id="71" name="Straight Connector 70"/>
            <p:cNvCxnSpPr/>
            <p:nvPr/>
          </p:nvCxnSpPr>
          <p:spPr bwMode="auto">
            <a:xfrm flipV="1">
              <a:off x="38930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flipV="1">
              <a:off x="40454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V="1">
              <a:off x="41978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V="1">
              <a:off x="43502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V="1">
              <a:off x="45026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46550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V="1">
              <a:off x="48074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V="1">
              <a:off x="49598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 flipV="1">
              <a:off x="51122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 flipV="1">
              <a:off x="52646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2" name="Group 81"/>
          <p:cNvGrpSpPr/>
          <p:nvPr/>
        </p:nvGrpSpPr>
        <p:grpSpPr>
          <a:xfrm rot="5400000">
            <a:off x="4164867" y="1445842"/>
            <a:ext cx="3361672" cy="4527043"/>
            <a:chOff x="3893035" y="1912947"/>
            <a:chExt cx="1371600" cy="3787396"/>
          </a:xfrm>
        </p:grpSpPr>
        <p:cxnSp>
          <p:nvCxnSpPr>
            <p:cNvPr id="83" name="Straight Connector 82"/>
            <p:cNvCxnSpPr/>
            <p:nvPr/>
          </p:nvCxnSpPr>
          <p:spPr bwMode="auto">
            <a:xfrm flipV="1">
              <a:off x="38930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flipV="1">
              <a:off x="40454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41978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V="1">
              <a:off x="43502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V="1">
              <a:off x="45026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flipV="1">
              <a:off x="46550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flipV="1">
              <a:off x="48074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V="1">
              <a:off x="49598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V="1">
              <a:off x="51122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 flipV="1">
              <a:off x="5264635" y="1912947"/>
              <a:ext cx="0" cy="3787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3" name="Oval 92"/>
          <p:cNvSpPr/>
          <p:nvPr/>
        </p:nvSpPr>
        <p:spPr bwMode="auto">
          <a:xfrm>
            <a:off x="4542734" y="2020118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6005013" y="5375598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241046" y="5498880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6470952" y="5582508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6719341" y="5651451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6929579" y="5664201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7198422" y="5679591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428027" y="5679591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7687499" y="5679591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8164179" y="5679591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4780693" y="2065742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5040834" y="2146374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272176" y="2306721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5543681" y="2599723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5597975" y="2896557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5645156" y="3528947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5685469" y="4284827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5753272" y="4803509"/>
            <a:ext cx="137898" cy="1378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Circuits used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" y="1127573"/>
            <a:ext cx="9126982" cy="58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 reminder….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VTC is for finding the DC characteristics and those include VIL, VIH, VOL, VOH, </a:t>
            </a:r>
            <a:r>
              <a:rPr lang="en-US" dirty="0" err="1" smtClean="0"/>
              <a:t>Vm</a:t>
            </a:r>
            <a:r>
              <a:rPr lang="en-US" dirty="0" smtClean="0"/>
              <a:t>, NMH and NML</a:t>
            </a:r>
          </a:p>
          <a:p>
            <a:endParaRPr lang="en-US" dirty="0"/>
          </a:p>
          <a:p>
            <a:r>
              <a:rPr lang="en-US" dirty="0" smtClean="0"/>
              <a:t>Next we’ll look at the time dependent stuff: Delays (=speed of your circuit)</a:t>
            </a:r>
          </a:p>
          <a:p>
            <a:r>
              <a:rPr lang="en-US" dirty="0" smtClean="0"/>
              <a:t>We’ll stick with inverters for the rest of this topic but, in the next topic, we’ll look at how you’d find the delay for a complex CMOS gate.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digital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305800" cy="4562475"/>
          </a:xfrm>
        </p:spPr>
        <p:txBody>
          <a:bodyPr/>
          <a:lstStyle/>
          <a:p>
            <a:r>
              <a:rPr lang="en-US" dirty="0" smtClean="0"/>
              <a:t>Terms used to describe performance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static=DC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err="1" smtClean="0"/>
              <a:t>Vm</a:t>
            </a:r>
            <a:r>
              <a:rPr lang="en-US" dirty="0" smtClean="0"/>
              <a:t> : Vin=</a:t>
            </a:r>
            <a:r>
              <a:rPr lang="en-US" dirty="0" err="1" smtClean="0"/>
              <a:t>Vout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 err="1"/>
              <a:t>Vmax</a:t>
            </a:r>
            <a:r>
              <a:rPr lang="en-US" dirty="0"/>
              <a:t>, </a:t>
            </a:r>
            <a:r>
              <a:rPr lang="en-US" dirty="0" err="1"/>
              <a:t>Vmin</a:t>
            </a:r>
            <a:r>
              <a:rPr lang="en-US" dirty="0"/>
              <a:t> , </a:t>
            </a:r>
            <a:r>
              <a:rPr lang="en-US" dirty="0" smtClean="0"/>
              <a:t>VOH</a:t>
            </a:r>
            <a:r>
              <a:rPr lang="en-US" dirty="0"/>
              <a:t>, VOL, VIH, VIL, </a:t>
            </a:r>
            <a:r>
              <a:rPr lang="en-US" dirty="0" smtClean="0"/>
              <a:t>NM</a:t>
            </a:r>
            <a:r>
              <a:rPr lang="en-US" b="1" baseline="-25000" dirty="0" smtClean="0"/>
              <a:t>H</a:t>
            </a:r>
            <a:r>
              <a:rPr lang="en-US" dirty="0"/>
              <a:t>, </a:t>
            </a:r>
            <a:r>
              <a:rPr lang="en-US" dirty="0" smtClean="0"/>
              <a:t>NM</a:t>
            </a:r>
            <a:r>
              <a:rPr lang="en-US" b="1" baseline="-25000" dirty="0" smtClean="0"/>
              <a:t>L</a:t>
            </a:r>
            <a:endParaRPr lang="en-US" b="1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69653"/>
            <a:ext cx="4773478" cy="378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6468" y="3511658"/>
            <a:ext cx="4277532" cy="215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2270861" y="3784768"/>
            <a:ext cx="1622909" cy="158657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3022772" y="4422963"/>
            <a:ext cx="737519" cy="369332"/>
            <a:chOff x="3022772" y="4422963"/>
            <a:chExt cx="737519" cy="369332"/>
          </a:xfrm>
        </p:grpSpPr>
        <p:grpSp>
          <p:nvGrpSpPr>
            <p:cNvPr id="10" name="Group 9"/>
            <p:cNvGrpSpPr/>
            <p:nvPr/>
          </p:nvGrpSpPr>
          <p:grpSpPr>
            <a:xfrm>
              <a:off x="3022772" y="4469055"/>
              <a:ext cx="193780" cy="138574"/>
              <a:chOff x="3004604" y="4450887"/>
              <a:chExt cx="193780" cy="138574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3004604" y="4450887"/>
                <a:ext cx="193780" cy="13857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3004604" y="4450887"/>
                <a:ext cx="193780" cy="13857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3216552" y="4422963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Vm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7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719932"/>
              </p:ext>
            </p:extLst>
          </p:nvPr>
        </p:nvGraphicFramePr>
        <p:xfrm>
          <a:off x="143420" y="1172327"/>
          <a:ext cx="8828088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13" name="Equation" r:id="rId3" imgW="6806880" imgH="2374560" progId="Equation.3">
                  <p:embed/>
                </p:oleObj>
              </mc:Choice>
              <mc:Fallback>
                <p:oleObj name="Equation" r:id="rId3" imgW="6806880" imgH="237456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20" y="1172327"/>
                        <a:ext cx="8828088" cy="3079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23" y="179564"/>
            <a:ext cx="8926677" cy="762000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 err="1" smtClean="0"/>
              <a:t>Vm</a:t>
            </a:r>
            <a:r>
              <a:rPr lang="en-US" sz="3200" dirty="0" smtClean="0"/>
              <a:t>: Currents equal and in the active region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069490"/>
              </p:ext>
            </p:extLst>
          </p:nvPr>
        </p:nvGraphicFramePr>
        <p:xfrm>
          <a:off x="1567515" y="4437856"/>
          <a:ext cx="362902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14" name="Equation" r:id="rId5" imgW="2311200" imgH="1498320" progId="Equation.3">
                  <p:embed/>
                </p:oleObj>
              </mc:Choice>
              <mc:Fallback>
                <p:oleObj name="Equation" r:id="rId5" imgW="2311200" imgH="149832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515" y="4437856"/>
                        <a:ext cx="3629025" cy="2352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1273428" y="4357791"/>
            <a:ext cx="4319558" cy="2512804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Vm</a:t>
            </a:r>
            <a:r>
              <a:rPr lang="en-US" dirty="0" smtClean="0"/>
              <a:t> we’ll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I’ll expect you to know how to find </a:t>
            </a:r>
            <a:r>
              <a:rPr lang="en-US" dirty="0" err="1" smtClean="0"/>
              <a:t>Vm</a:t>
            </a:r>
            <a:r>
              <a:rPr lang="en-US" dirty="0" smtClean="0"/>
              <a:t> but…</a:t>
            </a:r>
          </a:p>
          <a:p>
            <a:r>
              <a:rPr lang="en-US" dirty="0" smtClean="0"/>
              <a:t>We’ll use:  </a:t>
            </a:r>
            <a:r>
              <a:rPr lang="en-US" dirty="0" err="1" smtClean="0"/>
              <a:t>Vm</a:t>
            </a:r>
            <a:r>
              <a:rPr lang="en-US" dirty="0" smtClean="0"/>
              <a:t> = (</a:t>
            </a:r>
            <a:r>
              <a:rPr lang="en-US" dirty="0" err="1" smtClean="0"/>
              <a:t>Vomax</a:t>
            </a:r>
            <a:r>
              <a:rPr lang="en-US" dirty="0" smtClean="0"/>
              <a:t> – </a:t>
            </a:r>
            <a:r>
              <a:rPr lang="en-US" dirty="0" err="1" smtClean="0"/>
              <a:t>Vomin</a:t>
            </a:r>
            <a:r>
              <a:rPr lang="en-US" dirty="0" smtClean="0"/>
              <a:t>)/2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means no time involved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4000"/>
            <a:ext cx="8044543" cy="5113176"/>
          </a:xfrm>
        </p:spPr>
        <p:txBody>
          <a:bodyPr/>
          <a:lstStyle/>
          <a:p>
            <a:r>
              <a:rPr lang="en-US" dirty="0" smtClean="0"/>
              <a:t>Simulation types for DC metrics:</a:t>
            </a:r>
          </a:p>
          <a:p>
            <a:pPr lvl="1"/>
            <a:r>
              <a:rPr lang="en-US" dirty="0" smtClean="0"/>
              <a:t>DC bias point (.op)</a:t>
            </a:r>
          </a:p>
          <a:p>
            <a:pPr lvl="2"/>
            <a:r>
              <a:rPr lang="en-US" dirty="0"/>
              <a:t>DC </a:t>
            </a:r>
            <a:r>
              <a:rPr lang="en-US" dirty="0" smtClean="0"/>
              <a:t>bias point (.op) </a:t>
            </a:r>
            <a:r>
              <a:rPr lang="en-US" dirty="0"/>
              <a:t>puts DC value on input and, after everything settles tells you what the node voltages are and what branch currents </a:t>
            </a:r>
            <a:r>
              <a:rPr lang="en-US" dirty="0" smtClean="0"/>
              <a:t>are for that SINGLE DC input</a:t>
            </a:r>
            <a:endParaRPr lang="en-US" dirty="0"/>
          </a:p>
          <a:p>
            <a:pPr lvl="1"/>
            <a:r>
              <a:rPr lang="en-US" dirty="0" smtClean="0"/>
              <a:t>DC sweep:</a:t>
            </a:r>
          </a:p>
          <a:p>
            <a:pPr lvl="2"/>
            <a:r>
              <a:rPr lang="en-US" dirty="0" smtClean="0"/>
              <a:t>DC sweep puts DC value on input and, after everything settles tells you what the node voltages are and what branch currents are</a:t>
            </a:r>
          </a:p>
          <a:p>
            <a:pPr lvl="2"/>
            <a:r>
              <a:rPr lang="en-US" dirty="0" smtClean="0"/>
              <a:t>Does this for a set of inputs and them connects the dots</a:t>
            </a:r>
          </a:p>
          <a:p>
            <a:pPr lvl="2"/>
            <a:r>
              <a:rPr lang="en-US" dirty="0" smtClean="0"/>
              <a:t>NO TIME INVOLVED</a:t>
            </a:r>
          </a:p>
          <a:p>
            <a:pPr lvl="2"/>
            <a:r>
              <a:rPr lang="en-US" dirty="0" smtClean="0"/>
              <a:t>Capacitors open circuited</a:t>
            </a:r>
          </a:p>
          <a:p>
            <a:pPr lvl="2"/>
            <a:r>
              <a:rPr lang="en-US" dirty="0" smtClean="0"/>
              <a:t>Inductors shorted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Definition of NM</a:t>
            </a:r>
            <a:r>
              <a:rPr lang="en-US" baseline="-25000" dirty="0" smtClean="0"/>
              <a:t>H</a:t>
            </a:r>
            <a:r>
              <a:rPr lang="en-US" dirty="0" smtClean="0"/>
              <a:t>, NM</a:t>
            </a:r>
            <a:r>
              <a:rPr lang="en-US" baseline="-25000" dirty="0" smtClean="0"/>
              <a:t>L</a:t>
            </a:r>
            <a:r>
              <a:rPr lang="en-US" dirty="0" smtClean="0"/>
              <a:t> vary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books and websites define NM</a:t>
            </a:r>
            <a:r>
              <a:rPr lang="en-US" b="1" baseline="-25000" dirty="0" smtClean="0"/>
              <a:t>H</a:t>
            </a:r>
            <a:r>
              <a:rPr lang="en-US" dirty="0" smtClean="0"/>
              <a:t> and NM</a:t>
            </a:r>
            <a:r>
              <a:rPr lang="en-US" b="1" baseline="-25000" dirty="0" smtClean="0"/>
              <a:t>L</a:t>
            </a:r>
            <a:r>
              <a:rPr lang="en-US" dirty="0" smtClean="0"/>
              <a:t> differently. </a:t>
            </a:r>
          </a:p>
          <a:p>
            <a:r>
              <a:rPr lang="en-US" dirty="0" err="1"/>
              <a:t>Gopalan</a:t>
            </a:r>
            <a:r>
              <a:rPr lang="en-US" dirty="0"/>
              <a:t> uses </a:t>
            </a:r>
            <a:r>
              <a:rPr lang="en-US" dirty="0" smtClean="0"/>
              <a:t>different definition.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9" y="3056947"/>
            <a:ext cx="7838017" cy="36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8947"/>
            <a:ext cx="8382000" cy="762000"/>
          </a:xfrm>
        </p:spPr>
        <p:txBody>
          <a:bodyPr/>
          <a:lstStyle/>
          <a:p>
            <a:r>
              <a:rPr lang="en-US" sz="2800" dirty="0" smtClean="0"/>
              <a:t>Techniques to find VIL, VIH, VOL &amp; VOH</a:t>
            </a:r>
            <a:br>
              <a:rPr lang="en-US" sz="2800" dirty="0" smtClean="0"/>
            </a:br>
            <a:r>
              <a:rPr lang="en-US" sz="2800" dirty="0"/>
              <a:t>(m = -1 slope points)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what they mean is most </a:t>
            </a:r>
            <a:r>
              <a:rPr lang="en-US" dirty="0" smtClean="0"/>
              <a:t>important BUT</a:t>
            </a:r>
            <a:r>
              <a:rPr lang="en-US" dirty="0"/>
              <a:t>, if you did want to do the math…..</a:t>
            </a:r>
          </a:p>
          <a:p>
            <a:r>
              <a:rPr lang="en-US" dirty="0" smtClean="0"/>
              <a:t>Techniques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Reading </a:t>
            </a:r>
            <a:r>
              <a:rPr lang="en-US" dirty="0"/>
              <a:t>it off a graph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Find slope at </a:t>
            </a:r>
            <a:r>
              <a:rPr lang="en-US" dirty="0" err="1" smtClean="0"/>
              <a:t>Vm</a:t>
            </a:r>
            <a:r>
              <a:rPr lang="en-US" dirty="0" smtClean="0"/>
              <a:t> and extrapolate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Load line knowing that the same current goes through top and bottom and then do implicit differentiation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-35149" y="1600062"/>
            <a:ext cx="862237" cy="46419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304800"/>
            <a:ext cx="8337121" cy="762000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/>
              <a:t>Find slope at </a:t>
            </a:r>
            <a:r>
              <a:rPr lang="en-US" dirty="0" err="1"/>
              <a:t>Vm</a:t>
            </a:r>
            <a:r>
              <a:rPr lang="en-US" dirty="0"/>
              <a:t> and extrapolate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523" y="1944189"/>
            <a:ext cx="5343525" cy="36099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>
            <a:off x="2083455" y="2290626"/>
            <a:ext cx="1200500" cy="3018081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24E63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714660" y="2599166"/>
            <a:ext cx="1912947" cy="224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770758" y="4831873"/>
            <a:ext cx="3971750" cy="65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8312" y="2544859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Vomax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2398" y="4462541"/>
            <a:ext cx="82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Vomin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10256" y="1781397"/>
            <a:ext cx="2277103" cy="718902"/>
            <a:chOff x="4316357" y="1835674"/>
            <a:chExt cx="2277103" cy="718902"/>
          </a:xfrm>
        </p:grpSpPr>
        <p:sp>
          <p:nvSpPr>
            <p:cNvPr id="17" name="Freeform 16"/>
            <p:cNvSpPr/>
            <p:nvPr/>
          </p:nvSpPr>
          <p:spPr bwMode="auto">
            <a:xfrm>
              <a:off x="4316357" y="2066507"/>
              <a:ext cx="1045238" cy="488069"/>
            </a:xfrm>
            <a:custGeom>
              <a:avLst/>
              <a:gdLst>
                <a:gd name="connsiteX0" fmla="*/ 0 w 1045238"/>
                <a:gd name="connsiteY0" fmla="*/ 488069 h 488069"/>
                <a:gd name="connsiteX1" fmla="*/ 28049 w 1045238"/>
                <a:gd name="connsiteY1" fmla="*/ 415142 h 488069"/>
                <a:gd name="connsiteX2" fmla="*/ 39269 w 1045238"/>
                <a:gd name="connsiteY2" fmla="*/ 398312 h 488069"/>
                <a:gd name="connsiteX3" fmla="*/ 95367 w 1045238"/>
                <a:gd name="connsiteY3" fmla="*/ 347824 h 488069"/>
                <a:gd name="connsiteX4" fmla="*/ 100977 w 1045238"/>
                <a:gd name="connsiteY4" fmla="*/ 330994 h 488069"/>
                <a:gd name="connsiteX5" fmla="*/ 129026 w 1045238"/>
                <a:gd name="connsiteY5" fmla="*/ 291726 h 488069"/>
                <a:gd name="connsiteX6" fmla="*/ 145855 w 1045238"/>
                <a:gd name="connsiteY6" fmla="*/ 280506 h 488069"/>
                <a:gd name="connsiteX7" fmla="*/ 162685 w 1045238"/>
                <a:gd name="connsiteY7" fmla="*/ 263676 h 488069"/>
                <a:gd name="connsiteX8" fmla="*/ 173905 w 1045238"/>
                <a:gd name="connsiteY8" fmla="*/ 246847 h 488069"/>
                <a:gd name="connsiteX9" fmla="*/ 190734 w 1045238"/>
                <a:gd name="connsiteY9" fmla="*/ 241237 h 488069"/>
                <a:gd name="connsiteX10" fmla="*/ 224393 w 1045238"/>
                <a:gd name="connsiteY10" fmla="*/ 213188 h 488069"/>
                <a:gd name="connsiteX11" fmla="*/ 241222 w 1045238"/>
                <a:gd name="connsiteY11" fmla="*/ 207578 h 488069"/>
                <a:gd name="connsiteX12" fmla="*/ 280491 w 1045238"/>
                <a:gd name="connsiteY12" fmla="*/ 185139 h 488069"/>
                <a:gd name="connsiteX13" fmla="*/ 297321 w 1045238"/>
                <a:gd name="connsiteY13" fmla="*/ 190749 h 488069"/>
                <a:gd name="connsiteX14" fmla="*/ 314150 w 1045238"/>
                <a:gd name="connsiteY14" fmla="*/ 201969 h 488069"/>
                <a:gd name="connsiteX15" fmla="*/ 359028 w 1045238"/>
                <a:gd name="connsiteY15" fmla="*/ 207578 h 488069"/>
                <a:gd name="connsiteX16" fmla="*/ 392687 w 1045238"/>
                <a:gd name="connsiteY16" fmla="*/ 213188 h 488069"/>
                <a:gd name="connsiteX17" fmla="*/ 426346 w 1045238"/>
                <a:gd name="connsiteY17" fmla="*/ 224408 h 488069"/>
                <a:gd name="connsiteX18" fmla="*/ 443176 w 1045238"/>
                <a:gd name="connsiteY18" fmla="*/ 230018 h 488069"/>
                <a:gd name="connsiteX19" fmla="*/ 482444 w 1045238"/>
                <a:gd name="connsiteY19" fmla="*/ 263676 h 488069"/>
                <a:gd name="connsiteX20" fmla="*/ 510494 w 1045238"/>
                <a:gd name="connsiteY20" fmla="*/ 291726 h 488069"/>
                <a:gd name="connsiteX21" fmla="*/ 527323 w 1045238"/>
                <a:gd name="connsiteY21" fmla="*/ 308555 h 488069"/>
                <a:gd name="connsiteX22" fmla="*/ 538543 w 1045238"/>
                <a:gd name="connsiteY22" fmla="*/ 330994 h 488069"/>
                <a:gd name="connsiteX23" fmla="*/ 560982 w 1045238"/>
                <a:gd name="connsiteY23" fmla="*/ 342214 h 488069"/>
                <a:gd name="connsiteX24" fmla="*/ 572201 w 1045238"/>
                <a:gd name="connsiteY24" fmla="*/ 359043 h 488069"/>
                <a:gd name="connsiteX25" fmla="*/ 577811 w 1045238"/>
                <a:gd name="connsiteY25" fmla="*/ 381483 h 488069"/>
                <a:gd name="connsiteX26" fmla="*/ 583421 w 1045238"/>
                <a:gd name="connsiteY26" fmla="*/ 398312 h 488069"/>
                <a:gd name="connsiteX27" fmla="*/ 577811 w 1045238"/>
                <a:gd name="connsiteY27" fmla="*/ 426361 h 488069"/>
                <a:gd name="connsiteX28" fmla="*/ 555372 w 1045238"/>
                <a:gd name="connsiteY28" fmla="*/ 431971 h 488069"/>
                <a:gd name="connsiteX29" fmla="*/ 538543 w 1045238"/>
                <a:gd name="connsiteY29" fmla="*/ 448800 h 488069"/>
                <a:gd name="connsiteX30" fmla="*/ 521713 w 1045238"/>
                <a:gd name="connsiteY30" fmla="*/ 460020 h 488069"/>
                <a:gd name="connsiteX31" fmla="*/ 516103 w 1045238"/>
                <a:gd name="connsiteY31" fmla="*/ 476849 h 488069"/>
                <a:gd name="connsiteX32" fmla="*/ 392687 w 1045238"/>
                <a:gd name="connsiteY32" fmla="*/ 460020 h 488069"/>
                <a:gd name="connsiteX33" fmla="*/ 370248 w 1045238"/>
                <a:gd name="connsiteY33" fmla="*/ 443191 h 488069"/>
                <a:gd name="connsiteX34" fmla="*/ 353419 w 1045238"/>
                <a:gd name="connsiteY34" fmla="*/ 431971 h 488069"/>
                <a:gd name="connsiteX35" fmla="*/ 342199 w 1045238"/>
                <a:gd name="connsiteY35" fmla="*/ 398312 h 488069"/>
                <a:gd name="connsiteX36" fmla="*/ 359028 w 1045238"/>
                <a:gd name="connsiteY36" fmla="*/ 336604 h 488069"/>
                <a:gd name="connsiteX37" fmla="*/ 375858 w 1045238"/>
                <a:gd name="connsiteY37" fmla="*/ 319775 h 488069"/>
                <a:gd name="connsiteX38" fmla="*/ 387078 w 1045238"/>
                <a:gd name="connsiteY38" fmla="*/ 302945 h 488069"/>
                <a:gd name="connsiteX39" fmla="*/ 403907 w 1045238"/>
                <a:gd name="connsiteY39" fmla="*/ 280506 h 488069"/>
                <a:gd name="connsiteX40" fmla="*/ 420736 w 1045238"/>
                <a:gd name="connsiteY40" fmla="*/ 263676 h 488069"/>
                <a:gd name="connsiteX41" fmla="*/ 443176 w 1045238"/>
                <a:gd name="connsiteY41" fmla="*/ 230018 h 488069"/>
                <a:gd name="connsiteX42" fmla="*/ 465615 w 1045238"/>
                <a:gd name="connsiteY42" fmla="*/ 213188 h 488069"/>
                <a:gd name="connsiteX43" fmla="*/ 482444 w 1045238"/>
                <a:gd name="connsiteY43" fmla="*/ 190749 h 488069"/>
                <a:gd name="connsiteX44" fmla="*/ 516103 w 1045238"/>
                <a:gd name="connsiteY44" fmla="*/ 168310 h 488069"/>
                <a:gd name="connsiteX45" fmla="*/ 560982 w 1045238"/>
                <a:gd name="connsiteY45" fmla="*/ 123431 h 488069"/>
                <a:gd name="connsiteX46" fmla="*/ 577811 w 1045238"/>
                <a:gd name="connsiteY46" fmla="*/ 106602 h 488069"/>
                <a:gd name="connsiteX47" fmla="*/ 611470 w 1045238"/>
                <a:gd name="connsiteY47" fmla="*/ 89772 h 488069"/>
                <a:gd name="connsiteX48" fmla="*/ 628300 w 1045238"/>
                <a:gd name="connsiteY48" fmla="*/ 78553 h 488069"/>
                <a:gd name="connsiteX49" fmla="*/ 673178 w 1045238"/>
                <a:gd name="connsiteY49" fmla="*/ 67333 h 488069"/>
                <a:gd name="connsiteX50" fmla="*/ 695617 w 1045238"/>
                <a:gd name="connsiteY50" fmla="*/ 61723 h 488069"/>
                <a:gd name="connsiteX51" fmla="*/ 746106 w 1045238"/>
                <a:gd name="connsiteY51" fmla="*/ 39284 h 488069"/>
                <a:gd name="connsiteX52" fmla="*/ 796594 w 1045238"/>
                <a:gd name="connsiteY52" fmla="*/ 33674 h 488069"/>
                <a:gd name="connsiteX53" fmla="*/ 830253 w 1045238"/>
                <a:gd name="connsiteY53" fmla="*/ 28064 h 488069"/>
                <a:gd name="connsiteX54" fmla="*/ 976108 w 1045238"/>
                <a:gd name="connsiteY54" fmla="*/ 16845 h 488069"/>
                <a:gd name="connsiteX55" fmla="*/ 1026597 w 1045238"/>
                <a:gd name="connsiteY55" fmla="*/ 5625 h 488069"/>
                <a:gd name="connsiteX56" fmla="*/ 1037816 w 1045238"/>
                <a:gd name="connsiteY56" fmla="*/ 15 h 488069"/>
                <a:gd name="connsiteX0" fmla="*/ 0 w 1045238"/>
                <a:gd name="connsiteY0" fmla="*/ 488069 h 488069"/>
                <a:gd name="connsiteX1" fmla="*/ 39269 w 1045238"/>
                <a:gd name="connsiteY1" fmla="*/ 398312 h 488069"/>
                <a:gd name="connsiteX2" fmla="*/ 95367 w 1045238"/>
                <a:gd name="connsiteY2" fmla="*/ 347824 h 488069"/>
                <a:gd name="connsiteX3" fmla="*/ 100977 w 1045238"/>
                <a:gd name="connsiteY3" fmla="*/ 330994 h 488069"/>
                <a:gd name="connsiteX4" fmla="*/ 129026 w 1045238"/>
                <a:gd name="connsiteY4" fmla="*/ 291726 h 488069"/>
                <a:gd name="connsiteX5" fmla="*/ 145855 w 1045238"/>
                <a:gd name="connsiteY5" fmla="*/ 280506 h 488069"/>
                <a:gd name="connsiteX6" fmla="*/ 162685 w 1045238"/>
                <a:gd name="connsiteY6" fmla="*/ 263676 h 488069"/>
                <a:gd name="connsiteX7" fmla="*/ 173905 w 1045238"/>
                <a:gd name="connsiteY7" fmla="*/ 246847 h 488069"/>
                <a:gd name="connsiteX8" fmla="*/ 190734 w 1045238"/>
                <a:gd name="connsiteY8" fmla="*/ 241237 h 488069"/>
                <a:gd name="connsiteX9" fmla="*/ 224393 w 1045238"/>
                <a:gd name="connsiteY9" fmla="*/ 213188 h 488069"/>
                <a:gd name="connsiteX10" fmla="*/ 241222 w 1045238"/>
                <a:gd name="connsiteY10" fmla="*/ 207578 h 488069"/>
                <a:gd name="connsiteX11" fmla="*/ 280491 w 1045238"/>
                <a:gd name="connsiteY11" fmla="*/ 185139 h 488069"/>
                <a:gd name="connsiteX12" fmla="*/ 297321 w 1045238"/>
                <a:gd name="connsiteY12" fmla="*/ 190749 h 488069"/>
                <a:gd name="connsiteX13" fmla="*/ 314150 w 1045238"/>
                <a:gd name="connsiteY13" fmla="*/ 201969 h 488069"/>
                <a:gd name="connsiteX14" fmla="*/ 359028 w 1045238"/>
                <a:gd name="connsiteY14" fmla="*/ 207578 h 488069"/>
                <a:gd name="connsiteX15" fmla="*/ 392687 w 1045238"/>
                <a:gd name="connsiteY15" fmla="*/ 213188 h 488069"/>
                <a:gd name="connsiteX16" fmla="*/ 426346 w 1045238"/>
                <a:gd name="connsiteY16" fmla="*/ 224408 h 488069"/>
                <a:gd name="connsiteX17" fmla="*/ 443176 w 1045238"/>
                <a:gd name="connsiteY17" fmla="*/ 230018 h 488069"/>
                <a:gd name="connsiteX18" fmla="*/ 482444 w 1045238"/>
                <a:gd name="connsiteY18" fmla="*/ 263676 h 488069"/>
                <a:gd name="connsiteX19" fmla="*/ 510494 w 1045238"/>
                <a:gd name="connsiteY19" fmla="*/ 291726 h 488069"/>
                <a:gd name="connsiteX20" fmla="*/ 527323 w 1045238"/>
                <a:gd name="connsiteY20" fmla="*/ 308555 h 488069"/>
                <a:gd name="connsiteX21" fmla="*/ 538543 w 1045238"/>
                <a:gd name="connsiteY21" fmla="*/ 330994 h 488069"/>
                <a:gd name="connsiteX22" fmla="*/ 560982 w 1045238"/>
                <a:gd name="connsiteY22" fmla="*/ 342214 h 488069"/>
                <a:gd name="connsiteX23" fmla="*/ 572201 w 1045238"/>
                <a:gd name="connsiteY23" fmla="*/ 359043 h 488069"/>
                <a:gd name="connsiteX24" fmla="*/ 577811 w 1045238"/>
                <a:gd name="connsiteY24" fmla="*/ 381483 h 488069"/>
                <a:gd name="connsiteX25" fmla="*/ 583421 w 1045238"/>
                <a:gd name="connsiteY25" fmla="*/ 398312 h 488069"/>
                <a:gd name="connsiteX26" fmla="*/ 577811 w 1045238"/>
                <a:gd name="connsiteY26" fmla="*/ 426361 h 488069"/>
                <a:gd name="connsiteX27" fmla="*/ 555372 w 1045238"/>
                <a:gd name="connsiteY27" fmla="*/ 431971 h 488069"/>
                <a:gd name="connsiteX28" fmla="*/ 538543 w 1045238"/>
                <a:gd name="connsiteY28" fmla="*/ 448800 h 488069"/>
                <a:gd name="connsiteX29" fmla="*/ 521713 w 1045238"/>
                <a:gd name="connsiteY29" fmla="*/ 460020 h 488069"/>
                <a:gd name="connsiteX30" fmla="*/ 516103 w 1045238"/>
                <a:gd name="connsiteY30" fmla="*/ 476849 h 488069"/>
                <a:gd name="connsiteX31" fmla="*/ 392687 w 1045238"/>
                <a:gd name="connsiteY31" fmla="*/ 460020 h 488069"/>
                <a:gd name="connsiteX32" fmla="*/ 370248 w 1045238"/>
                <a:gd name="connsiteY32" fmla="*/ 443191 h 488069"/>
                <a:gd name="connsiteX33" fmla="*/ 353419 w 1045238"/>
                <a:gd name="connsiteY33" fmla="*/ 431971 h 488069"/>
                <a:gd name="connsiteX34" fmla="*/ 342199 w 1045238"/>
                <a:gd name="connsiteY34" fmla="*/ 398312 h 488069"/>
                <a:gd name="connsiteX35" fmla="*/ 359028 w 1045238"/>
                <a:gd name="connsiteY35" fmla="*/ 336604 h 488069"/>
                <a:gd name="connsiteX36" fmla="*/ 375858 w 1045238"/>
                <a:gd name="connsiteY36" fmla="*/ 319775 h 488069"/>
                <a:gd name="connsiteX37" fmla="*/ 387078 w 1045238"/>
                <a:gd name="connsiteY37" fmla="*/ 302945 h 488069"/>
                <a:gd name="connsiteX38" fmla="*/ 403907 w 1045238"/>
                <a:gd name="connsiteY38" fmla="*/ 280506 h 488069"/>
                <a:gd name="connsiteX39" fmla="*/ 420736 w 1045238"/>
                <a:gd name="connsiteY39" fmla="*/ 263676 h 488069"/>
                <a:gd name="connsiteX40" fmla="*/ 443176 w 1045238"/>
                <a:gd name="connsiteY40" fmla="*/ 230018 h 488069"/>
                <a:gd name="connsiteX41" fmla="*/ 465615 w 1045238"/>
                <a:gd name="connsiteY41" fmla="*/ 213188 h 488069"/>
                <a:gd name="connsiteX42" fmla="*/ 482444 w 1045238"/>
                <a:gd name="connsiteY42" fmla="*/ 190749 h 488069"/>
                <a:gd name="connsiteX43" fmla="*/ 516103 w 1045238"/>
                <a:gd name="connsiteY43" fmla="*/ 168310 h 488069"/>
                <a:gd name="connsiteX44" fmla="*/ 560982 w 1045238"/>
                <a:gd name="connsiteY44" fmla="*/ 123431 h 488069"/>
                <a:gd name="connsiteX45" fmla="*/ 577811 w 1045238"/>
                <a:gd name="connsiteY45" fmla="*/ 106602 h 488069"/>
                <a:gd name="connsiteX46" fmla="*/ 611470 w 1045238"/>
                <a:gd name="connsiteY46" fmla="*/ 89772 h 488069"/>
                <a:gd name="connsiteX47" fmla="*/ 628300 w 1045238"/>
                <a:gd name="connsiteY47" fmla="*/ 78553 h 488069"/>
                <a:gd name="connsiteX48" fmla="*/ 673178 w 1045238"/>
                <a:gd name="connsiteY48" fmla="*/ 67333 h 488069"/>
                <a:gd name="connsiteX49" fmla="*/ 695617 w 1045238"/>
                <a:gd name="connsiteY49" fmla="*/ 61723 h 488069"/>
                <a:gd name="connsiteX50" fmla="*/ 746106 w 1045238"/>
                <a:gd name="connsiteY50" fmla="*/ 39284 h 488069"/>
                <a:gd name="connsiteX51" fmla="*/ 796594 w 1045238"/>
                <a:gd name="connsiteY51" fmla="*/ 33674 h 488069"/>
                <a:gd name="connsiteX52" fmla="*/ 830253 w 1045238"/>
                <a:gd name="connsiteY52" fmla="*/ 28064 h 488069"/>
                <a:gd name="connsiteX53" fmla="*/ 976108 w 1045238"/>
                <a:gd name="connsiteY53" fmla="*/ 16845 h 488069"/>
                <a:gd name="connsiteX54" fmla="*/ 1026597 w 1045238"/>
                <a:gd name="connsiteY54" fmla="*/ 5625 h 488069"/>
                <a:gd name="connsiteX55" fmla="*/ 1037816 w 1045238"/>
                <a:gd name="connsiteY55" fmla="*/ 15 h 48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5238" h="488069">
                  <a:moveTo>
                    <a:pt x="0" y="488069"/>
                  </a:moveTo>
                  <a:cubicBezTo>
                    <a:pt x="8181" y="469370"/>
                    <a:pt x="23375" y="421686"/>
                    <a:pt x="39269" y="398312"/>
                  </a:cubicBezTo>
                  <a:cubicBezTo>
                    <a:pt x="55163" y="374938"/>
                    <a:pt x="68144" y="368241"/>
                    <a:pt x="95367" y="347824"/>
                  </a:cubicBezTo>
                  <a:cubicBezTo>
                    <a:pt x="97237" y="342214"/>
                    <a:pt x="98332" y="336283"/>
                    <a:pt x="100977" y="330994"/>
                  </a:cubicBezTo>
                  <a:cubicBezTo>
                    <a:pt x="104161" y="324626"/>
                    <a:pt x="126488" y="294264"/>
                    <a:pt x="129026" y="291726"/>
                  </a:cubicBezTo>
                  <a:cubicBezTo>
                    <a:pt x="133793" y="286959"/>
                    <a:pt x="140676" y="284822"/>
                    <a:pt x="145855" y="280506"/>
                  </a:cubicBezTo>
                  <a:cubicBezTo>
                    <a:pt x="151950" y="275427"/>
                    <a:pt x="157606" y="269771"/>
                    <a:pt x="162685" y="263676"/>
                  </a:cubicBezTo>
                  <a:cubicBezTo>
                    <a:pt x="167001" y="258497"/>
                    <a:pt x="168640" y="251059"/>
                    <a:pt x="173905" y="246847"/>
                  </a:cubicBezTo>
                  <a:cubicBezTo>
                    <a:pt x="178522" y="243153"/>
                    <a:pt x="185445" y="243881"/>
                    <a:pt x="190734" y="241237"/>
                  </a:cubicBezTo>
                  <a:cubicBezTo>
                    <a:pt x="227439" y="222885"/>
                    <a:pt x="187175" y="238001"/>
                    <a:pt x="224393" y="213188"/>
                  </a:cubicBezTo>
                  <a:cubicBezTo>
                    <a:pt x="229313" y="209908"/>
                    <a:pt x="235612" y="209448"/>
                    <a:pt x="241222" y="207578"/>
                  </a:cubicBezTo>
                  <a:cubicBezTo>
                    <a:pt x="255751" y="193050"/>
                    <a:pt x="257890" y="185139"/>
                    <a:pt x="280491" y="185139"/>
                  </a:cubicBezTo>
                  <a:cubicBezTo>
                    <a:pt x="286404" y="185139"/>
                    <a:pt x="291711" y="188879"/>
                    <a:pt x="297321" y="190749"/>
                  </a:cubicBezTo>
                  <a:cubicBezTo>
                    <a:pt x="302931" y="194489"/>
                    <a:pt x="307645" y="200195"/>
                    <a:pt x="314150" y="201969"/>
                  </a:cubicBezTo>
                  <a:cubicBezTo>
                    <a:pt x="328695" y="205936"/>
                    <a:pt x="344104" y="205446"/>
                    <a:pt x="359028" y="207578"/>
                  </a:cubicBezTo>
                  <a:cubicBezTo>
                    <a:pt x="370288" y="209187"/>
                    <a:pt x="381652" y="210429"/>
                    <a:pt x="392687" y="213188"/>
                  </a:cubicBezTo>
                  <a:cubicBezTo>
                    <a:pt x="404160" y="216056"/>
                    <a:pt x="415126" y="220668"/>
                    <a:pt x="426346" y="224408"/>
                  </a:cubicBezTo>
                  <a:lnTo>
                    <a:pt x="443176" y="230018"/>
                  </a:lnTo>
                  <a:cubicBezTo>
                    <a:pt x="454962" y="238857"/>
                    <a:pt x="473429" y="251054"/>
                    <a:pt x="482444" y="263676"/>
                  </a:cubicBezTo>
                  <a:cubicBezTo>
                    <a:pt x="504107" y="294005"/>
                    <a:pt x="480216" y="281633"/>
                    <a:pt x="510494" y="291726"/>
                  </a:cubicBezTo>
                  <a:cubicBezTo>
                    <a:pt x="516104" y="297336"/>
                    <a:pt x="522712" y="302099"/>
                    <a:pt x="527323" y="308555"/>
                  </a:cubicBezTo>
                  <a:cubicBezTo>
                    <a:pt x="532184" y="315360"/>
                    <a:pt x="532630" y="325081"/>
                    <a:pt x="538543" y="330994"/>
                  </a:cubicBezTo>
                  <a:cubicBezTo>
                    <a:pt x="544456" y="336907"/>
                    <a:pt x="553502" y="338474"/>
                    <a:pt x="560982" y="342214"/>
                  </a:cubicBezTo>
                  <a:cubicBezTo>
                    <a:pt x="564722" y="347824"/>
                    <a:pt x="569545" y="352846"/>
                    <a:pt x="572201" y="359043"/>
                  </a:cubicBezTo>
                  <a:cubicBezTo>
                    <a:pt x="575238" y="366130"/>
                    <a:pt x="575693" y="374069"/>
                    <a:pt x="577811" y="381483"/>
                  </a:cubicBezTo>
                  <a:cubicBezTo>
                    <a:pt x="579436" y="387169"/>
                    <a:pt x="581551" y="392702"/>
                    <a:pt x="583421" y="398312"/>
                  </a:cubicBezTo>
                  <a:cubicBezTo>
                    <a:pt x="581551" y="407662"/>
                    <a:pt x="583915" y="419036"/>
                    <a:pt x="577811" y="426361"/>
                  </a:cubicBezTo>
                  <a:cubicBezTo>
                    <a:pt x="572875" y="432284"/>
                    <a:pt x="562066" y="428146"/>
                    <a:pt x="555372" y="431971"/>
                  </a:cubicBezTo>
                  <a:cubicBezTo>
                    <a:pt x="548484" y="435907"/>
                    <a:pt x="544638" y="443721"/>
                    <a:pt x="538543" y="448800"/>
                  </a:cubicBezTo>
                  <a:cubicBezTo>
                    <a:pt x="533363" y="453116"/>
                    <a:pt x="527323" y="456280"/>
                    <a:pt x="521713" y="460020"/>
                  </a:cubicBezTo>
                  <a:cubicBezTo>
                    <a:pt x="519843" y="465630"/>
                    <a:pt x="522009" y="476554"/>
                    <a:pt x="516103" y="476849"/>
                  </a:cubicBezTo>
                  <a:cubicBezTo>
                    <a:pt x="449188" y="480195"/>
                    <a:pt x="435869" y="474414"/>
                    <a:pt x="392687" y="460020"/>
                  </a:cubicBezTo>
                  <a:cubicBezTo>
                    <a:pt x="385207" y="454410"/>
                    <a:pt x="377856" y="448625"/>
                    <a:pt x="370248" y="443191"/>
                  </a:cubicBezTo>
                  <a:cubicBezTo>
                    <a:pt x="364762" y="439272"/>
                    <a:pt x="356992" y="437688"/>
                    <a:pt x="353419" y="431971"/>
                  </a:cubicBezTo>
                  <a:cubicBezTo>
                    <a:pt x="347151" y="421942"/>
                    <a:pt x="342199" y="398312"/>
                    <a:pt x="342199" y="398312"/>
                  </a:cubicBezTo>
                  <a:cubicBezTo>
                    <a:pt x="344390" y="387359"/>
                    <a:pt x="351912" y="343720"/>
                    <a:pt x="359028" y="336604"/>
                  </a:cubicBezTo>
                  <a:cubicBezTo>
                    <a:pt x="364638" y="330994"/>
                    <a:pt x="370779" y="325870"/>
                    <a:pt x="375858" y="319775"/>
                  </a:cubicBezTo>
                  <a:cubicBezTo>
                    <a:pt x="380174" y="314595"/>
                    <a:pt x="383159" y="308432"/>
                    <a:pt x="387078" y="302945"/>
                  </a:cubicBezTo>
                  <a:cubicBezTo>
                    <a:pt x="392512" y="295337"/>
                    <a:pt x="397823" y="287605"/>
                    <a:pt x="403907" y="280506"/>
                  </a:cubicBezTo>
                  <a:cubicBezTo>
                    <a:pt x="409070" y="274482"/>
                    <a:pt x="415865" y="269938"/>
                    <a:pt x="420736" y="263676"/>
                  </a:cubicBezTo>
                  <a:cubicBezTo>
                    <a:pt x="429015" y="253032"/>
                    <a:pt x="432389" y="238109"/>
                    <a:pt x="443176" y="230018"/>
                  </a:cubicBezTo>
                  <a:cubicBezTo>
                    <a:pt x="450656" y="224408"/>
                    <a:pt x="459004" y="219799"/>
                    <a:pt x="465615" y="213188"/>
                  </a:cubicBezTo>
                  <a:cubicBezTo>
                    <a:pt x="472226" y="206577"/>
                    <a:pt x="475456" y="196960"/>
                    <a:pt x="482444" y="190749"/>
                  </a:cubicBezTo>
                  <a:cubicBezTo>
                    <a:pt x="492522" y="181791"/>
                    <a:pt x="516103" y="168310"/>
                    <a:pt x="516103" y="168310"/>
                  </a:cubicBezTo>
                  <a:cubicBezTo>
                    <a:pt x="558354" y="104935"/>
                    <a:pt x="517073" y="154795"/>
                    <a:pt x="560982" y="123431"/>
                  </a:cubicBezTo>
                  <a:cubicBezTo>
                    <a:pt x="567438" y="118820"/>
                    <a:pt x="571716" y="111681"/>
                    <a:pt x="577811" y="106602"/>
                  </a:cubicBezTo>
                  <a:cubicBezTo>
                    <a:pt x="601925" y="86507"/>
                    <a:pt x="586172" y="102421"/>
                    <a:pt x="611470" y="89772"/>
                  </a:cubicBezTo>
                  <a:cubicBezTo>
                    <a:pt x="617500" y="86757"/>
                    <a:pt x="621964" y="80857"/>
                    <a:pt x="628300" y="78553"/>
                  </a:cubicBezTo>
                  <a:cubicBezTo>
                    <a:pt x="642791" y="73283"/>
                    <a:pt x="658219" y="71073"/>
                    <a:pt x="673178" y="67333"/>
                  </a:cubicBezTo>
                  <a:lnTo>
                    <a:pt x="695617" y="61723"/>
                  </a:lnTo>
                  <a:cubicBezTo>
                    <a:pt x="713868" y="34349"/>
                    <a:pt x="700759" y="44953"/>
                    <a:pt x="746106" y="39284"/>
                  </a:cubicBezTo>
                  <a:cubicBezTo>
                    <a:pt x="762908" y="37184"/>
                    <a:pt x="779810" y="35912"/>
                    <a:pt x="796594" y="33674"/>
                  </a:cubicBezTo>
                  <a:cubicBezTo>
                    <a:pt x="807869" y="32171"/>
                    <a:pt x="818966" y="29475"/>
                    <a:pt x="830253" y="28064"/>
                  </a:cubicBezTo>
                  <a:cubicBezTo>
                    <a:pt x="881815" y="21618"/>
                    <a:pt x="922412" y="20201"/>
                    <a:pt x="976108" y="16845"/>
                  </a:cubicBezTo>
                  <a:cubicBezTo>
                    <a:pt x="992938" y="13105"/>
                    <a:pt x="1009872" y="9806"/>
                    <a:pt x="1026597" y="5625"/>
                  </a:cubicBezTo>
                  <a:cubicBezTo>
                    <a:pt x="1051402" y="-576"/>
                    <a:pt x="1047378" y="15"/>
                    <a:pt x="1037816" y="15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04179" y="1835674"/>
              <a:ext cx="11892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m = -1</a:t>
              </a:r>
              <a:endParaRPr lang="en-US" sz="24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76541" y="4811998"/>
            <a:ext cx="2116611" cy="775360"/>
            <a:chOff x="2942405" y="5047610"/>
            <a:chExt cx="2116611" cy="775360"/>
          </a:xfrm>
        </p:grpSpPr>
        <p:sp>
          <p:nvSpPr>
            <p:cNvPr id="18" name="Freeform 17"/>
            <p:cNvSpPr/>
            <p:nvPr/>
          </p:nvSpPr>
          <p:spPr bwMode="auto">
            <a:xfrm rot="10530672">
              <a:off x="4013778" y="5047610"/>
              <a:ext cx="1045238" cy="488069"/>
            </a:xfrm>
            <a:custGeom>
              <a:avLst/>
              <a:gdLst>
                <a:gd name="connsiteX0" fmla="*/ 0 w 1045238"/>
                <a:gd name="connsiteY0" fmla="*/ 488069 h 488069"/>
                <a:gd name="connsiteX1" fmla="*/ 28049 w 1045238"/>
                <a:gd name="connsiteY1" fmla="*/ 415142 h 488069"/>
                <a:gd name="connsiteX2" fmla="*/ 39269 w 1045238"/>
                <a:gd name="connsiteY2" fmla="*/ 398312 h 488069"/>
                <a:gd name="connsiteX3" fmla="*/ 95367 w 1045238"/>
                <a:gd name="connsiteY3" fmla="*/ 347824 h 488069"/>
                <a:gd name="connsiteX4" fmla="*/ 100977 w 1045238"/>
                <a:gd name="connsiteY4" fmla="*/ 330994 h 488069"/>
                <a:gd name="connsiteX5" fmla="*/ 129026 w 1045238"/>
                <a:gd name="connsiteY5" fmla="*/ 291726 h 488069"/>
                <a:gd name="connsiteX6" fmla="*/ 145855 w 1045238"/>
                <a:gd name="connsiteY6" fmla="*/ 280506 h 488069"/>
                <a:gd name="connsiteX7" fmla="*/ 162685 w 1045238"/>
                <a:gd name="connsiteY7" fmla="*/ 263676 h 488069"/>
                <a:gd name="connsiteX8" fmla="*/ 173905 w 1045238"/>
                <a:gd name="connsiteY8" fmla="*/ 246847 h 488069"/>
                <a:gd name="connsiteX9" fmla="*/ 190734 w 1045238"/>
                <a:gd name="connsiteY9" fmla="*/ 241237 h 488069"/>
                <a:gd name="connsiteX10" fmla="*/ 224393 w 1045238"/>
                <a:gd name="connsiteY10" fmla="*/ 213188 h 488069"/>
                <a:gd name="connsiteX11" fmla="*/ 241222 w 1045238"/>
                <a:gd name="connsiteY11" fmla="*/ 207578 h 488069"/>
                <a:gd name="connsiteX12" fmla="*/ 280491 w 1045238"/>
                <a:gd name="connsiteY12" fmla="*/ 185139 h 488069"/>
                <a:gd name="connsiteX13" fmla="*/ 297321 w 1045238"/>
                <a:gd name="connsiteY13" fmla="*/ 190749 h 488069"/>
                <a:gd name="connsiteX14" fmla="*/ 314150 w 1045238"/>
                <a:gd name="connsiteY14" fmla="*/ 201969 h 488069"/>
                <a:gd name="connsiteX15" fmla="*/ 359028 w 1045238"/>
                <a:gd name="connsiteY15" fmla="*/ 207578 h 488069"/>
                <a:gd name="connsiteX16" fmla="*/ 392687 w 1045238"/>
                <a:gd name="connsiteY16" fmla="*/ 213188 h 488069"/>
                <a:gd name="connsiteX17" fmla="*/ 426346 w 1045238"/>
                <a:gd name="connsiteY17" fmla="*/ 224408 h 488069"/>
                <a:gd name="connsiteX18" fmla="*/ 443176 w 1045238"/>
                <a:gd name="connsiteY18" fmla="*/ 230018 h 488069"/>
                <a:gd name="connsiteX19" fmla="*/ 482444 w 1045238"/>
                <a:gd name="connsiteY19" fmla="*/ 263676 h 488069"/>
                <a:gd name="connsiteX20" fmla="*/ 510494 w 1045238"/>
                <a:gd name="connsiteY20" fmla="*/ 291726 h 488069"/>
                <a:gd name="connsiteX21" fmla="*/ 527323 w 1045238"/>
                <a:gd name="connsiteY21" fmla="*/ 308555 h 488069"/>
                <a:gd name="connsiteX22" fmla="*/ 538543 w 1045238"/>
                <a:gd name="connsiteY22" fmla="*/ 330994 h 488069"/>
                <a:gd name="connsiteX23" fmla="*/ 560982 w 1045238"/>
                <a:gd name="connsiteY23" fmla="*/ 342214 h 488069"/>
                <a:gd name="connsiteX24" fmla="*/ 572201 w 1045238"/>
                <a:gd name="connsiteY24" fmla="*/ 359043 h 488069"/>
                <a:gd name="connsiteX25" fmla="*/ 577811 w 1045238"/>
                <a:gd name="connsiteY25" fmla="*/ 381483 h 488069"/>
                <a:gd name="connsiteX26" fmla="*/ 583421 w 1045238"/>
                <a:gd name="connsiteY26" fmla="*/ 398312 h 488069"/>
                <a:gd name="connsiteX27" fmla="*/ 577811 w 1045238"/>
                <a:gd name="connsiteY27" fmla="*/ 426361 h 488069"/>
                <a:gd name="connsiteX28" fmla="*/ 555372 w 1045238"/>
                <a:gd name="connsiteY28" fmla="*/ 431971 h 488069"/>
                <a:gd name="connsiteX29" fmla="*/ 538543 w 1045238"/>
                <a:gd name="connsiteY29" fmla="*/ 448800 h 488069"/>
                <a:gd name="connsiteX30" fmla="*/ 521713 w 1045238"/>
                <a:gd name="connsiteY30" fmla="*/ 460020 h 488069"/>
                <a:gd name="connsiteX31" fmla="*/ 516103 w 1045238"/>
                <a:gd name="connsiteY31" fmla="*/ 476849 h 488069"/>
                <a:gd name="connsiteX32" fmla="*/ 392687 w 1045238"/>
                <a:gd name="connsiteY32" fmla="*/ 460020 h 488069"/>
                <a:gd name="connsiteX33" fmla="*/ 370248 w 1045238"/>
                <a:gd name="connsiteY33" fmla="*/ 443191 h 488069"/>
                <a:gd name="connsiteX34" fmla="*/ 353419 w 1045238"/>
                <a:gd name="connsiteY34" fmla="*/ 431971 h 488069"/>
                <a:gd name="connsiteX35" fmla="*/ 342199 w 1045238"/>
                <a:gd name="connsiteY35" fmla="*/ 398312 h 488069"/>
                <a:gd name="connsiteX36" fmla="*/ 359028 w 1045238"/>
                <a:gd name="connsiteY36" fmla="*/ 336604 h 488069"/>
                <a:gd name="connsiteX37" fmla="*/ 375858 w 1045238"/>
                <a:gd name="connsiteY37" fmla="*/ 319775 h 488069"/>
                <a:gd name="connsiteX38" fmla="*/ 387078 w 1045238"/>
                <a:gd name="connsiteY38" fmla="*/ 302945 h 488069"/>
                <a:gd name="connsiteX39" fmla="*/ 403907 w 1045238"/>
                <a:gd name="connsiteY39" fmla="*/ 280506 h 488069"/>
                <a:gd name="connsiteX40" fmla="*/ 420736 w 1045238"/>
                <a:gd name="connsiteY40" fmla="*/ 263676 h 488069"/>
                <a:gd name="connsiteX41" fmla="*/ 443176 w 1045238"/>
                <a:gd name="connsiteY41" fmla="*/ 230018 h 488069"/>
                <a:gd name="connsiteX42" fmla="*/ 465615 w 1045238"/>
                <a:gd name="connsiteY42" fmla="*/ 213188 h 488069"/>
                <a:gd name="connsiteX43" fmla="*/ 482444 w 1045238"/>
                <a:gd name="connsiteY43" fmla="*/ 190749 h 488069"/>
                <a:gd name="connsiteX44" fmla="*/ 516103 w 1045238"/>
                <a:gd name="connsiteY44" fmla="*/ 168310 h 488069"/>
                <a:gd name="connsiteX45" fmla="*/ 560982 w 1045238"/>
                <a:gd name="connsiteY45" fmla="*/ 123431 h 488069"/>
                <a:gd name="connsiteX46" fmla="*/ 577811 w 1045238"/>
                <a:gd name="connsiteY46" fmla="*/ 106602 h 488069"/>
                <a:gd name="connsiteX47" fmla="*/ 611470 w 1045238"/>
                <a:gd name="connsiteY47" fmla="*/ 89772 h 488069"/>
                <a:gd name="connsiteX48" fmla="*/ 628300 w 1045238"/>
                <a:gd name="connsiteY48" fmla="*/ 78553 h 488069"/>
                <a:gd name="connsiteX49" fmla="*/ 673178 w 1045238"/>
                <a:gd name="connsiteY49" fmla="*/ 67333 h 488069"/>
                <a:gd name="connsiteX50" fmla="*/ 695617 w 1045238"/>
                <a:gd name="connsiteY50" fmla="*/ 61723 h 488069"/>
                <a:gd name="connsiteX51" fmla="*/ 746106 w 1045238"/>
                <a:gd name="connsiteY51" fmla="*/ 39284 h 488069"/>
                <a:gd name="connsiteX52" fmla="*/ 796594 w 1045238"/>
                <a:gd name="connsiteY52" fmla="*/ 33674 h 488069"/>
                <a:gd name="connsiteX53" fmla="*/ 830253 w 1045238"/>
                <a:gd name="connsiteY53" fmla="*/ 28064 h 488069"/>
                <a:gd name="connsiteX54" fmla="*/ 976108 w 1045238"/>
                <a:gd name="connsiteY54" fmla="*/ 16845 h 488069"/>
                <a:gd name="connsiteX55" fmla="*/ 1026597 w 1045238"/>
                <a:gd name="connsiteY55" fmla="*/ 5625 h 488069"/>
                <a:gd name="connsiteX56" fmla="*/ 1037816 w 1045238"/>
                <a:gd name="connsiteY56" fmla="*/ 15 h 488069"/>
                <a:gd name="connsiteX0" fmla="*/ 0 w 1045238"/>
                <a:gd name="connsiteY0" fmla="*/ 488069 h 488069"/>
                <a:gd name="connsiteX1" fmla="*/ 39269 w 1045238"/>
                <a:gd name="connsiteY1" fmla="*/ 398312 h 488069"/>
                <a:gd name="connsiteX2" fmla="*/ 95367 w 1045238"/>
                <a:gd name="connsiteY2" fmla="*/ 347824 h 488069"/>
                <a:gd name="connsiteX3" fmla="*/ 100977 w 1045238"/>
                <a:gd name="connsiteY3" fmla="*/ 330994 h 488069"/>
                <a:gd name="connsiteX4" fmla="*/ 129026 w 1045238"/>
                <a:gd name="connsiteY4" fmla="*/ 291726 h 488069"/>
                <a:gd name="connsiteX5" fmla="*/ 145855 w 1045238"/>
                <a:gd name="connsiteY5" fmla="*/ 280506 h 488069"/>
                <a:gd name="connsiteX6" fmla="*/ 162685 w 1045238"/>
                <a:gd name="connsiteY6" fmla="*/ 263676 h 488069"/>
                <a:gd name="connsiteX7" fmla="*/ 173905 w 1045238"/>
                <a:gd name="connsiteY7" fmla="*/ 246847 h 488069"/>
                <a:gd name="connsiteX8" fmla="*/ 190734 w 1045238"/>
                <a:gd name="connsiteY8" fmla="*/ 241237 h 488069"/>
                <a:gd name="connsiteX9" fmla="*/ 224393 w 1045238"/>
                <a:gd name="connsiteY9" fmla="*/ 213188 h 488069"/>
                <a:gd name="connsiteX10" fmla="*/ 241222 w 1045238"/>
                <a:gd name="connsiteY10" fmla="*/ 207578 h 488069"/>
                <a:gd name="connsiteX11" fmla="*/ 280491 w 1045238"/>
                <a:gd name="connsiteY11" fmla="*/ 185139 h 488069"/>
                <a:gd name="connsiteX12" fmla="*/ 297321 w 1045238"/>
                <a:gd name="connsiteY12" fmla="*/ 190749 h 488069"/>
                <a:gd name="connsiteX13" fmla="*/ 314150 w 1045238"/>
                <a:gd name="connsiteY13" fmla="*/ 201969 h 488069"/>
                <a:gd name="connsiteX14" fmla="*/ 359028 w 1045238"/>
                <a:gd name="connsiteY14" fmla="*/ 207578 h 488069"/>
                <a:gd name="connsiteX15" fmla="*/ 392687 w 1045238"/>
                <a:gd name="connsiteY15" fmla="*/ 213188 h 488069"/>
                <a:gd name="connsiteX16" fmla="*/ 426346 w 1045238"/>
                <a:gd name="connsiteY16" fmla="*/ 224408 h 488069"/>
                <a:gd name="connsiteX17" fmla="*/ 443176 w 1045238"/>
                <a:gd name="connsiteY17" fmla="*/ 230018 h 488069"/>
                <a:gd name="connsiteX18" fmla="*/ 482444 w 1045238"/>
                <a:gd name="connsiteY18" fmla="*/ 263676 h 488069"/>
                <a:gd name="connsiteX19" fmla="*/ 510494 w 1045238"/>
                <a:gd name="connsiteY19" fmla="*/ 291726 h 488069"/>
                <a:gd name="connsiteX20" fmla="*/ 527323 w 1045238"/>
                <a:gd name="connsiteY20" fmla="*/ 308555 h 488069"/>
                <a:gd name="connsiteX21" fmla="*/ 538543 w 1045238"/>
                <a:gd name="connsiteY21" fmla="*/ 330994 h 488069"/>
                <a:gd name="connsiteX22" fmla="*/ 560982 w 1045238"/>
                <a:gd name="connsiteY22" fmla="*/ 342214 h 488069"/>
                <a:gd name="connsiteX23" fmla="*/ 572201 w 1045238"/>
                <a:gd name="connsiteY23" fmla="*/ 359043 h 488069"/>
                <a:gd name="connsiteX24" fmla="*/ 577811 w 1045238"/>
                <a:gd name="connsiteY24" fmla="*/ 381483 h 488069"/>
                <a:gd name="connsiteX25" fmla="*/ 583421 w 1045238"/>
                <a:gd name="connsiteY25" fmla="*/ 398312 h 488069"/>
                <a:gd name="connsiteX26" fmla="*/ 577811 w 1045238"/>
                <a:gd name="connsiteY26" fmla="*/ 426361 h 488069"/>
                <a:gd name="connsiteX27" fmla="*/ 555372 w 1045238"/>
                <a:gd name="connsiteY27" fmla="*/ 431971 h 488069"/>
                <a:gd name="connsiteX28" fmla="*/ 538543 w 1045238"/>
                <a:gd name="connsiteY28" fmla="*/ 448800 h 488069"/>
                <a:gd name="connsiteX29" fmla="*/ 521713 w 1045238"/>
                <a:gd name="connsiteY29" fmla="*/ 460020 h 488069"/>
                <a:gd name="connsiteX30" fmla="*/ 516103 w 1045238"/>
                <a:gd name="connsiteY30" fmla="*/ 476849 h 488069"/>
                <a:gd name="connsiteX31" fmla="*/ 392687 w 1045238"/>
                <a:gd name="connsiteY31" fmla="*/ 460020 h 488069"/>
                <a:gd name="connsiteX32" fmla="*/ 370248 w 1045238"/>
                <a:gd name="connsiteY32" fmla="*/ 443191 h 488069"/>
                <a:gd name="connsiteX33" fmla="*/ 353419 w 1045238"/>
                <a:gd name="connsiteY33" fmla="*/ 431971 h 488069"/>
                <a:gd name="connsiteX34" fmla="*/ 342199 w 1045238"/>
                <a:gd name="connsiteY34" fmla="*/ 398312 h 488069"/>
                <a:gd name="connsiteX35" fmla="*/ 359028 w 1045238"/>
                <a:gd name="connsiteY35" fmla="*/ 336604 h 488069"/>
                <a:gd name="connsiteX36" fmla="*/ 375858 w 1045238"/>
                <a:gd name="connsiteY36" fmla="*/ 319775 h 488069"/>
                <a:gd name="connsiteX37" fmla="*/ 387078 w 1045238"/>
                <a:gd name="connsiteY37" fmla="*/ 302945 h 488069"/>
                <a:gd name="connsiteX38" fmla="*/ 403907 w 1045238"/>
                <a:gd name="connsiteY38" fmla="*/ 280506 h 488069"/>
                <a:gd name="connsiteX39" fmla="*/ 420736 w 1045238"/>
                <a:gd name="connsiteY39" fmla="*/ 263676 h 488069"/>
                <a:gd name="connsiteX40" fmla="*/ 443176 w 1045238"/>
                <a:gd name="connsiteY40" fmla="*/ 230018 h 488069"/>
                <a:gd name="connsiteX41" fmla="*/ 465615 w 1045238"/>
                <a:gd name="connsiteY41" fmla="*/ 213188 h 488069"/>
                <a:gd name="connsiteX42" fmla="*/ 482444 w 1045238"/>
                <a:gd name="connsiteY42" fmla="*/ 190749 h 488069"/>
                <a:gd name="connsiteX43" fmla="*/ 516103 w 1045238"/>
                <a:gd name="connsiteY43" fmla="*/ 168310 h 488069"/>
                <a:gd name="connsiteX44" fmla="*/ 560982 w 1045238"/>
                <a:gd name="connsiteY44" fmla="*/ 123431 h 488069"/>
                <a:gd name="connsiteX45" fmla="*/ 577811 w 1045238"/>
                <a:gd name="connsiteY45" fmla="*/ 106602 h 488069"/>
                <a:gd name="connsiteX46" fmla="*/ 611470 w 1045238"/>
                <a:gd name="connsiteY46" fmla="*/ 89772 h 488069"/>
                <a:gd name="connsiteX47" fmla="*/ 628300 w 1045238"/>
                <a:gd name="connsiteY47" fmla="*/ 78553 h 488069"/>
                <a:gd name="connsiteX48" fmla="*/ 673178 w 1045238"/>
                <a:gd name="connsiteY48" fmla="*/ 67333 h 488069"/>
                <a:gd name="connsiteX49" fmla="*/ 695617 w 1045238"/>
                <a:gd name="connsiteY49" fmla="*/ 61723 h 488069"/>
                <a:gd name="connsiteX50" fmla="*/ 746106 w 1045238"/>
                <a:gd name="connsiteY50" fmla="*/ 39284 h 488069"/>
                <a:gd name="connsiteX51" fmla="*/ 796594 w 1045238"/>
                <a:gd name="connsiteY51" fmla="*/ 33674 h 488069"/>
                <a:gd name="connsiteX52" fmla="*/ 830253 w 1045238"/>
                <a:gd name="connsiteY52" fmla="*/ 28064 h 488069"/>
                <a:gd name="connsiteX53" fmla="*/ 976108 w 1045238"/>
                <a:gd name="connsiteY53" fmla="*/ 16845 h 488069"/>
                <a:gd name="connsiteX54" fmla="*/ 1026597 w 1045238"/>
                <a:gd name="connsiteY54" fmla="*/ 5625 h 488069"/>
                <a:gd name="connsiteX55" fmla="*/ 1037816 w 1045238"/>
                <a:gd name="connsiteY55" fmla="*/ 15 h 48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5238" h="488069">
                  <a:moveTo>
                    <a:pt x="0" y="488069"/>
                  </a:moveTo>
                  <a:cubicBezTo>
                    <a:pt x="8181" y="469370"/>
                    <a:pt x="23375" y="421686"/>
                    <a:pt x="39269" y="398312"/>
                  </a:cubicBezTo>
                  <a:cubicBezTo>
                    <a:pt x="55163" y="374938"/>
                    <a:pt x="68144" y="368241"/>
                    <a:pt x="95367" y="347824"/>
                  </a:cubicBezTo>
                  <a:cubicBezTo>
                    <a:pt x="97237" y="342214"/>
                    <a:pt x="98332" y="336283"/>
                    <a:pt x="100977" y="330994"/>
                  </a:cubicBezTo>
                  <a:cubicBezTo>
                    <a:pt x="104161" y="324626"/>
                    <a:pt x="126488" y="294264"/>
                    <a:pt x="129026" y="291726"/>
                  </a:cubicBezTo>
                  <a:cubicBezTo>
                    <a:pt x="133793" y="286959"/>
                    <a:pt x="140676" y="284822"/>
                    <a:pt x="145855" y="280506"/>
                  </a:cubicBezTo>
                  <a:cubicBezTo>
                    <a:pt x="151950" y="275427"/>
                    <a:pt x="157606" y="269771"/>
                    <a:pt x="162685" y="263676"/>
                  </a:cubicBezTo>
                  <a:cubicBezTo>
                    <a:pt x="167001" y="258497"/>
                    <a:pt x="168640" y="251059"/>
                    <a:pt x="173905" y="246847"/>
                  </a:cubicBezTo>
                  <a:cubicBezTo>
                    <a:pt x="178522" y="243153"/>
                    <a:pt x="185445" y="243881"/>
                    <a:pt x="190734" y="241237"/>
                  </a:cubicBezTo>
                  <a:cubicBezTo>
                    <a:pt x="227439" y="222885"/>
                    <a:pt x="187175" y="238001"/>
                    <a:pt x="224393" y="213188"/>
                  </a:cubicBezTo>
                  <a:cubicBezTo>
                    <a:pt x="229313" y="209908"/>
                    <a:pt x="235612" y="209448"/>
                    <a:pt x="241222" y="207578"/>
                  </a:cubicBezTo>
                  <a:cubicBezTo>
                    <a:pt x="255751" y="193050"/>
                    <a:pt x="257890" y="185139"/>
                    <a:pt x="280491" y="185139"/>
                  </a:cubicBezTo>
                  <a:cubicBezTo>
                    <a:pt x="286404" y="185139"/>
                    <a:pt x="291711" y="188879"/>
                    <a:pt x="297321" y="190749"/>
                  </a:cubicBezTo>
                  <a:cubicBezTo>
                    <a:pt x="302931" y="194489"/>
                    <a:pt x="307645" y="200195"/>
                    <a:pt x="314150" y="201969"/>
                  </a:cubicBezTo>
                  <a:cubicBezTo>
                    <a:pt x="328695" y="205936"/>
                    <a:pt x="344104" y="205446"/>
                    <a:pt x="359028" y="207578"/>
                  </a:cubicBezTo>
                  <a:cubicBezTo>
                    <a:pt x="370288" y="209187"/>
                    <a:pt x="381652" y="210429"/>
                    <a:pt x="392687" y="213188"/>
                  </a:cubicBezTo>
                  <a:cubicBezTo>
                    <a:pt x="404160" y="216056"/>
                    <a:pt x="415126" y="220668"/>
                    <a:pt x="426346" y="224408"/>
                  </a:cubicBezTo>
                  <a:lnTo>
                    <a:pt x="443176" y="230018"/>
                  </a:lnTo>
                  <a:cubicBezTo>
                    <a:pt x="454962" y="238857"/>
                    <a:pt x="473429" y="251054"/>
                    <a:pt x="482444" y="263676"/>
                  </a:cubicBezTo>
                  <a:cubicBezTo>
                    <a:pt x="504107" y="294005"/>
                    <a:pt x="480216" y="281633"/>
                    <a:pt x="510494" y="291726"/>
                  </a:cubicBezTo>
                  <a:cubicBezTo>
                    <a:pt x="516104" y="297336"/>
                    <a:pt x="522712" y="302099"/>
                    <a:pt x="527323" y="308555"/>
                  </a:cubicBezTo>
                  <a:cubicBezTo>
                    <a:pt x="532184" y="315360"/>
                    <a:pt x="532630" y="325081"/>
                    <a:pt x="538543" y="330994"/>
                  </a:cubicBezTo>
                  <a:cubicBezTo>
                    <a:pt x="544456" y="336907"/>
                    <a:pt x="553502" y="338474"/>
                    <a:pt x="560982" y="342214"/>
                  </a:cubicBezTo>
                  <a:cubicBezTo>
                    <a:pt x="564722" y="347824"/>
                    <a:pt x="569545" y="352846"/>
                    <a:pt x="572201" y="359043"/>
                  </a:cubicBezTo>
                  <a:cubicBezTo>
                    <a:pt x="575238" y="366130"/>
                    <a:pt x="575693" y="374069"/>
                    <a:pt x="577811" y="381483"/>
                  </a:cubicBezTo>
                  <a:cubicBezTo>
                    <a:pt x="579436" y="387169"/>
                    <a:pt x="581551" y="392702"/>
                    <a:pt x="583421" y="398312"/>
                  </a:cubicBezTo>
                  <a:cubicBezTo>
                    <a:pt x="581551" y="407662"/>
                    <a:pt x="583915" y="419036"/>
                    <a:pt x="577811" y="426361"/>
                  </a:cubicBezTo>
                  <a:cubicBezTo>
                    <a:pt x="572875" y="432284"/>
                    <a:pt x="562066" y="428146"/>
                    <a:pt x="555372" y="431971"/>
                  </a:cubicBezTo>
                  <a:cubicBezTo>
                    <a:pt x="548484" y="435907"/>
                    <a:pt x="544638" y="443721"/>
                    <a:pt x="538543" y="448800"/>
                  </a:cubicBezTo>
                  <a:cubicBezTo>
                    <a:pt x="533363" y="453116"/>
                    <a:pt x="527323" y="456280"/>
                    <a:pt x="521713" y="460020"/>
                  </a:cubicBezTo>
                  <a:cubicBezTo>
                    <a:pt x="519843" y="465630"/>
                    <a:pt x="522009" y="476554"/>
                    <a:pt x="516103" y="476849"/>
                  </a:cubicBezTo>
                  <a:cubicBezTo>
                    <a:pt x="449188" y="480195"/>
                    <a:pt x="435869" y="474414"/>
                    <a:pt x="392687" y="460020"/>
                  </a:cubicBezTo>
                  <a:cubicBezTo>
                    <a:pt x="385207" y="454410"/>
                    <a:pt x="377856" y="448625"/>
                    <a:pt x="370248" y="443191"/>
                  </a:cubicBezTo>
                  <a:cubicBezTo>
                    <a:pt x="364762" y="439272"/>
                    <a:pt x="356992" y="437688"/>
                    <a:pt x="353419" y="431971"/>
                  </a:cubicBezTo>
                  <a:cubicBezTo>
                    <a:pt x="347151" y="421942"/>
                    <a:pt x="342199" y="398312"/>
                    <a:pt x="342199" y="398312"/>
                  </a:cubicBezTo>
                  <a:cubicBezTo>
                    <a:pt x="344390" y="387359"/>
                    <a:pt x="351912" y="343720"/>
                    <a:pt x="359028" y="336604"/>
                  </a:cubicBezTo>
                  <a:cubicBezTo>
                    <a:pt x="364638" y="330994"/>
                    <a:pt x="370779" y="325870"/>
                    <a:pt x="375858" y="319775"/>
                  </a:cubicBezTo>
                  <a:cubicBezTo>
                    <a:pt x="380174" y="314595"/>
                    <a:pt x="383159" y="308432"/>
                    <a:pt x="387078" y="302945"/>
                  </a:cubicBezTo>
                  <a:cubicBezTo>
                    <a:pt x="392512" y="295337"/>
                    <a:pt x="397823" y="287605"/>
                    <a:pt x="403907" y="280506"/>
                  </a:cubicBezTo>
                  <a:cubicBezTo>
                    <a:pt x="409070" y="274482"/>
                    <a:pt x="415865" y="269938"/>
                    <a:pt x="420736" y="263676"/>
                  </a:cubicBezTo>
                  <a:cubicBezTo>
                    <a:pt x="429015" y="253032"/>
                    <a:pt x="432389" y="238109"/>
                    <a:pt x="443176" y="230018"/>
                  </a:cubicBezTo>
                  <a:cubicBezTo>
                    <a:pt x="450656" y="224408"/>
                    <a:pt x="459004" y="219799"/>
                    <a:pt x="465615" y="213188"/>
                  </a:cubicBezTo>
                  <a:cubicBezTo>
                    <a:pt x="472226" y="206577"/>
                    <a:pt x="475456" y="196960"/>
                    <a:pt x="482444" y="190749"/>
                  </a:cubicBezTo>
                  <a:cubicBezTo>
                    <a:pt x="492522" y="181791"/>
                    <a:pt x="516103" y="168310"/>
                    <a:pt x="516103" y="168310"/>
                  </a:cubicBezTo>
                  <a:cubicBezTo>
                    <a:pt x="558354" y="104935"/>
                    <a:pt x="517073" y="154795"/>
                    <a:pt x="560982" y="123431"/>
                  </a:cubicBezTo>
                  <a:cubicBezTo>
                    <a:pt x="567438" y="118820"/>
                    <a:pt x="571716" y="111681"/>
                    <a:pt x="577811" y="106602"/>
                  </a:cubicBezTo>
                  <a:cubicBezTo>
                    <a:pt x="601925" y="86507"/>
                    <a:pt x="586172" y="102421"/>
                    <a:pt x="611470" y="89772"/>
                  </a:cubicBezTo>
                  <a:cubicBezTo>
                    <a:pt x="617500" y="86757"/>
                    <a:pt x="621964" y="80857"/>
                    <a:pt x="628300" y="78553"/>
                  </a:cubicBezTo>
                  <a:cubicBezTo>
                    <a:pt x="642791" y="73283"/>
                    <a:pt x="658219" y="71073"/>
                    <a:pt x="673178" y="67333"/>
                  </a:cubicBezTo>
                  <a:lnTo>
                    <a:pt x="695617" y="61723"/>
                  </a:lnTo>
                  <a:cubicBezTo>
                    <a:pt x="713868" y="34349"/>
                    <a:pt x="700759" y="44953"/>
                    <a:pt x="746106" y="39284"/>
                  </a:cubicBezTo>
                  <a:cubicBezTo>
                    <a:pt x="762908" y="37184"/>
                    <a:pt x="779810" y="35912"/>
                    <a:pt x="796594" y="33674"/>
                  </a:cubicBezTo>
                  <a:cubicBezTo>
                    <a:pt x="807869" y="32171"/>
                    <a:pt x="818966" y="29475"/>
                    <a:pt x="830253" y="28064"/>
                  </a:cubicBezTo>
                  <a:cubicBezTo>
                    <a:pt x="881815" y="21618"/>
                    <a:pt x="922412" y="20201"/>
                    <a:pt x="976108" y="16845"/>
                  </a:cubicBezTo>
                  <a:cubicBezTo>
                    <a:pt x="992938" y="13105"/>
                    <a:pt x="1009872" y="9806"/>
                    <a:pt x="1026597" y="5625"/>
                  </a:cubicBezTo>
                  <a:cubicBezTo>
                    <a:pt x="1051402" y="-576"/>
                    <a:pt x="1047378" y="15"/>
                    <a:pt x="1037816" y="15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2405" y="5361305"/>
              <a:ext cx="11892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m = -1</a:t>
              </a:r>
              <a:endParaRPr lang="en-US" sz="24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64525" y="1301621"/>
            <a:ext cx="4190414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Slope @ </a:t>
            </a:r>
            <a:r>
              <a:rPr lang="en-US" sz="2000" b="1" dirty="0" err="1" smtClean="0"/>
              <a:t>Vm</a:t>
            </a:r>
            <a:r>
              <a:rPr lang="en-US" sz="2000" b="1" dirty="0" smtClean="0"/>
              <a:t> = -g</a:t>
            </a:r>
          </a:p>
          <a:p>
            <a:r>
              <a:rPr lang="en-US" sz="2000" b="1" dirty="0" err="1" smtClean="0"/>
              <a:t>Vm</a:t>
            </a:r>
            <a:r>
              <a:rPr lang="en-US" sz="2000" b="1" dirty="0" smtClean="0"/>
              <a:t> @ Vin=</a:t>
            </a:r>
            <a:r>
              <a:rPr lang="en-US" sz="2000" b="1" dirty="0" err="1" smtClean="0"/>
              <a:t>Vout</a:t>
            </a:r>
            <a:r>
              <a:rPr lang="en-US" sz="2000" b="1" dirty="0" smtClean="0"/>
              <a:t>=VDD/2</a:t>
            </a:r>
          </a:p>
          <a:p>
            <a:r>
              <a:rPr lang="en-US" sz="2000" b="1" dirty="0" smtClean="0"/>
              <a:t>or, more correctly: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b="1" dirty="0" err="1" smtClean="0"/>
              <a:t>Vm</a:t>
            </a:r>
            <a:r>
              <a:rPr lang="en-US" sz="2000" b="1" dirty="0" smtClean="0"/>
              <a:t> = (</a:t>
            </a:r>
            <a:r>
              <a:rPr lang="en-US" sz="2000" b="1" dirty="0" err="1" smtClean="0"/>
              <a:t>Vomax-Vomin</a:t>
            </a:r>
            <a:r>
              <a:rPr lang="en-US" sz="2000" b="1" dirty="0" smtClean="0"/>
              <a:t>)/2</a:t>
            </a:r>
          </a:p>
          <a:p>
            <a:endParaRPr lang="en-US" sz="2000" b="1" dirty="0"/>
          </a:p>
          <a:p>
            <a:r>
              <a:rPr lang="en-US" sz="2000" b="1" dirty="0" smtClean="0"/>
              <a:t>Y=</a:t>
            </a:r>
            <a:r>
              <a:rPr lang="en-US" sz="2000" b="1" dirty="0" err="1" smtClean="0"/>
              <a:t>mx+b</a:t>
            </a:r>
            <a:r>
              <a:rPr lang="en-US" sz="2000" b="1" dirty="0" smtClean="0"/>
              <a:t> </a:t>
            </a:r>
            <a:r>
              <a:rPr lang="en-US" sz="2000" b="1" dirty="0" smtClean="0">
                <a:sym typeface="Wingdings" panose="05000000000000000000" pitchFamily="2" charset="2"/>
              </a:rPr>
              <a:t> </a:t>
            </a:r>
            <a:r>
              <a:rPr lang="en-US" sz="2000" b="1" dirty="0" err="1" smtClean="0">
                <a:sym typeface="Wingdings" panose="05000000000000000000" pitchFamily="2" charset="2"/>
              </a:rPr>
              <a:t>Vout</a:t>
            </a:r>
            <a:r>
              <a:rPr lang="en-US" sz="2000" b="1" dirty="0" smtClean="0">
                <a:sym typeface="Wingdings" panose="05000000000000000000" pitchFamily="2" charset="2"/>
              </a:rPr>
              <a:t>(Vin) = -</a:t>
            </a:r>
            <a:r>
              <a:rPr lang="en-US" sz="2000" b="1" dirty="0" err="1" smtClean="0">
                <a:sym typeface="Wingdings" panose="05000000000000000000" pitchFamily="2" charset="2"/>
              </a:rPr>
              <a:t>g·Vin+b</a:t>
            </a:r>
            <a:endParaRPr lang="en-US" sz="2000" b="1" dirty="0" smtClean="0">
              <a:sym typeface="Wingdings" panose="05000000000000000000" pitchFamily="2" charset="2"/>
            </a:endParaRP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b="1" dirty="0" smtClean="0">
                <a:sym typeface="Wingdings" panose="05000000000000000000" pitchFamily="2" charset="2"/>
              </a:rPr>
              <a:t>To find “b”, set </a:t>
            </a:r>
            <a:r>
              <a:rPr lang="en-US" sz="2000" b="1" dirty="0" smtClean="0"/>
              <a:t>Vin=</a:t>
            </a:r>
            <a:r>
              <a:rPr lang="en-US" sz="2000" b="1" dirty="0" err="1" smtClean="0"/>
              <a:t>Vout</a:t>
            </a:r>
            <a:r>
              <a:rPr lang="en-US" sz="2000" b="1" dirty="0" smtClean="0"/>
              <a:t>=</a:t>
            </a:r>
            <a:r>
              <a:rPr lang="en-US" sz="2000" b="1" dirty="0" err="1" smtClean="0"/>
              <a:t>Vm</a:t>
            </a:r>
            <a:r>
              <a:rPr lang="en-US" sz="2000" b="1" dirty="0" smtClean="0"/>
              <a:t>: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Vm</a:t>
            </a:r>
            <a:r>
              <a:rPr lang="en-US" sz="2000" b="1" dirty="0" smtClean="0"/>
              <a:t> = -</a:t>
            </a:r>
            <a:r>
              <a:rPr lang="en-US" sz="2000" b="1" dirty="0" err="1" smtClean="0"/>
              <a:t>g·Vm</a:t>
            </a:r>
            <a:r>
              <a:rPr lang="en-US" sz="2000" b="1" dirty="0" smtClean="0"/>
              <a:t> + b  </a:t>
            </a:r>
            <a:r>
              <a:rPr lang="en-US" sz="2000" b="1" dirty="0" smtClean="0">
                <a:sym typeface="Wingdings" panose="05000000000000000000" pitchFamily="2" charset="2"/>
              </a:rPr>
              <a:t>  </a:t>
            </a:r>
            <a:r>
              <a:rPr lang="en-US" sz="2000" b="1" dirty="0" smtClean="0"/>
              <a:t>b = </a:t>
            </a:r>
            <a:r>
              <a:rPr lang="en-US" sz="2000" b="1" dirty="0" err="1" smtClean="0"/>
              <a:t>Vm</a:t>
            </a:r>
            <a:r>
              <a:rPr lang="en-US" sz="2000" b="1" dirty="0" smtClean="0"/>
              <a:t>(1+g)</a:t>
            </a:r>
          </a:p>
          <a:p>
            <a:endParaRPr lang="en-US" sz="2000" b="1" dirty="0"/>
          </a:p>
          <a:p>
            <a:r>
              <a:rPr lang="en-US" sz="2000" b="1" dirty="0" smtClean="0"/>
              <a:t>To find </a:t>
            </a:r>
            <a:r>
              <a:rPr lang="en-US" sz="2000" b="1" dirty="0" err="1" smtClean="0"/>
              <a:t>Vins</a:t>
            </a:r>
            <a:r>
              <a:rPr lang="en-US" sz="2000" b="1" dirty="0" smtClean="0"/>
              <a:t>:  </a:t>
            </a:r>
          </a:p>
          <a:p>
            <a:r>
              <a:rPr lang="en-US" sz="2000" b="1" dirty="0" err="1" smtClean="0"/>
              <a:t>Vout</a:t>
            </a:r>
            <a:r>
              <a:rPr lang="en-US" sz="2000" b="1" dirty="0" smtClean="0"/>
              <a:t> </a:t>
            </a:r>
            <a:r>
              <a:rPr lang="en-US" sz="2000" b="1" dirty="0"/>
              <a:t>= -</a:t>
            </a:r>
            <a:r>
              <a:rPr lang="en-US" sz="2000" b="1" dirty="0" err="1"/>
              <a:t>g·Vin</a:t>
            </a:r>
            <a:r>
              <a:rPr lang="en-US" sz="2000" b="1" dirty="0"/>
              <a:t> + </a:t>
            </a:r>
            <a:r>
              <a:rPr lang="en-US" sz="2000" b="1" dirty="0" err="1"/>
              <a:t>Vm</a:t>
            </a:r>
            <a:r>
              <a:rPr lang="en-US" sz="2000" b="1" dirty="0"/>
              <a:t>(1+g)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Vomax</a:t>
            </a:r>
            <a:r>
              <a:rPr lang="en-US" sz="2000" b="1" dirty="0" smtClean="0"/>
              <a:t> = -g·Vin1 + </a:t>
            </a:r>
            <a:r>
              <a:rPr lang="en-US" sz="2000" b="1" dirty="0" err="1"/>
              <a:t>Vm</a:t>
            </a:r>
            <a:r>
              <a:rPr lang="en-US" sz="2000" b="1" dirty="0"/>
              <a:t>(1+g)</a:t>
            </a:r>
          </a:p>
          <a:p>
            <a:r>
              <a:rPr lang="en-US" sz="2000" b="1" dirty="0" err="1" smtClean="0"/>
              <a:t>Vomin</a:t>
            </a:r>
            <a:r>
              <a:rPr lang="en-US" sz="2000" b="1" dirty="0" smtClean="0"/>
              <a:t> </a:t>
            </a:r>
            <a:r>
              <a:rPr lang="en-US" sz="2000" b="1" dirty="0"/>
              <a:t>= -</a:t>
            </a:r>
            <a:r>
              <a:rPr lang="en-US" sz="2000" b="1" dirty="0" smtClean="0"/>
              <a:t>g·Vin2 </a:t>
            </a:r>
            <a:r>
              <a:rPr lang="en-US" sz="2000" b="1" dirty="0"/>
              <a:t>+ </a:t>
            </a:r>
            <a:r>
              <a:rPr lang="en-US" sz="2000" b="1" dirty="0" err="1"/>
              <a:t>Vm</a:t>
            </a:r>
            <a:r>
              <a:rPr lang="en-US" sz="2000" b="1" dirty="0"/>
              <a:t>(1+g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2199048" y="2176000"/>
            <a:ext cx="943670" cy="3046739"/>
            <a:chOff x="2199048" y="2176000"/>
            <a:chExt cx="943670" cy="3046739"/>
          </a:xfrm>
        </p:grpSpPr>
        <p:cxnSp>
          <p:nvCxnSpPr>
            <p:cNvPr id="26" name="Straight Connector 25"/>
            <p:cNvCxnSpPr/>
            <p:nvPr/>
          </p:nvCxnSpPr>
          <p:spPr bwMode="auto">
            <a:xfrm>
              <a:off x="2199048" y="2193438"/>
              <a:ext cx="111208" cy="302930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031510" y="2176000"/>
              <a:ext cx="111208" cy="302930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885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“g”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1528762"/>
            <a:ext cx="7693025" cy="4562475"/>
          </a:xfrm>
        </p:spPr>
        <p:txBody>
          <a:bodyPr/>
          <a:lstStyle/>
          <a:p>
            <a:r>
              <a:rPr lang="en-US" dirty="0" smtClean="0"/>
              <a:t>EE308 topic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IDS is the current at Vin(VGS)=</a:t>
            </a:r>
            <a:r>
              <a:rPr lang="en-US" dirty="0" err="1" smtClean="0"/>
              <a:t>Vm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I’ll show you math if you’d like. Take EE308 to see where this came from.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206693"/>
              </p:ext>
            </p:extLst>
          </p:nvPr>
        </p:nvGraphicFramePr>
        <p:xfrm>
          <a:off x="1863627" y="2014819"/>
          <a:ext cx="4501611" cy="930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02" name="Equation" r:id="rId3" imgW="1904760" imgH="393480" progId="Equation.3">
                  <p:embed/>
                </p:oleObj>
              </mc:Choice>
              <mc:Fallback>
                <p:oleObj name="Equation" r:id="rId3" imgW="1904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3627" y="2014819"/>
                        <a:ext cx="4501611" cy="930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95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Differentiation (1/)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331417"/>
            <a:ext cx="8305800" cy="3755058"/>
          </a:xfrm>
        </p:spPr>
        <p:txBody>
          <a:bodyPr/>
          <a:lstStyle/>
          <a:p>
            <a:r>
              <a:rPr lang="en-US" dirty="0" smtClean="0"/>
              <a:t>Tough to separate Y from X </a:t>
            </a:r>
          </a:p>
          <a:p>
            <a:r>
              <a:rPr lang="en-US" dirty="0" smtClean="0"/>
              <a:t>Need to use “Implicit Differentiation”</a:t>
            </a:r>
          </a:p>
          <a:p>
            <a:r>
              <a:rPr lang="en-US" dirty="0" smtClean="0"/>
              <a:t>Treat Y as a function of X</a:t>
            </a:r>
          </a:p>
          <a:p>
            <a:r>
              <a:rPr lang="en-US" i="1" dirty="0"/>
              <a:t>Product Rule</a:t>
            </a:r>
            <a:r>
              <a:rPr lang="en-US" i="1" dirty="0" smtClean="0"/>
              <a:t>:</a:t>
            </a:r>
          </a:p>
          <a:p>
            <a:pPr lvl="1"/>
            <a:r>
              <a:rPr lang="en-US" b="1" dirty="0" smtClean="0"/>
              <a:t>   </a:t>
            </a:r>
            <a:endParaRPr lang="en-US" dirty="0" smtClean="0"/>
          </a:p>
          <a:p>
            <a:r>
              <a:rPr lang="en-US" i="1" dirty="0" smtClean="0"/>
              <a:t>Power </a:t>
            </a:r>
            <a:r>
              <a:rPr lang="en-US" i="1" dirty="0"/>
              <a:t>Chain Rule</a:t>
            </a:r>
            <a:r>
              <a:rPr lang="en-US" i="1" dirty="0" smtClean="0"/>
              <a:t>:</a:t>
            </a:r>
          </a:p>
          <a:p>
            <a:pPr lvl="1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9" name="Content Placeholder 5"/>
          <p:cNvGraphicFramePr>
            <a:graphicFrameLocks noChangeAspect="1"/>
          </p:cNvGraphicFramePr>
          <p:nvPr>
            <p:extLst/>
          </p:nvPr>
        </p:nvGraphicFramePr>
        <p:xfrm>
          <a:off x="1780786" y="1550850"/>
          <a:ext cx="4883931" cy="685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36" name="Equation" r:id="rId3" imgW="1447560" imgH="203040" progId="Equation.3">
                  <p:embed/>
                </p:oleObj>
              </mc:Choice>
              <mc:Fallback>
                <p:oleObj name="Equation" r:id="rId3" imgW="1447560" imgH="203040" progId="Equation.3">
                  <p:embed/>
                  <p:pic>
                    <p:nvPicPr>
                      <p:cNvPr id="9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0786" y="1550850"/>
                        <a:ext cx="4883931" cy="685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Content Placeholder 5"/>
          <p:cNvGraphicFramePr>
            <a:graphicFrameLocks noChangeAspect="1"/>
          </p:cNvGraphicFramePr>
          <p:nvPr>
            <p:extLst/>
          </p:nvPr>
        </p:nvGraphicFramePr>
        <p:xfrm>
          <a:off x="1586575" y="4462263"/>
          <a:ext cx="7458324" cy="37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37" name="Equation" r:id="rId5" imgW="4305240" imgH="215640" progId="Equation.3">
                  <p:embed/>
                </p:oleObj>
              </mc:Choice>
              <mc:Fallback>
                <p:oleObj name="Equation" r:id="rId5" imgW="4305240" imgH="215640" progId="Equation.3">
                  <p:embed/>
                  <p:pic>
                    <p:nvPicPr>
                      <p:cNvPr id="12" name="Content Placeholder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6575" y="4462263"/>
                        <a:ext cx="7458324" cy="37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48157"/>
              </p:ext>
            </p:extLst>
          </p:nvPr>
        </p:nvGraphicFramePr>
        <p:xfrm>
          <a:off x="1636402" y="5407025"/>
          <a:ext cx="57435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38" name="Equation" r:id="rId7" imgW="3314520" imgH="660240" progId="Equation.3">
                  <p:embed/>
                </p:oleObj>
              </mc:Choice>
              <mc:Fallback>
                <p:oleObj name="Equation" r:id="rId7" imgW="3314520" imgH="660240" progId="Equation.3">
                  <p:embed/>
                  <p:pic>
                    <p:nvPicPr>
                      <p:cNvPr id="13" name="Content Placeholder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6402" y="5407025"/>
                        <a:ext cx="5743575" cy="114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 flipV="1">
            <a:off x="5071274" y="5879087"/>
            <a:ext cx="661958" cy="162685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4177210" y="6243666"/>
            <a:ext cx="661958" cy="162685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374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Differentiation</a:t>
            </a:r>
            <a:r>
              <a:rPr lang="en-US" dirty="0"/>
              <a:t> (1/)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721402"/>
            <a:ext cx="8305800" cy="5069129"/>
          </a:xfrm>
        </p:spPr>
        <p:txBody>
          <a:bodyPr/>
          <a:lstStyle/>
          <a:p>
            <a:r>
              <a:rPr lang="en-US" dirty="0" smtClean="0"/>
              <a:t>Look at single term:</a:t>
            </a:r>
          </a:p>
          <a:p>
            <a:r>
              <a:rPr lang="en-US" dirty="0" smtClean="0"/>
              <a:t>Derivative with respect to X:</a:t>
            </a:r>
          </a:p>
          <a:p>
            <a:endParaRPr lang="en-US" dirty="0" smtClean="0"/>
          </a:p>
          <a:p>
            <a:endParaRPr lang="en-US" i="1" dirty="0" smtClean="0"/>
          </a:p>
          <a:p>
            <a:r>
              <a:rPr lang="en-US" dirty="0" smtClean="0"/>
              <a:t>Doing the entire equation you get: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9" name="Content Placeholder 5"/>
          <p:cNvGraphicFramePr>
            <a:graphicFrameLocks noChangeAspect="1"/>
          </p:cNvGraphicFramePr>
          <p:nvPr>
            <p:extLst/>
          </p:nvPr>
        </p:nvGraphicFramePr>
        <p:xfrm>
          <a:off x="1860208" y="4320260"/>
          <a:ext cx="5566689" cy="241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60" name="Equation" r:id="rId3" imgW="2692080" imgH="1168200" progId="Equation.3">
                  <p:embed/>
                </p:oleObj>
              </mc:Choice>
              <mc:Fallback>
                <p:oleObj name="Equation" r:id="rId3" imgW="2692080" imgH="1168200" progId="Equation.3">
                  <p:embed/>
                  <p:pic>
                    <p:nvPicPr>
                      <p:cNvPr id="9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0208" y="4320260"/>
                        <a:ext cx="5566689" cy="241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5"/>
          <p:cNvGraphicFramePr>
            <a:graphicFrameLocks noChangeAspect="1"/>
          </p:cNvGraphicFramePr>
          <p:nvPr>
            <p:extLst/>
          </p:nvPr>
        </p:nvGraphicFramePr>
        <p:xfrm>
          <a:off x="4537823" y="1632420"/>
          <a:ext cx="14128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61" name="Equation" r:id="rId5" imgW="419040" imgH="203040" progId="Equation.3">
                  <p:embed/>
                </p:oleObj>
              </mc:Choice>
              <mc:Fallback>
                <p:oleObj name="Equation" r:id="rId5" imgW="419040" imgH="203040" progId="Equation.3">
                  <p:embed/>
                  <p:pic>
                    <p:nvPicPr>
                      <p:cNvPr id="10" name="Content Placeholder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7823" y="1632420"/>
                        <a:ext cx="1412875" cy="68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5"/>
          <p:cNvGraphicFramePr>
            <a:graphicFrameLocks noChangeAspect="1"/>
          </p:cNvGraphicFramePr>
          <p:nvPr>
            <p:extLst/>
          </p:nvPr>
        </p:nvGraphicFramePr>
        <p:xfrm>
          <a:off x="1147763" y="2768600"/>
          <a:ext cx="6992937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62" name="Equation" r:id="rId7" imgW="3060360" imgH="482400" progId="Equation.3">
                  <p:embed/>
                </p:oleObj>
              </mc:Choice>
              <mc:Fallback>
                <p:oleObj name="Equation" r:id="rId7" imgW="3060360" imgH="482400" progId="Equation.3">
                  <p:embed/>
                  <p:pic>
                    <p:nvPicPr>
                      <p:cNvPr id="11" name="Content Placeholder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7763" y="2768600"/>
                        <a:ext cx="6992937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1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Differentiation</a:t>
            </a:r>
            <a:r>
              <a:rPr lang="en-US" dirty="0"/>
              <a:t> (1/)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721402"/>
            <a:ext cx="8305800" cy="5069129"/>
          </a:xfrm>
        </p:spPr>
        <p:txBody>
          <a:bodyPr/>
          <a:lstStyle/>
          <a:p>
            <a:r>
              <a:rPr lang="en-US" dirty="0" smtClean="0"/>
              <a:t>Look at single term:</a:t>
            </a:r>
          </a:p>
          <a:p>
            <a:r>
              <a:rPr lang="en-US" dirty="0" smtClean="0"/>
              <a:t>Derivative with respect to X:</a:t>
            </a:r>
          </a:p>
          <a:p>
            <a:endParaRPr lang="en-US" dirty="0" smtClean="0"/>
          </a:p>
          <a:p>
            <a:endParaRPr lang="en-US" i="1" dirty="0" smtClean="0"/>
          </a:p>
          <a:p>
            <a:r>
              <a:rPr lang="en-US" dirty="0" smtClean="0"/>
              <a:t>Doing the entire equation you get: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9" name="Content Placeholder 5"/>
          <p:cNvGraphicFramePr>
            <a:graphicFrameLocks noChangeAspect="1"/>
          </p:cNvGraphicFramePr>
          <p:nvPr>
            <p:extLst/>
          </p:nvPr>
        </p:nvGraphicFramePr>
        <p:xfrm>
          <a:off x="1860208" y="4320260"/>
          <a:ext cx="5566689" cy="241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84" name="Equation" r:id="rId3" imgW="2692080" imgH="1168200" progId="Equation.3">
                  <p:embed/>
                </p:oleObj>
              </mc:Choice>
              <mc:Fallback>
                <p:oleObj name="Equation" r:id="rId3" imgW="2692080" imgH="1168200" progId="Equation.3">
                  <p:embed/>
                  <p:pic>
                    <p:nvPicPr>
                      <p:cNvPr id="9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0208" y="4320260"/>
                        <a:ext cx="5566689" cy="241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5"/>
          <p:cNvGraphicFramePr>
            <a:graphicFrameLocks noChangeAspect="1"/>
          </p:cNvGraphicFramePr>
          <p:nvPr>
            <p:extLst/>
          </p:nvPr>
        </p:nvGraphicFramePr>
        <p:xfrm>
          <a:off x="4537823" y="1632420"/>
          <a:ext cx="14128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85" name="Equation" r:id="rId5" imgW="419040" imgH="203040" progId="Equation.3">
                  <p:embed/>
                </p:oleObj>
              </mc:Choice>
              <mc:Fallback>
                <p:oleObj name="Equation" r:id="rId5" imgW="419040" imgH="203040" progId="Equation.3">
                  <p:embed/>
                  <p:pic>
                    <p:nvPicPr>
                      <p:cNvPr id="10" name="Content Placeholder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7823" y="1632420"/>
                        <a:ext cx="1412875" cy="68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5"/>
          <p:cNvGraphicFramePr>
            <a:graphicFrameLocks noChangeAspect="1"/>
          </p:cNvGraphicFramePr>
          <p:nvPr>
            <p:extLst/>
          </p:nvPr>
        </p:nvGraphicFramePr>
        <p:xfrm>
          <a:off x="199979" y="2726013"/>
          <a:ext cx="867568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86" name="Equation" r:id="rId7" imgW="3797280" imgH="482400" progId="Equation.3">
                  <p:embed/>
                </p:oleObj>
              </mc:Choice>
              <mc:Fallback>
                <p:oleObj name="Equation" r:id="rId7" imgW="3797280" imgH="482400" progId="Equation.3">
                  <p:embed/>
                  <p:pic>
                    <p:nvPicPr>
                      <p:cNvPr id="11" name="Content Placeholder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979" y="2726013"/>
                        <a:ext cx="8675688" cy="1100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3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-6052" y="1447295"/>
            <a:ext cx="968901" cy="479475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170898"/>
              </p:ext>
            </p:extLst>
          </p:nvPr>
        </p:nvGraphicFramePr>
        <p:xfrm>
          <a:off x="413544" y="2906712"/>
          <a:ext cx="8286750" cy="380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02" name="Equation" r:id="rId4" imgW="6806880" imgH="3124080" progId="Equation.3">
                  <p:embed/>
                </p:oleObj>
              </mc:Choice>
              <mc:Fallback>
                <p:oleObj name="Equation" r:id="rId4" imgW="6806880" imgH="312408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4" y="2906712"/>
                        <a:ext cx="8286750" cy="3802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410362"/>
            <a:ext cx="8380412" cy="762000"/>
          </a:xfrm>
        </p:spPr>
        <p:txBody>
          <a:bodyPr/>
          <a:lstStyle/>
          <a:p>
            <a:r>
              <a:rPr lang="en-US" sz="2400" dirty="0"/>
              <a:t>Implicit </a:t>
            </a:r>
            <a:r>
              <a:rPr lang="en-US" sz="2400" dirty="0" smtClean="0"/>
              <a:t>Differentiation to find -1 slope point (Slope=</a:t>
            </a:r>
            <a:r>
              <a:rPr lang="en-US" sz="2400" dirty="0" err="1" smtClean="0"/>
              <a:t>dY</a:t>
            </a:r>
            <a:r>
              <a:rPr lang="en-US" sz="2400" dirty="0" smtClean="0"/>
              <a:t>/</a:t>
            </a:r>
            <a:r>
              <a:rPr lang="en-US" sz="2400" dirty="0" err="1" smtClean="0"/>
              <a:t>dX</a:t>
            </a:r>
            <a:r>
              <a:rPr lang="en-US" sz="2400" dirty="0" smtClean="0"/>
              <a:t>=</a:t>
            </a:r>
            <a:r>
              <a:rPr lang="en-US" sz="2400" dirty="0" err="1" smtClean="0"/>
              <a:t>dVout</a:t>
            </a:r>
            <a:r>
              <a:rPr lang="en-US" sz="2400" dirty="0" smtClean="0"/>
              <a:t>/</a:t>
            </a:r>
            <a:r>
              <a:rPr lang="en-US" sz="2400" dirty="0" err="1" smtClean="0"/>
              <a:t>dVin</a:t>
            </a:r>
            <a:r>
              <a:rPr lang="en-US" sz="2400" dirty="0" smtClean="0"/>
              <a:t>=</a:t>
            </a:r>
            <a:r>
              <a:rPr lang="en-US" sz="2400" dirty="0" err="1" smtClean="0"/>
              <a:t>dVDS</a:t>
            </a:r>
            <a:r>
              <a:rPr lang="en-US" sz="2400" dirty="0" smtClean="0"/>
              <a:t>/</a:t>
            </a:r>
            <a:r>
              <a:rPr lang="en-US" sz="2400" dirty="0" err="1" smtClean="0"/>
              <a:t>dVGS</a:t>
            </a:r>
            <a:r>
              <a:rPr lang="en-US" sz="2400" dirty="0" smtClean="0"/>
              <a:t>) </a:t>
            </a:r>
            <a:r>
              <a:rPr lang="en-US" sz="2400" dirty="0" smtClean="0">
                <a:sym typeface="Wingdings" panose="05000000000000000000" pitchFamily="2" charset="2"/>
              </a:rPr>
              <a:t>VOH, VIL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410140"/>
            <a:ext cx="7693025" cy="3676335"/>
          </a:xfrm>
        </p:spPr>
        <p:txBody>
          <a:bodyPr/>
          <a:lstStyle/>
          <a:p>
            <a:r>
              <a:rPr lang="en-US" dirty="0" smtClean="0"/>
              <a:t>Taking the derivative with respect to VGS: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26644" y="6553200"/>
            <a:ext cx="3061743" cy="474663"/>
          </a:xfrm>
        </p:spPr>
        <p:txBody>
          <a:bodyPr/>
          <a:lstStyle/>
          <a:p>
            <a:r>
              <a:rPr lang="en-US" dirty="0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8793" y="6015832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>
                <a:solidFill>
                  <a:schemeClr val="tx1"/>
                </a:solidFill>
              </a:rPr>
              <a:pPr/>
              <a:t>57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47638" y="1522413"/>
          <a:ext cx="89455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03" name="Equation" r:id="rId6" imgW="5689440" imgH="507960" progId="Equation.3">
                  <p:embed/>
                </p:oleObj>
              </mc:Choice>
              <mc:Fallback>
                <p:oleObj name="Equation" r:id="rId6" imgW="5689440" imgH="50796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1522413"/>
                        <a:ext cx="8945562" cy="798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2620" y="5732532"/>
            <a:ext cx="271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Still have both VDS and VGS in equation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62000"/>
          </a:xfrm>
        </p:spPr>
        <p:txBody>
          <a:bodyPr/>
          <a:lstStyle/>
          <a:p>
            <a:r>
              <a:rPr lang="en-US" dirty="0" smtClean="0"/>
              <a:t>Final word on VIL, VIH, VOL and VOH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how to use the slope to get Vin for VIH and VOH (method 2)</a:t>
            </a:r>
          </a:p>
          <a:p>
            <a:r>
              <a:rPr lang="en-US" dirty="0" smtClean="0"/>
              <a:t>Also know how to read off the graph (method 1 and what you would use in experimental situations)</a:t>
            </a:r>
          </a:p>
          <a:p>
            <a:r>
              <a:rPr lang="en-US" dirty="0" smtClean="0"/>
              <a:t>Method 3 is for reference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 = Gain (Digital/EE307)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operating region for EE307 and EE308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8888" y="2061275"/>
            <a:ext cx="2075112" cy="252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77702" y="4835146"/>
            <a:ext cx="123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Vout</a:t>
            </a:r>
            <a:r>
              <a:rPr lang="en-US" dirty="0" smtClean="0"/>
              <a:t> Pulled down.</a:t>
            </a:r>
          </a:p>
          <a:p>
            <a:pPr algn="ctr"/>
            <a:r>
              <a:rPr lang="en-US" dirty="0" smtClean="0"/>
              <a:t>M1 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54782" y="5100209"/>
            <a:ext cx="123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Vout</a:t>
            </a:r>
            <a:r>
              <a:rPr lang="en-US" dirty="0" smtClean="0"/>
              <a:t> Pulled up.</a:t>
            </a:r>
          </a:p>
          <a:p>
            <a:pPr algn="ctr"/>
            <a:r>
              <a:rPr lang="en-US" dirty="0" smtClean="0"/>
              <a:t>M2 on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1440337" y="2216255"/>
            <a:ext cx="16504" cy="388130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441344" y="6075322"/>
            <a:ext cx="6230319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733658" y="5873844"/>
            <a:ext cx="656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Vin</a:t>
            </a:r>
            <a:endParaRPr lang="en-US" sz="2400" b="1" dirty="0"/>
          </a:p>
        </p:txBody>
      </p:sp>
      <p:grpSp>
        <p:nvGrpSpPr>
          <p:cNvPr id="12" name="Group 33"/>
          <p:cNvGrpSpPr/>
          <p:nvPr/>
        </p:nvGrpSpPr>
        <p:grpSpPr>
          <a:xfrm>
            <a:off x="1440416" y="6059823"/>
            <a:ext cx="5794711" cy="232476"/>
            <a:chOff x="1688387" y="5765368"/>
            <a:chExt cx="5794711" cy="352223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1688387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>
              <a:off x="25160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3343753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4171436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4999119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5826802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6654485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>
              <a:off x="74821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1193371" y="6276805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0           0.5         1.0       1.5         2.0        2.5       3.0         3.5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02405" y="5408909"/>
            <a:ext cx="143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circuit current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337650"/>
            <a:ext cx="8447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Vout</a:t>
            </a:r>
            <a:endParaRPr lang="en-US" sz="2400" b="1" dirty="0"/>
          </a:p>
        </p:txBody>
      </p:sp>
      <p:grpSp>
        <p:nvGrpSpPr>
          <p:cNvPr id="24" name="Group 33"/>
          <p:cNvGrpSpPr/>
          <p:nvPr/>
        </p:nvGrpSpPr>
        <p:grpSpPr>
          <a:xfrm rot="5400000">
            <a:off x="-438054" y="4157647"/>
            <a:ext cx="3541817" cy="278970"/>
            <a:chOff x="1688387" y="5765368"/>
            <a:chExt cx="5794711" cy="352223"/>
          </a:xfrm>
        </p:grpSpPr>
        <p:cxnSp>
          <p:nvCxnSpPr>
            <p:cNvPr id="25" name="Straight Connector 24"/>
            <p:cNvCxnSpPr/>
            <p:nvPr/>
          </p:nvCxnSpPr>
          <p:spPr bwMode="auto">
            <a:xfrm flipH="1">
              <a:off x="1688387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25160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3343753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4171436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4999119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5826802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6654485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74821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 rot="16200000">
            <a:off x="-1002686" y="3948892"/>
            <a:ext cx="409599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 smtClean="0"/>
              <a:t>0    0.5   1.0   1.5   2.0   2.5   3.0   3.5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1857375" y="2662236"/>
            <a:ext cx="4310950" cy="3367088"/>
          </a:xfrm>
          <a:custGeom>
            <a:avLst/>
            <a:gdLst>
              <a:gd name="connsiteX0" fmla="*/ 0 w 4667250"/>
              <a:gd name="connsiteY0" fmla="*/ 458787 h 4270374"/>
              <a:gd name="connsiteX1" fmla="*/ 514350 w 4667250"/>
              <a:gd name="connsiteY1" fmla="*/ 458787 h 4270374"/>
              <a:gd name="connsiteX2" fmla="*/ 800100 w 4667250"/>
              <a:gd name="connsiteY2" fmla="*/ 544512 h 4270374"/>
              <a:gd name="connsiteX3" fmla="*/ 3733800 w 4667250"/>
              <a:gd name="connsiteY3" fmla="*/ 3725862 h 4270374"/>
              <a:gd name="connsiteX4" fmla="*/ 4667250 w 4667250"/>
              <a:gd name="connsiteY4" fmla="*/ 3811587 h 4270374"/>
              <a:gd name="connsiteX0" fmla="*/ 0 w 4667250"/>
              <a:gd name="connsiteY0" fmla="*/ 458787 h 4270374"/>
              <a:gd name="connsiteX1" fmla="*/ 514350 w 4667250"/>
              <a:gd name="connsiteY1" fmla="*/ 458787 h 4270374"/>
              <a:gd name="connsiteX2" fmla="*/ 800100 w 4667250"/>
              <a:gd name="connsiteY2" fmla="*/ 544512 h 4270374"/>
              <a:gd name="connsiteX3" fmla="*/ 3733800 w 4667250"/>
              <a:gd name="connsiteY3" fmla="*/ 3725862 h 4270374"/>
              <a:gd name="connsiteX4" fmla="*/ 4667250 w 4667250"/>
              <a:gd name="connsiteY4" fmla="*/ 3811587 h 4270374"/>
              <a:gd name="connsiteX0" fmla="*/ 0 w 4667250"/>
              <a:gd name="connsiteY0" fmla="*/ 14288 h 3825875"/>
              <a:gd name="connsiteX1" fmla="*/ 514350 w 4667250"/>
              <a:gd name="connsiteY1" fmla="*/ 14288 h 3825875"/>
              <a:gd name="connsiteX2" fmla="*/ 800100 w 4667250"/>
              <a:gd name="connsiteY2" fmla="*/ 100013 h 3825875"/>
              <a:gd name="connsiteX3" fmla="*/ 3733800 w 4667250"/>
              <a:gd name="connsiteY3" fmla="*/ 3281363 h 3825875"/>
              <a:gd name="connsiteX4" fmla="*/ 4667250 w 4667250"/>
              <a:gd name="connsiteY4" fmla="*/ 3367088 h 3825875"/>
              <a:gd name="connsiteX0" fmla="*/ 0 w 4667250"/>
              <a:gd name="connsiteY0" fmla="*/ 14288 h 3825875"/>
              <a:gd name="connsiteX1" fmla="*/ 514350 w 4667250"/>
              <a:gd name="connsiteY1" fmla="*/ 14288 h 3825875"/>
              <a:gd name="connsiteX2" fmla="*/ 800100 w 4667250"/>
              <a:gd name="connsiteY2" fmla="*/ 100013 h 3825875"/>
              <a:gd name="connsiteX3" fmla="*/ 3733800 w 4667250"/>
              <a:gd name="connsiteY3" fmla="*/ 3281363 h 3825875"/>
              <a:gd name="connsiteX4" fmla="*/ 4667250 w 4667250"/>
              <a:gd name="connsiteY4" fmla="*/ 3367088 h 382587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549650"/>
              <a:gd name="connsiteX1" fmla="*/ 514350 w 4667250"/>
              <a:gd name="connsiteY1" fmla="*/ 14288 h 3549650"/>
              <a:gd name="connsiteX2" fmla="*/ 933450 w 4667250"/>
              <a:gd name="connsiteY2" fmla="*/ 214313 h 3549650"/>
              <a:gd name="connsiteX3" fmla="*/ 3581400 w 4667250"/>
              <a:gd name="connsiteY3" fmla="*/ 3024188 h 3549650"/>
              <a:gd name="connsiteX4" fmla="*/ 4667250 w 4667250"/>
              <a:gd name="connsiteY4" fmla="*/ 3367088 h 3549650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581400 w 4667250"/>
              <a:gd name="connsiteY3" fmla="*/ 3024188 h 3367088"/>
              <a:gd name="connsiteX4" fmla="*/ 4667250 w 4667250"/>
              <a:gd name="connsiteY4" fmla="*/ 3367088 h 3367088"/>
              <a:gd name="connsiteX0" fmla="*/ 0 w 4667250"/>
              <a:gd name="connsiteY0" fmla="*/ 14288 h 3473450"/>
              <a:gd name="connsiteX1" fmla="*/ 514350 w 4667250"/>
              <a:gd name="connsiteY1" fmla="*/ 14288 h 3473450"/>
              <a:gd name="connsiteX2" fmla="*/ 933450 w 4667250"/>
              <a:gd name="connsiteY2" fmla="*/ 214313 h 3473450"/>
              <a:gd name="connsiteX3" fmla="*/ 3771900 w 4667250"/>
              <a:gd name="connsiteY3" fmla="*/ 3148013 h 3473450"/>
              <a:gd name="connsiteX4" fmla="*/ 4667250 w 4667250"/>
              <a:gd name="connsiteY4" fmla="*/ 3367088 h 3473450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702175"/>
              <a:gd name="connsiteY0" fmla="*/ 14288 h 3671888"/>
              <a:gd name="connsiteX1" fmla="*/ 514350 w 4702175"/>
              <a:gd name="connsiteY1" fmla="*/ 14288 h 3671888"/>
              <a:gd name="connsiteX2" fmla="*/ 933450 w 4702175"/>
              <a:gd name="connsiteY2" fmla="*/ 214313 h 3671888"/>
              <a:gd name="connsiteX3" fmla="*/ 3771900 w 4702175"/>
              <a:gd name="connsiteY3" fmla="*/ 3148013 h 3671888"/>
              <a:gd name="connsiteX4" fmla="*/ 4552950 w 4702175"/>
              <a:gd name="connsiteY4" fmla="*/ 3357563 h 3671888"/>
              <a:gd name="connsiteX5" fmla="*/ 4667250 w 4702175"/>
              <a:gd name="connsiteY5" fmla="*/ 3367088 h 3671888"/>
              <a:gd name="connsiteX0" fmla="*/ 0 w 4702175"/>
              <a:gd name="connsiteY0" fmla="*/ 14288 h 3671888"/>
              <a:gd name="connsiteX1" fmla="*/ 514350 w 4702175"/>
              <a:gd name="connsiteY1" fmla="*/ 14288 h 3671888"/>
              <a:gd name="connsiteX2" fmla="*/ 933450 w 4702175"/>
              <a:gd name="connsiteY2" fmla="*/ 214313 h 3671888"/>
              <a:gd name="connsiteX3" fmla="*/ 3771900 w 4702175"/>
              <a:gd name="connsiteY3" fmla="*/ 3148013 h 3671888"/>
              <a:gd name="connsiteX4" fmla="*/ 4552950 w 4702175"/>
              <a:gd name="connsiteY4" fmla="*/ 3357563 h 3671888"/>
              <a:gd name="connsiteX5" fmla="*/ 4667250 w 4702175"/>
              <a:gd name="connsiteY5" fmla="*/ 3367088 h 3671888"/>
              <a:gd name="connsiteX0" fmla="*/ 0 w 4702175"/>
              <a:gd name="connsiteY0" fmla="*/ 14288 h 3406775"/>
              <a:gd name="connsiteX1" fmla="*/ 514350 w 4702175"/>
              <a:gd name="connsiteY1" fmla="*/ 14288 h 3406775"/>
              <a:gd name="connsiteX2" fmla="*/ 933450 w 4702175"/>
              <a:gd name="connsiteY2" fmla="*/ 214313 h 3406775"/>
              <a:gd name="connsiteX3" fmla="*/ 3771900 w 4702175"/>
              <a:gd name="connsiteY3" fmla="*/ 3148013 h 3406775"/>
              <a:gd name="connsiteX4" fmla="*/ 4552950 w 4702175"/>
              <a:gd name="connsiteY4" fmla="*/ 3357563 h 3406775"/>
              <a:gd name="connsiteX5" fmla="*/ 4667250 w 4702175"/>
              <a:gd name="connsiteY5" fmla="*/ 3367088 h 3406775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552950"/>
              <a:gd name="connsiteY0" fmla="*/ 14288 h 3357563"/>
              <a:gd name="connsiteX1" fmla="*/ 514350 w 4552950"/>
              <a:gd name="connsiteY1" fmla="*/ 14288 h 3357563"/>
              <a:gd name="connsiteX2" fmla="*/ 933450 w 4552950"/>
              <a:gd name="connsiteY2" fmla="*/ 214313 h 3357563"/>
              <a:gd name="connsiteX3" fmla="*/ 3771900 w 4552950"/>
              <a:gd name="connsiteY3" fmla="*/ 3148013 h 3357563"/>
              <a:gd name="connsiteX4" fmla="*/ 4552950 w 4552950"/>
              <a:gd name="connsiteY4" fmla="*/ 3357563 h 3357563"/>
              <a:gd name="connsiteX0" fmla="*/ 0 w 4676775"/>
              <a:gd name="connsiteY0" fmla="*/ 14288 h 3367088"/>
              <a:gd name="connsiteX1" fmla="*/ 514350 w 4676775"/>
              <a:gd name="connsiteY1" fmla="*/ 14288 h 3367088"/>
              <a:gd name="connsiteX2" fmla="*/ 933450 w 4676775"/>
              <a:gd name="connsiteY2" fmla="*/ 214313 h 3367088"/>
              <a:gd name="connsiteX3" fmla="*/ 3771900 w 4676775"/>
              <a:gd name="connsiteY3" fmla="*/ 3148013 h 3367088"/>
              <a:gd name="connsiteX4" fmla="*/ 4676775 w 4676775"/>
              <a:gd name="connsiteY4" fmla="*/ 3367088 h 33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775" h="3367088">
                <a:moveTo>
                  <a:pt x="0" y="14288"/>
                </a:moveTo>
                <a:cubicBezTo>
                  <a:pt x="190500" y="7144"/>
                  <a:pt x="381000" y="0"/>
                  <a:pt x="514350" y="14288"/>
                </a:cubicBezTo>
                <a:cubicBezTo>
                  <a:pt x="695325" y="57151"/>
                  <a:pt x="768350" y="50801"/>
                  <a:pt x="933450" y="214313"/>
                </a:cubicBezTo>
                <a:cubicBezTo>
                  <a:pt x="2127250" y="1511300"/>
                  <a:pt x="2387600" y="1812926"/>
                  <a:pt x="3771900" y="3148013"/>
                </a:cubicBezTo>
                <a:cubicBezTo>
                  <a:pt x="4184650" y="3348038"/>
                  <a:pt x="4318000" y="3359150"/>
                  <a:pt x="4676775" y="3367088"/>
                </a:cubicBezTo>
              </a:path>
            </a:pathLst>
          </a:custGeom>
          <a:noFill/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5" name="Group 43"/>
          <p:cNvGrpSpPr/>
          <p:nvPr/>
        </p:nvGrpSpPr>
        <p:grpSpPr>
          <a:xfrm>
            <a:off x="2975675" y="2417736"/>
            <a:ext cx="2123267" cy="3856497"/>
            <a:chOff x="2681207" y="2417736"/>
            <a:chExt cx="2880048" cy="3856497"/>
          </a:xfrm>
        </p:grpSpPr>
        <p:cxnSp>
          <p:nvCxnSpPr>
            <p:cNvPr id="36" name="Straight Connector 35"/>
            <p:cNvCxnSpPr/>
            <p:nvPr/>
          </p:nvCxnSpPr>
          <p:spPr bwMode="auto">
            <a:xfrm flipH="1" flipV="1">
              <a:off x="2681207" y="2417736"/>
              <a:ext cx="15498" cy="3828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 flipV="1">
              <a:off x="5545757" y="2446152"/>
              <a:ext cx="15498" cy="3828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Straight Connector 37"/>
          <p:cNvCxnSpPr/>
          <p:nvPr/>
        </p:nvCxnSpPr>
        <p:spPr bwMode="auto">
          <a:xfrm>
            <a:off x="6152827" y="6028841"/>
            <a:ext cx="759417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503336" y="2681206"/>
            <a:ext cx="464949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498694" y="2788379"/>
            <a:ext cx="123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Clearly high! No doubt it’s a logic ‘1’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386186" y="2785797"/>
            <a:ext cx="123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Clearly low! No doubt it’s a logic ‘0’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433399" y="2413836"/>
            <a:ext cx="1237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Not as clear whether it’s a ‘1’ or a ‘0’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573602" y="4087655"/>
            <a:ext cx="123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Good digital region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90612" y="4178062"/>
            <a:ext cx="123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Good digital region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28233" y="4035994"/>
            <a:ext cx="123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Bad digital region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1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Vocabulary for DC description/metrics of (digital)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79813" y="6553200"/>
            <a:ext cx="5564187" cy="474663"/>
          </a:xfrm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 = Gain (Analog/EE308)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operating region for EE307 and EE308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8888" y="2061275"/>
            <a:ext cx="2075112" cy="252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77702" y="4835146"/>
            <a:ext cx="123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Vout</a:t>
            </a:r>
            <a:r>
              <a:rPr lang="en-US" dirty="0" smtClean="0"/>
              <a:t> Pulled down.</a:t>
            </a:r>
          </a:p>
          <a:p>
            <a:pPr algn="ctr"/>
            <a:r>
              <a:rPr lang="en-US" dirty="0" smtClean="0"/>
              <a:t>M1 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54782" y="5100209"/>
            <a:ext cx="123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Vout</a:t>
            </a:r>
            <a:r>
              <a:rPr lang="en-US" dirty="0" smtClean="0"/>
              <a:t> Pulled up.</a:t>
            </a:r>
          </a:p>
          <a:p>
            <a:pPr algn="ctr"/>
            <a:r>
              <a:rPr lang="en-US" dirty="0" smtClean="0"/>
              <a:t>M2 on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1440337" y="2216255"/>
            <a:ext cx="16504" cy="388130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441344" y="6075322"/>
            <a:ext cx="6230319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733658" y="5873844"/>
            <a:ext cx="656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Vin</a:t>
            </a:r>
            <a:endParaRPr lang="en-US" sz="2400" b="1" dirty="0"/>
          </a:p>
        </p:txBody>
      </p:sp>
      <p:grpSp>
        <p:nvGrpSpPr>
          <p:cNvPr id="12" name="Group 33"/>
          <p:cNvGrpSpPr/>
          <p:nvPr/>
        </p:nvGrpSpPr>
        <p:grpSpPr>
          <a:xfrm>
            <a:off x="1440416" y="6059823"/>
            <a:ext cx="5794711" cy="232476"/>
            <a:chOff x="1688387" y="5765368"/>
            <a:chExt cx="5794711" cy="352223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1688387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>
              <a:off x="25160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3343753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4171436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4999119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5826802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6654485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>
              <a:off x="74821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1193371" y="6276805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0           0.5         1.0       1.5         2.0        2.5       3.0         3.5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02405" y="5408909"/>
            <a:ext cx="143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circuit current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337650"/>
            <a:ext cx="8447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Vout</a:t>
            </a:r>
            <a:endParaRPr lang="en-US" sz="2400" b="1" dirty="0"/>
          </a:p>
        </p:txBody>
      </p:sp>
      <p:grpSp>
        <p:nvGrpSpPr>
          <p:cNvPr id="24" name="Group 33"/>
          <p:cNvGrpSpPr/>
          <p:nvPr/>
        </p:nvGrpSpPr>
        <p:grpSpPr>
          <a:xfrm rot="5400000">
            <a:off x="-438054" y="4157647"/>
            <a:ext cx="3541817" cy="278970"/>
            <a:chOff x="1688387" y="5765368"/>
            <a:chExt cx="5794711" cy="352223"/>
          </a:xfrm>
        </p:grpSpPr>
        <p:cxnSp>
          <p:nvCxnSpPr>
            <p:cNvPr id="25" name="Straight Connector 24"/>
            <p:cNvCxnSpPr/>
            <p:nvPr/>
          </p:nvCxnSpPr>
          <p:spPr bwMode="auto">
            <a:xfrm flipH="1">
              <a:off x="1688387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25160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3343753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4171436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4999119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5826802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6654485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74821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 rot="16200000">
            <a:off x="-1002686" y="3948892"/>
            <a:ext cx="409599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 smtClean="0"/>
              <a:t>0    0.5   1.0   1.5   2.0   2.5   3.0   3.5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1857375" y="2662236"/>
            <a:ext cx="4310950" cy="3367088"/>
          </a:xfrm>
          <a:custGeom>
            <a:avLst/>
            <a:gdLst>
              <a:gd name="connsiteX0" fmla="*/ 0 w 4667250"/>
              <a:gd name="connsiteY0" fmla="*/ 458787 h 4270374"/>
              <a:gd name="connsiteX1" fmla="*/ 514350 w 4667250"/>
              <a:gd name="connsiteY1" fmla="*/ 458787 h 4270374"/>
              <a:gd name="connsiteX2" fmla="*/ 800100 w 4667250"/>
              <a:gd name="connsiteY2" fmla="*/ 544512 h 4270374"/>
              <a:gd name="connsiteX3" fmla="*/ 3733800 w 4667250"/>
              <a:gd name="connsiteY3" fmla="*/ 3725862 h 4270374"/>
              <a:gd name="connsiteX4" fmla="*/ 4667250 w 4667250"/>
              <a:gd name="connsiteY4" fmla="*/ 3811587 h 4270374"/>
              <a:gd name="connsiteX0" fmla="*/ 0 w 4667250"/>
              <a:gd name="connsiteY0" fmla="*/ 458787 h 4270374"/>
              <a:gd name="connsiteX1" fmla="*/ 514350 w 4667250"/>
              <a:gd name="connsiteY1" fmla="*/ 458787 h 4270374"/>
              <a:gd name="connsiteX2" fmla="*/ 800100 w 4667250"/>
              <a:gd name="connsiteY2" fmla="*/ 544512 h 4270374"/>
              <a:gd name="connsiteX3" fmla="*/ 3733800 w 4667250"/>
              <a:gd name="connsiteY3" fmla="*/ 3725862 h 4270374"/>
              <a:gd name="connsiteX4" fmla="*/ 4667250 w 4667250"/>
              <a:gd name="connsiteY4" fmla="*/ 3811587 h 4270374"/>
              <a:gd name="connsiteX0" fmla="*/ 0 w 4667250"/>
              <a:gd name="connsiteY0" fmla="*/ 14288 h 3825875"/>
              <a:gd name="connsiteX1" fmla="*/ 514350 w 4667250"/>
              <a:gd name="connsiteY1" fmla="*/ 14288 h 3825875"/>
              <a:gd name="connsiteX2" fmla="*/ 800100 w 4667250"/>
              <a:gd name="connsiteY2" fmla="*/ 100013 h 3825875"/>
              <a:gd name="connsiteX3" fmla="*/ 3733800 w 4667250"/>
              <a:gd name="connsiteY3" fmla="*/ 3281363 h 3825875"/>
              <a:gd name="connsiteX4" fmla="*/ 4667250 w 4667250"/>
              <a:gd name="connsiteY4" fmla="*/ 3367088 h 3825875"/>
              <a:gd name="connsiteX0" fmla="*/ 0 w 4667250"/>
              <a:gd name="connsiteY0" fmla="*/ 14288 h 3825875"/>
              <a:gd name="connsiteX1" fmla="*/ 514350 w 4667250"/>
              <a:gd name="connsiteY1" fmla="*/ 14288 h 3825875"/>
              <a:gd name="connsiteX2" fmla="*/ 800100 w 4667250"/>
              <a:gd name="connsiteY2" fmla="*/ 100013 h 3825875"/>
              <a:gd name="connsiteX3" fmla="*/ 3733800 w 4667250"/>
              <a:gd name="connsiteY3" fmla="*/ 3281363 h 3825875"/>
              <a:gd name="connsiteX4" fmla="*/ 4667250 w 4667250"/>
              <a:gd name="connsiteY4" fmla="*/ 3367088 h 382587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549650"/>
              <a:gd name="connsiteX1" fmla="*/ 514350 w 4667250"/>
              <a:gd name="connsiteY1" fmla="*/ 14288 h 3549650"/>
              <a:gd name="connsiteX2" fmla="*/ 933450 w 4667250"/>
              <a:gd name="connsiteY2" fmla="*/ 214313 h 3549650"/>
              <a:gd name="connsiteX3" fmla="*/ 3581400 w 4667250"/>
              <a:gd name="connsiteY3" fmla="*/ 3024188 h 3549650"/>
              <a:gd name="connsiteX4" fmla="*/ 4667250 w 4667250"/>
              <a:gd name="connsiteY4" fmla="*/ 3367088 h 3549650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581400 w 4667250"/>
              <a:gd name="connsiteY3" fmla="*/ 3024188 h 3367088"/>
              <a:gd name="connsiteX4" fmla="*/ 4667250 w 4667250"/>
              <a:gd name="connsiteY4" fmla="*/ 3367088 h 3367088"/>
              <a:gd name="connsiteX0" fmla="*/ 0 w 4667250"/>
              <a:gd name="connsiteY0" fmla="*/ 14288 h 3473450"/>
              <a:gd name="connsiteX1" fmla="*/ 514350 w 4667250"/>
              <a:gd name="connsiteY1" fmla="*/ 14288 h 3473450"/>
              <a:gd name="connsiteX2" fmla="*/ 933450 w 4667250"/>
              <a:gd name="connsiteY2" fmla="*/ 214313 h 3473450"/>
              <a:gd name="connsiteX3" fmla="*/ 3771900 w 4667250"/>
              <a:gd name="connsiteY3" fmla="*/ 3148013 h 3473450"/>
              <a:gd name="connsiteX4" fmla="*/ 4667250 w 4667250"/>
              <a:gd name="connsiteY4" fmla="*/ 3367088 h 3473450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702175"/>
              <a:gd name="connsiteY0" fmla="*/ 14288 h 3671888"/>
              <a:gd name="connsiteX1" fmla="*/ 514350 w 4702175"/>
              <a:gd name="connsiteY1" fmla="*/ 14288 h 3671888"/>
              <a:gd name="connsiteX2" fmla="*/ 933450 w 4702175"/>
              <a:gd name="connsiteY2" fmla="*/ 214313 h 3671888"/>
              <a:gd name="connsiteX3" fmla="*/ 3771900 w 4702175"/>
              <a:gd name="connsiteY3" fmla="*/ 3148013 h 3671888"/>
              <a:gd name="connsiteX4" fmla="*/ 4552950 w 4702175"/>
              <a:gd name="connsiteY4" fmla="*/ 3357563 h 3671888"/>
              <a:gd name="connsiteX5" fmla="*/ 4667250 w 4702175"/>
              <a:gd name="connsiteY5" fmla="*/ 3367088 h 3671888"/>
              <a:gd name="connsiteX0" fmla="*/ 0 w 4702175"/>
              <a:gd name="connsiteY0" fmla="*/ 14288 h 3671888"/>
              <a:gd name="connsiteX1" fmla="*/ 514350 w 4702175"/>
              <a:gd name="connsiteY1" fmla="*/ 14288 h 3671888"/>
              <a:gd name="connsiteX2" fmla="*/ 933450 w 4702175"/>
              <a:gd name="connsiteY2" fmla="*/ 214313 h 3671888"/>
              <a:gd name="connsiteX3" fmla="*/ 3771900 w 4702175"/>
              <a:gd name="connsiteY3" fmla="*/ 3148013 h 3671888"/>
              <a:gd name="connsiteX4" fmla="*/ 4552950 w 4702175"/>
              <a:gd name="connsiteY4" fmla="*/ 3357563 h 3671888"/>
              <a:gd name="connsiteX5" fmla="*/ 4667250 w 4702175"/>
              <a:gd name="connsiteY5" fmla="*/ 3367088 h 3671888"/>
              <a:gd name="connsiteX0" fmla="*/ 0 w 4702175"/>
              <a:gd name="connsiteY0" fmla="*/ 14288 h 3406775"/>
              <a:gd name="connsiteX1" fmla="*/ 514350 w 4702175"/>
              <a:gd name="connsiteY1" fmla="*/ 14288 h 3406775"/>
              <a:gd name="connsiteX2" fmla="*/ 933450 w 4702175"/>
              <a:gd name="connsiteY2" fmla="*/ 214313 h 3406775"/>
              <a:gd name="connsiteX3" fmla="*/ 3771900 w 4702175"/>
              <a:gd name="connsiteY3" fmla="*/ 3148013 h 3406775"/>
              <a:gd name="connsiteX4" fmla="*/ 4552950 w 4702175"/>
              <a:gd name="connsiteY4" fmla="*/ 3357563 h 3406775"/>
              <a:gd name="connsiteX5" fmla="*/ 4667250 w 4702175"/>
              <a:gd name="connsiteY5" fmla="*/ 3367088 h 3406775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552950"/>
              <a:gd name="connsiteY0" fmla="*/ 14288 h 3357563"/>
              <a:gd name="connsiteX1" fmla="*/ 514350 w 4552950"/>
              <a:gd name="connsiteY1" fmla="*/ 14288 h 3357563"/>
              <a:gd name="connsiteX2" fmla="*/ 933450 w 4552950"/>
              <a:gd name="connsiteY2" fmla="*/ 214313 h 3357563"/>
              <a:gd name="connsiteX3" fmla="*/ 3771900 w 4552950"/>
              <a:gd name="connsiteY3" fmla="*/ 3148013 h 3357563"/>
              <a:gd name="connsiteX4" fmla="*/ 4552950 w 4552950"/>
              <a:gd name="connsiteY4" fmla="*/ 3357563 h 3357563"/>
              <a:gd name="connsiteX0" fmla="*/ 0 w 4676775"/>
              <a:gd name="connsiteY0" fmla="*/ 14288 h 3367088"/>
              <a:gd name="connsiteX1" fmla="*/ 514350 w 4676775"/>
              <a:gd name="connsiteY1" fmla="*/ 14288 h 3367088"/>
              <a:gd name="connsiteX2" fmla="*/ 933450 w 4676775"/>
              <a:gd name="connsiteY2" fmla="*/ 214313 h 3367088"/>
              <a:gd name="connsiteX3" fmla="*/ 3771900 w 4676775"/>
              <a:gd name="connsiteY3" fmla="*/ 3148013 h 3367088"/>
              <a:gd name="connsiteX4" fmla="*/ 4676775 w 4676775"/>
              <a:gd name="connsiteY4" fmla="*/ 3367088 h 33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775" h="3367088">
                <a:moveTo>
                  <a:pt x="0" y="14288"/>
                </a:moveTo>
                <a:cubicBezTo>
                  <a:pt x="190500" y="7144"/>
                  <a:pt x="381000" y="0"/>
                  <a:pt x="514350" y="14288"/>
                </a:cubicBezTo>
                <a:cubicBezTo>
                  <a:pt x="695325" y="57151"/>
                  <a:pt x="768350" y="50801"/>
                  <a:pt x="933450" y="214313"/>
                </a:cubicBezTo>
                <a:cubicBezTo>
                  <a:pt x="2127250" y="1511300"/>
                  <a:pt x="2387600" y="1812926"/>
                  <a:pt x="3771900" y="3148013"/>
                </a:cubicBezTo>
                <a:cubicBezTo>
                  <a:pt x="4184650" y="3348038"/>
                  <a:pt x="4318000" y="3359150"/>
                  <a:pt x="4676775" y="3367088"/>
                </a:cubicBezTo>
              </a:path>
            </a:pathLst>
          </a:custGeom>
          <a:noFill/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5" name="Group 43"/>
          <p:cNvGrpSpPr/>
          <p:nvPr/>
        </p:nvGrpSpPr>
        <p:grpSpPr>
          <a:xfrm>
            <a:off x="2975675" y="2417736"/>
            <a:ext cx="2123267" cy="3856497"/>
            <a:chOff x="2681207" y="2417736"/>
            <a:chExt cx="2880048" cy="3856497"/>
          </a:xfrm>
        </p:grpSpPr>
        <p:cxnSp>
          <p:nvCxnSpPr>
            <p:cNvPr id="36" name="Straight Connector 35"/>
            <p:cNvCxnSpPr/>
            <p:nvPr/>
          </p:nvCxnSpPr>
          <p:spPr bwMode="auto">
            <a:xfrm flipH="1" flipV="1">
              <a:off x="2681207" y="2417736"/>
              <a:ext cx="15498" cy="3828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 flipV="1">
              <a:off x="5545757" y="2446152"/>
              <a:ext cx="15498" cy="3828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Straight Connector 37"/>
          <p:cNvCxnSpPr/>
          <p:nvPr/>
        </p:nvCxnSpPr>
        <p:spPr bwMode="auto">
          <a:xfrm>
            <a:off x="6152827" y="6028841"/>
            <a:ext cx="759417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503336" y="2681206"/>
            <a:ext cx="464949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498694" y="2788379"/>
            <a:ext cx="123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 Vin: </a:t>
            </a:r>
            <a:r>
              <a:rPr lang="en-US" b="1" dirty="0" err="1" smtClean="0"/>
              <a:t>Vout</a:t>
            </a:r>
            <a:r>
              <a:rPr lang="en-US" b="1" dirty="0" smtClean="0"/>
              <a:t> doesn’t change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386186" y="2785797"/>
            <a:ext cx="123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 Vin: </a:t>
            </a:r>
            <a:r>
              <a:rPr lang="en-US" b="1" dirty="0" err="1" smtClean="0"/>
              <a:t>Vout</a:t>
            </a:r>
            <a:r>
              <a:rPr lang="en-US" b="1" dirty="0" smtClean="0"/>
              <a:t> doesn’t change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433399" y="2413836"/>
            <a:ext cx="123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 Vin: </a:t>
            </a:r>
            <a:r>
              <a:rPr lang="en-US" b="1" dirty="0" err="1" smtClean="0"/>
              <a:t>Vout</a:t>
            </a:r>
            <a:r>
              <a:rPr lang="en-US" b="1" dirty="0" smtClean="0"/>
              <a:t> does change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573602" y="4087655"/>
            <a:ext cx="123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Bad analog region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90612" y="4178062"/>
            <a:ext cx="123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Bad analog region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28233" y="4035994"/>
            <a:ext cx="123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Good analog region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4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62000"/>
          </a:xfrm>
        </p:spPr>
        <p:txBody>
          <a:bodyPr/>
          <a:lstStyle/>
          <a:p>
            <a:r>
              <a:rPr lang="en-US" sz="3200" dirty="0" smtClean="0"/>
              <a:t>Slope &lt; 1: How much does </a:t>
            </a:r>
            <a:r>
              <a:rPr lang="en-US" sz="3200" dirty="0" err="1" smtClean="0"/>
              <a:t>Vout</a:t>
            </a:r>
            <a:r>
              <a:rPr lang="en-US" sz="3200" dirty="0" smtClean="0"/>
              <a:t> change?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570" y="4510007"/>
            <a:ext cx="5439904" cy="1635071"/>
          </a:xfrm>
        </p:spPr>
        <p:txBody>
          <a:bodyPr/>
          <a:lstStyle/>
          <a:p>
            <a:r>
              <a:rPr lang="en-US" sz="2400" dirty="0" smtClean="0"/>
              <a:t>What’s the slope?: 0.5V/2V=1/4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2186"/>
            <a:ext cx="3962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2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556" y="1091182"/>
            <a:ext cx="5220443" cy="267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472340" y="14878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VTC</a:t>
            </a:r>
            <a:endParaRPr lang="en-US" sz="2800" b="1" dirty="0"/>
          </a:p>
        </p:txBody>
      </p:sp>
      <p:pic>
        <p:nvPicPr>
          <p:cNvPr id="2232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465648" y="3440967"/>
            <a:ext cx="3115991" cy="37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27221" y="6334780"/>
            <a:ext cx="3603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Transient Response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788260" y="4572000"/>
            <a:ext cx="2216258" cy="3564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8639" y="4135901"/>
            <a:ext cx="196947" cy="196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74430" y="3345766"/>
            <a:ext cx="196947" cy="196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789876" y="3343001"/>
            <a:ext cx="196947" cy="196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95980" y="4507424"/>
            <a:ext cx="2792278" cy="4365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011005" y="4257305"/>
            <a:ext cx="196947" cy="19694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008422" y="3030356"/>
            <a:ext cx="196947" cy="19694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987054" y="3043272"/>
            <a:ext cx="196947" cy="19694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1100380" y="1084881"/>
            <a:ext cx="15498" cy="52539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 flipH="1">
            <a:off x="3314055" y="508861"/>
            <a:ext cx="15498" cy="52539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477309" y="4368761"/>
            <a:ext cx="196947" cy="196947"/>
          </a:xfrm>
          <a:prstGeom prst="ellipse">
            <a:avLst/>
          </a:prstGeom>
          <a:solidFill>
            <a:srgbClr val="24E6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474726" y="2718724"/>
            <a:ext cx="196947" cy="196947"/>
          </a:xfrm>
          <a:prstGeom prst="ellipse">
            <a:avLst/>
          </a:prstGeom>
          <a:solidFill>
            <a:srgbClr val="24E6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262286" y="2636104"/>
            <a:ext cx="196947" cy="196947"/>
          </a:xfrm>
          <a:prstGeom prst="ellipse">
            <a:avLst/>
          </a:prstGeom>
          <a:solidFill>
            <a:srgbClr val="24E6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998205" y="4521161"/>
            <a:ext cx="196947" cy="196947"/>
          </a:xfrm>
          <a:prstGeom prst="ellipse">
            <a:avLst/>
          </a:prstGeom>
          <a:solidFill>
            <a:srgbClr val="CCE82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995622" y="2352500"/>
            <a:ext cx="196947" cy="196947"/>
          </a:xfrm>
          <a:prstGeom prst="ellipse">
            <a:avLst/>
          </a:prstGeom>
          <a:solidFill>
            <a:srgbClr val="CCE82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564814" y="2269880"/>
            <a:ext cx="196947" cy="196947"/>
          </a:xfrm>
          <a:prstGeom prst="ellipse">
            <a:avLst/>
          </a:prstGeom>
          <a:solidFill>
            <a:srgbClr val="CCE82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560038" y="4700856"/>
            <a:ext cx="196947" cy="196947"/>
          </a:xfrm>
          <a:prstGeom prst="ellipse">
            <a:avLst/>
          </a:prstGeom>
          <a:solidFill>
            <a:srgbClr val="E58A2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557455" y="1931683"/>
            <a:ext cx="196947" cy="196947"/>
          </a:xfrm>
          <a:prstGeom prst="ellipse">
            <a:avLst/>
          </a:prstGeom>
          <a:solidFill>
            <a:srgbClr val="E58A2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908279" y="1944599"/>
            <a:ext cx="196947" cy="196947"/>
          </a:xfrm>
          <a:prstGeom prst="ellipse">
            <a:avLst/>
          </a:prstGeom>
          <a:solidFill>
            <a:srgbClr val="E58A2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76211" y="4907847"/>
            <a:ext cx="196947" cy="196947"/>
          </a:xfrm>
          <a:prstGeom prst="ellipse">
            <a:avLst/>
          </a:prstGeom>
          <a:solidFill>
            <a:srgbClr val="EC1E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928220" y="1647346"/>
            <a:ext cx="196947" cy="196947"/>
          </a:xfrm>
          <a:prstGeom prst="ellipse">
            <a:avLst/>
          </a:prstGeom>
          <a:solidFill>
            <a:srgbClr val="EC1E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210804" y="1660262"/>
            <a:ext cx="196947" cy="196947"/>
          </a:xfrm>
          <a:prstGeom prst="ellipse">
            <a:avLst/>
          </a:prstGeom>
          <a:solidFill>
            <a:srgbClr val="EC1E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562310" y="5071624"/>
            <a:ext cx="196947" cy="196947"/>
          </a:xfrm>
          <a:prstGeom prst="ellipse">
            <a:avLst/>
          </a:prstGeom>
          <a:solidFill>
            <a:srgbClr val="E58A2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442813" y="1974173"/>
            <a:ext cx="196947" cy="196947"/>
          </a:xfrm>
          <a:prstGeom prst="ellipse">
            <a:avLst/>
          </a:prstGeom>
          <a:solidFill>
            <a:srgbClr val="E58A2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2000477" y="5192185"/>
            <a:ext cx="196947" cy="196947"/>
          </a:xfrm>
          <a:prstGeom prst="ellipse">
            <a:avLst/>
          </a:prstGeom>
          <a:solidFill>
            <a:srgbClr val="CCE82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713498" y="2285811"/>
            <a:ext cx="196947" cy="196947"/>
          </a:xfrm>
          <a:prstGeom prst="ellipse">
            <a:avLst/>
          </a:prstGeom>
          <a:solidFill>
            <a:srgbClr val="CCE82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479581" y="5271801"/>
            <a:ext cx="196947" cy="196947"/>
          </a:xfrm>
          <a:prstGeom prst="ellipse">
            <a:avLst/>
          </a:prstGeom>
          <a:solidFill>
            <a:srgbClr val="24E6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929585" y="2679336"/>
            <a:ext cx="196947" cy="196947"/>
          </a:xfrm>
          <a:prstGeom prst="ellipse">
            <a:avLst/>
          </a:prstGeom>
          <a:solidFill>
            <a:srgbClr val="24E6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999629" y="5351417"/>
            <a:ext cx="196947" cy="19694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7132024" y="2950029"/>
            <a:ext cx="196947" cy="19694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05503" y="5639453"/>
            <a:ext cx="196947" cy="196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357928" y="3277061"/>
            <a:ext cx="196947" cy="196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1001901" y="5858665"/>
            <a:ext cx="196947" cy="19694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625615" y="2938662"/>
            <a:ext cx="196947" cy="19694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1509149" y="6011065"/>
            <a:ext cx="196947" cy="196947"/>
          </a:xfrm>
          <a:prstGeom prst="ellipse">
            <a:avLst/>
          </a:prstGeom>
          <a:solidFill>
            <a:srgbClr val="24E6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7818962" y="2586087"/>
            <a:ext cx="196947" cy="196947"/>
          </a:xfrm>
          <a:prstGeom prst="ellipse">
            <a:avLst/>
          </a:prstGeom>
          <a:solidFill>
            <a:srgbClr val="24E6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2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94732" y="3408530"/>
            <a:ext cx="3091215" cy="380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365" y="4338557"/>
            <a:ext cx="6102211" cy="1635071"/>
          </a:xfrm>
        </p:spPr>
        <p:txBody>
          <a:bodyPr/>
          <a:lstStyle/>
          <a:p>
            <a:r>
              <a:rPr lang="en-US" sz="2000" dirty="0" smtClean="0"/>
              <a:t>What’s the VTC slope?: 0.5V/2V=1/4</a:t>
            </a:r>
          </a:p>
          <a:p>
            <a:r>
              <a:rPr lang="en-US" sz="2000" dirty="0" smtClean="0"/>
              <a:t>What’s the input slope?:</a:t>
            </a:r>
          </a:p>
          <a:p>
            <a:endParaRPr lang="en-US" sz="2000" dirty="0" smtClean="0"/>
          </a:p>
          <a:p>
            <a:r>
              <a:rPr lang="en-US" sz="2000" dirty="0" smtClean="0"/>
              <a:t>What’s the output slope?: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62000"/>
          </a:xfrm>
        </p:spPr>
        <p:txBody>
          <a:bodyPr/>
          <a:lstStyle/>
          <a:p>
            <a:r>
              <a:rPr lang="en-US" sz="3200" dirty="0" smtClean="0"/>
              <a:t>Slope &lt; 1: How much does </a:t>
            </a:r>
            <a:r>
              <a:rPr lang="en-US" sz="3200" dirty="0" err="1" smtClean="0"/>
              <a:t>Vout</a:t>
            </a:r>
            <a:r>
              <a:rPr lang="en-US" sz="3200" dirty="0" smtClean="0"/>
              <a:t> change?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02186"/>
            <a:ext cx="3962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2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556" y="1091182"/>
            <a:ext cx="5220443" cy="267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472340" y="14878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VTC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27221" y="6334780"/>
            <a:ext cx="3603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Transient Response</a:t>
            </a:r>
            <a:endParaRPr lang="en-US" sz="2800" b="1" dirty="0"/>
          </a:p>
        </p:txBody>
      </p:sp>
      <p:sp>
        <p:nvSpPr>
          <p:cNvPr id="12" name="Oval 11"/>
          <p:cNvSpPr/>
          <p:nvPr/>
        </p:nvSpPr>
        <p:spPr bwMode="auto">
          <a:xfrm>
            <a:off x="548639" y="4135901"/>
            <a:ext cx="196947" cy="196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74430" y="3345766"/>
            <a:ext cx="196947" cy="196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789876" y="3343001"/>
            <a:ext cx="196947" cy="196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011005" y="4516617"/>
            <a:ext cx="196947" cy="19694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008422" y="3030356"/>
            <a:ext cx="196947" cy="19694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396494" y="3056920"/>
            <a:ext cx="196947" cy="19694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1100380" y="1084881"/>
            <a:ext cx="15498" cy="52539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 flipH="1">
            <a:off x="3314055" y="508861"/>
            <a:ext cx="15498" cy="52539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477309" y="4901033"/>
            <a:ext cx="196947" cy="196947"/>
          </a:xfrm>
          <a:prstGeom prst="ellipse">
            <a:avLst/>
          </a:prstGeom>
          <a:solidFill>
            <a:srgbClr val="24E6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474726" y="2718724"/>
            <a:ext cx="196947" cy="196947"/>
          </a:xfrm>
          <a:prstGeom prst="ellipse">
            <a:avLst/>
          </a:prstGeom>
          <a:solidFill>
            <a:srgbClr val="24E6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012915" y="2704344"/>
            <a:ext cx="196947" cy="196947"/>
          </a:xfrm>
          <a:prstGeom prst="ellipse">
            <a:avLst/>
          </a:prstGeom>
          <a:solidFill>
            <a:srgbClr val="24E6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998205" y="5312745"/>
            <a:ext cx="196947" cy="196947"/>
          </a:xfrm>
          <a:prstGeom prst="ellipse">
            <a:avLst/>
          </a:prstGeom>
          <a:solidFill>
            <a:srgbClr val="CCE82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995622" y="2352500"/>
            <a:ext cx="196947" cy="196947"/>
          </a:xfrm>
          <a:prstGeom prst="ellipse">
            <a:avLst/>
          </a:prstGeom>
          <a:solidFill>
            <a:srgbClr val="CCE82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670283" y="2351766"/>
            <a:ext cx="196947" cy="196947"/>
          </a:xfrm>
          <a:prstGeom prst="ellipse">
            <a:avLst/>
          </a:prstGeom>
          <a:solidFill>
            <a:srgbClr val="CCE82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478150" y="5724456"/>
            <a:ext cx="196947" cy="196947"/>
          </a:xfrm>
          <a:prstGeom prst="ellipse">
            <a:avLst/>
          </a:prstGeom>
          <a:solidFill>
            <a:srgbClr val="E58A2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557455" y="1931683"/>
            <a:ext cx="196947" cy="196947"/>
          </a:xfrm>
          <a:prstGeom prst="ellipse">
            <a:avLst/>
          </a:prstGeom>
          <a:solidFill>
            <a:srgbClr val="E58A2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245760" y="2053782"/>
            <a:ext cx="196947" cy="196947"/>
          </a:xfrm>
          <a:prstGeom prst="ellipse">
            <a:avLst/>
          </a:prstGeom>
          <a:solidFill>
            <a:srgbClr val="E58A2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930803" y="6095223"/>
            <a:ext cx="196947" cy="196947"/>
          </a:xfrm>
          <a:prstGeom prst="ellipse">
            <a:avLst/>
          </a:prstGeom>
          <a:solidFill>
            <a:srgbClr val="EC1E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928220" y="1647346"/>
            <a:ext cx="196947" cy="196947"/>
          </a:xfrm>
          <a:prstGeom prst="ellipse">
            <a:avLst/>
          </a:prstGeom>
          <a:solidFill>
            <a:srgbClr val="EC1E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807594" y="1742149"/>
            <a:ext cx="196947" cy="196947"/>
          </a:xfrm>
          <a:prstGeom prst="ellipse">
            <a:avLst/>
          </a:prstGeom>
          <a:solidFill>
            <a:srgbClr val="EC1E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119997" y="4790577"/>
            <a:ext cx="3109353" cy="3564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6264276" y="5797551"/>
          <a:ext cx="268763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0" name="Equation" r:id="rId6" imgW="1765080" imgH="393480" progId="Equation.3">
                  <p:embed/>
                </p:oleObj>
              </mc:Choice>
              <mc:Fallback>
                <p:oleObj name="Equation" r:id="rId6" imgW="1765080" imgH="393480" progId="Equation.3">
                  <p:embed/>
                  <p:pic>
                    <p:nvPicPr>
                      <p:cNvPr id="58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6" y="5797551"/>
                        <a:ext cx="2687637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6251575" y="4905375"/>
          <a:ext cx="2435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1" name="Equation" r:id="rId8" imgW="1600200" imgH="393480" progId="Equation.3">
                  <p:embed/>
                </p:oleObj>
              </mc:Choice>
              <mc:Fallback>
                <p:oleObj name="Equation" r:id="rId8" imgW="1600200" imgH="393480" progId="Equation.3">
                  <p:embed/>
                  <p:pic>
                    <p:nvPicPr>
                      <p:cNvPr id="226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575" y="4905375"/>
                        <a:ext cx="24352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8"/>
          <p:cNvSpPr/>
          <p:nvPr/>
        </p:nvSpPr>
        <p:spPr bwMode="auto">
          <a:xfrm>
            <a:off x="6287059" y="4914900"/>
            <a:ext cx="3109353" cy="570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143809" y="5443040"/>
            <a:ext cx="3242704" cy="3564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034647" y="5781675"/>
            <a:ext cx="3109353" cy="570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6" grpId="0" animBg="1"/>
      <p:bldP spid="59" grpId="0" animBg="1"/>
      <p:bldP spid="60" grpId="0" animBg="1"/>
      <p:bldP spid="6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94732" y="3408530"/>
            <a:ext cx="3091215" cy="380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365" y="4338557"/>
            <a:ext cx="6102211" cy="1635071"/>
          </a:xfrm>
        </p:spPr>
        <p:txBody>
          <a:bodyPr/>
          <a:lstStyle/>
          <a:p>
            <a:r>
              <a:rPr lang="en-US" sz="2000" dirty="0" smtClean="0"/>
              <a:t>What’s the VTC slope?: 6V/2V=3</a:t>
            </a:r>
          </a:p>
          <a:p>
            <a:r>
              <a:rPr lang="en-US" sz="2000" dirty="0" smtClean="0"/>
              <a:t>What’s the input slope?:</a:t>
            </a:r>
          </a:p>
          <a:p>
            <a:endParaRPr lang="en-US" sz="2000" dirty="0" smtClean="0"/>
          </a:p>
          <a:p>
            <a:r>
              <a:rPr lang="en-US" sz="2000" dirty="0" smtClean="0"/>
              <a:t>What’s the output slope?: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62000"/>
          </a:xfrm>
        </p:spPr>
        <p:txBody>
          <a:bodyPr/>
          <a:lstStyle/>
          <a:p>
            <a:r>
              <a:rPr lang="en-US" sz="3200" dirty="0" smtClean="0"/>
              <a:t>Slope &lt; 1: How much does </a:t>
            </a:r>
            <a:r>
              <a:rPr lang="en-US" sz="3200" dirty="0" err="1" smtClean="0"/>
              <a:t>Vout</a:t>
            </a:r>
            <a:r>
              <a:rPr lang="en-US" sz="3200" dirty="0" smtClean="0"/>
              <a:t> change?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02186"/>
            <a:ext cx="3962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2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556" y="1091182"/>
            <a:ext cx="5220443" cy="267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472340" y="14878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VTC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27221" y="6334780"/>
            <a:ext cx="3603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Transient Response</a:t>
            </a:r>
            <a:endParaRPr lang="en-US" sz="2800" b="1" dirty="0"/>
          </a:p>
        </p:txBody>
      </p:sp>
      <p:sp>
        <p:nvSpPr>
          <p:cNvPr id="12" name="Oval 11"/>
          <p:cNvSpPr/>
          <p:nvPr/>
        </p:nvSpPr>
        <p:spPr bwMode="auto">
          <a:xfrm>
            <a:off x="548639" y="4135901"/>
            <a:ext cx="196947" cy="196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74430" y="3345766"/>
            <a:ext cx="196947" cy="196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789876" y="3343001"/>
            <a:ext cx="196947" cy="19694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011005" y="4516617"/>
            <a:ext cx="196947" cy="19694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008422" y="3030356"/>
            <a:ext cx="196947" cy="19694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396494" y="3056920"/>
            <a:ext cx="196947" cy="19694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1100380" y="1084881"/>
            <a:ext cx="15498" cy="52539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 flipH="1">
            <a:off x="3314055" y="508861"/>
            <a:ext cx="15498" cy="52539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477309" y="4901033"/>
            <a:ext cx="196947" cy="196947"/>
          </a:xfrm>
          <a:prstGeom prst="ellipse">
            <a:avLst/>
          </a:prstGeom>
          <a:solidFill>
            <a:srgbClr val="24E6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474726" y="2718724"/>
            <a:ext cx="196947" cy="196947"/>
          </a:xfrm>
          <a:prstGeom prst="ellipse">
            <a:avLst/>
          </a:prstGeom>
          <a:solidFill>
            <a:srgbClr val="24E6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012915" y="2704344"/>
            <a:ext cx="196947" cy="196947"/>
          </a:xfrm>
          <a:prstGeom prst="ellipse">
            <a:avLst/>
          </a:prstGeom>
          <a:solidFill>
            <a:srgbClr val="24E6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998205" y="5312745"/>
            <a:ext cx="196947" cy="196947"/>
          </a:xfrm>
          <a:prstGeom prst="ellipse">
            <a:avLst/>
          </a:prstGeom>
          <a:solidFill>
            <a:srgbClr val="CCE82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995622" y="2352500"/>
            <a:ext cx="196947" cy="196947"/>
          </a:xfrm>
          <a:prstGeom prst="ellipse">
            <a:avLst/>
          </a:prstGeom>
          <a:solidFill>
            <a:srgbClr val="CCE82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670283" y="2351766"/>
            <a:ext cx="196947" cy="196947"/>
          </a:xfrm>
          <a:prstGeom prst="ellipse">
            <a:avLst/>
          </a:prstGeom>
          <a:solidFill>
            <a:srgbClr val="CCE82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478150" y="5724456"/>
            <a:ext cx="196947" cy="196947"/>
          </a:xfrm>
          <a:prstGeom prst="ellipse">
            <a:avLst/>
          </a:prstGeom>
          <a:solidFill>
            <a:srgbClr val="E58A2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557455" y="1931683"/>
            <a:ext cx="196947" cy="196947"/>
          </a:xfrm>
          <a:prstGeom prst="ellipse">
            <a:avLst/>
          </a:prstGeom>
          <a:solidFill>
            <a:srgbClr val="E58A2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245760" y="2053782"/>
            <a:ext cx="196947" cy="196947"/>
          </a:xfrm>
          <a:prstGeom prst="ellipse">
            <a:avLst/>
          </a:prstGeom>
          <a:solidFill>
            <a:srgbClr val="E58A2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930803" y="6095223"/>
            <a:ext cx="196947" cy="196947"/>
          </a:xfrm>
          <a:prstGeom prst="ellipse">
            <a:avLst/>
          </a:prstGeom>
          <a:solidFill>
            <a:srgbClr val="EC1E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928220" y="1647346"/>
            <a:ext cx="196947" cy="196947"/>
          </a:xfrm>
          <a:prstGeom prst="ellipse">
            <a:avLst/>
          </a:prstGeom>
          <a:solidFill>
            <a:srgbClr val="EC1E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807594" y="1742149"/>
            <a:ext cx="196947" cy="196947"/>
          </a:xfrm>
          <a:prstGeom prst="ellipse">
            <a:avLst/>
          </a:prstGeom>
          <a:solidFill>
            <a:srgbClr val="EC1E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119997" y="4790577"/>
            <a:ext cx="3109353" cy="3564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6235700" y="5797550"/>
          <a:ext cx="27463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44" name="Equation" r:id="rId6" imgW="1803240" imgH="393480" progId="Equation.3">
                  <p:embed/>
                </p:oleObj>
              </mc:Choice>
              <mc:Fallback>
                <p:oleObj name="Equation" r:id="rId6" imgW="1803240" imgH="393480" progId="Equation.3">
                  <p:embed/>
                  <p:pic>
                    <p:nvPicPr>
                      <p:cNvPr id="58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5797550"/>
                        <a:ext cx="2746375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6251575" y="4905375"/>
          <a:ext cx="2435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45" name="Equation" r:id="rId8" imgW="1600200" imgH="393480" progId="Equation.3">
                  <p:embed/>
                </p:oleObj>
              </mc:Choice>
              <mc:Fallback>
                <p:oleObj name="Equation" r:id="rId8" imgW="1600200" imgH="393480" progId="Equation.3">
                  <p:embed/>
                  <p:pic>
                    <p:nvPicPr>
                      <p:cNvPr id="226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575" y="4905375"/>
                        <a:ext cx="24352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8"/>
          <p:cNvSpPr/>
          <p:nvPr/>
        </p:nvSpPr>
        <p:spPr bwMode="auto">
          <a:xfrm>
            <a:off x="6206097" y="4972050"/>
            <a:ext cx="3109353" cy="570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143809" y="5443040"/>
            <a:ext cx="3242704" cy="3564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277534" y="5838825"/>
            <a:ext cx="3109353" cy="570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2829" y="1528551"/>
            <a:ext cx="49885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6V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6225147" y="4110038"/>
            <a:ext cx="3109353" cy="570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0526" y="1538080"/>
            <a:ext cx="616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6V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081463" y="2204830"/>
            <a:ext cx="7477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3V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643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 animBg="1"/>
      <p:bldP spid="60" grpId="0" animBg="1"/>
      <p:bldP spid="61" grpId="0" animBg="1"/>
      <p:bldP spid="4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7315"/>
            <a:ext cx="2848811" cy="205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83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3454" y="1802439"/>
            <a:ext cx="2988860" cy="203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66187"/>
            <a:ext cx="2848811" cy="205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83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1297" y="1917440"/>
            <a:ext cx="2633276" cy="182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835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9383" y="4299044"/>
            <a:ext cx="2733977" cy="188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835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5874" y="4271750"/>
            <a:ext cx="2544912" cy="187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91570" y="1651378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INPUT (m=1/2)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2901" y="4082955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INPUT (m=1/2)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83893" y="4926842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ym typeface="Wingdings" pitchFamily="2" charset="2"/>
              </a:rPr>
              <a:t>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40759" y="2636293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ym typeface="Wingdings" pitchFamily="2" charset="2"/>
              </a:rPr>
              <a:t>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13780" y="2597624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ym typeface="Wingdings" pitchFamily="2" charset="2"/>
              </a:rPr>
              <a:t>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59188" y="4985982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ym typeface="Wingdings" pitchFamily="2" charset="2"/>
              </a:rPr>
              <a:t>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16737" y="1628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VTC (m=1/4)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48498" y="4112525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VTC (m=1.5)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787486" y="1737815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OUTPUT (m=1/8)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71396" y="3869141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OUTPUT (m=3/4)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943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simpler 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878" y="4127594"/>
            <a:ext cx="4911858" cy="217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29051" y="5336275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m=X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39552" y="528395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m=2</a:t>
            </a:r>
            <a:r>
              <a:rPr lang="en-US" sz="2800" b="1" dirty="0" smtClean="0">
                <a:latin typeface="Courier New"/>
                <a:cs typeface="Courier New"/>
              </a:rPr>
              <a:t>∙</a:t>
            </a:r>
            <a:r>
              <a:rPr lang="en-US" sz="2800" b="1" dirty="0" smtClean="0"/>
              <a:t>X</a:t>
            </a:r>
            <a:endParaRPr lang="en-US" sz="2800" b="1" dirty="0"/>
          </a:p>
        </p:txBody>
      </p:sp>
      <p:pic>
        <p:nvPicPr>
          <p:cNvPr id="230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5292" y="1764330"/>
            <a:ext cx="4384542" cy="183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390633" y="2800066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m=X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73337" y="2856932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m=X/2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657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divide up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Before: Divided up graph by transistor region of operation</a:t>
            </a:r>
          </a:p>
          <a:p>
            <a:r>
              <a:rPr lang="en-US" dirty="0" smtClean="0"/>
              <a:t>Now: Divide up graph by regenerative and non-regenerative regions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482475"/>
            <a:ext cx="827088" cy="357708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8888" y="2848537"/>
            <a:ext cx="2075112" cy="184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 bwMode="auto">
          <a:xfrm flipH="1">
            <a:off x="1440337" y="3367244"/>
            <a:ext cx="4126" cy="28395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441344" y="6184506"/>
            <a:ext cx="5047538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096836" y="5937343"/>
            <a:ext cx="80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Vin</a:t>
            </a:r>
            <a:endParaRPr lang="en-US" sz="2400" b="1" dirty="0"/>
          </a:p>
        </p:txBody>
      </p:sp>
      <p:grpSp>
        <p:nvGrpSpPr>
          <p:cNvPr id="12" name="Group 33"/>
          <p:cNvGrpSpPr/>
          <p:nvPr/>
        </p:nvGrpSpPr>
        <p:grpSpPr>
          <a:xfrm>
            <a:off x="1440416" y="6231406"/>
            <a:ext cx="4694627" cy="170076"/>
            <a:chOff x="1688387" y="5765368"/>
            <a:chExt cx="5794711" cy="352223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1688387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>
              <a:off x="25160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3343753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4171436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4999119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5826802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6654485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>
              <a:off x="74821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1193371" y="6327601"/>
            <a:ext cx="518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0         0.5     1.0      1.5     2.0      2.5     3.0     3.5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3315549"/>
            <a:ext cx="9416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Vout</a:t>
            </a:r>
            <a:endParaRPr lang="en-US" sz="2400" b="1" dirty="0"/>
          </a:p>
        </p:txBody>
      </p:sp>
      <p:grpSp>
        <p:nvGrpSpPr>
          <p:cNvPr id="24" name="Group 33"/>
          <p:cNvGrpSpPr/>
          <p:nvPr/>
        </p:nvGrpSpPr>
        <p:grpSpPr>
          <a:xfrm rot="5400000">
            <a:off x="10809" y="4768655"/>
            <a:ext cx="2591132" cy="226010"/>
            <a:chOff x="1688387" y="5765368"/>
            <a:chExt cx="5794711" cy="352223"/>
          </a:xfrm>
        </p:grpSpPr>
        <p:cxnSp>
          <p:nvCxnSpPr>
            <p:cNvPr id="25" name="Straight Connector 24"/>
            <p:cNvCxnSpPr/>
            <p:nvPr/>
          </p:nvCxnSpPr>
          <p:spPr bwMode="auto">
            <a:xfrm flipH="1">
              <a:off x="1688387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25160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3343753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4171436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4999119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5826802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6654485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7482170" y="5765368"/>
              <a:ext cx="928" cy="352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 rot="16200000">
            <a:off x="-605774" y="4513207"/>
            <a:ext cx="3247286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400" dirty="0" smtClean="0"/>
              <a:t>0   0.5   1.0   1.5   2.0   2.5   3.0   3.5</a:t>
            </a:r>
            <a:endParaRPr lang="en-US" sz="1400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1857375" y="3675200"/>
            <a:ext cx="3492547" cy="2463307"/>
          </a:xfrm>
          <a:custGeom>
            <a:avLst/>
            <a:gdLst>
              <a:gd name="connsiteX0" fmla="*/ 0 w 4667250"/>
              <a:gd name="connsiteY0" fmla="*/ 458787 h 4270374"/>
              <a:gd name="connsiteX1" fmla="*/ 514350 w 4667250"/>
              <a:gd name="connsiteY1" fmla="*/ 458787 h 4270374"/>
              <a:gd name="connsiteX2" fmla="*/ 800100 w 4667250"/>
              <a:gd name="connsiteY2" fmla="*/ 544512 h 4270374"/>
              <a:gd name="connsiteX3" fmla="*/ 3733800 w 4667250"/>
              <a:gd name="connsiteY3" fmla="*/ 3725862 h 4270374"/>
              <a:gd name="connsiteX4" fmla="*/ 4667250 w 4667250"/>
              <a:gd name="connsiteY4" fmla="*/ 3811587 h 4270374"/>
              <a:gd name="connsiteX0" fmla="*/ 0 w 4667250"/>
              <a:gd name="connsiteY0" fmla="*/ 458787 h 4270374"/>
              <a:gd name="connsiteX1" fmla="*/ 514350 w 4667250"/>
              <a:gd name="connsiteY1" fmla="*/ 458787 h 4270374"/>
              <a:gd name="connsiteX2" fmla="*/ 800100 w 4667250"/>
              <a:gd name="connsiteY2" fmla="*/ 544512 h 4270374"/>
              <a:gd name="connsiteX3" fmla="*/ 3733800 w 4667250"/>
              <a:gd name="connsiteY3" fmla="*/ 3725862 h 4270374"/>
              <a:gd name="connsiteX4" fmla="*/ 4667250 w 4667250"/>
              <a:gd name="connsiteY4" fmla="*/ 3811587 h 4270374"/>
              <a:gd name="connsiteX0" fmla="*/ 0 w 4667250"/>
              <a:gd name="connsiteY0" fmla="*/ 14288 h 3825875"/>
              <a:gd name="connsiteX1" fmla="*/ 514350 w 4667250"/>
              <a:gd name="connsiteY1" fmla="*/ 14288 h 3825875"/>
              <a:gd name="connsiteX2" fmla="*/ 800100 w 4667250"/>
              <a:gd name="connsiteY2" fmla="*/ 100013 h 3825875"/>
              <a:gd name="connsiteX3" fmla="*/ 3733800 w 4667250"/>
              <a:gd name="connsiteY3" fmla="*/ 3281363 h 3825875"/>
              <a:gd name="connsiteX4" fmla="*/ 4667250 w 4667250"/>
              <a:gd name="connsiteY4" fmla="*/ 3367088 h 3825875"/>
              <a:gd name="connsiteX0" fmla="*/ 0 w 4667250"/>
              <a:gd name="connsiteY0" fmla="*/ 14288 h 3825875"/>
              <a:gd name="connsiteX1" fmla="*/ 514350 w 4667250"/>
              <a:gd name="connsiteY1" fmla="*/ 14288 h 3825875"/>
              <a:gd name="connsiteX2" fmla="*/ 800100 w 4667250"/>
              <a:gd name="connsiteY2" fmla="*/ 100013 h 3825875"/>
              <a:gd name="connsiteX3" fmla="*/ 3733800 w 4667250"/>
              <a:gd name="connsiteY3" fmla="*/ 3281363 h 3825875"/>
              <a:gd name="connsiteX4" fmla="*/ 4667250 w 4667250"/>
              <a:gd name="connsiteY4" fmla="*/ 3367088 h 382587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806825"/>
              <a:gd name="connsiteX1" fmla="*/ 514350 w 4667250"/>
              <a:gd name="connsiteY1" fmla="*/ 14288 h 3806825"/>
              <a:gd name="connsiteX2" fmla="*/ 933450 w 4667250"/>
              <a:gd name="connsiteY2" fmla="*/ 214313 h 3806825"/>
              <a:gd name="connsiteX3" fmla="*/ 3733800 w 4667250"/>
              <a:gd name="connsiteY3" fmla="*/ 3281363 h 3806825"/>
              <a:gd name="connsiteX4" fmla="*/ 4667250 w 4667250"/>
              <a:gd name="connsiteY4" fmla="*/ 3367088 h 3806825"/>
              <a:gd name="connsiteX0" fmla="*/ 0 w 4667250"/>
              <a:gd name="connsiteY0" fmla="*/ 14288 h 3549650"/>
              <a:gd name="connsiteX1" fmla="*/ 514350 w 4667250"/>
              <a:gd name="connsiteY1" fmla="*/ 14288 h 3549650"/>
              <a:gd name="connsiteX2" fmla="*/ 933450 w 4667250"/>
              <a:gd name="connsiteY2" fmla="*/ 214313 h 3549650"/>
              <a:gd name="connsiteX3" fmla="*/ 3581400 w 4667250"/>
              <a:gd name="connsiteY3" fmla="*/ 3024188 h 3549650"/>
              <a:gd name="connsiteX4" fmla="*/ 4667250 w 4667250"/>
              <a:gd name="connsiteY4" fmla="*/ 3367088 h 3549650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581400 w 4667250"/>
              <a:gd name="connsiteY3" fmla="*/ 3024188 h 3367088"/>
              <a:gd name="connsiteX4" fmla="*/ 4667250 w 4667250"/>
              <a:gd name="connsiteY4" fmla="*/ 3367088 h 3367088"/>
              <a:gd name="connsiteX0" fmla="*/ 0 w 4667250"/>
              <a:gd name="connsiteY0" fmla="*/ 14288 h 3473450"/>
              <a:gd name="connsiteX1" fmla="*/ 514350 w 4667250"/>
              <a:gd name="connsiteY1" fmla="*/ 14288 h 3473450"/>
              <a:gd name="connsiteX2" fmla="*/ 933450 w 4667250"/>
              <a:gd name="connsiteY2" fmla="*/ 214313 h 3473450"/>
              <a:gd name="connsiteX3" fmla="*/ 3771900 w 4667250"/>
              <a:gd name="connsiteY3" fmla="*/ 3148013 h 3473450"/>
              <a:gd name="connsiteX4" fmla="*/ 4667250 w 4667250"/>
              <a:gd name="connsiteY4" fmla="*/ 3367088 h 3473450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667250"/>
              <a:gd name="connsiteY0" fmla="*/ 14288 h 3367088"/>
              <a:gd name="connsiteX1" fmla="*/ 514350 w 4667250"/>
              <a:gd name="connsiteY1" fmla="*/ 14288 h 3367088"/>
              <a:gd name="connsiteX2" fmla="*/ 933450 w 4667250"/>
              <a:gd name="connsiteY2" fmla="*/ 214313 h 3367088"/>
              <a:gd name="connsiteX3" fmla="*/ 3771900 w 4667250"/>
              <a:gd name="connsiteY3" fmla="*/ 3148013 h 3367088"/>
              <a:gd name="connsiteX4" fmla="*/ 4667250 w 4667250"/>
              <a:gd name="connsiteY4" fmla="*/ 3367088 h 3367088"/>
              <a:gd name="connsiteX0" fmla="*/ 0 w 4702175"/>
              <a:gd name="connsiteY0" fmla="*/ 14288 h 3671888"/>
              <a:gd name="connsiteX1" fmla="*/ 514350 w 4702175"/>
              <a:gd name="connsiteY1" fmla="*/ 14288 h 3671888"/>
              <a:gd name="connsiteX2" fmla="*/ 933450 w 4702175"/>
              <a:gd name="connsiteY2" fmla="*/ 214313 h 3671888"/>
              <a:gd name="connsiteX3" fmla="*/ 3771900 w 4702175"/>
              <a:gd name="connsiteY3" fmla="*/ 3148013 h 3671888"/>
              <a:gd name="connsiteX4" fmla="*/ 4552950 w 4702175"/>
              <a:gd name="connsiteY4" fmla="*/ 3357563 h 3671888"/>
              <a:gd name="connsiteX5" fmla="*/ 4667250 w 4702175"/>
              <a:gd name="connsiteY5" fmla="*/ 3367088 h 3671888"/>
              <a:gd name="connsiteX0" fmla="*/ 0 w 4702175"/>
              <a:gd name="connsiteY0" fmla="*/ 14288 h 3671888"/>
              <a:gd name="connsiteX1" fmla="*/ 514350 w 4702175"/>
              <a:gd name="connsiteY1" fmla="*/ 14288 h 3671888"/>
              <a:gd name="connsiteX2" fmla="*/ 933450 w 4702175"/>
              <a:gd name="connsiteY2" fmla="*/ 214313 h 3671888"/>
              <a:gd name="connsiteX3" fmla="*/ 3771900 w 4702175"/>
              <a:gd name="connsiteY3" fmla="*/ 3148013 h 3671888"/>
              <a:gd name="connsiteX4" fmla="*/ 4552950 w 4702175"/>
              <a:gd name="connsiteY4" fmla="*/ 3357563 h 3671888"/>
              <a:gd name="connsiteX5" fmla="*/ 4667250 w 4702175"/>
              <a:gd name="connsiteY5" fmla="*/ 3367088 h 3671888"/>
              <a:gd name="connsiteX0" fmla="*/ 0 w 4702175"/>
              <a:gd name="connsiteY0" fmla="*/ 14288 h 3406775"/>
              <a:gd name="connsiteX1" fmla="*/ 514350 w 4702175"/>
              <a:gd name="connsiteY1" fmla="*/ 14288 h 3406775"/>
              <a:gd name="connsiteX2" fmla="*/ 933450 w 4702175"/>
              <a:gd name="connsiteY2" fmla="*/ 214313 h 3406775"/>
              <a:gd name="connsiteX3" fmla="*/ 3771900 w 4702175"/>
              <a:gd name="connsiteY3" fmla="*/ 3148013 h 3406775"/>
              <a:gd name="connsiteX4" fmla="*/ 4552950 w 4702175"/>
              <a:gd name="connsiteY4" fmla="*/ 3357563 h 3406775"/>
              <a:gd name="connsiteX5" fmla="*/ 4667250 w 4702175"/>
              <a:gd name="connsiteY5" fmla="*/ 3367088 h 3406775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702175"/>
              <a:gd name="connsiteY0" fmla="*/ 14288 h 3394076"/>
              <a:gd name="connsiteX1" fmla="*/ 514350 w 4702175"/>
              <a:gd name="connsiteY1" fmla="*/ 14288 h 3394076"/>
              <a:gd name="connsiteX2" fmla="*/ 933450 w 4702175"/>
              <a:gd name="connsiteY2" fmla="*/ 214313 h 3394076"/>
              <a:gd name="connsiteX3" fmla="*/ 3771900 w 4702175"/>
              <a:gd name="connsiteY3" fmla="*/ 3148013 h 3394076"/>
              <a:gd name="connsiteX4" fmla="*/ 4552950 w 4702175"/>
              <a:gd name="connsiteY4" fmla="*/ 3357563 h 3394076"/>
              <a:gd name="connsiteX5" fmla="*/ 4667250 w 4702175"/>
              <a:gd name="connsiteY5" fmla="*/ 3367088 h 3394076"/>
              <a:gd name="connsiteX0" fmla="*/ 0 w 4552950"/>
              <a:gd name="connsiteY0" fmla="*/ 14288 h 3357563"/>
              <a:gd name="connsiteX1" fmla="*/ 514350 w 4552950"/>
              <a:gd name="connsiteY1" fmla="*/ 14288 h 3357563"/>
              <a:gd name="connsiteX2" fmla="*/ 933450 w 4552950"/>
              <a:gd name="connsiteY2" fmla="*/ 214313 h 3357563"/>
              <a:gd name="connsiteX3" fmla="*/ 3771900 w 4552950"/>
              <a:gd name="connsiteY3" fmla="*/ 3148013 h 3357563"/>
              <a:gd name="connsiteX4" fmla="*/ 4552950 w 4552950"/>
              <a:gd name="connsiteY4" fmla="*/ 3357563 h 3357563"/>
              <a:gd name="connsiteX0" fmla="*/ 0 w 4676775"/>
              <a:gd name="connsiteY0" fmla="*/ 14288 h 3367088"/>
              <a:gd name="connsiteX1" fmla="*/ 514350 w 4676775"/>
              <a:gd name="connsiteY1" fmla="*/ 14288 h 3367088"/>
              <a:gd name="connsiteX2" fmla="*/ 933450 w 4676775"/>
              <a:gd name="connsiteY2" fmla="*/ 214313 h 3367088"/>
              <a:gd name="connsiteX3" fmla="*/ 3771900 w 4676775"/>
              <a:gd name="connsiteY3" fmla="*/ 3148013 h 3367088"/>
              <a:gd name="connsiteX4" fmla="*/ 4676775 w 4676775"/>
              <a:gd name="connsiteY4" fmla="*/ 3367088 h 33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775" h="3367088">
                <a:moveTo>
                  <a:pt x="0" y="14288"/>
                </a:moveTo>
                <a:cubicBezTo>
                  <a:pt x="190500" y="7144"/>
                  <a:pt x="381000" y="0"/>
                  <a:pt x="514350" y="14288"/>
                </a:cubicBezTo>
                <a:cubicBezTo>
                  <a:pt x="695325" y="57151"/>
                  <a:pt x="768350" y="50801"/>
                  <a:pt x="933450" y="214313"/>
                </a:cubicBezTo>
                <a:cubicBezTo>
                  <a:pt x="2127250" y="1511300"/>
                  <a:pt x="2387600" y="1812926"/>
                  <a:pt x="3771900" y="3148013"/>
                </a:cubicBezTo>
                <a:cubicBezTo>
                  <a:pt x="4184650" y="3348038"/>
                  <a:pt x="4318000" y="3359150"/>
                  <a:pt x="4676775" y="3367088"/>
                </a:cubicBezTo>
              </a:path>
            </a:pathLst>
          </a:custGeom>
          <a:noFill/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5279355" y="6138025"/>
            <a:ext cx="615247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503336" y="3704806"/>
            <a:ext cx="376682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1965277" y="3439236"/>
            <a:ext cx="1296537" cy="750627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4028364" y="5625153"/>
            <a:ext cx="1296537" cy="750627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Freeform 64"/>
          <p:cNvSpPr/>
          <p:nvPr/>
        </p:nvSpPr>
        <p:spPr bwMode="auto">
          <a:xfrm>
            <a:off x="3780430" y="4107977"/>
            <a:ext cx="1426191" cy="1096370"/>
          </a:xfrm>
          <a:custGeom>
            <a:avLst/>
            <a:gdLst>
              <a:gd name="connsiteX0" fmla="*/ 0 w 1426191"/>
              <a:gd name="connsiteY0" fmla="*/ 900753 h 1123666"/>
              <a:gd name="connsiteX1" fmla="*/ 586853 w 1426191"/>
              <a:gd name="connsiteY1" fmla="*/ 354842 h 1123666"/>
              <a:gd name="connsiteX2" fmla="*/ 1351128 w 1426191"/>
              <a:gd name="connsiteY2" fmla="*/ 641445 h 1123666"/>
              <a:gd name="connsiteX3" fmla="*/ 1037229 w 1426191"/>
              <a:gd name="connsiteY3" fmla="*/ 1105469 h 1123666"/>
              <a:gd name="connsiteX4" fmla="*/ 777922 w 1426191"/>
              <a:gd name="connsiteY4" fmla="*/ 532263 h 1123666"/>
              <a:gd name="connsiteX5" fmla="*/ 1187355 w 1426191"/>
              <a:gd name="connsiteY5" fmla="*/ 0 h 1123666"/>
              <a:gd name="connsiteX0" fmla="*/ 0 w 1426191"/>
              <a:gd name="connsiteY0" fmla="*/ 873457 h 1096370"/>
              <a:gd name="connsiteX1" fmla="*/ 586853 w 1426191"/>
              <a:gd name="connsiteY1" fmla="*/ 327546 h 1096370"/>
              <a:gd name="connsiteX2" fmla="*/ 1351128 w 1426191"/>
              <a:gd name="connsiteY2" fmla="*/ 614149 h 1096370"/>
              <a:gd name="connsiteX3" fmla="*/ 1037229 w 1426191"/>
              <a:gd name="connsiteY3" fmla="*/ 1078173 h 1096370"/>
              <a:gd name="connsiteX4" fmla="*/ 777922 w 1426191"/>
              <a:gd name="connsiteY4" fmla="*/ 504967 h 1096370"/>
              <a:gd name="connsiteX5" fmla="*/ 1296537 w 1426191"/>
              <a:gd name="connsiteY5" fmla="*/ 0 h 1096370"/>
              <a:gd name="connsiteX0" fmla="*/ 0 w 1426191"/>
              <a:gd name="connsiteY0" fmla="*/ 873457 h 1096370"/>
              <a:gd name="connsiteX1" fmla="*/ 586853 w 1426191"/>
              <a:gd name="connsiteY1" fmla="*/ 327546 h 1096370"/>
              <a:gd name="connsiteX2" fmla="*/ 1351128 w 1426191"/>
              <a:gd name="connsiteY2" fmla="*/ 614149 h 1096370"/>
              <a:gd name="connsiteX3" fmla="*/ 1037229 w 1426191"/>
              <a:gd name="connsiteY3" fmla="*/ 1078173 h 1096370"/>
              <a:gd name="connsiteX4" fmla="*/ 777922 w 1426191"/>
              <a:gd name="connsiteY4" fmla="*/ 504967 h 1096370"/>
              <a:gd name="connsiteX5" fmla="*/ 1296537 w 1426191"/>
              <a:gd name="connsiteY5" fmla="*/ 0 h 109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6191" h="1096370">
                <a:moveTo>
                  <a:pt x="0" y="873457"/>
                </a:moveTo>
                <a:cubicBezTo>
                  <a:pt x="180832" y="622110"/>
                  <a:pt x="361665" y="370764"/>
                  <a:pt x="586853" y="327546"/>
                </a:cubicBezTo>
                <a:cubicBezTo>
                  <a:pt x="812041" y="284328"/>
                  <a:pt x="1276065" y="489045"/>
                  <a:pt x="1351128" y="614149"/>
                </a:cubicBezTo>
                <a:cubicBezTo>
                  <a:pt x="1426191" y="739254"/>
                  <a:pt x="1132763" y="1096370"/>
                  <a:pt x="1037229" y="1078173"/>
                </a:cubicBezTo>
                <a:cubicBezTo>
                  <a:pt x="941695" y="1059976"/>
                  <a:pt x="734704" y="684663"/>
                  <a:pt x="777922" y="504967"/>
                </a:cubicBezTo>
                <a:cubicBezTo>
                  <a:pt x="821140" y="325272"/>
                  <a:pt x="1036092" y="105771"/>
                  <a:pt x="1296537" y="0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71021" y="3814522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|Slope| &gt; 1</a:t>
            </a:r>
          </a:p>
        </p:txBody>
      </p:sp>
      <p:sp>
        <p:nvSpPr>
          <p:cNvPr id="67" name="Freeform 66"/>
          <p:cNvSpPr/>
          <p:nvPr/>
        </p:nvSpPr>
        <p:spPr bwMode="auto">
          <a:xfrm>
            <a:off x="1678675" y="3862316"/>
            <a:ext cx="493594" cy="900753"/>
          </a:xfrm>
          <a:custGeom>
            <a:avLst/>
            <a:gdLst>
              <a:gd name="connsiteX0" fmla="*/ 109182 w 493594"/>
              <a:gd name="connsiteY0" fmla="*/ 0 h 1009935"/>
              <a:gd name="connsiteX1" fmla="*/ 54591 w 493594"/>
              <a:gd name="connsiteY1" fmla="*/ 491320 h 1009935"/>
              <a:gd name="connsiteX2" fmla="*/ 436728 w 493594"/>
              <a:gd name="connsiteY2" fmla="*/ 559559 h 1009935"/>
              <a:gd name="connsiteX3" fmla="*/ 395785 w 493594"/>
              <a:gd name="connsiteY3" fmla="*/ 232012 h 1009935"/>
              <a:gd name="connsiteX4" fmla="*/ 150125 w 493594"/>
              <a:gd name="connsiteY4" fmla="*/ 368490 h 1009935"/>
              <a:gd name="connsiteX5" fmla="*/ 150125 w 493594"/>
              <a:gd name="connsiteY5" fmla="*/ 846162 h 1009935"/>
              <a:gd name="connsiteX6" fmla="*/ 245659 w 493594"/>
              <a:gd name="connsiteY6" fmla="*/ 1009935 h 1009935"/>
              <a:gd name="connsiteX7" fmla="*/ 245659 w 493594"/>
              <a:gd name="connsiteY7" fmla="*/ 1009935 h 10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594" h="1009935">
                <a:moveTo>
                  <a:pt x="109182" y="0"/>
                </a:moveTo>
                <a:cubicBezTo>
                  <a:pt x="54591" y="199030"/>
                  <a:pt x="0" y="398060"/>
                  <a:pt x="54591" y="491320"/>
                </a:cubicBezTo>
                <a:cubicBezTo>
                  <a:pt x="109182" y="584580"/>
                  <a:pt x="379862" y="602777"/>
                  <a:pt x="436728" y="559559"/>
                </a:cubicBezTo>
                <a:cubicBezTo>
                  <a:pt x="493594" y="516341"/>
                  <a:pt x="443552" y="263857"/>
                  <a:pt x="395785" y="232012"/>
                </a:cubicBezTo>
                <a:cubicBezTo>
                  <a:pt x="348018" y="200167"/>
                  <a:pt x="191068" y="266132"/>
                  <a:pt x="150125" y="368490"/>
                </a:cubicBezTo>
                <a:cubicBezTo>
                  <a:pt x="109182" y="470848"/>
                  <a:pt x="134203" y="739255"/>
                  <a:pt x="150125" y="846162"/>
                </a:cubicBezTo>
                <a:cubicBezTo>
                  <a:pt x="166047" y="953070"/>
                  <a:pt x="245659" y="1009935"/>
                  <a:pt x="245659" y="1009935"/>
                </a:cubicBezTo>
                <a:lnTo>
                  <a:pt x="245659" y="1009935"/>
                </a:lnTo>
              </a:path>
            </a:pathLst>
          </a:custGeom>
          <a:noFill/>
          <a:ln w="31750" cap="flat" cmpd="sng" algn="ctr">
            <a:solidFill>
              <a:srgbClr val="24E63B"/>
            </a:solidFill>
            <a:prstDash val="solid"/>
            <a:round/>
            <a:headEnd type="arrow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2374710" y="5268036"/>
            <a:ext cx="2947917" cy="723331"/>
          </a:xfrm>
          <a:custGeom>
            <a:avLst/>
            <a:gdLst>
              <a:gd name="connsiteX0" fmla="*/ 3220872 w 3220872"/>
              <a:gd name="connsiteY0" fmla="*/ 846161 h 846161"/>
              <a:gd name="connsiteX1" fmla="*/ 3084394 w 3220872"/>
              <a:gd name="connsiteY1" fmla="*/ 368490 h 846161"/>
              <a:gd name="connsiteX2" fmla="*/ 2524836 w 3220872"/>
              <a:gd name="connsiteY2" fmla="*/ 327546 h 846161"/>
              <a:gd name="connsiteX3" fmla="*/ 1951630 w 3220872"/>
              <a:gd name="connsiteY3" fmla="*/ 259307 h 846161"/>
              <a:gd name="connsiteX4" fmla="*/ 859809 w 3220872"/>
              <a:gd name="connsiteY4" fmla="*/ 191069 h 846161"/>
              <a:gd name="connsiteX5" fmla="*/ 191069 w 3220872"/>
              <a:gd name="connsiteY5" fmla="*/ 150125 h 846161"/>
              <a:gd name="connsiteX6" fmla="*/ 0 w 3220872"/>
              <a:gd name="connsiteY6" fmla="*/ 0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0872" h="846161">
                <a:moveTo>
                  <a:pt x="3220872" y="846161"/>
                </a:moveTo>
                <a:cubicBezTo>
                  <a:pt x="3210636" y="650543"/>
                  <a:pt x="3200400" y="454926"/>
                  <a:pt x="3084394" y="368490"/>
                </a:cubicBezTo>
                <a:cubicBezTo>
                  <a:pt x="2968388" y="282054"/>
                  <a:pt x="2713630" y="345743"/>
                  <a:pt x="2524836" y="327546"/>
                </a:cubicBezTo>
                <a:cubicBezTo>
                  <a:pt x="2336042" y="309349"/>
                  <a:pt x="2229134" y="282053"/>
                  <a:pt x="1951630" y="259307"/>
                </a:cubicBezTo>
                <a:cubicBezTo>
                  <a:pt x="1674126" y="236561"/>
                  <a:pt x="859809" y="191069"/>
                  <a:pt x="859809" y="191069"/>
                </a:cubicBezTo>
                <a:cubicBezTo>
                  <a:pt x="566382" y="172872"/>
                  <a:pt x="334371" y="181970"/>
                  <a:pt x="191069" y="150125"/>
                </a:cubicBezTo>
                <a:cubicBezTo>
                  <a:pt x="47767" y="118280"/>
                  <a:pt x="23883" y="5914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24E63B"/>
            </a:solidFill>
            <a:prstDash val="solid"/>
            <a:round/>
            <a:headEnd type="arrow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54907" y="3318681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Slope = -1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87689" y="4713027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FF00"/>
                </a:solidFill>
              </a:rPr>
              <a:t>|Slope| &lt; 1</a:t>
            </a:r>
            <a:endParaRPr lang="en-US" sz="2800" b="1" dirty="0">
              <a:solidFill>
                <a:srgbClr val="00FF00"/>
              </a:solidFill>
            </a:endParaRPr>
          </a:p>
        </p:txBody>
      </p:sp>
      <p:sp>
        <p:nvSpPr>
          <p:cNvPr id="72" name="Freeform 71"/>
          <p:cNvSpPr/>
          <p:nvPr/>
        </p:nvSpPr>
        <p:spPr bwMode="auto">
          <a:xfrm>
            <a:off x="2579426" y="3443785"/>
            <a:ext cx="600502" cy="268406"/>
          </a:xfrm>
          <a:custGeom>
            <a:avLst/>
            <a:gdLst>
              <a:gd name="connsiteX0" fmla="*/ 477672 w 477672"/>
              <a:gd name="connsiteY0" fmla="*/ 90985 h 227462"/>
              <a:gd name="connsiteX1" fmla="*/ 204717 w 477672"/>
              <a:gd name="connsiteY1" fmla="*/ 22746 h 227462"/>
              <a:gd name="connsiteX2" fmla="*/ 0 w 477672"/>
              <a:gd name="connsiteY2" fmla="*/ 227462 h 22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72" h="227462">
                <a:moveTo>
                  <a:pt x="477672" y="90985"/>
                </a:moveTo>
                <a:cubicBezTo>
                  <a:pt x="381000" y="45492"/>
                  <a:pt x="284329" y="0"/>
                  <a:pt x="204717" y="22746"/>
                </a:cubicBezTo>
                <a:cubicBezTo>
                  <a:pt x="125105" y="45492"/>
                  <a:pt x="62552" y="136477"/>
                  <a:pt x="0" y="227462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 rot="10962879">
            <a:off x="3671910" y="6031658"/>
            <a:ext cx="921369" cy="49794"/>
          </a:xfrm>
          <a:custGeom>
            <a:avLst/>
            <a:gdLst>
              <a:gd name="connsiteX0" fmla="*/ 477672 w 477672"/>
              <a:gd name="connsiteY0" fmla="*/ 90985 h 227462"/>
              <a:gd name="connsiteX1" fmla="*/ 204717 w 477672"/>
              <a:gd name="connsiteY1" fmla="*/ 22746 h 227462"/>
              <a:gd name="connsiteX2" fmla="*/ 0 w 477672"/>
              <a:gd name="connsiteY2" fmla="*/ 227462 h 22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72" h="227462">
                <a:moveTo>
                  <a:pt x="477672" y="90985"/>
                </a:moveTo>
                <a:cubicBezTo>
                  <a:pt x="381000" y="45492"/>
                  <a:pt x="284329" y="0"/>
                  <a:pt x="204717" y="22746"/>
                </a:cubicBezTo>
                <a:cubicBezTo>
                  <a:pt x="125105" y="45492"/>
                  <a:pt x="62552" y="136477"/>
                  <a:pt x="0" y="227462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8757" y="5668370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Slope = -1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45206" y="4353636"/>
            <a:ext cx="1733266" cy="3548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68265" y="4263774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Slope &lt; -1</a:t>
            </a:r>
          </a:p>
        </p:txBody>
      </p:sp>
    </p:spTree>
    <p:extLst>
      <p:ext uri="{BB962C8B-B14F-4D97-AF65-F5344CB8AC3E}">
        <p14:creationId xmlns:p14="http://schemas.microsoft.com/office/powerpoint/2010/main" val="15563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Regenerative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slope of (most of) the transition region has a |slope| &gt; 1 then the circuit is called regenerative.</a:t>
            </a:r>
          </a:p>
          <a:p>
            <a:r>
              <a:rPr lang="en-US" dirty="0" smtClean="0"/>
              <a:t>If the slope of (most of) the transition region has a |slope| &lt; 1 then the circuit is called non-regenerative.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62000"/>
          </a:xfrm>
        </p:spPr>
        <p:txBody>
          <a:bodyPr/>
          <a:lstStyle/>
          <a:p>
            <a:r>
              <a:rPr lang="en-US" dirty="0" smtClean="0"/>
              <a:t>Regeneration – Regenerative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366" y="3549112"/>
            <a:ext cx="3115159" cy="3053166"/>
          </a:xfrm>
        </p:spPr>
        <p:txBody>
          <a:bodyPr/>
          <a:lstStyle/>
          <a:p>
            <a:r>
              <a:rPr lang="en-US" dirty="0" smtClean="0"/>
              <a:t>With good transitions, the circuit will only be in the short circuit region for a short time.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8763"/>
            <a:ext cx="87534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2061275" y="2464231"/>
            <a:ext cx="852406" cy="7749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10002" y="2492644"/>
            <a:ext cx="852406" cy="7749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45811" y="2508143"/>
            <a:ext cx="852406" cy="7749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731071" y="2477146"/>
            <a:ext cx="852406" cy="7749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918" y="350262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336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metrics: Delay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 rot="16200000">
            <a:off x="6863010" y="3324860"/>
            <a:ext cx="3815081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digital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305800" cy="4562475"/>
          </a:xfrm>
        </p:spPr>
        <p:txBody>
          <a:bodyPr/>
          <a:lstStyle/>
          <a:p>
            <a:r>
              <a:rPr lang="en-US" dirty="0" smtClean="0"/>
              <a:t>Terms used to describe performance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static=DC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err="1" smtClean="0"/>
              <a:t>Vm</a:t>
            </a:r>
            <a:r>
              <a:rPr lang="en-US" dirty="0" smtClean="0"/>
              <a:t> : Vin=</a:t>
            </a:r>
            <a:r>
              <a:rPr lang="en-US" dirty="0" err="1" smtClean="0"/>
              <a:t>Vout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 err="1"/>
              <a:t>Vmax</a:t>
            </a:r>
            <a:r>
              <a:rPr lang="en-US" dirty="0"/>
              <a:t>, </a:t>
            </a:r>
            <a:r>
              <a:rPr lang="en-US" dirty="0" err="1"/>
              <a:t>Vmin</a:t>
            </a:r>
            <a:r>
              <a:rPr lang="en-US" dirty="0"/>
              <a:t> , </a:t>
            </a:r>
            <a:r>
              <a:rPr lang="en-US" dirty="0" smtClean="0"/>
              <a:t>VOH</a:t>
            </a:r>
            <a:r>
              <a:rPr lang="en-US" dirty="0"/>
              <a:t>, VOL, VIH, VIL, </a:t>
            </a:r>
            <a:r>
              <a:rPr lang="en-US" dirty="0" smtClean="0"/>
              <a:t>NM</a:t>
            </a:r>
            <a:r>
              <a:rPr lang="en-US" b="1" baseline="-25000" dirty="0" smtClean="0"/>
              <a:t>H</a:t>
            </a:r>
            <a:r>
              <a:rPr lang="en-US" dirty="0"/>
              <a:t>, </a:t>
            </a:r>
            <a:r>
              <a:rPr lang="en-US" dirty="0" smtClean="0"/>
              <a:t>NM</a:t>
            </a:r>
            <a:r>
              <a:rPr lang="en-US" b="1" baseline="-25000" dirty="0" smtClean="0"/>
              <a:t>L</a:t>
            </a:r>
            <a:endParaRPr lang="en-US" b="1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69653"/>
            <a:ext cx="4773478" cy="378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6468" y="3511658"/>
            <a:ext cx="4277532" cy="215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2270861" y="3784768"/>
            <a:ext cx="1622909" cy="158657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3022772" y="4422963"/>
            <a:ext cx="737519" cy="369332"/>
            <a:chOff x="3022772" y="4422963"/>
            <a:chExt cx="737519" cy="369332"/>
          </a:xfrm>
        </p:grpSpPr>
        <p:grpSp>
          <p:nvGrpSpPr>
            <p:cNvPr id="10" name="Group 9"/>
            <p:cNvGrpSpPr/>
            <p:nvPr/>
          </p:nvGrpSpPr>
          <p:grpSpPr>
            <a:xfrm>
              <a:off x="3022772" y="4469055"/>
              <a:ext cx="193780" cy="138574"/>
              <a:chOff x="3004604" y="4450887"/>
              <a:chExt cx="193780" cy="138574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3004604" y="4450887"/>
                <a:ext cx="193780" cy="13857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3004604" y="4450887"/>
                <a:ext cx="193780" cy="13857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3216552" y="4422963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Vm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Freeform 12"/>
          <p:cNvSpPr/>
          <p:nvPr/>
        </p:nvSpPr>
        <p:spPr bwMode="auto">
          <a:xfrm>
            <a:off x="3827140" y="1990167"/>
            <a:ext cx="782989" cy="448987"/>
          </a:xfrm>
          <a:custGeom>
            <a:avLst/>
            <a:gdLst>
              <a:gd name="connsiteX0" fmla="*/ 153313 w 782989"/>
              <a:gd name="connsiteY0" fmla="*/ 82132 h 448987"/>
              <a:gd name="connsiteX1" fmla="*/ 153313 w 782989"/>
              <a:gd name="connsiteY1" fmla="*/ 82132 h 448987"/>
              <a:gd name="connsiteX2" fmla="*/ 109509 w 782989"/>
              <a:gd name="connsiteY2" fmla="*/ 114985 h 448987"/>
              <a:gd name="connsiteX3" fmla="*/ 87607 w 782989"/>
              <a:gd name="connsiteY3" fmla="*/ 125936 h 448987"/>
              <a:gd name="connsiteX4" fmla="*/ 54755 w 782989"/>
              <a:gd name="connsiteY4" fmla="*/ 158788 h 448987"/>
              <a:gd name="connsiteX5" fmla="*/ 38328 w 782989"/>
              <a:gd name="connsiteY5" fmla="*/ 175215 h 448987"/>
              <a:gd name="connsiteX6" fmla="*/ 21902 w 782989"/>
              <a:gd name="connsiteY6" fmla="*/ 191641 h 448987"/>
              <a:gd name="connsiteX7" fmla="*/ 0 w 782989"/>
              <a:gd name="connsiteY7" fmla="*/ 208067 h 448987"/>
              <a:gd name="connsiteX8" fmla="*/ 0 w 782989"/>
              <a:gd name="connsiteY8" fmla="*/ 208067 h 448987"/>
              <a:gd name="connsiteX9" fmla="*/ 27378 w 782989"/>
              <a:gd name="connsiteY9" fmla="*/ 279248 h 448987"/>
              <a:gd name="connsiteX10" fmla="*/ 38328 w 782989"/>
              <a:gd name="connsiteY10" fmla="*/ 295675 h 448987"/>
              <a:gd name="connsiteX11" fmla="*/ 60230 w 782989"/>
              <a:gd name="connsiteY11" fmla="*/ 306626 h 448987"/>
              <a:gd name="connsiteX12" fmla="*/ 109509 w 782989"/>
              <a:gd name="connsiteY12" fmla="*/ 350429 h 448987"/>
              <a:gd name="connsiteX13" fmla="*/ 147837 w 782989"/>
              <a:gd name="connsiteY13" fmla="*/ 372331 h 448987"/>
              <a:gd name="connsiteX14" fmla="*/ 164264 w 782989"/>
              <a:gd name="connsiteY14" fmla="*/ 388757 h 448987"/>
              <a:gd name="connsiteX15" fmla="*/ 197116 w 782989"/>
              <a:gd name="connsiteY15" fmla="*/ 410659 h 448987"/>
              <a:gd name="connsiteX16" fmla="*/ 202592 w 782989"/>
              <a:gd name="connsiteY16" fmla="*/ 427085 h 448987"/>
              <a:gd name="connsiteX17" fmla="*/ 219018 w 782989"/>
              <a:gd name="connsiteY17" fmla="*/ 448987 h 448987"/>
              <a:gd name="connsiteX18" fmla="*/ 219018 w 782989"/>
              <a:gd name="connsiteY18" fmla="*/ 448987 h 448987"/>
              <a:gd name="connsiteX19" fmla="*/ 262822 w 782989"/>
              <a:gd name="connsiteY19" fmla="*/ 416135 h 448987"/>
              <a:gd name="connsiteX20" fmla="*/ 295675 w 782989"/>
              <a:gd name="connsiteY20" fmla="*/ 388757 h 448987"/>
              <a:gd name="connsiteX21" fmla="*/ 405184 w 782989"/>
              <a:gd name="connsiteY21" fmla="*/ 344954 h 448987"/>
              <a:gd name="connsiteX22" fmla="*/ 438036 w 782989"/>
              <a:gd name="connsiteY22" fmla="*/ 339478 h 448987"/>
              <a:gd name="connsiteX23" fmla="*/ 487315 w 782989"/>
              <a:gd name="connsiteY23" fmla="*/ 323052 h 448987"/>
              <a:gd name="connsiteX24" fmla="*/ 503742 w 782989"/>
              <a:gd name="connsiteY24" fmla="*/ 312101 h 448987"/>
              <a:gd name="connsiteX25" fmla="*/ 547545 w 782989"/>
              <a:gd name="connsiteY25" fmla="*/ 301150 h 448987"/>
              <a:gd name="connsiteX26" fmla="*/ 596824 w 782989"/>
              <a:gd name="connsiteY26" fmla="*/ 279248 h 448987"/>
              <a:gd name="connsiteX27" fmla="*/ 613251 w 782989"/>
              <a:gd name="connsiteY27" fmla="*/ 262822 h 448987"/>
              <a:gd name="connsiteX28" fmla="*/ 651579 w 782989"/>
              <a:gd name="connsiteY28" fmla="*/ 229969 h 448987"/>
              <a:gd name="connsiteX29" fmla="*/ 678956 w 782989"/>
              <a:gd name="connsiteY29" fmla="*/ 208067 h 448987"/>
              <a:gd name="connsiteX30" fmla="*/ 695382 w 782989"/>
              <a:gd name="connsiteY30" fmla="*/ 191641 h 448987"/>
              <a:gd name="connsiteX31" fmla="*/ 706333 w 782989"/>
              <a:gd name="connsiteY31" fmla="*/ 175215 h 448987"/>
              <a:gd name="connsiteX32" fmla="*/ 739186 w 782989"/>
              <a:gd name="connsiteY32" fmla="*/ 147838 h 448987"/>
              <a:gd name="connsiteX33" fmla="*/ 772039 w 782989"/>
              <a:gd name="connsiteY33" fmla="*/ 109509 h 448987"/>
              <a:gd name="connsiteX34" fmla="*/ 782989 w 782989"/>
              <a:gd name="connsiteY34" fmla="*/ 93083 h 448987"/>
              <a:gd name="connsiteX35" fmla="*/ 782989 w 782989"/>
              <a:gd name="connsiteY35" fmla="*/ 93083 h 448987"/>
              <a:gd name="connsiteX36" fmla="*/ 728235 w 782989"/>
              <a:gd name="connsiteY36" fmla="*/ 54755 h 448987"/>
              <a:gd name="connsiteX37" fmla="*/ 711809 w 782989"/>
              <a:gd name="connsiteY37" fmla="*/ 43804 h 448987"/>
              <a:gd name="connsiteX38" fmla="*/ 673481 w 782989"/>
              <a:gd name="connsiteY38" fmla="*/ 0 h 448987"/>
              <a:gd name="connsiteX39" fmla="*/ 646103 w 782989"/>
              <a:gd name="connsiteY39" fmla="*/ 21902 h 448987"/>
              <a:gd name="connsiteX40" fmla="*/ 602300 w 782989"/>
              <a:gd name="connsiteY40" fmla="*/ 49279 h 448987"/>
              <a:gd name="connsiteX41" fmla="*/ 569447 w 782989"/>
              <a:gd name="connsiteY41" fmla="*/ 82132 h 448987"/>
              <a:gd name="connsiteX42" fmla="*/ 553021 w 782989"/>
              <a:gd name="connsiteY42" fmla="*/ 93083 h 448987"/>
              <a:gd name="connsiteX43" fmla="*/ 536594 w 782989"/>
              <a:gd name="connsiteY43" fmla="*/ 109509 h 448987"/>
              <a:gd name="connsiteX44" fmla="*/ 525643 w 782989"/>
              <a:gd name="connsiteY44" fmla="*/ 125936 h 448987"/>
              <a:gd name="connsiteX45" fmla="*/ 509217 w 782989"/>
              <a:gd name="connsiteY45" fmla="*/ 131411 h 448987"/>
              <a:gd name="connsiteX46" fmla="*/ 492791 w 782989"/>
              <a:gd name="connsiteY46" fmla="*/ 147838 h 448987"/>
              <a:gd name="connsiteX47" fmla="*/ 481840 w 782989"/>
              <a:gd name="connsiteY47" fmla="*/ 164264 h 448987"/>
              <a:gd name="connsiteX48" fmla="*/ 465413 w 782989"/>
              <a:gd name="connsiteY48" fmla="*/ 175215 h 448987"/>
              <a:gd name="connsiteX49" fmla="*/ 448987 w 782989"/>
              <a:gd name="connsiteY49" fmla="*/ 191641 h 448987"/>
              <a:gd name="connsiteX50" fmla="*/ 416134 w 782989"/>
              <a:gd name="connsiteY50" fmla="*/ 202592 h 448987"/>
              <a:gd name="connsiteX51" fmla="*/ 355904 w 782989"/>
              <a:gd name="connsiteY51" fmla="*/ 240920 h 448987"/>
              <a:gd name="connsiteX52" fmla="*/ 323052 w 782989"/>
              <a:gd name="connsiteY52" fmla="*/ 268297 h 448987"/>
              <a:gd name="connsiteX53" fmla="*/ 306625 w 782989"/>
              <a:gd name="connsiteY53" fmla="*/ 284724 h 448987"/>
              <a:gd name="connsiteX54" fmla="*/ 273773 w 782989"/>
              <a:gd name="connsiteY54" fmla="*/ 306626 h 448987"/>
              <a:gd name="connsiteX55" fmla="*/ 235445 w 782989"/>
              <a:gd name="connsiteY55" fmla="*/ 334003 h 448987"/>
              <a:gd name="connsiteX56" fmla="*/ 208067 w 782989"/>
              <a:gd name="connsiteY56" fmla="*/ 328527 h 448987"/>
              <a:gd name="connsiteX57" fmla="*/ 191641 w 782989"/>
              <a:gd name="connsiteY57" fmla="*/ 290199 h 448987"/>
              <a:gd name="connsiteX58" fmla="*/ 180690 w 782989"/>
              <a:gd name="connsiteY58" fmla="*/ 257347 h 448987"/>
              <a:gd name="connsiteX59" fmla="*/ 175215 w 782989"/>
              <a:gd name="connsiteY59" fmla="*/ 235445 h 448987"/>
              <a:gd name="connsiteX60" fmla="*/ 158788 w 782989"/>
              <a:gd name="connsiteY60" fmla="*/ 213543 h 448987"/>
              <a:gd name="connsiteX61" fmla="*/ 142362 w 782989"/>
              <a:gd name="connsiteY61" fmla="*/ 180690 h 448987"/>
              <a:gd name="connsiteX62" fmla="*/ 125936 w 782989"/>
              <a:gd name="connsiteY62" fmla="*/ 147838 h 448987"/>
              <a:gd name="connsiteX63" fmla="*/ 153313 w 782989"/>
              <a:gd name="connsiteY63" fmla="*/ 82132 h 44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782989" h="448987">
                <a:moveTo>
                  <a:pt x="153313" y="82132"/>
                </a:moveTo>
                <a:lnTo>
                  <a:pt x="153313" y="82132"/>
                </a:lnTo>
                <a:cubicBezTo>
                  <a:pt x="138712" y="93083"/>
                  <a:pt x="124695" y="104861"/>
                  <a:pt x="109509" y="114985"/>
                </a:cubicBezTo>
                <a:cubicBezTo>
                  <a:pt x="102717" y="119513"/>
                  <a:pt x="93981" y="120837"/>
                  <a:pt x="87607" y="125936"/>
                </a:cubicBezTo>
                <a:cubicBezTo>
                  <a:pt x="75514" y="135610"/>
                  <a:pt x="65706" y="147837"/>
                  <a:pt x="54755" y="158788"/>
                </a:cubicBezTo>
                <a:lnTo>
                  <a:pt x="38328" y="175215"/>
                </a:lnTo>
                <a:cubicBezTo>
                  <a:pt x="32853" y="180690"/>
                  <a:pt x="28345" y="187346"/>
                  <a:pt x="21902" y="191641"/>
                </a:cubicBezTo>
                <a:cubicBezTo>
                  <a:pt x="3328" y="204024"/>
                  <a:pt x="10130" y="197939"/>
                  <a:pt x="0" y="208067"/>
                </a:cubicBezTo>
                <a:lnTo>
                  <a:pt x="0" y="208067"/>
                </a:lnTo>
                <a:cubicBezTo>
                  <a:pt x="9126" y="231794"/>
                  <a:pt x="13278" y="258095"/>
                  <a:pt x="27378" y="279248"/>
                </a:cubicBezTo>
                <a:cubicBezTo>
                  <a:pt x="31028" y="284724"/>
                  <a:pt x="33273" y="291462"/>
                  <a:pt x="38328" y="295675"/>
                </a:cubicBezTo>
                <a:cubicBezTo>
                  <a:pt x="44598" y="300901"/>
                  <a:pt x="53856" y="301527"/>
                  <a:pt x="60230" y="306626"/>
                </a:cubicBezTo>
                <a:cubicBezTo>
                  <a:pt x="101806" y="339886"/>
                  <a:pt x="78468" y="332691"/>
                  <a:pt x="109509" y="350429"/>
                </a:cubicBezTo>
                <a:cubicBezTo>
                  <a:pt x="126553" y="360169"/>
                  <a:pt x="133281" y="360202"/>
                  <a:pt x="147837" y="372331"/>
                </a:cubicBezTo>
                <a:cubicBezTo>
                  <a:pt x="153786" y="377288"/>
                  <a:pt x="158152" y="384003"/>
                  <a:pt x="164264" y="388757"/>
                </a:cubicBezTo>
                <a:cubicBezTo>
                  <a:pt x="174653" y="396837"/>
                  <a:pt x="197116" y="410659"/>
                  <a:pt x="197116" y="410659"/>
                </a:cubicBezTo>
                <a:cubicBezTo>
                  <a:pt x="198941" y="416134"/>
                  <a:pt x="198986" y="422578"/>
                  <a:pt x="202592" y="427085"/>
                </a:cubicBezTo>
                <a:cubicBezTo>
                  <a:pt x="222055" y="451414"/>
                  <a:pt x="219018" y="425158"/>
                  <a:pt x="219018" y="448987"/>
                </a:cubicBezTo>
                <a:lnTo>
                  <a:pt x="219018" y="448987"/>
                </a:lnTo>
                <a:cubicBezTo>
                  <a:pt x="233619" y="438036"/>
                  <a:pt x="248470" y="427411"/>
                  <a:pt x="262822" y="416135"/>
                </a:cubicBezTo>
                <a:cubicBezTo>
                  <a:pt x="274031" y="407328"/>
                  <a:pt x="283184" y="395627"/>
                  <a:pt x="295675" y="388757"/>
                </a:cubicBezTo>
                <a:cubicBezTo>
                  <a:pt x="307999" y="381979"/>
                  <a:pt x="377076" y="351981"/>
                  <a:pt x="405184" y="344954"/>
                </a:cubicBezTo>
                <a:cubicBezTo>
                  <a:pt x="415954" y="342261"/>
                  <a:pt x="427085" y="341303"/>
                  <a:pt x="438036" y="339478"/>
                </a:cubicBezTo>
                <a:cubicBezTo>
                  <a:pt x="511703" y="302644"/>
                  <a:pt x="402404" y="354892"/>
                  <a:pt x="487315" y="323052"/>
                </a:cubicBezTo>
                <a:cubicBezTo>
                  <a:pt x="493477" y="320741"/>
                  <a:pt x="497557" y="314350"/>
                  <a:pt x="503742" y="312101"/>
                </a:cubicBezTo>
                <a:cubicBezTo>
                  <a:pt x="517886" y="306958"/>
                  <a:pt x="533571" y="306740"/>
                  <a:pt x="547545" y="301150"/>
                </a:cubicBezTo>
                <a:cubicBezTo>
                  <a:pt x="557302" y="297247"/>
                  <a:pt x="587058" y="286224"/>
                  <a:pt x="596824" y="279248"/>
                </a:cubicBezTo>
                <a:cubicBezTo>
                  <a:pt x="603125" y="274747"/>
                  <a:pt x="607372" y="267861"/>
                  <a:pt x="613251" y="262822"/>
                </a:cubicBezTo>
                <a:cubicBezTo>
                  <a:pt x="634399" y="244696"/>
                  <a:pt x="634596" y="250349"/>
                  <a:pt x="651579" y="229969"/>
                </a:cubicBezTo>
                <a:cubicBezTo>
                  <a:pt x="670630" y="207108"/>
                  <a:pt x="651991" y="217057"/>
                  <a:pt x="678956" y="208067"/>
                </a:cubicBezTo>
                <a:cubicBezTo>
                  <a:pt x="684431" y="202592"/>
                  <a:pt x="690425" y="197590"/>
                  <a:pt x="695382" y="191641"/>
                </a:cubicBezTo>
                <a:cubicBezTo>
                  <a:pt x="699595" y="186586"/>
                  <a:pt x="701680" y="179868"/>
                  <a:pt x="706333" y="175215"/>
                </a:cubicBezTo>
                <a:cubicBezTo>
                  <a:pt x="730345" y="151204"/>
                  <a:pt x="716763" y="179230"/>
                  <a:pt x="739186" y="147838"/>
                </a:cubicBezTo>
                <a:cubicBezTo>
                  <a:pt x="768094" y="107366"/>
                  <a:pt x="728093" y="142469"/>
                  <a:pt x="772039" y="109509"/>
                </a:cubicBezTo>
                <a:lnTo>
                  <a:pt x="782989" y="93083"/>
                </a:lnTo>
                <a:lnTo>
                  <a:pt x="782989" y="93083"/>
                </a:lnTo>
                <a:lnTo>
                  <a:pt x="728235" y="54755"/>
                </a:lnTo>
                <a:cubicBezTo>
                  <a:pt x="722825" y="51009"/>
                  <a:pt x="711809" y="43804"/>
                  <a:pt x="711809" y="43804"/>
                </a:cubicBezTo>
                <a:cubicBezTo>
                  <a:pt x="686257" y="5476"/>
                  <a:pt x="700858" y="18252"/>
                  <a:pt x="673481" y="0"/>
                </a:cubicBezTo>
                <a:cubicBezTo>
                  <a:pt x="664355" y="7301"/>
                  <a:pt x="655677" y="15200"/>
                  <a:pt x="646103" y="21902"/>
                </a:cubicBezTo>
                <a:cubicBezTo>
                  <a:pt x="643718" y="23572"/>
                  <a:pt x="608639" y="43644"/>
                  <a:pt x="602300" y="49279"/>
                </a:cubicBezTo>
                <a:cubicBezTo>
                  <a:pt x="590725" y="59568"/>
                  <a:pt x="582333" y="73541"/>
                  <a:pt x="569447" y="82132"/>
                </a:cubicBezTo>
                <a:cubicBezTo>
                  <a:pt x="563972" y="85782"/>
                  <a:pt x="558076" y="88870"/>
                  <a:pt x="553021" y="93083"/>
                </a:cubicBezTo>
                <a:cubicBezTo>
                  <a:pt x="547072" y="98040"/>
                  <a:pt x="541551" y="103560"/>
                  <a:pt x="536594" y="109509"/>
                </a:cubicBezTo>
                <a:cubicBezTo>
                  <a:pt x="532381" y="114565"/>
                  <a:pt x="530782" y="121825"/>
                  <a:pt x="525643" y="125936"/>
                </a:cubicBezTo>
                <a:cubicBezTo>
                  <a:pt x="521136" y="129541"/>
                  <a:pt x="514692" y="129586"/>
                  <a:pt x="509217" y="131411"/>
                </a:cubicBezTo>
                <a:cubicBezTo>
                  <a:pt x="503742" y="136887"/>
                  <a:pt x="497748" y="141889"/>
                  <a:pt x="492791" y="147838"/>
                </a:cubicBezTo>
                <a:cubicBezTo>
                  <a:pt x="488578" y="152893"/>
                  <a:pt x="486493" y="159611"/>
                  <a:pt x="481840" y="164264"/>
                </a:cubicBezTo>
                <a:cubicBezTo>
                  <a:pt x="477187" y="168917"/>
                  <a:pt x="470469" y="171002"/>
                  <a:pt x="465413" y="175215"/>
                </a:cubicBezTo>
                <a:cubicBezTo>
                  <a:pt x="459464" y="180172"/>
                  <a:pt x="455756" y="187881"/>
                  <a:pt x="448987" y="191641"/>
                </a:cubicBezTo>
                <a:cubicBezTo>
                  <a:pt x="438896" y="197247"/>
                  <a:pt x="426032" y="196653"/>
                  <a:pt x="416134" y="202592"/>
                </a:cubicBezTo>
                <a:cubicBezTo>
                  <a:pt x="405575" y="208927"/>
                  <a:pt x="362855" y="233969"/>
                  <a:pt x="355904" y="240920"/>
                </a:cubicBezTo>
                <a:cubicBezTo>
                  <a:pt x="307922" y="288905"/>
                  <a:pt x="368783" y="230188"/>
                  <a:pt x="323052" y="268297"/>
                </a:cubicBezTo>
                <a:cubicBezTo>
                  <a:pt x="317103" y="273254"/>
                  <a:pt x="312738" y="279970"/>
                  <a:pt x="306625" y="284724"/>
                </a:cubicBezTo>
                <a:cubicBezTo>
                  <a:pt x="296236" y="292804"/>
                  <a:pt x="284302" y="298729"/>
                  <a:pt x="273773" y="306626"/>
                </a:cubicBezTo>
                <a:cubicBezTo>
                  <a:pt x="246606" y="327000"/>
                  <a:pt x="259464" y="317990"/>
                  <a:pt x="235445" y="334003"/>
                </a:cubicBezTo>
                <a:cubicBezTo>
                  <a:pt x="226319" y="332178"/>
                  <a:pt x="216148" y="333144"/>
                  <a:pt x="208067" y="328527"/>
                </a:cubicBezTo>
                <a:cubicBezTo>
                  <a:pt x="196533" y="321936"/>
                  <a:pt x="194604" y="300077"/>
                  <a:pt x="191641" y="290199"/>
                </a:cubicBezTo>
                <a:cubicBezTo>
                  <a:pt x="188324" y="279143"/>
                  <a:pt x="183489" y="268545"/>
                  <a:pt x="180690" y="257347"/>
                </a:cubicBezTo>
                <a:cubicBezTo>
                  <a:pt x="178865" y="250046"/>
                  <a:pt x="178580" y="242176"/>
                  <a:pt x="175215" y="235445"/>
                </a:cubicBezTo>
                <a:cubicBezTo>
                  <a:pt x="171134" y="227283"/>
                  <a:pt x="164264" y="220844"/>
                  <a:pt x="158788" y="213543"/>
                </a:cubicBezTo>
                <a:cubicBezTo>
                  <a:pt x="145027" y="172257"/>
                  <a:pt x="163590" y="223147"/>
                  <a:pt x="142362" y="180690"/>
                </a:cubicBezTo>
                <a:cubicBezTo>
                  <a:pt x="119696" y="135356"/>
                  <a:pt x="157317" y="194908"/>
                  <a:pt x="125936" y="147838"/>
                </a:cubicBezTo>
                <a:cubicBezTo>
                  <a:pt x="118689" y="118853"/>
                  <a:pt x="148750" y="93083"/>
                  <a:pt x="153313" y="82132"/>
                </a:cubicBezTo>
                <a:close/>
              </a:path>
            </a:pathLst>
          </a:custGeom>
          <a:solidFill>
            <a:srgbClr val="24E6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739874" y="2867081"/>
            <a:ext cx="711252" cy="78854"/>
          </a:xfrm>
          <a:prstGeom prst="rect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641548" y="2867081"/>
            <a:ext cx="711252" cy="78854"/>
          </a:xfrm>
          <a:prstGeom prst="rect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43222" y="2852202"/>
            <a:ext cx="711252" cy="78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68774" y="2865454"/>
            <a:ext cx="711252" cy="78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56148" y="2852202"/>
            <a:ext cx="575417" cy="921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867400" y="2852202"/>
            <a:ext cx="534530" cy="78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10" y="1446663"/>
            <a:ext cx="3698543" cy="5411337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Terms used to describe performance (dynamic)</a:t>
            </a:r>
          </a:p>
          <a:p>
            <a:pPr lvl="1"/>
            <a:r>
              <a:rPr lang="en-US" dirty="0" err="1" smtClean="0"/>
              <a:t>t</a:t>
            </a:r>
            <a:r>
              <a:rPr lang="en-US" b="1" baseline="-25000" dirty="0" err="1" smtClean="0"/>
              <a:t>PHL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="1" baseline="-25000" dirty="0" err="1" smtClean="0"/>
              <a:t>PLH</a:t>
            </a:r>
            <a:endParaRPr lang="en-US" b="1" baseline="-25000" dirty="0" smtClean="0"/>
          </a:p>
          <a:p>
            <a:pPr lvl="1"/>
            <a:r>
              <a:rPr lang="en-US" dirty="0" err="1" smtClean="0"/>
              <a:t>t</a:t>
            </a:r>
            <a:r>
              <a:rPr lang="en-US" b="1" baseline="-25000" dirty="0" err="1" smtClean="0"/>
              <a:t>R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="1" baseline="-25000" dirty="0" err="1" smtClean="0"/>
              <a:t>F</a:t>
            </a:r>
            <a:endParaRPr lang="en-US" b="1" baseline="-250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New terms</a:t>
            </a:r>
          </a:p>
          <a:p>
            <a:pPr lvl="1"/>
            <a:r>
              <a:rPr lang="en-US" dirty="0" smtClean="0"/>
              <a:t>Fan-in = # of inputs</a:t>
            </a:r>
          </a:p>
          <a:p>
            <a:pPr lvl="1"/>
            <a:r>
              <a:rPr lang="en-US" dirty="0" smtClean="0"/>
              <a:t>Fan-out = # of circuits being driven by output of circuit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3391546" cy="762000"/>
          </a:xfrm>
        </p:spPr>
        <p:txBody>
          <a:bodyPr/>
          <a:lstStyle/>
          <a:p>
            <a:r>
              <a:rPr lang="en-US" sz="2800" dirty="0" smtClean="0"/>
              <a:t>Language of digital circuits (2)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9447" y="1"/>
            <a:ext cx="507455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34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09520"/>
            <a:ext cx="7924800" cy="762000"/>
          </a:xfrm>
        </p:spPr>
        <p:txBody>
          <a:bodyPr/>
          <a:lstStyle/>
          <a:p>
            <a:r>
              <a:rPr lang="en-US" altLang="ja-JP" sz="3200" dirty="0" smtClean="0">
                <a:ea typeface="ＭＳ Ｐゴシック" pitchFamily="50" charset="-128"/>
              </a:rPr>
              <a:t>Delay is how long it takes to charge capacitance through transistor</a:t>
            </a:r>
            <a:endParaRPr lang="en-US" sz="3200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capacitance is the capacitance from the transistors and the wires</a:t>
            </a:r>
          </a:p>
          <a:p>
            <a:r>
              <a:rPr lang="en-US" dirty="0" smtClean="0"/>
              <a:t>The capacitances get charged up (and discharges) by current through a transistor</a:t>
            </a:r>
          </a:p>
          <a:p>
            <a:r>
              <a:rPr lang="en-US" dirty="0" smtClean="0"/>
              <a:t>Transistor is like an “R”</a:t>
            </a:r>
          </a:p>
          <a:p>
            <a:r>
              <a:rPr lang="en-US" dirty="0" smtClean="0"/>
              <a:t>C is “C” 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0" y="6337586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71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621496" y="4605942"/>
            <a:ext cx="3881927" cy="2165626"/>
            <a:chOff x="2621496" y="4605942"/>
            <a:chExt cx="3881927" cy="2165626"/>
          </a:xfrm>
        </p:grpSpPr>
        <p:sp>
          <p:nvSpPr>
            <p:cNvPr id="228357" name="Freeform 5"/>
            <p:cNvSpPr>
              <a:spLocks/>
            </p:cNvSpPr>
            <p:nvPr/>
          </p:nvSpPr>
          <p:spPr bwMode="auto">
            <a:xfrm>
              <a:off x="3554086" y="4739568"/>
              <a:ext cx="572561" cy="174171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20" y="5"/>
                </a:cxn>
              </a:cxnLst>
              <a:rect l="0" t="0" r="r" b="b"/>
              <a:pathLst>
                <a:path w="920" h="192">
                  <a:moveTo>
                    <a:pt x="0" y="192"/>
                  </a:moveTo>
                  <a:lnTo>
                    <a:pt x="0" y="0"/>
                  </a:lnTo>
                  <a:lnTo>
                    <a:pt x="920" y="5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63063" y="4971796"/>
              <a:ext cx="947687" cy="1567543"/>
              <a:chOff x="240" y="1728"/>
              <a:chExt cx="816" cy="1584"/>
            </a:xfrm>
          </p:grpSpPr>
          <p:sp>
            <p:nvSpPr>
              <p:cNvPr id="228359" name="Line 7"/>
              <p:cNvSpPr>
                <a:spLocks noChangeShapeType="1"/>
              </p:cNvSpPr>
              <p:nvPr/>
            </p:nvSpPr>
            <p:spPr bwMode="auto">
              <a:xfrm rot="-5400000">
                <a:off x="480" y="268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60" name="Text Box 8"/>
              <p:cNvSpPr txBox="1">
                <a:spLocks noChangeArrowheads="1"/>
              </p:cNvSpPr>
              <p:nvPr/>
            </p:nvSpPr>
            <p:spPr bwMode="auto">
              <a:xfrm>
                <a:off x="240" y="2159"/>
                <a:ext cx="597" cy="10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V</a:t>
                </a:r>
                <a:r>
                  <a:rPr lang="en-US" sz="3200" b="1" baseline="-25000"/>
                  <a:t>in</a:t>
                </a:r>
                <a:endParaRPr lang="en-US" altLang="ja-JP" sz="3200" b="1" baseline="-25000">
                  <a:ea typeface="ＭＳ Ｐゴシック" pitchFamily="50" charset="-128"/>
                </a:endParaRPr>
              </a:p>
              <a:p>
                <a:endParaRPr lang="en-US" sz="3200"/>
              </a:p>
            </p:txBody>
          </p:sp>
          <p:sp>
            <p:nvSpPr>
              <p:cNvPr id="228361" name="Oval 9"/>
              <p:cNvSpPr>
                <a:spLocks noChangeArrowheads="1"/>
              </p:cNvSpPr>
              <p:nvPr/>
            </p:nvSpPr>
            <p:spPr bwMode="auto">
              <a:xfrm>
                <a:off x="577" y="1728"/>
                <a:ext cx="479" cy="62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  <a:p>
                <a:pPr algn="ctr"/>
                <a:r>
                  <a:rPr lang="en-US"/>
                  <a:t>--</a:t>
                </a:r>
              </a:p>
            </p:txBody>
          </p:sp>
          <p:sp>
            <p:nvSpPr>
              <p:cNvPr id="228362" name="AutoShape 10"/>
              <p:cNvSpPr>
                <a:spLocks noChangeArrowheads="1"/>
              </p:cNvSpPr>
              <p:nvPr/>
            </p:nvSpPr>
            <p:spPr bwMode="auto">
              <a:xfrm flipV="1">
                <a:off x="672" y="2976"/>
                <a:ext cx="288" cy="3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5204409" y="4739568"/>
              <a:ext cx="947687" cy="2032000"/>
              <a:chOff x="1200" y="1584"/>
              <a:chExt cx="816" cy="1968"/>
            </a:xfrm>
          </p:grpSpPr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200" y="1584"/>
                <a:ext cx="816" cy="1488"/>
                <a:chOff x="1440" y="1296"/>
                <a:chExt cx="816" cy="1488"/>
              </a:xfrm>
            </p:grpSpPr>
            <p:sp>
              <p:nvSpPr>
                <p:cNvPr id="228365" name="Line 13"/>
                <p:cNvSpPr>
                  <a:spLocks noChangeShapeType="1"/>
                </p:cNvSpPr>
                <p:nvPr/>
              </p:nvSpPr>
              <p:spPr bwMode="auto">
                <a:xfrm>
                  <a:off x="1440" y="1872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66" name="Line 14"/>
                <p:cNvSpPr>
                  <a:spLocks noChangeShapeType="1"/>
                </p:cNvSpPr>
                <p:nvPr/>
              </p:nvSpPr>
              <p:spPr bwMode="auto">
                <a:xfrm>
                  <a:off x="1440" y="2064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67" name="Line 15"/>
                <p:cNvSpPr>
                  <a:spLocks noChangeShapeType="1"/>
                </p:cNvSpPr>
                <p:nvPr/>
              </p:nvSpPr>
              <p:spPr bwMode="auto">
                <a:xfrm>
                  <a:off x="1824" y="2064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68" name="Line 16"/>
                <p:cNvSpPr>
                  <a:spLocks noChangeShapeType="1"/>
                </p:cNvSpPr>
                <p:nvPr/>
              </p:nvSpPr>
              <p:spPr bwMode="auto">
                <a:xfrm>
                  <a:off x="1824" y="1296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1440" y="2976"/>
                <a:ext cx="288" cy="576"/>
                <a:chOff x="1776" y="3120"/>
                <a:chExt cx="288" cy="576"/>
              </a:xfrm>
            </p:grpSpPr>
            <p:sp>
              <p:nvSpPr>
                <p:cNvPr id="228370" name="Line 18"/>
                <p:cNvSpPr>
                  <a:spLocks noChangeShapeType="1"/>
                </p:cNvSpPr>
                <p:nvPr/>
              </p:nvSpPr>
              <p:spPr bwMode="auto">
                <a:xfrm rot="-5400000">
                  <a:off x="1776" y="326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71" name="AutoShape 19"/>
                <p:cNvSpPr>
                  <a:spLocks noChangeArrowheads="1"/>
                </p:cNvSpPr>
                <p:nvPr/>
              </p:nvSpPr>
              <p:spPr bwMode="auto">
                <a:xfrm flipV="1">
                  <a:off x="1776" y="3360"/>
                  <a:ext cx="288" cy="3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8372" name="Freeform 20"/>
            <p:cNvSpPr>
              <a:spLocks/>
            </p:cNvSpPr>
            <p:nvPr/>
          </p:nvSpPr>
          <p:spPr bwMode="auto">
            <a:xfrm rot="16200000">
              <a:off x="4475109" y="4182105"/>
              <a:ext cx="231019" cy="111492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92" y="336"/>
                </a:cxn>
                <a:cxn ang="0">
                  <a:pos x="0" y="624"/>
                </a:cxn>
                <a:cxn ang="0">
                  <a:pos x="432" y="912"/>
                </a:cxn>
                <a:cxn ang="0">
                  <a:pos x="0" y="1200"/>
                </a:cxn>
                <a:cxn ang="0">
                  <a:pos x="432" y="1488"/>
                </a:cxn>
                <a:cxn ang="0">
                  <a:pos x="0" y="1776"/>
                </a:cxn>
                <a:cxn ang="0">
                  <a:pos x="240" y="2016"/>
                </a:cxn>
                <a:cxn ang="0">
                  <a:pos x="240" y="2448"/>
                </a:cxn>
              </a:cxnLst>
              <a:rect l="0" t="0" r="r" b="b"/>
              <a:pathLst>
                <a:path w="432" h="2448">
                  <a:moveTo>
                    <a:pt x="192" y="0"/>
                  </a:moveTo>
                  <a:lnTo>
                    <a:pt x="192" y="336"/>
                  </a:lnTo>
                  <a:lnTo>
                    <a:pt x="0" y="624"/>
                  </a:lnTo>
                  <a:lnTo>
                    <a:pt x="432" y="912"/>
                  </a:lnTo>
                  <a:lnTo>
                    <a:pt x="0" y="1200"/>
                  </a:lnTo>
                  <a:lnTo>
                    <a:pt x="432" y="1488"/>
                  </a:lnTo>
                  <a:lnTo>
                    <a:pt x="0" y="1776"/>
                  </a:lnTo>
                  <a:lnTo>
                    <a:pt x="240" y="2016"/>
                  </a:lnTo>
                  <a:lnTo>
                    <a:pt x="240" y="2448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73" name="Text Box 21"/>
            <p:cNvSpPr txBox="1">
              <a:spLocks noChangeArrowheads="1"/>
            </p:cNvSpPr>
            <p:nvPr/>
          </p:nvSpPr>
          <p:spPr bwMode="auto">
            <a:xfrm>
              <a:off x="4422799" y="4798835"/>
              <a:ext cx="441325" cy="518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800" b="1">
                  <a:ea typeface="ＭＳ Ｐゴシック" pitchFamily="50" charset="-128"/>
                </a:rPr>
                <a:t>R</a:t>
              </a:r>
              <a:endParaRPr lang="en-US" sz="2800" b="1"/>
            </a:p>
          </p:txBody>
        </p:sp>
        <p:sp>
          <p:nvSpPr>
            <p:cNvPr id="228374" name="Line 22"/>
            <p:cNvSpPr>
              <a:spLocks noChangeShapeType="1"/>
            </p:cNvSpPr>
            <p:nvPr/>
          </p:nvSpPr>
          <p:spPr bwMode="auto">
            <a:xfrm>
              <a:off x="5092916" y="4739568"/>
              <a:ext cx="5458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75" name="Text Box 23"/>
            <p:cNvSpPr txBox="1">
              <a:spLocks noChangeArrowheads="1"/>
            </p:cNvSpPr>
            <p:nvPr/>
          </p:nvSpPr>
          <p:spPr bwMode="auto">
            <a:xfrm>
              <a:off x="5686972" y="4605942"/>
              <a:ext cx="81645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="1" baseline="-25000" dirty="0"/>
                <a:t>OUT</a:t>
              </a:r>
            </a:p>
          </p:txBody>
        </p:sp>
        <p:sp>
          <p:nvSpPr>
            <p:cNvPr id="228376" name="Freeform 24"/>
            <p:cNvSpPr>
              <a:spLocks/>
            </p:cNvSpPr>
            <p:nvPr/>
          </p:nvSpPr>
          <p:spPr bwMode="auto">
            <a:xfrm>
              <a:off x="2621496" y="5965484"/>
              <a:ext cx="563640" cy="232229"/>
            </a:xfrm>
            <a:custGeom>
              <a:avLst/>
              <a:gdLst>
                <a:gd name="connsiteX0" fmla="*/ 0 w 10000"/>
                <a:gd name="connsiteY0" fmla="*/ 10000 h 10000"/>
                <a:gd name="connsiteX1" fmla="*/ 3333 w 10000"/>
                <a:gd name="connsiteY1" fmla="*/ 10000 h 10000"/>
                <a:gd name="connsiteX2" fmla="*/ 3333 w 10000"/>
                <a:gd name="connsiteY2" fmla="*/ 0 h 10000"/>
                <a:gd name="connsiteX3" fmla="*/ 7222 w 10000"/>
                <a:gd name="connsiteY3" fmla="*/ 0 h 10000"/>
                <a:gd name="connsiteX4" fmla="*/ 10000 w 10000"/>
                <a:gd name="connsiteY4" fmla="*/ 10000 h 10000"/>
                <a:gd name="connsiteX0" fmla="*/ 0 w 7222"/>
                <a:gd name="connsiteY0" fmla="*/ 10000 h 10000"/>
                <a:gd name="connsiteX1" fmla="*/ 3333 w 7222"/>
                <a:gd name="connsiteY1" fmla="*/ 10000 h 10000"/>
                <a:gd name="connsiteX2" fmla="*/ 3333 w 7222"/>
                <a:gd name="connsiteY2" fmla="*/ 0 h 10000"/>
                <a:gd name="connsiteX3" fmla="*/ 7222 w 7222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2" h="10000">
                  <a:moveTo>
                    <a:pt x="0" y="10000"/>
                  </a:moveTo>
                  <a:lnTo>
                    <a:pt x="3333" y="10000"/>
                  </a:lnTo>
                  <a:lnTo>
                    <a:pt x="3333" y="0"/>
                  </a:lnTo>
                  <a:lnTo>
                    <a:pt x="7222" y="0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32561" y="4804011"/>
            <a:ext cx="1978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 from transistors and wires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54905" y="3796356"/>
            <a:ext cx="4801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R-like behavior from transistors not giving infinite current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080" y="4571999"/>
            <a:ext cx="1631151" cy="198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Group 35"/>
          <p:cNvGrpSpPr/>
          <p:nvPr/>
        </p:nvGrpSpPr>
        <p:grpSpPr>
          <a:xfrm>
            <a:off x="1009934" y="4899546"/>
            <a:ext cx="520888" cy="452648"/>
            <a:chOff x="1064525" y="5650173"/>
            <a:chExt cx="520888" cy="452648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1064525" y="5650173"/>
              <a:ext cx="504968" cy="43672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H="1">
              <a:off x="1080445" y="5666093"/>
              <a:ext cx="504968" cy="43672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998561" y="5597856"/>
            <a:ext cx="520888" cy="452648"/>
            <a:chOff x="1064525" y="5650173"/>
            <a:chExt cx="520888" cy="452648"/>
          </a:xfrm>
        </p:grpSpPr>
        <p:cxnSp>
          <p:nvCxnSpPr>
            <p:cNvPr id="38" name="Straight Connector 37"/>
            <p:cNvCxnSpPr/>
            <p:nvPr/>
          </p:nvCxnSpPr>
          <p:spPr bwMode="auto">
            <a:xfrm>
              <a:off x="1064525" y="5650173"/>
              <a:ext cx="504968" cy="43672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H="1">
              <a:off x="1080445" y="5666093"/>
              <a:ext cx="504968" cy="43672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006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look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305800" cy="4562475"/>
          </a:xfrm>
        </p:spPr>
        <p:txBody>
          <a:bodyPr/>
          <a:lstStyle/>
          <a:p>
            <a:r>
              <a:rPr lang="en-US" dirty="0" smtClean="0"/>
              <a:t>How to find “R”</a:t>
            </a:r>
          </a:p>
          <a:p>
            <a:pPr lvl="1"/>
            <a:r>
              <a:rPr lang="en-US" dirty="0" smtClean="0"/>
              <a:t>Not a real resistor</a:t>
            </a:r>
          </a:p>
          <a:p>
            <a:pPr lvl="1"/>
            <a:r>
              <a:rPr lang="en-US" dirty="0" smtClean="0"/>
              <a:t>Current through transistor, voltage across transistor</a:t>
            </a:r>
          </a:p>
          <a:p>
            <a:pPr lvl="2"/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Not quite that simple….</a:t>
            </a:r>
          </a:p>
          <a:p>
            <a:r>
              <a:rPr lang="en-US" dirty="0" smtClean="0"/>
              <a:t>How to find “C” </a:t>
            </a:r>
            <a:r>
              <a:rPr lang="en-US" sz="4400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Sum of capacitances on transistor</a:t>
            </a:r>
          </a:p>
          <a:p>
            <a:pPr lvl="1"/>
            <a:r>
              <a:rPr lang="en-US" dirty="0" smtClean="0"/>
              <a:t>Plus sum of capacitances on wire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14254" y="2822715"/>
          <a:ext cx="1953709" cy="76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88" name="Equation" r:id="rId3" imgW="1002960" imgH="393480" progId="Equation.3">
                  <p:embed/>
                </p:oleObj>
              </mc:Choice>
              <mc:Fallback>
                <p:oleObj name="Equation" r:id="rId3" imgW="100296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254" y="2822715"/>
                        <a:ext cx="1953709" cy="7666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09520"/>
            <a:ext cx="7924800" cy="762000"/>
          </a:xfrm>
        </p:spPr>
        <p:txBody>
          <a:bodyPr/>
          <a:lstStyle/>
          <a:p>
            <a:r>
              <a:rPr lang="en-US" altLang="ja-JP" sz="3200" dirty="0" smtClean="0">
                <a:ea typeface="ＭＳ Ｐゴシック" pitchFamily="50" charset="-128"/>
              </a:rPr>
              <a:t>Delay equation = RC </a:t>
            </a:r>
            <a:endParaRPr lang="en-US" sz="3200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capacitance is the capacitance from the transistors and the wires</a:t>
            </a:r>
          </a:p>
          <a:p>
            <a:r>
              <a:rPr lang="en-US" dirty="0" smtClean="0"/>
              <a:t>The capacitances get charged up (and discharges) by current through a transistor</a:t>
            </a:r>
          </a:p>
          <a:p>
            <a:r>
              <a:rPr lang="en-US" dirty="0" smtClean="0"/>
              <a:t>Transistor is like an “R”</a:t>
            </a:r>
          </a:p>
          <a:p>
            <a:r>
              <a:rPr lang="en-US" dirty="0" smtClean="0"/>
              <a:t>C is “C” 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73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05400" y="4114800"/>
            <a:ext cx="3530600" cy="2438400"/>
            <a:chOff x="1248" y="1296"/>
            <a:chExt cx="3040" cy="2016"/>
          </a:xfrm>
        </p:grpSpPr>
        <p:sp>
          <p:nvSpPr>
            <p:cNvPr id="228357" name="Freeform 5"/>
            <p:cNvSpPr>
              <a:spLocks/>
            </p:cNvSpPr>
            <p:nvPr/>
          </p:nvSpPr>
          <p:spPr bwMode="auto">
            <a:xfrm>
              <a:off x="2051" y="1632"/>
              <a:ext cx="493" cy="144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20" y="5"/>
                </a:cxn>
              </a:cxnLst>
              <a:rect l="0" t="0" r="r" b="b"/>
              <a:pathLst>
                <a:path w="920" h="192">
                  <a:moveTo>
                    <a:pt x="0" y="192"/>
                  </a:moveTo>
                  <a:lnTo>
                    <a:pt x="0" y="0"/>
                  </a:lnTo>
                  <a:lnTo>
                    <a:pt x="920" y="5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56" y="1824"/>
              <a:ext cx="816" cy="1296"/>
              <a:chOff x="240" y="1728"/>
              <a:chExt cx="816" cy="1584"/>
            </a:xfrm>
          </p:grpSpPr>
          <p:sp>
            <p:nvSpPr>
              <p:cNvPr id="228359" name="Line 7"/>
              <p:cNvSpPr>
                <a:spLocks noChangeShapeType="1"/>
              </p:cNvSpPr>
              <p:nvPr/>
            </p:nvSpPr>
            <p:spPr bwMode="auto">
              <a:xfrm rot="-5400000">
                <a:off x="480" y="268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60" name="Text Box 8"/>
              <p:cNvSpPr txBox="1">
                <a:spLocks noChangeArrowheads="1"/>
              </p:cNvSpPr>
              <p:nvPr/>
            </p:nvSpPr>
            <p:spPr bwMode="auto">
              <a:xfrm>
                <a:off x="240" y="2159"/>
                <a:ext cx="597" cy="10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V</a:t>
                </a:r>
                <a:r>
                  <a:rPr lang="en-US" sz="3200" b="1" baseline="-25000"/>
                  <a:t>in</a:t>
                </a:r>
                <a:endParaRPr lang="en-US" altLang="ja-JP" sz="3200" b="1" baseline="-25000">
                  <a:ea typeface="ＭＳ Ｐゴシック" pitchFamily="50" charset="-128"/>
                </a:endParaRPr>
              </a:p>
              <a:p>
                <a:endParaRPr lang="en-US" sz="3200"/>
              </a:p>
            </p:txBody>
          </p:sp>
          <p:sp>
            <p:nvSpPr>
              <p:cNvPr id="228361" name="Oval 9"/>
              <p:cNvSpPr>
                <a:spLocks noChangeArrowheads="1"/>
              </p:cNvSpPr>
              <p:nvPr/>
            </p:nvSpPr>
            <p:spPr bwMode="auto">
              <a:xfrm>
                <a:off x="577" y="1728"/>
                <a:ext cx="479" cy="62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  <a:p>
                <a:pPr algn="ctr"/>
                <a:r>
                  <a:rPr lang="en-US"/>
                  <a:t>--</a:t>
                </a:r>
              </a:p>
            </p:txBody>
          </p:sp>
          <p:sp>
            <p:nvSpPr>
              <p:cNvPr id="228362" name="AutoShape 10"/>
              <p:cNvSpPr>
                <a:spLocks noChangeArrowheads="1"/>
              </p:cNvSpPr>
              <p:nvPr/>
            </p:nvSpPr>
            <p:spPr bwMode="auto">
              <a:xfrm flipV="1">
                <a:off x="672" y="2976"/>
                <a:ext cx="288" cy="3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472" y="1632"/>
              <a:ext cx="816" cy="1680"/>
              <a:chOff x="1200" y="1584"/>
              <a:chExt cx="816" cy="1968"/>
            </a:xfrm>
          </p:grpSpPr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200" y="1584"/>
                <a:ext cx="816" cy="1488"/>
                <a:chOff x="1440" y="1296"/>
                <a:chExt cx="816" cy="1488"/>
              </a:xfrm>
            </p:grpSpPr>
            <p:sp>
              <p:nvSpPr>
                <p:cNvPr id="228365" name="Line 13"/>
                <p:cNvSpPr>
                  <a:spLocks noChangeShapeType="1"/>
                </p:cNvSpPr>
                <p:nvPr/>
              </p:nvSpPr>
              <p:spPr bwMode="auto">
                <a:xfrm>
                  <a:off x="1440" y="1872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66" name="Line 14"/>
                <p:cNvSpPr>
                  <a:spLocks noChangeShapeType="1"/>
                </p:cNvSpPr>
                <p:nvPr/>
              </p:nvSpPr>
              <p:spPr bwMode="auto">
                <a:xfrm>
                  <a:off x="1440" y="2064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67" name="Line 15"/>
                <p:cNvSpPr>
                  <a:spLocks noChangeShapeType="1"/>
                </p:cNvSpPr>
                <p:nvPr/>
              </p:nvSpPr>
              <p:spPr bwMode="auto">
                <a:xfrm>
                  <a:off x="1824" y="2064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68" name="Line 16"/>
                <p:cNvSpPr>
                  <a:spLocks noChangeShapeType="1"/>
                </p:cNvSpPr>
                <p:nvPr/>
              </p:nvSpPr>
              <p:spPr bwMode="auto">
                <a:xfrm>
                  <a:off x="1824" y="1296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1440" y="2976"/>
                <a:ext cx="288" cy="576"/>
                <a:chOff x="1776" y="3120"/>
                <a:chExt cx="288" cy="576"/>
              </a:xfrm>
            </p:grpSpPr>
            <p:sp>
              <p:nvSpPr>
                <p:cNvPr id="228370" name="Line 18"/>
                <p:cNvSpPr>
                  <a:spLocks noChangeShapeType="1"/>
                </p:cNvSpPr>
                <p:nvPr/>
              </p:nvSpPr>
              <p:spPr bwMode="auto">
                <a:xfrm rot="-5400000">
                  <a:off x="1776" y="326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71" name="AutoShape 19"/>
                <p:cNvSpPr>
                  <a:spLocks noChangeArrowheads="1"/>
                </p:cNvSpPr>
                <p:nvPr/>
              </p:nvSpPr>
              <p:spPr bwMode="auto">
                <a:xfrm flipV="1">
                  <a:off x="1776" y="3360"/>
                  <a:ext cx="288" cy="3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8372" name="Freeform 20"/>
            <p:cNvSpPr>
              <a:spLocks/>
            </p:cNvSpPr>
            <p:nvPr/>
          </p:nvSpPr>
          <p:spPr bwMode="auto">
            <a:xfrm rot="-5400000">
              <a:off x="2848" y="1152"/>
              <a:ext cx="191" cy="96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92" y="336"/>
                </a:cxn>
                <a:cxn ang="0">
                  <a:pos x="0" y="624"/>
                </a:cxn>
                <a:cxn ang="0">
                  <a:pos x="432" y="912"/>
                </a:cxn>
                <a:cxn ang="0">
                  <a:pos x="0" y="1200"/>
                </a:cxn>
                <a:cxn ang="0">
                  <a:pos x="432" y="1488"/>
                </a:cxn>
                <a:cxn ang="0">
                  <a:pos x="0" y="1776"/>
                </a:cxn>
                <a:cxn ang="0">
                  <a:pos x="240" y="2016"/>
                </a:cxn>
                <a:cxn ang="0">
                  <a:pos x="240" y="2448"/>
                </a:cxn>
              </a:cxnLst>
              <a:rect l="0" t="0" r="r" b="b"/>
              <a:pathLst>
                <a:path w="432" h="2448">
                  <a:moveTo>
                    <a:pt x="192" y="0"/>
                  </a:moveTo>
                  <a:lnTo>
                    <a:pt x="192" y="336"/>
                  </a:lnTo>
                  <a:lnTo>
                    <a:pt x="0" y="624"/>
                  </a:lnTo>
                  <a:lnTo>
                    <a:pt x="432" y="912"/>
                  </a:lnTo>
                  <a:lnTo>
                    <a:pt x="0" y="1200"/>
                  </a:lnTo>
                  <a:lnTo>
                    <a:pt x="432" y="1488"/>
                  </a:lnTo>
                  <a:lnTo>
                    <a:pt x="0" y="1776"/>
                  </a:lnTo>
                  <a:lnTo>
                    <a:pt x="240" y="2016"/>
                  </a:lnTo>
                  <a:lnTo>
                    <a:pt x="240" y="2448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73" name="Text Box 21"/>
            <p:cNvSpPr txBox="1">
              <a:spLocks noChangeArrowheads="1"/>
            </p:cNvSpPr>
            <p:nvPr/>
          </p:nvSpPr>
          <p:spPr bwMode="auto">
            <a:xfrm>
              <a:off x="2799" y="1681"/>
              <a:ext cx="380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800" b="1">
                  <a:ea typeface="ＭＳ Ｐゴシック" pitchFamily="50" charset="-128"/>
                </a:rPr>
                <a:t>R</a:t>
              </a:r>
              <a:endParaRPr lang="en-US" sz="2800" b="1"/>
            </a:p>
          </p:txBody>
        </p:sp>
        <p:sp>
          <p:nvSpPr>
            <p:cNvPr id="228374" name="Line 22"/>
            <p:cNvSpPr>
              <a:spLocks noChangeShapeType="1"/>
            </p:cNvSpPr>
            <p:nvPr/>
          </p:nvSpPr>
          <p:spPr bwMode="auto">
            <a:xfrm>
              <a:off x="3376" y="1632"/>
              <a:ext cx="4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75" name="Text Box 23"/>
            <p:cNvSpPr txBox="1">
              <a:spLocks noChangeArrowheads="1"/>
            </p:cNvSpPr>
            <p:nvPr/>
          </p:nvSpPr>
          <p:spPr bwMode="auto">
            <a:xfrm>
              <a:off x="3558" y="1296"/>
              <a:ext cx="703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V</a:t>
              </a:r>
              <a:r>
                <a:rPr lang="en-US" sz="2400" b="1" baseline="-25000"/>
                <a:t>OUT</a:t>
              </a:r>
            </a:p>
          </p:txBody>
        </p:sp>
        <p:sp>
          <p:nvSpPr>
            <p:cNvPr id="228376" name="Freeform 24"/>
            <p:cNvSpPr>
              <a:spLocks/>
            </p:cNvSpPr>
            <p:nvPr/>
          </p:nvSpPr>
          <p:spPr bwMode="auto">
            <a:xfrm>
              <a:off x="1248" y="2544"/>
              <a:ext cx="672" cy="192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288" y="288"/>
                </a:cxn>
                <a:cxn ang="0">
                  <a:pos x="288" y="0"/>
                </a:cxn>
                <a:cxn ang="0">
                  <a:pos x="624" y="0"/>
                </a:cxn>
                <a:cxn ang="0">
                  <a:pos x="624" y="288"/>
                </a:cxn>
                <a:cxn ang="0">
                  <a:pos x="864" y="288"/>
                </a:cxn>
              </a:cxnLst>
              <a:rect l="0" t="0" r="r" b="b"/>
              <a:pathLst>
                <a:path w="864" h="288">
                  <a:moveTo>
                    <a:pt x="0" y="288"/>
                  </a:moveTo>
                  <a:lnTo>
                    <a:pt x="288" y="288"/>
                  </a:lnTo>
                  <a:lnTo>
                    <a:pt x="288" y="0"/>
                  </a:lnTo>
                  <a:lnTo>
                    <a:pt x="624" y="0"/>
                  </a:lnTo>
                  <a:lnTo>
                    <a:pt x="624" y="288"/>
                  </a:lnTo>
                  <a:lnTo>
                    <a:pt x="864" y="288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18819" name="Object 3"/>
          <p:cNvGraphicFramePr>
            <a:graphicFrameLocks noChangeAspect="1"/>
          </p:cNvGraphicFramePr>
          <p:nvPr/>
        </p:nvGraphicFramePr>
        <p:xfrm>
          <a:off x="2436149" y="4579939"/>
          <a:ext cx="28321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12" name="Equation" r:id="rId3" imgW="2831760" imgH="2108160" progId="Equation.3">
                  <p:embed/>
                </p:oleObj>
              </mc:Choice>
              <mc:Fallback>
                <p:oleObj name="Equation" r:id="rId3" imgW="2831760" imgH="2108160" progId="Equation.3">
                  <p:embed/>
                  <p:pic>
                    <p:nvPicPr>
                      <p:cNvPr id="418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149" y="4579939"/>
                        <a:ext cx="28321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09520"/>
            <a:ext cx="7924800" cy="762000"/>
          </a:xfrm>
        </p:spPr>
        <p:txBody>
          <a:bodyPr/>
          <a:lstStyle/>
          <a:p>
            <a:r>
              <a:rPr lang="en-US" altLang="ja-JP" sz="3200" dirty="0" smtClean="0">
                <a:ea typeface="ＭＳ Ｐゴシック" pitchFamily="50" charset="-128"/>
              </a:rPr>
              <a:t>Delay equation = RC </a:t>
            </a:r>
            <a:endParaRPr lang="en-US" sz="3200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RC time constant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74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82821" y="197892"/>
            <a:ext cx="3530600" cy="2438400"/>
            <a:chOff x="1248" y="1296"/>
            <a:chExt cx="3040" cy="2016"/>
          </a:xfrm>
        </p:grpSpPr>
        <p:sp>
          <p:nvSpPr>
            <p:cNvPr id="228357" name="Freeform 5"/>
            <p:cNvSpPr>
              <a:spLocks/>
            </p:cNvSpPr>
            <p:nvPr/>
          </p:nvSpPr>
          <p:spPr bwMode="auto">
            <a:xfrm>
              <a:off x="2051" y="1632"/>
              <a:ext cx="493" cy="144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20" y="5"/>
                </a:cxn>
              </a:cxnLst>
              <a:rect l="0" t="0" r="r" b="b"/>
              <a:pathLst>
                <a:path w="920" h="192">
                  <a:moveTo>
                    <a:pt x="0" y="192"/>
                  </a:moveTo>
                  <a:lnTo>
                    <a:pt x="0" y="0"/>
                  </a:lnTo>
                  <a:lnTo>
                    <a:pt x="920" y="5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56" y="1824"/>
              <a:ext cx="816" cy="1296"/>
              <a:chOff x="240" y="1728"/>
              <a:chExt cx="816" cy="1584"/>
            </a:xfrm>
          </p:grpSpPr>
          <p:sp>
            <p:nvSpPr>
              <p:cNvPr id="228359" name="Line 7"/>
              <p:cNvSpPr>
                <a:spLocks noChangeShapeType="1"/>
              </p:cNvSpPr>
              <p:nvPr/>
            </p:nvSpPr>
            <p:spPr bwMode="auto">
              <a:xfrm rot="-5400000">
                <a:off x="480" y="268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60" name="Text Box 8"/>
              <p:cNvSpPr txBox="1">
                <a:spLocks noChangeArrowheads="1"/>
              </p:cNvSpPr>
              <p:nvPr/>
            </p:nvSpPr>
            <p:spPr bwMode="auto">
              <a:xfrm>
                <a:off x="240" y="2159"/>
                <a:ext cx="597" cy="10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V</a:t>
                </a:r>
                <a:r>
                  <a:rPr lang="en-US" sz="3200" b="1" baseline="-25000"/>
                  <a:t>in</a:t>
                </a:r>
                <a:endParaRPr lang="en-US" altLang="ja-JP" sz="3200" b="1" baseline="-25000">
                  <a:ea typeface="ＭＳ Ｐゴシック" pitchFamily="50" charset="-128"/>
                </a:endParaRPr>
              </a:p>
              <a:p>
                <a:endParaRPr lang="en-US" sz="3200"/>
              </a:p>
            </p:txBody>
          </p:sp>
          <p:sp>
            <p:nvSpPr>
              <p:cNvPr id="228361" name="Oval 9"/>
              <p:cNvSpPr>
                <a:spLocks noChangeArrowheads="1"/>
              </p:cNvSpPr>
              <p:nvPr/>
            </p:nvSpPr>
            <p:spPr bwMode="auto">
              <a:xfrm>
                <a:off x="577" y="1728"/>
                <a:ext cx="479" cy="62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  <a:p>
                <a:pPr algn="ctr"/>
                <a:r>
                  <a:rPr lang="en-US"/>
                  <a:t>--</a:t>
                </a:r>
              </a:p>
            </p:txBody>
          </p:sp>
          <p:sp>
            <p:nvSpPr>
              <p:cNvPr id="228362" name="AutoShape 10"/>
              <p:cNvSpPr>
                <a:spLocks noChangeArrowheads="1"/>
              </p:cNvSpPr>
              <p:nvPr/>
            </p:nvSpPr>
            <p:spPr bwMode="auto">
              <a:xfrm flipV="1">
                <a:off x="672" y="2976"/>
                <a:ext cx="288" cy="3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472" y="1632"/>
              <a:ext cx="816" cy="1680"/>
              <a:chOff x="1200" y="1584"/>
              <a:chExt cx="816" cy="1968"/>
            </a:xfrm>
          </p:grpSpPr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200" y="1584"/>
                <a:ext cx="816" cy="1488"/>
                <a:chOff x="1440" y="1296"/>
                <a:chExt cx="816" cy="1488"/>
              </a:xfrm>
            </p:grpSpPr>
            <p:sp>
              <p:nvSpPr>
                <p:cNvPr id="228365" name="Line 13"/>
                <p:cNvSpPr>
                  <a:spLocks noChangeShapeType="1"/>
                </p:cNvSpPr>
                <p:nvPr/>
              </p:nvSpPr>
              <p:spPr bwMode="auto">
                <a:xfrm>
                  <a:off x="1440" y="1872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66" name="Line 14"/>
                <p:cNvSpPr>
                  <a:spLocks noChangeShapeType="1"/>
                </p:cNvSpPr>
                <p:nvPr/>
              </p:nvSpPr>
              <p:spPr bwMode="auto">
                <a:xfrm>
                  <a:off x="1440" y="2064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67" name="Line 15"/>
                <p:cNvSpPr>
                  <a:spLocks noChangeShapeType="1"/>
                </p:cNvSpPr>
                <p:nvPr/>
              </p:nvSpPr>
              <p:spPr bwMode="auto">
                <a:xfrm>
                  <a:off x="1824" y="2064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68" name="Line 16"/>
                <p:cNvSpPr>
                  <a:spLocks noChangeShapeType="1"/>
                </p:cNvSpPr>
                <p:nvPr/>
              </p:nvSpPr>
              <p:spPr bwMode="auto">
                <a:xfrm>
                  <a:off x="1824" y="1296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1440" y="2976"/>
                <a:ext cx="288" cy="576"/>
                <a:chOff x="1776" y="3120"/>
                <a:chExt cx="288" cy="576"/>
              </a:xfrm>
            </p:grpSpPr>
            <p:sp>
              <p:nvSpPr>
                <p:cNvPr id="228370" name="Line 18"/>
                <p:cNvSpPr>
                  <a:spLocks noChangeShapeType="1"/>
                </p:cNvSpPr>
                <p:nvPr/>
              </p:nvSpPr>
              <p:spPr bwMode="auto">
                <a:xfrm rot="-5400000">
                  <a:off x="1776" y="326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71" name="AutoShape 19"/>
                <p:cNvSpPr>
                  <a:spLocks noChangeArrowheads="1"/>
                </p:cNvSpPr>
                <p:nvPr/>
              </p:nvSpPr>
              <p:spPr bwMode="auto">
                <a:xfrm flipV="1">
                  <a:off x="1776" y="3360"/>
                  <a:ext cx="288" cy="33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8372" name="Freeform 20"/>
            <p:cNvSpPr>
              <a:spLocks/>
            </p:cNvSpPr>
            <p:nvPr/>
          </p:nvSpPr>
          <p:spPr bwMode="auto">
            <a:xfrm rot="-5400000">
              <a:off x="2848" y="1152"/>
              <a:ext cx="191" cy="96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92" y="336"/>
                </a:cxn>
                <a:cxn ang="0">
                  <a:pos x="0" y="624"/>
                </a:cxn>
                <a:cxn ang="0">
                  <a:pos x="432" y="912"/>
                </a:cxn>
                <a:cxn ang="0">
                  <a:pos x="0" y="1200"/>
                </a:cxn>
                <a:cxn ang="0">
                  <a:pos x="432" y="1488"/>
                </a:cxn>
                <a:cxn ang="0">
                  <a:pos x="0" y="1776"/>
                </a:cxn>
                <a:cxn ang="0">
                  <a:pos x="240" y="2016"/>
                </a:cxn>
                <a:cxn ang="0">
                  <a:pos x="240" y="2448"/>
                </a:cxn>
              </a:cxnLst>
              <a:rect l="0" t="0" r="r" b="b"/>
              <a:pathLst>
                <a:path w="432" h="2448">
                  <a:moveTo>
                    <a:pt x="192" y="0"/>
                  </a:moveTo>
                  <a:lnTo>
                    <a:pt x="192" y="336"/>
                  </a:lnTo>
                  <a:lnTo>
                    <a:pt x="0" y="624"/>
                  </a:lnTo>
                  <a:lnTo>
                    <a:pt x="432" y="912"/>
                  </a:lnTo>
                  <a:lnTo>
                    <a:pt x="0" y="1200"/>
                  </a:lnTo>
                  <a:lnTo>
                    <a:pt x="432" y="1488"/>
                  </a:lnTo>
                  <a:lnTo>
                    <a:pt x="0" y="1776"/>
                  </a:lnTo>
                  <a:lnTo>
                    <a:pt x="240" y="2016"/>
                  </a:lnTo>
                  <a:lnTo>
                    <a:pt x="240" y="2448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73" name="Text Box 21"/>
            <p:cNvSpPr txBox="1">
              <a:spLocks noChangeArrowheads="1"/>
            </p:cNvSpPr>
            <p:nvPr/>
          </p:nvSpPr>
          <p:spPr bwMode="auto">
            <a:xfrm>
              <a:off x="2799" y="1681"/>
              <a:ext cx="380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800" b="1">
                  <a:ea typeface="ＭＳ Ｐゴシック" pitchFamily="50" charset="-128"/>
                </a:rPr>
                <a:t>R</a:t>
              </a:r>
              <a:endParaRPr lang="en-US" sz="2800" b="1"/>
            </a:p>
          </p:txBody>
        </p:sp>
        <p:sp>
          <p:nvSpPr>
            <p:cNvPr id="228374" name="Line 22"/>
            <p:cNvSpPr>
              <a:spLocks noChangeShapeType="1"/>
            </p:cNvSpPr>
            <p:nvPr/>
          </p:nvSpPr>
          <p:spPr bwMode="auto">
            <a:xfrm>
              <a:off x="3376" y="1632"/>
              <a:ext cx="4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375" name="Text Box 23"/>
            <p:cNvSpPr txBox="1">
              <a:spLocks noChangeArrowheads="1"/>
            </p:cNvSpPr>
            <p:nvPr/>
          </p:nvSpPr>
          <p:spPr bwMode="auto">
            <a:xfrm>
              <a:off x="3558" y="1296"/>
              <a:ext cx="703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V</a:t>
              </a:r>
              <a:r>
                <a:rPr lang="en-US" sz="2400" b="1" baseline="-25000"/>
                <a:t>OUT</a:t>
              </a:r>
            </a:p>
          </p:txBody>
        </p:sp>
        <p:sp>
          <p:nvSpPr>
            <p:cNvPr id="228376" name="Freeform 24"/>
            <p:cNvSpPr>
              <a:spLocks/>
            </p:cNvSpPr>
            <p:nvPr/>
          </p:nvSpPr>
          <p:spPr bwMode="auto">
            <a:xfrm>
              <a:off x="1248" y="2544"/>
              <a:ext cx="672" cy="192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288" y="288"/>
                </a:cxn>
                <a:cxn ang="0">
                  <a:pos x="288" y="0"/>
                </a:cxn>
                <a:cxn ang="0">
                  <a:pos x="624" y="0"/>
                </a:cxn>
                <a:cxn ang="0">
                  <a:pos x="624" y="288"/>
                </a:cxn>
                <a:cxn ang="0">
                  <a:pos x="864" y="288"/>
                </a:cxn>
              </a:cxnLst>
              <a:rect l="0" t="0" r="r" b="b"/>
              <a:pathLst>
                <a:path w="864" h="288">
                  <a:moveTo>
                    <a:pt x="0" y="288"/>
                  </a:moveTo>
                  <a:lnTo>
                    <a:pt x="288" y="288"/>
                  </a:lnTo>
                  <a:lnTo>
                    <a:pt x="288" y="0"/>
                  </a:lnTo>
                  <a:lnTo>
                    <a:pt x="624" y="0"/>
                  </a:lnTo>
                  <a:lnTo>
                    <a:pt x="624" y="288"/>
                  </a:lnTo>
                  <a:lnTo>
                    <a:pt x="864" y="288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18819" name="Object 3"/>
          <p:cNvGraphicFramePr>
            <a:graphicFrameLocks noChangeAspect="1"/>
          </p:cNvGraphicFramePr>
          <p:nvPr/>
        </p:nvGraphicFramePr>
        <p:xfrm>
          <a:off x="2067659" y="2532774"/>
          <a:ext cx="5177869" cy="3854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36" name="Equation" r:id="rId3" imgW="2831760" imgH="2108160" progId="Equation.3">
                  <p:embed/>
                </p:oleObj>
              </mc:Choice>
              <mc:Fallback>
                <p:oleObj name="Equation" r:id="rId3" imgW="2831760" imgH="2108160" progId="Equation.3">
                  <p:embed/>
                  <p:pic>
                    <p:nvPicPr>
                      <p:cNvPr id="418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659" y="2532774"/>
                        <a:ext cx="5177869" cy="38543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3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calculation: </a:t>
            </a:r>
            <a:r>
              <a:rPr lang="en-US" dirty="0" err="1" smtClean="0"/>
              <a:t>tp</a:t>
            </a:r>
            <a:r>
              <a:rPr lang="en-US" dirty="0" smtClean="0"/>
              <a:t> Low to high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Assume: </a:t>
            </a:r>
            <a:r>
              <a:rPr lang="en-US" dirty="0" err="1" smtClean="0"/>
              <a:t>Vmax</a:t>
            </a:r>
            <a:r>
              <a:rPr lang="en-US" dirty="0" smtClean="0"/>
              <a:t>=VDD,   </a:t>
            </a:r>
            <a:r>
              <a:rPr lang="en-US" dirty="0" err="1" smtClean="0"/>
              <a:t>Vm</a:t>
            </a:r>
            <a:r>
              <a:rPr lang="en-US" dirty="0" smtClean="0"/>
              <a:t>=VDD/2 and that Vin switches instantaneously.</a:t>
            </a:r>
            <a:endParaRPr lang="en-US" dirty="0"/>
          </a:p>
        </p:txBody>
      </p:sp>
      <p:graphicFrame>
        <p:nvGraphicFramePr>
          <p:cNvPr id="425986" name="Object 2"/>
          <p:cNvGraphicFramePr>
            <a:graphicFrameLocks noChangeAspect="1"/>
          </p:cNvGraphicFramePr>
          <p:nvPr/>
        </p:nvGraphicFramePr>
        <p:xfrm>
          <a:off x="1784729" y="2720454"/>
          <a:ext cx="5341295" cy="3461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60" name="Equation" r:id="rId3" imgW="2705040" imgH="1752480" progId="Equation.3">
                  <p:embed/>
                </p:oleObj>
              </mc:Choice>
              <mc:Fallback>
                <p:oleObj name="Equation" r:id="rId3" imgW="2705040" imgH="1752480" progId="Equation.3">
                  <p:embed/>
                  <p:pic>
                    <p:nvPicPr>
                      <p:cNvPr id="425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729" y="2720454"/>
                        <a:ext cx="5341295" cy="34619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calculation: </a:t>
            </a:r>
            <a:r>
              <a:rPr lang="en-US" dirty="0" err="1" smtClean="0"/>
              <a:t>tp</a:t>
            </a:r>
            <a:r>
              <a:rPr lang="en-US" dirty="0" smtClean="0"/>
              <a:t> High to low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Assume: </a:t>
            </a:r>
            <a:r>
              <a:rPr lang="en-US" dirty="0" err="1" smtClean="0"/>
              <a:t>Vmax</a:t>
            </a:r>
            <a:r>
              <a:rPr lang="en-US" dirty="0" smtClean="0"/>
              <a:t>=VDD,   </a:t>
            </a:r>
            <a:r>
              <a:rPr lang="en-US" dirty="0" err="1" smtClean="0"/>
              <a:t>Vm</a:t>
            </a:r>
            <a:r>
              <a:rPr lang="en-US" dirty="0" smtClean="0"/>
              <a:t>=VDD/2 and that Vin switches instantaneously.</a:t>
            </a:r>
            <a:endParaRPr lang="en-US" dirty="0"/>
          </a:p>
        </p:txBody>
      </p:sp>
      <p:graphicFrame>
        <p:nvGraphicFramePr>
          <p:cNvPr id="425986" name="Object 2"/>
          <p:cNvGraphicFramePr>
            <a:graphicFrameLocks noChangeAspect="1"/>
          </p:cNvGraphicFramePr>
          <p:nvPr/>
        </p:nvGraphicFramePr>
        <p:xfrm>
          <a:off x="1408799" y="2772510"/>
          <a:ext cx="6416205" cy="308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84" name="Equation" r:id="rId3" imgW="2933640" imgH="1409400" progId="Equation.3">
                  <p:embed/>
                </p:oleObj>
              </mc:Choice>
              <mc:Fallback>
                <p:oleObj name="Equation" r:id="rId3" imgW="2933640" imgH="1409400" progId="Equation.3">
                  <p:embed/>
                  <p:pic>
                    <p:nvPicPr>
                      <p:cNvPr id="425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799" y="2772510"/>
                        <a:ext cx="6416205" cy="3082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of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101084" cy="4562475"/>
          </a:xfrm>
        </p:spPr>
        <p:txBody>
          <a:bodyPr/>
          <a:lstStyle/>
          <a:p>
            <a:r>
              <a:rPr lang="en-US" dirty="0" smtClean="0"/>
              <a:t>R of a node times C of a node times 0.69 = </a:t>
            </a:r>
            <a:r>
              <a:rPr lang="en-US" dirty="0" err="1" smtClean="0"/>
              <a:t>tp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How to find R and 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Resistance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 rot="16200000">
            <a:off x="6863010" y="3324860"/>
            <a:ext cx="3815081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for </a:t>
            </a:r>
            <a:r>
              <a:rPr lang="en-US" dirty="0" err="1" smtClean="0"/>
              <a:t>tpHL</a:t>
            </a:r>
            <a:r>
              <a:rPr lang="en-US" dirty="0" smtClean="0"/>
              <a:t> calculation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actual resistor </a:t>
            </a:r>
            <a:r>
              <a:rPr lang="en-US" dirty="0" smtClean="0">
                <a:sym typeface="Wingdings" pitchFamily="2" charset="2"/>
              </a:rPr>
              <a:t> Perceived resistance: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Voltage across transistor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Current through transistor </a:t>
            </a:r>
            <a:endParaRPr lang="en-US" dirty="0"/>
          </a:p>
        </p:txBody>
      </p:sp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403" y="3125335"/>
            <a:ext cx="7684965" cy="362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18831" y="2115403"/>
          <a:ext cx="1436978" cy="928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08" name="Equation" r:id="rId4" imgW="609480" imgH="393480" progId="Equation.3">
                  <p:embed/>
                </p:oleObj>
              </mc:Choice>
              <mc:Fallback>
                <p:oleObj name="Equation" r:id="rId4" imgW="609480" imgH="3934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831" y="2115403"/>
                        <a:ext cx="1436978" cy="928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 flipH="1" flipV="1">
            <a:off x="4940490" y="3098042"/>
            <a:ext cx="27295" cy="3439236"/>
          </a:xfrm>
          <a:prstGeom prst="line">
            <a:avLst/>
          </a:prstGeom>
          <a:solidFill>
            <a:schemeClr val="accent1"/>
          </a:solidFill>
          <a:ln w="730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0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4" y="295275"/>
            <a:ext cx="8633926" cy="762000"/>
          </a:xfrm>
        </p:spPr>
        <p:txBody>
          <a:bodyPr/>
          <a:lstStyle/>
          <a:p>
            <a:r>
              <a:rPr lang="en-US" dirty="0" smtClean="0"/>
              <a:t>NM</a:t>
            </a:r>
            <a:r>
              <a:rPr lang="en-US" baseline="-25000" dirty="0" smtClean="0"/>
              <a:t>H</a:t>
            </a:r>
            <a:r>
              <a:rPr lang="en-US" dirty="0" smtClean="0"/>
              <a:t> and NM</a:t>
            </a:r>
            <a:r>
              <a:rPr lang="en-US" baseline="-25000" dirty="0" smtClean="0"/>
              <a:t>L</a:t>
            </a:r>
            <a:r>
              <a:rPr lang="en-US" dirty="0" smtClean="0"/>
              <a:t> tell you: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1524000"/>
            <a:ext cx="7693025" cy="4562475"/>
          </a:xfrm>
        </p:spPr>
        <p:txBody>
          <a:bodyPr/>
          <a:lstStyle/>
          <a:p>
            <a:r>
              <a:rPr lang="en-US" dirty="0" smtClean="0"/>
              <a:t>NM = Noise margin</a:t>
            </a:r>
          </a:p>
          <a:p>
            <a:r>
              <a:rPr lang="en-US" dirty="0" smtClean="0"/>
              <a:t>NM</a:t>
            </a:r>
            <a:r>
              <a:rPr lang="en-US" baseline="-25000" dirty="0" smtClean="0"/>
              <a:t>H</a:t>
            </a:r>
            <a:r>
              <a:rPr lang="en-US" dirty="0" smtClean="0"/>
              <a:t> = Noise margin high</a:t>
            </a:r>
          </a:p>
          <a:p>
            <a:r>
              <a:rPr lang="en-US" dirty="0" smtClean="0"/>
              <a:t>NM</a:t>
            </a:r>
            <a:r>
              <a:rPr lang="en-US" baseline="-25000" dirty="0" smtClean="0"/>
              <a:t>L</a:t>
            </a:r>
            <a:r>
              <a:rPr lang="en-US" dirty="0" smtClean="0"/>
              <a:t> = </a:t>
            </a:r>
            <a:r>
              <a:rPr lang="en-US" dirty="0"/>
              <a:t>Noise margin </a:t>
            </a:r>
            <a:r>
              <a:rPr lang="en-US" dirty="0" smtClean="0"/>
              <a:t>low</a:t>
            </a:r>
          </a:p>
          <a:p>
            <a:endParaRPr lang="en-US" dirty="0" smtClean="0"/>
          </a:p>
          <a:p>
            <a:r>
              <a:rPr lang="en-US" dirty="0" smtClean="0"/>
              <a:t>And tell you: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robust a digital circuit is to </a:t>
            </a:r>
            <a:r>
              <a:rPr lang="en-US" dirty="0" smtClean="0"/>
              <a:t>noise</a:t>
            </a:r>
          </a:p>
          <a:p>
            <a:pPr lvl="1"/>
            <a:r>
              <a:rPr lang="en-US" dirty="0" smtClean="0"/>
              <a:t>How much noise you can have on a circuit and still get the right answer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R: (Technique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average over range by integration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1254" y="3971987"/>
            <a:ext cx="6120884" cy="28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 bwMode="auto">
          <a:xfrm flipH="1" flipV="1">
            <a:off x="4667535" y="4080681"/>
            <a:ext cx="27296" cy="2524836"/>
          </a:xfrm>
          <a:prstGeom prst="line">
            <a:avLst/>
          </a:prstGeom>
          <a:solidFill>
            <a:schemeClr val="accent1"/>
          </a:solidFill>
          <a:ln w="730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 l="23750" t="19238" r="37669" b="65039"/>
          <a:stretch>
            <a:fillRect/>
          </a:stretch>
        </p:blipFill>
        <p:spPr bwMode="auto">
          <a:xfrm>
            <a:off x="2077161" y="2219467"/>
            <a:ext cx="4703763" cy="15335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8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</p:pic>
      <p:cxnSp>
        <p:nvCxnSpPr>
          <p:cNvPr id="13" name="Straight Arrow Connector 12"/>
          <p:cNvCxnSpPr/>
          <p:nvPr/>
        </p:nvCxnSpPr>
        <p:spPr bwMode="auto">
          <a:xfrm>
            <a:off x="4817660" y="5336275"/>
            <a:ext cx="2647665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753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R: (Technique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average of ends of range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1254" y="3971987"/>
            <a:ext cx="6120884" cy="28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 bwMode="auto">
          <a:xfrm flipH="1" flipV="1">
            <a:off x="4667535" y="4080681"/>
            <a:ext cx="27296" cy="2524836"/>
          </a:xfrm>
          <a:prstGeom prst="line">
            <a:avLst/>
          </a:prstGeom>
          <a:solidFill>
            <a:schemeClr val="accent1"/>
          </a:solidFill>
          <a:ln w="730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817660" y="5336275"/>
            <a:ext cx="2647665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90775" y="2085975"/>
          <a:ext cx="4602163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32" name="Equation" r:id="rId4" imgW="1904760" imgH="774360" progId="Equation.3">
                  <p:embed/>
                </p:oleObj>
              </mc:Choice>
              <mc:Fallback>
                <p:oleObj name="Equation" r:id="rId4" imgW="1904760" imgH="77436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085975"/>
                        <a:ext cx="4602163" cy="187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5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R: (Technique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pick a point near the middle of the region: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731" y="3603502"/>
            <a:ext cx="6120884" cy="28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 bwMode="auto">
          <a:xfrm flipH="1" flipV="1">
            <a:off x="6223379" y="3753140"/>
            <a:ext cx="27296" cy="2524836"/>
          </a:xfrm>
          <a:prstGeom prst="line">
            <a:avLst/>
          </a:prstGeom>
          <a:solidFill>
            <a:schemeClr val="accent1"/>
          </a:solidFill>
          <a:ln w="730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32131" name="Object 3"/>
          <p:cNvGraphicFramePr>
            <a:graphicFrameLocks noChangeAspect="1"/>
          </p:cNvGraphicFramePr>
          <p:nvPr/>
        </p:nvGraphicFramePr>
        <p:xfrm>
          <a:off x="3185876" y="2079696"/>
          <a:ext cx="25463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56" name="Equation" r:id="rId4" imgW="1054080" imgH="609480" progId="Equation.3">
                  <p:embed/>
                </p:oleObj>
              </mc:Choice>
              <mc:Fallback>
                <p:oleObj name="Equation" r:id="rId4" imgW="1054080" imgH="609480" progId="Equation.3">
                  <p:embed/>
                  <p:pic>
                    <p:nvPicPr>
                      <p:cNvPr id="432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876" y="2079696"/>
                        <a:ext cx="254635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>
            <a:off x="1869743" y="3848668"/>
            <a:ext cx="6469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596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06513"/>
            <a:ext cx="6143625" cy="4649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70691" name="Line 3"/>
          <p:cNvSpPr>
            <a:spLocks noChangeShapeType="1"/>
          </p:cNvSpPr>
          <p:nvPr/>
        </p:nvSpPr>
        <p:spPr bwMode="auto">
          <a:xfrm>
            <a:off x="3248023" y="3543300"/>
            <a:ext cx="59055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title"/>
          </p:nvPr>
        </p:nvSpPr>
        <p:spPr>
          <a:xfrm>
            <a:off x="503238" y="271463"/>
            <a:ext cx="7772400" cy="715962"/>
          </a:xfrm>
        </p:spPr>
        <p:txBody>
          <a:bodyPr/>
          <a:lstStyle/>
          <a:p>
            <a:r>
              <a:rPr lang="en-US"/>
              <a:t>Transient Response</a:t>
            </a:r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5116513" y="2375666"/>
            <a:ext cx="3711575" cy="923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8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Book Antiqua" pitchFamily="18" charset="0"/>
              </a:rPr>
              <a:t>t</a:t>
            </a:r>
            <a:r>
              <a:rPr lang="en-US" b="1" baseline="-25000" dirty="0" err="1" smtClean="0">
                <a:solidFill>
                  <a:schemeClr val="tx2"/>
                </a:solidFill>
                <a:latin typeface="Book Antiqua" pitchFamily="18" charset="0"/>
              </a:rPr>
              <a:t>pHL</a:t>
            </a:r>
            <a:r>
              <a:rPr lang="en-US" b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Book Antiqua" pitchFamily="18" charset="0"/>
              </a:rPr>
              <a:t>= 0.69 C</a:t>
            </a:r>
            <a:r>
              <a:rPr lang="en-US" b="1" baseline="-25000" dirty="0">
                <a:solidFill>
                  <a:schemeClr val="tx2"/>
                </a:solidFill>
                <a:latin typeface="Book Antiqua" pitchFamily="18" charset="0"/>
              </a:rPr>
              <a:t>L</a:t>
            </a:r>
            <a:r>
              <a:rPr lang="en-US" b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 dirty="0" err="1" smtClean="0">
                <a:solidFill>
                  <a:schemeClr val="tx2"/>
                </a:solidFill>
                <a:latin typeface="Book Antiqua" pitchFamily="18" charset="0"/>
              </a:rPr>
              <a:t>eqn</a:t>
            </a:r>
            <a:endParaRPr lang="en-US" b="1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b="1" dirty="0" err="1" smtClean="0">
                <a:solidFill>
                  <a:schemeClr val="tx2"/>
                </a:solidFill>
                <a:latin typeface="Book Antiqua" pitchFamily="18" charset="0"/>
              </a:rPr>
              <a:t>t</a:t>
            </a:r>
            <a:r>
              <a:rPr lang="en-US" b="1" baseline="-25000" dirty="0" err="1" smtClean="0">
                <a:solidFill>
                  <a:schemeClr val="tx2"/>
                </a:solidFill>
                <a:latin typeface="Book Antiqua" pitchFamily="18" charset="0"/>
              </a:rPr>
              <a:t>pLH</a:t>
            </a:r>
            <a:r>
              <a:rPr lang="en-US" b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Book Antiqua" pitchFamily="18" charset="0"/>
              </a:rPr>
              <a:t>= 0.69 C</a:t>
            </a:r>
            <a:r>
              <a:rPr lang="en-US" b="1" baseline="-25000" dirty="0">
                <a:solidFill>
                  <a:schemeClr val="tx2"/>
                </a:solidFill>
                <a:latin typeface="Book Antiqua" pitchFamily="18" charset="0"/>
              </a:rPr>
              <a:t>L</a:t>
            </a:r>
            <a:r>
              <a:rPr lang="en-US" b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 dirty="0" err="1" smtClean="0">
                <a:solidFill>
                  <a:schemeClr val="tx2"/>
                </a:solidFill>
                <a:latin typeface="Book Antiqua" pitchFamily="18" charset="0"/>
              </a:rPr>
              <a:t>eqp</a:t>
            </a:r>
            <a:endParaRPr lang="en-US" b="1" i="0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b="1" i="0" dirty="0" err="1" smtClean="0">
                <a:solidFill>
                  <a:schemeClr val="tx2"/>
                </a:solidFill>
                <a:latin typeface="Book Antiqua" pitchFamily="18" charset="0"/>
              </a:rPr>
              <a:t>t</a:t>
            </a:r>
            <a:r>
              <a:rPr lang="en-US" b="1" i="0" baseline="-25000" dirty="0" err="1" smtClean="0">
                <a:solidFill>
                  <a:schemeClr val="tx2"/>
                </a:solidFill>
                <a:latin typeface="Book Antiqua" pitchFamily="18" charset="0"/>
              </a:rPr>
              <a:t>p</a:t>
            </a:r>
            <a:r>
              <a:rPr lang="en-US" b="1" i="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b="1" i="0" dirty="0">
                <a:solidFill>
                  <a:schemeClr val="tx2"/>
                </a:solidFill>
                <a:latin typeface="Book Antiqua" pitchFamily="18" charset="0"/>
              </a:rPr>
              <a:t>= 0.69 C</a:t>
            </a:r>
            <a:r>
              <a:rPr lang="en-US" b="1" i="0" baseline="-25000" dirty="0">
                <a:solidFill>
                  <a:schemeClr val="tx2"/>
                </a:solidFill>
                <a:latin typeface="Book Antiqua" pitchFamily="18" charset="0"/>
              </a:rPr>
              <a:t>L</a:t>
            </a:r>
            <a:r>
              <a:rPr lang="en-US" b="1" i="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b="1" i="0" dirty="0" err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i="0" baseline="-25000" dirty="0" err="1">
                <a:solidFill>
                  <a:schemeClr val="tx2"/>
                </a:solidFill>
                <a:latin typeface="Book Antiqua" pitchFamily="18" charset="0"/>
              </a:rPr>
              <a:t>eqn</a:t>
            </a:r>
            <a:r>
              <a:rPr lang="en-US" b="1" i="0" dirty="0" err="1">
                <a:solidFill>
                  <a:schemeClr val="tx2"/>
                </a:solidFill>
                <a:latin typeface="Book Antiqua" pitchFamily="18" charset="0"/>
              </a:rPr>
              <a:t>+R</a:t>
            </a:r>
            <a:r>
              <a:rPr lang="en-US" b="1" i="0" baseline="-25000" dirty="0" err="1">
                <a:solidFill>
                  <a:schemeClr val="tx2"/>
                </a:solidFill>
                <a:latin typeface="Book Antiqua" pitchFamily="18" charset="0"/>
              </a:rPr>
              <a:t>eqp</a:t>
            </a:r>
            <a:r>
              <a:rPr lang="en-US" b="1" i="0" dirty="0">
                <a:solidFill>
                  <a:schemeClr val="tx2"/>
                </a:solidFill>
                <a:latin typeface="Book Antiqua" pitchFamily="18" charset="0"/>
              </a:rPr>
              <a:t>)/2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124325" y="3803650"/>
            <a:ext cx="4703763" cy="2187575"/>
            <a:chOff x="2598" y="2630"/>
            <a:chExt cx="2963" cy="1378"/>
          </a:xfrm>
        </p:grpSpPr>
        <p:sp>
          <p:nvSpPr>
            <p:cNvPr id="370695" name="AutoShape 7"/>
            <p:cNvSpPr>
              <a:spLocks noChangeArrowheads="1"/>
            </p:cNvSpPr>
            <p:nvPr/>
          </p:nvSpPr>
          <p:spPr bwMode="auto">
            <a:xfrm rot="19186740">
              <a:off x="3881" y="2630"/>
              <a:ext cx="944" cy="192"/>
            </a:xfrm>
            <a:prstGeom prst="leftArrow">
              <a:avLst>
                <a:gd name="adj1" fmla="val 50000"/>
                <a:gd name="adj2" fmla="val 15806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069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23750" t="19238" r="37669" b="65039"/>
            <a:stretch>
              <a:fillRect/>
            </a:stretch>
          </p:blipFill>
          <p:spPr bwMode="auto">
            <a:xfrm>
              <a:off x="2598" y="3042"/>
              <a:ext cx="2963" cy="9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8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</p:pic>
      </p:grpSp>
      <p:sp>
        <p:nvSpPr>
          <p:cNvPr id="370697" name="Text Box 9"/>
          <p:cNvSpPr txBox="1">
            <a:spLocks noChangeArrowheads="1"/>
          </p:cNvSpPr>
          <p:nvPr/>
        </p:nvSpPr>
        <p:spPr bwMode="auto">
          <a:xfrm>
            <a:off x="908050" y="1179513"/>
            <a:ext cx="52228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i="0">
                <a:solidFill>
                  <a:schemeClr val="hlink"/>
                </a:solidFill>
                <a:latin typeface="Book Antiqua" pitchFamily="18" charset="0"/>
              </a:rPr>
              <a:t>?</a:t>
            </a:r>
            <a:endParaRPr lang="en-US" sz="1800" i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70698" name="Line 10"/>
          <p:cNvSpPr>
            <a:spLocks noChangeShapeType="1"/>
          </p:cNvSpPr>
          <p:nvPr/>
        </p:nvSpPr>
        <p:spPr bwMode="auto">
          <a:xfrm>
            <a:off x="843810" y="3543300"/>
            <a:ext cx="762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699" name="Text Box 11"/>
          <p:cNvSpPr txBox="1">
            <a:spLocks noChangeArrowheads="1"/>
          </p:cNvSpPr>
          <p:nvPr/>
        </p:nvSpPr>
        <p:spPr bwMode="auto">
          <a:xfrm>
            <a:off x="860425" y="3533775"/>
            <a:ext cx="5715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0">
                <a:solidFill>
                  <a:schemeClr val="accent1"/>
                </a:solidFill>
                <a:latin typeface="Book Antiqua" pitchFamily="18" charset="0"/>
              </a:rPr>
              <a:t>t</a:t>
            </a:r>
            <a:r>
              <a:rPr lang="en-US" sz="1800" i="0" baseline="-25000">
                <a:solidFill>
                  <a:schemeClr val="accent1"/>
                </a:solidFill>
                <a:latin typeface="Book Antiqua" pitchFamily="18" charset="0"/>
              </a:rPr>
              <a:t>pLH</a:t>
            </a:r>
            <a:endParaRPr lang="en-US" sz="1800" i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70700" name="Text Box 12"/>
          <p:cNvSpPr txBox="1">
            <a:spLocks noChangeArrowheads="1"/>
          </p:cNvSpPr>
          <p:nvPr/>
        </p:nvSpPr>
        <p:spPr bwMode="auto">
          <a:xfrm>
            <a:off x="3224306" y="3486150"/>
            <a:ext cx="5715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0">
                <a:solidFill>
                  <a:schemeClr val="accent1"/>
                </a:solidFill>
                <a:latin typeface="Book Antiqua" pitchFamily="18" charset="0"/>
              </a:rPr>
              <a:t>t</a:t>
            </a:r>
            <a:r>
              <a:rPr lang="en-US" sz="1800" i="0" baseline="-25000">
                <a:solidFill>
                  <a:schemeClr val="accent1"/>
                </a:solidFill>
                <a:latin typeface="Book Antiqua" pitchFamily="18" charset="0"/>
              </a:rPr>
              <a:t>pHL</a:t>
            </a:r>
            <a:endParaRPr lang="en-US" sz="1800" i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R and C of wires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1B2F-1C99-4FE4-BA01-E7FD1576D2EB}" type="slidenum">
              <a:rPr lang="en-US" smtClean="0"/>
              <a:pPr/>
              <a:t>84</a:t>
            </a:fld>
            <a:endParaRPr lang="en-US"/>
          </a:p>
        </p:txBody>
      </p:sp>
      <p:pic>
        <p:nvPicPr>
          <p:cNvPr id="322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499" y="1386873"/>
            <a:ext cx="7319491" cy="518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00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R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Equation: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L=Length of wire</a:t>
            </a:r>
          </a:p>
          <a:p>
            <a:r>
              <a:rPr lang="en-US" dirty="0" smtClean="0"/>
              <a:t>W=Width of wire</a:t>
            </a:r>
          </a:p>
          <a:p>
            <a:endParaRPr lang="en-US" dirty="0" smtClean="0"/>
          </a:p>
          <a:p>
            <a:r>
              <a:rPr lang="en-US" dirty="0" smtClean="0"/>
              <a:t>Example: N+ L=10</a:t>
            </a:r>
            <a:r>
              <a:rPr lang="el-GR" dirty="0" smtClean="0"/>
              <a:t>μ</a:t>
            </a:r>
            <a:r>
              <a:rPr lang="en-US" dirty="0" smtClean="0"/>
              <a:t>m, W=1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87907" y="2060812"/>
          <a:ext cx="2163638" cy="82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82" name="Equation" r:id="rId3" imgW="1028520" imgH="393480" progId="Equation.3">
                  <p:embed/>
                </p:oleObj>
              </mc:Choice>
              <mc:Fallback>
                <p:oleObj name="Equation" r:id="rId3" imgW="102852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907" y="2060812"/>
                        <a:ext cx="2163638" cy="82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5" name="Object 3"/>
          <p:cNvGraphicFramePr>
            <a:graphicFrameLocks noChangeAspect="1"/>
          </p:cNvGraphicFramePr>
          <p:nvPr/>
        </p:nvGraphicFramePr>
        <p:xfrm>
          <a:off x="1373852" y="5299052"/>
          <a:ext cx="48355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83" name="Equation" r:id="rId5" imgW="2298600" imgH="419040" progId="Equation.3">
                  <p:embed/>
                </p:oleObj>
              </mc:Choice>
              <mc:Fallback>
                <p:oleObj name="Equation" r:id="rId5" imgW="2298600" imgH="419040" progId="Equation.3">
                  <p:embed/>
                  <p:pic>
                    <p:nvPicPr>
                      <p:cNvPr id="433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852" y="5299052"/>
                        <a:ext cx="483552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2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C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1466127"/>
            <a:ext cx="8114355" cy="5154592"/>
          </a:xfrm>
        </p:spPr>
        <p:txBody>
          <a:bodyPr/>
          <a:lstStyle/>
          <a:p>
            <a:r>
              <a:rPr lang="en-US" dirty="0" smtClean="0"/>
              <a:t>                    </a:t>
            </a:r>
            <a:r>
              <a:rPr lang="en-US" dirty="0" smtClean="0">
                <a:sym typeface="Wingdings" panose="05000000000000000000" pitchFamily="2" charset="2"/>
              </a:rPr>
              <a:t>  C = Area  x   C per unit area</a:t>
            </a:r>
            <a:endParaRPr lang="en-US" dirty="0" smtClean="0"/>
          </a:p>
          <a:p>
            <a:r>
              <a:rPr lang="en-US" dirty="0" smtClean="0"/>
              <a:t>C per unit area: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  C between M1 and M2=116aF/µm</a:t>
            </a:r>
            <a:r>
              <a:rPr lang="en-US" b="1" baseline="30000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   So 1µm x 1µm area would have 116aF of 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179572" y="1517086"/>
          <a:ext cx="1490666" cy="485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04" name="Equation" r:id="rId3" imgW="545760" imgH="177480" progId="Equation.3">
                  <p:embed/>
                </p:oleObj>
              </mc:Choice>
              <mc:Fallback>
                <p:oleObj name="Equation" r:id="rId3" imgW="545760" imgH="177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9572" y="1517086"/>
                        <a:ext cx="1490666" cy="485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539135"/>
            <a:ext cx="74580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 &amp; D Resistance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800" dirty="0"/>
              <a:t>Generally</a:t>
            </a:r>
          </a:p>
          <a:p>
            <a:pPr lvl="1"/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20-100</a:t>
            </a:r>
            <a:r>
              <a:rPr lang="en-US" sz="2400" dirty="0">
                <a:latin typeface="OpenSymbol" pitchFamily="2" charset="0"/>
              </a:rPr>
              <a:t></a:t>
            </a:r>
          </a:p>
          <a:p>
            <a:r>
              <a:rPr lang="en-US" sz="2800" dirty="0" err="1"/>
              <a:t>Silicidation</a:t>
            </a:r>
            <a:endParaRPr lang="en-US" sz="2800" dirty="0"/>
          </a:p>
          <a:p>
            <a:pPr lvl="1"/>
            <a:r>
              <a:rPr lang="en-US" sz="2400" dirty="0"/>
              <a:t>Coat S and D with titanium or tungsten</a:t>
            </a:r>
          </a:p>
          <a:p>
            <a:pPr lvl="1"/>
            <a:r>
              <a:rPr lang="en-US" sz="2400" dirty="0"/>
              <a:t>1-4</a:t>
            </a:r>
            <a:r>
              <a:rPr lang="en-US" sz="2400" dirty="0">
                <a:latin typeface="OpenSymbol" pitchFamily="2" charset="0"/>
              </a:rPr>
              <a:t></a:t>
            </a:r>
            <a:r>
              <a:rPr lang="en-US" sz="2400" dirty="0"/>
              <a:t> </a:t>
            </a:r>
          </a:p>
        </p:txBody>
      </p:sp>
      <p:graphicFrame>
        <p:nvGraphicFramePr>
          <p:cNvPr id="198660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1508125" y="2100263"/>
          <a:ext cx="36766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28" name="Equation" r:id="rId3" imgW="1295280" imgH="393480" progId="Equation.3">
                  <p:embed/>
                </p:oleObj>
              </mc:Choice>
              <mc:Fallback>
                <p:oleObj name="Equation" r:id="rId3" imgW="1295280" imgH="393480" progId="Equation.3">
                  <p:embed/>
                  <p:pic>
                    <p:nvPicPr>
                      <p:cNvPr id="198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100263"/>
                        <a:ext cx="367665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4207828" y="2819400"/>
            <a:ext cx="185737" cy="1968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86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3950" y="4997450"/>
            <a:ext cx="1955800" cy="1471613"/>
          </a:xfrm>
          <a:prstGeom prst="rect">
            <a:avLst/>
          </a:prstGeom>
          <a:noFill/>
        </p:spPr>
      </p:pic>
      <p:sp>
        <p:nvSpPr>
          <p:cNvPr id="198664" name="Freeform 8"/>
          <p:cNvSpPr>
            <a:spLocks/>
          </p:cNvSpPr>
          <p:nvPr/>
        </p:nvSpPr>
        <p:spPr bwMode="auto">
          <a:xfrm>
            <a:off x="3587750" y="5857875"/>
            <a:ext cx="1747838" cy="247650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577" y="82"/>
              </a:cxn>
              <a:cxn ang="0">
                <a:pos x="628" y="30"/>
              </a:cxn>
              <a:cxn ang="0">
                <a:pos x="658" y="156"/>
              </a:cxn>
              <a:cxn ang="0">
                <a:pos x="724" y="7"/>
              </a:cxn>
              <a:cxn ang="0">
                <a:pos x="769" y="155"/>
              </a:cxn>
              <a:cxn ang="0">
                <a:pos x="820" y="0"/>
              </a:cxn>
              <a:cxn ang="0">
                <a:pos x="857" y="155"/>
              </a:cxn>
              <a:cxn ang="0">
                <a:pos x="916" y="29"/>
              </a:cxn>
              <a:cxn ang="0">
                <a:pos x="946" y="125"/>
              </a:cxn>
              <a:cxn ang="0">
                <a:pos x="1101" y="125"/>
              </a:cxn>
            </a:cxnLst>
            <a:rect l="0" t="0" r="r" b="b"/>
            <a:pathLst>
              <a:path w="1101" h="156">
                <a:moveTo>
                  <a:pt x="0" y="80"/>
                </a:moveTo>
                <a:lnTo>
                  <a:pt x="577" y="82"/>
                </a:lnTo>
                <a:lnTo>
                  <a:pt x="628" y="30"/>
                </a:lnTo>
                <a:lnTo>
                  <a:pt x="658" y="156"/>
                </a:lnTo>
                <a:lnTo>
                  <a:pt x="724" y="7"/>
                </a:lnTo>
                <a:lnTo>
                  <a:pt x="769" y="155"/>
                </a:lnTo>
                <a:lnTo>
                  <a:pt x="820" y="0"/>
                </a:lnTo>
                <a:lnTo>
                  <a:pt x="857" y="155"/>
                </a:lnTo>
                <a:lnTo>
                  <a:pt x="916" y="29"/>
                </a:lnTo>
                <a:lnTo>
                  <a:pt x="946" y="125"/>
                </a:lnTo>
                <a:lnTo>
                  <a:pt x="1101" y="12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4618038" y="5237163"/>
            <a:ext cx="539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R</a:t>
            </a:r>
            <a:r>
              <a:rPr lang="en-US" baseline="-250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8666" name="Text Box 10"/>
          <p:cNvSpPr txBox="1">
            <a:spLocks noChangeArrowheads="1"/>
          </p:cNvSpPr>
          <p:nvPr/>
        </p:nvSpPr>
        <p:spPr bwMode="auto">
          <a:xfrm>
            <a:off x="6808788" y="5319713"/>
            <a:ext cx="5508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R</a:t>
            </a:r>
            <a:r>
              <a:rPr lang="en-US" baseline="-250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8667" name="Freeform 11"/>
          <p:cNvSpPr>
            <a:spLocks/>
          </p:cNvSpPr>
          <p:nvPr/>
        </p:nvSpPr>
        <p:spPr bwMode="auto">
          <a:xfrm flipH="1">
            <a:off x="6518275" y="5848350"/>
            <a:ext cx="1747838" cy="247650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577" y="82"/>
              </a:cxn>
              <a:cxn ang="0">
                <a:pos x="628" y="30"/>
              </a:cxn>
              <a:cxn ang="0">
                <a:pos x="658" y="156"/>
              </a:cxn>
              <a:cxn ang="0">
                <a:pos x="724" y="7"/>
              </a:cxn>
              <a:cxn ang="0">
                <a:pos x="769" y="155"/>
              </a:cxn>
              <a:cxn ang="0">
                <a:pos x="820" y="0"/>
              </a:cxn>
              <a:cxn ang="0">
                <a:pos x="857" y="155"/>
              </a:cxn>
              <a:cxn ang="0">
                <a:pos x="916" y="29"/>
              </a:cxn>
              <a:cxn ang="0">
                <a:pos x="946" y="125"/>
              </a:cxn>
              <a:cxn ang="0">
                <a:pos x="1101" y="125"/>
              </a:cxn>
            </a:cxnLst>
            <a:rect l="0" t="0" r="r" b="b"/>
            <a:pathLst>
              <a:path w="1101" h="156">
                <a:moveTo>
                  <a:pt x="0" y="80"/>
                </a:moveTo>
                <a:lnTo>
                  <a:pt x="577" y="82"/>
                </a:lnTo>
                <a:lnTo>
                  <a:pt x="628" y="30"/>
                </a:lnTo>
                <a:lnTo>
                  <a:pt x="658" y="156"/>
                </a:lnTo>
                <a:lnTo>
                  <a:pt x="724" y="7"/>
                </a:lnTo>
                <a:lnTo>
                  <a:pt x="769" y="155"/>
                </a:lnTo>
                <a:lnTo>
                  <a:pt x="820" y="0"/>
                </a:lnTo>
                <a:lnTo>
                  <a:pt x="857" y="155"/>
                </a:lnTo>
                <a:lnTo>
                  <a:pt x="916" y="29"/>
                </a:lnTo>
                <a:lnTo>
                  <a:pt x="946" y="125"/>
                </a:lnTo>
                <a:lnTo>
                  <a:pt x="1101" y="12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B94B-310E-4488-A02A-EEA058C97A6E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93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4" grpId="0" animBg="1"/>
      <p:bldP spid="19866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Capacitance of transistors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 rot="16200000">
            <a:off x="6863010" y="3324860"/>
            <a:ext cx="3815081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28600" y="1447800"/>
            <a:ext cx="8686800" cy="510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Intel early chip</a:t>
            </a:r>
          </a:p>
        </p:txBody>
      </p:sp>
      <p:sp>
        <p:nvSpPr>
          <p:cNvPr id="141316" name="Freeform 4"/>
          <p:cNvSpPr>
            <a:spLocks/>
          </p:cNvSpPr>
          <p:nvPr/>
        </p:nvSpPr>
        <p:spPr bwMode="auto">
          <a:xfrm>
            <a:off x="2286000" y="1905000"/>
            <a:ext cx="3810000" cy="4114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2592"/>
              </a:cxn>
              <a:cxn ang="0">
                <a:pos x="4320" y="2592"/>
              </a:cxn>
              <a:cxn ang="0">
                <a:pos x="4320" y="2544"/>
              </a:cxn>
              <a:cxn ang="0">
                <a:pos x="240" y="2544"/>
              </a:cxn>
              <a:cxn ang="0">
                <a:pos x="240" y="2400"/>
              </a:cxn>
              <a:cxn ang="0">
                <a:pos x="4320" y="2400"/>
              </a:cxn>
              <a:cxn ang="0">
                <a:pos x="4320" y="2352"/>
              </a:cxn>
              <a:cxn ang="0">
                <a:pos x="240" y="2352"/>
              </a:cxn>
              <a:cxn ang="0">
                <a:pos x="240" y="2208"/>
              </a:cxn>
              <a:cxn ang="0">
                <a:pos x="4320" y="2208"/>
              </a:cxn>
              <a:cxn ang="0">
                <a:pos x="4320" y="2160"/>
              </a:cxn>
              <a:cxn ang="0">
                <a:pos x="240" y="2160"/>
              </a:cxn>
              <a:cxn ang="0">
                <a:pos x="240" y="1968"/>
              </a:cxn>
              <a:cxn ang="0">
                <a:pos x="4320" y="1968"/>
              </a:cxn>
              <a:cxn ang="0">
                <a:pos x="4320" y="1920"/>
              </a:cxn>
              <a:cxn ang="0">
                <a:pos x="240" y="1920"/>
              </a:cxn>
              <a:cxn ang="0">
                <a:pos x="240" y="1728"/>
              </a:cxn>
              <a:cxn ang="0">
                <a:pos x="4320" y="1728"/>
              </a:cxn>
              <a:cxn ang="0">
                <a:pos x="4320" y="1680"/>
              </a:cxn>
              <a:cxn ang="0">
                <a:pos x="240" y="1680"/>
              </a:cxn>
              <a:cxn ang="0">
                <a:pos x="240" y="1488"/>
              </a:cxn>
              <a:cxn ang="0">
                <a:pos x="4320" y="1488"/>
              </a:cxn>
              <a:cxn ang="0">
                <a:pos x="4320" y="1440"/>
              </a:cxn>
              <a:cxn ang="0">
                <a:pos x="240" y="1440"/>
              </a:cxn>
              <a:cxn ang="0">
                <a:pos x="240" y="1248"/>
              </a:cxn>
              <a:cxn ang="0">
                <a:pos x="4320" y="1248"/>
              </a:cxn>
              <a:cxn ang="0">
                <a:pos x="4320" y="1152"/>
              </a:cxn>
              <a:cxn ang="0">
                <a:pos x="240" y="1152"/>
              </a:cxn>
              <a:cxn ang="0">
                <a:pos x="240" y="960"/>
              </a:cxn>
              <a:cxn ang="0">
                <a:pos x="4320" y="960"/>
              </a:cxn>
              <a:cxn ang="0">
                <a:pos x="4320" y="912"/>
              </a:cxn>
              <a:cxn ang="0">
                <a:pos x="240" y="912"/>
              </a:cxn>
              <a:cxn ang="0">
                <a:pos x="240" y="768"/>
              </a:cxn>
              <a:cxn ang="0">
                <a:pos x="4320" y="720"/>
              </a:cxn>
              <a:cxn ang="0">
                <a:pos x="4320" y="672"/>
              </a:cxn>
              <a:cxn ang="0">
                <a:pos x="240" y="672"/>
              </a:cxn>
              <a:cxn ang="0">
                <a:pos x="240" y="528"/>
              </a:cxn>
              <a:cxn ang="0">
                <a:pos x="4320" y="528"/>
              </a:cxn>
              <a:cxn ang="0">
                <a:pos x="4320" y="480"/>
              </a:cxn>
              <a:cxn ang="0">
                <a:pos x="240" y="480"/>
              </a:cxn>
              <a:cxn ang="0">
                <a:pos x="240" y="288"/>
              </a:cxn>
              <a:cxn ang="0">
                <a:pos x="4320" y="288"/>
              </a:cxn>
              <a:cxn ang="0">
                <a:pos x="4320" y="240"/>
              </a:cxn>
              <a:cxn ang="0">
                <a:pos x="240" y="240"/>
              </a:cxn>
              <a:cxn ang="0">
                <a:pos x="240" y="48"/>
              </a:cxn>
              <a:cxn ang="0">
                <a:pos x="4320" y="48"/>
              </a:cxn>
              <a:cxn ang="0">
                <a:pos x="4320" y="0"/>
              </a:cxn>
              <a:cxn ang="0">
                <a:pos x="0" y="0"/>
              </a:cxn>
              <a:cxn ang="0">
                <a:pos x="0" y="96"/>
              </a:cxn>
            </a:cxnLst>
            <a:rect l="0" t="0" r="r" b="b"/>
            <a:pathLst>
              <a:path w="4320" h="2592">
                <a:moveTo>
                  <a:pt x="0" y="96"/>
                </a:moveTo>
                <a:lnTo>
                  <a:pt x="0" y="2592"/>
                </a:lnTo>
                <a:lnTo>
                  <a:pt x="4320" y="2592"/>
                </a:lnTo>
                <a:lnTo>
                  <a:pt x="4320" y="2544"/>
                </a:lnTo>
                <a:lnTo>
                  <a:pt x="240" y="2544"/>
                </a:lnTo>
                <a:lnTo>
                  <a:pt x="240" y="2400"/>
                </a:lnTo>
                <a:lnTo>
                  <a:pt x="4320" y="2400"/>
                </a:lnTo>
                <a:lnTo>
                  <a:pt x="4320" y="2352"/>
                </a:lnTo>
                <a:lnTo>
                  <a:pt x="240" y="2352"/>
                </a:lnTo>
                <a:lnTo>
                  <a:pt x="240" y="2208"/>
                </a:lnTo>
                <a:lnTo>
                  <a:pt x="4320" y="2208"/>
                </a:lnTo>
                <a:lnTo>
                  <a:pt x="4320" y="2160"/>
                </a:lnTo>
                <a:lnTo>
                  <a:pt x="240" y="2160"/>
                </a:lnTo>
                <a:lnTo>
                  <a:pt x="240" y="1968"/>
                </a:lnTo>
                <a:lnTo>
                  <a:pt x="4320" y="1968"/>
                </a:lnTo>
                <a:lnTo>
                  <a:pt x="4320" y="1920"/>
                </a:lnTo>
                <a:lnTo>
                  <a:pt x="240" y="1920"/>
                </a:lnTo>
                <a:lnTo>
                  <a:pt x="240" y="1728"/>
                </a:lnTo>
                <a:lnTo>
                  <a:pt x="4320" y="1728"/>
                </a:lnTo>
                <a:lnTo>
                  <a:pt x="4320" y="1680"/>
                </a:lnTo>
                <a:lnTo>
                  <a:pt x="240" y="1680"/>
                </a:lnTo>
                <a:lnTo>
                  <a:pt x="240" y="1488"/>
                </a:lnTo>
                <a:lnTo>
                  <a:pt x="4320" y="1488"/>
                </a:lnTo>
                <a:lnTo>
                  <a:pt x="4320" y="1440"/>
                </a:lnTo>
                <a:lnTo>
                  <a:pt x="240" y="1440"/>
                </a:lnTo>
                <a:lnTo>
                  <a:pt x="240" y="1248"/>
                </a:lnTo>
                <a:lnTo>
                  <a:pt x="4320" y="1248"/>
                </a:lnTo>
                <a:lnTo>
                  <a:pt x="4320" y="1152"/>
                </a:lnTo>
                <a:lnTo>
                  <a:pt x="240" y="1152"/>
                </a:lnTo>
                <a:lnTo>
                  <a:pt x="240" y="960"/>
                </a:lnTo>
                <a:lnTo>
                  <a:pt x="4320" y="960"/>
                </a:lnTo>
                <a:lnTo>
                  <a:pt x="4320" y="912"/>
                </a:lnTo>
                <a:lnTo>
                  <a:pt x="240" y="912"/>
                </a:lnTo>
                <a:lnTo>
                  <a:pt x="240" y="768"/>
                </a:lnTo>
                <a:lnTo>
                  <a:pt x="4320" y="720"/>
                </a:lnTo>
                <a:lnTo>
                  <a:pt x="4320" y="672"/>
                </a:lnTo>
                <a:lnTo>
                  <a:pt x="240" y="672"/>
                </a:lnTo>
                <a:lnTo>
                  <a:pt x="240" y="528"/>
                </a:lnTo>
                <a:lnTo>
                  <a:pt x="4320" y="528"/>
                </a:lnTo>
                <a:lnTo>
                  <a:pt x="4320" y="480"/>
                </a:lnTo>
                <a:lnTo>
                  <a:pt x="240" y="480"/>
                </a:lnTo>
                <a:lnTo>
                  <a:pt x="240" y="288"/>
                </a:lnTo>
                <a:lnTo>
                  <a:pt x="4320" y="288"/>
                </a:lnTo>
                <a:lnTo>
                  <a:pt x="4320" y="240"/>
                </a:lnTo>
                <a:lnTo>
                  <a:pt x="240" y="240"/>
                </a:lnTo>
                <a:lnTo>
                  <a:pt x="240" y="48"/>
                </a:lnTo>
                <a:lnTo>
                  <a:pt x="4320" y="48"/>
                </a:lnTo>
                <a:lnTo>
                  <a:pt x="4320" y="0"/>
                </a:lnTo>
                <a:lnTo>
                  <a:pt x="0" y="0"/>
                </a:lnTo>
                <a:lnTo>
                  <a:pt x="0" y="96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317" name="Freeform 5"/>
          <p:cNvSpPr>
            <a:spLocks/>
          </p:cNvSpPr>
          <p:nvPr/>
        </p:nvSpPr>
        <p:spPr bwMode="auto">
          <a:xfrm flipH="1">
            <a:off x="2743200" y="2057400"/>
            <a:ext cx="4191000" cy="4114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2592"/>
              </a:cxn>
              <a:cxn ang="0">
                <a:pos x="4320" y="2592"/>
              </a:cxn>
              <a:cxn ang="0">
                <a:pos x="4320" y="2544"/>
              </a:cxn>
              <a:cxn ang="0">
                <a:pos x="240" y="2544"/>
              </a:cxn>
              <a:cxn ang="0">
                <a:pos x="240" y="2400"/>
              </a:cxn>
              <a:cxn ang="0">
                <a:pos x="4320" y="2400"/>
              </a:cxn>
              <a:cxn ang="0">
                <a:pos x="4320" y="2352"/>
              </a:cxn>
              <a:cxn ang="0">
                <a:pos x="240" y="2352"/>
              </a:cxn>
              <a:cxn ang="0">
                <a:pos x="240" y="2208"/>
              </a:cxn>
              <a:cxn ang="0">
                <a:pos x="4320" y="2208"/>
              </a:cxn>
              <a:cxn ang="0">
                <a:pos x="4320" y="2160"/>
              </a:cxn>
              <a:cxn ang="0">
                <a:pos x="240" y="2160"/>
              </a:cxn>
              <a:cxn ang="0">
                <a:pos x="240" y="1968"/>
              </a:cxn>
              <a:cxn ang="0">
                <a:pos x="4320" y="1968"/>
              </a:cxn>
              <a:cxn ang="0">
                <a:pos x="4320" y="1920"/>
              </a:cxn>
              <a:cxn ang="0">
                <a:pos x="240" y="1920"/>
              </a:cxn>
              <a:cxn ang="0">
                <a:pos x="240" y="1728"/>
              </a:cxn>
              <a:cxn ang="0">
                <a:pos x="4320" y="1728"/>
              </a:cxn>
              <a:cxn ang="0">
                <a:pos x="4320" y="1680"/>
              </a:cxn>
              <a:cxn ang="0">
                <a:pos x="240" y="1680"/>
              </a:cxn>
              <a:cxn ang="0">
                <a:pos x="240" y="1488"/>
              </a:cxn>
              <a:cxn ang="0">
                <a:pos x="4320" y="1488"/>
              </a:cxn>
              <a:cxn ang="0">
                <a:pos x="4320" y="1440"/>
              </a:cxn>
              <a:cxn ang="0">
                <a:pos x="240" y="1440"/>
              </a:cxn>
              <a:cxn ang="0">
                <a:pos x="240" y="1248"/>
              </a:cxn>
              <a:cxn ang="0">
                <a:pos x="4320" y="1248"/>
              </a:cxn>
              <a:cxn ang="0">
                <a:pos x="4320" y="1152"/>
              </a:cxn>
              <a:cxn ang="0">
                <a:pos x="240" y="1152"/>
              </a:cxn>
              <a:cxn ang="0">
                <a:pos x="240" y="960"/>
              </a:cxn>
              <a:cxn ang="0">
                <a:pos x="4320" y="960"/>
              </a:cxn>
              <a:cxn ang="0">
                <a:pos x="4320" y="912"/>
              </a:cxn>
              <a:cxn ang="0">
                <a:pos x="240" y="912"/>
              </a:cxn>
              <a:cxn ang="0">
                <a:pos x="240" y="768"/>
              </a:cxn>
              <a:cxn ang="0">
                <a:pos x="4320" y="720"/>
              </a:cxn>
              <a:cxn ang="0">
                <a:pos x="4320" y="672"/>
              </a:cxn>
              <a:cxn ang="0">
                <a:pos x="240" y="672"/>
              </a:cxn>
              <a:cxn ang="0">
                <a:pos x="240" y="528"/>
              </a:cxn>
              <a:cxn ang="0">
                <a:pos x="4320" y="528"/>
              </a:cxn>
              <a:cxn ang="0">
                <a:pos x="4320" y="480"/>
              </a:cxn>
              <a:cxn ang="0">
                <a:pos x="240" y="480"/>
              </a:cxn>
              <a:cxn ang="0">
                <a:pos x="240" y="288"/>
              </a:cxn>
              <a:cxn ang="0">
                <a:pos x="4320" y="288"/>
              </a:cxn>
              <a:cxn ang="0">
                <a:pos x="4320" y="240"/>
              </a:cxn>
              <a:cxn ang="0">
                <a:pos x="240" y="240"/>
              </a:cxn>
              <a:cxn ang="0">
                <a:pos x="240" y="48"/>
              </a:cxn>
              <a:cxn ang="0">
                <a:pos x="4320" y="48"/>
              </a:cxn>
              <a:cxn ang="0">
                <a:pos x="4320" y="0"/>
              </a:cxn>
              <a:cxn ang="0">
                <a:pos x="0" y="0"/>
              </a:cxn>
              <a:cxn ang="0">
                <a:pos x="0" y="96"/>
              </a:cxn>
            </a:cxnLst>
            <a:rect l="0" t="0" r="r" b="b"/>
            <a:pathLst>
              <a:path w="4320" h="2592">
                <a:moveTo>
                  <a:pt x="0" y="96"/>
                </a:moveTo>
                <a:lnTo>
                  <a:pt x="0" y="2592"/>
                </a:lnTo>
                <a:lnTo>
                  <a:pt x="4320" y="2592"/>
                </a:lnTo>
                <a:lnTo>
                  <a:pt x="4320" y="2544"/>
                </a:lnTo>
                <a:lnTo>
                  <a:pt x="240" y="2544"/>
                </a:lnTo>
                <a:lnTo>
                  <a:pt x="240" y="2400"/>
                </a:lnTo>
                <a:lnTo>
                  <a:pt x="4320" y="2400"/>
                </a:lnTo>
                <a:lnTo>
                  <a:pt x="4320" y="2352"/>
                </a:lnTo>
                <a:lnTo>
                  <a:pt x="240" y="2352"/>
                </a:lnTo>
                <a:lnTo>
                  <a:pt x="240" y="2208"/>
                </a:lnTo>
                <a:lnTo>
                  <a:pt x="4320" y="2208"/>
                </a:lnTo>
                <a:lnTo>
                  <a:pt x="4320" y="2160"/>
                </a:lnTo>
                <a:lnTo>
                  <a:pt x="240" y="2160"/>
                </a:lnTo>
                <a:lnTo>
                  <a:pt x="240" y="1968"/>
                </a:lnTo>
                <a:lnTo>
                  <a:pt x="4320" y="1968"/>
                </a:lnTo>
                <a:lnTo>
                  <a:pt x="4320" y="1920"/>
                </a:lnTo>
                <a:lnTo>
                  <a:pt x="240" y="1920"/>
                </a:lnTo>
                <a:lnTo>
                  <a:pt x="240" y="1728"/>
                </a:lnTo>
                <a:lnTo>
                  <a:pt x="4320" y="1728"/>
                </a:lnTo>
                <a:lnTo>
                  <a:pt x="4320" y="1680"/>
                </a:lnTo>
                <a:lnTo>
                  <a:pt x="240" y="1680"/>
                </a:lnTo>
                <a:lnTo>
                  <a:pt x="240" y="1488"/>
                </a:lnTo>
                <a:lnTo>
                  <a:pt x="4320" y="1488"/>
                </a:lnTo>
                <a:lnTo>
                  <a:pt x="4320" y="1440"/>
                </a:lnTo>
                <a:lnTo>
                  <a:pt x="240" y="1440"/>
                </a:lnTo>
                <a:lnTo>
                  <a:pt x="240" y="1248"/>
                </a:lnTo>
                <a:lnTo>
                  <a:pt x="4320" y="1248"/>
                </a:lnTo>
                <a:lnTo>
                  <a:pt x="4320" y="1152"/>
                </a:lnTo>
                <a:lnTo>
                  <a:pt x="240" y="1152"/>
                </a:lnTo>
                <a:lnTo>
                  <a:pt x="240" y="960"/>
                </a:lnTo>
                <a:lnTo>
                  <a:pt x="4320" y="960"/>
                </a:lnTo>
                <a:lnTo>
                  <a:pt x="4320" y="912"/>
                </a:lnTo>
                <a:lnTo>
                  <a:pt x="240" y="912"/>
                </a:lnTo>
                <a:lnTo>
                  <a:pt x="240" y="768"/>
                </a:lnTo>
                <a:lnTo>
                  <a:pt x="4320" y="720"/>
                </a:lnTo>
                <a:lnTo>
                  <a:pt x="4320" y="672"/>
                </a:lnTo>
                <a:lnTo>
                  <a:pt x="240" y="672"/>
                </a:lnTo>
                <a:lnTo>
                  <a:pt x="240" y="528"/>
                </a:lnTo>
                <a:lnTo>
                  <a:pt x="4320" y="528"/>
                </a:lnTo>
                <a:lnTo>
                  <a:pt x="4320" y="480"/>
                </a:lnTo>
                <a:lnTo>
                  <a:pt x="240" y="480"/>
                </a:lnTo>
                <a:lnTo>
                  <a:pt x="240" y="288"/>
                </a:lnTo>
                <a:lnTo>
                  <a:pt x="4320" y="288"/>
                </a:lnTo>
                <a:lnTo>
                  <a:pt x="4320" y="240"/>
                </a:lnTo>
                <a:lnTo>
                  <a:pt x="240" y="240"/>
                </a:lnTo>
                <a:lnTo>
                  <a:pt x="240" y="48"/>
                </a:lnTo>
                <a:lnTo>
                  <a:pt x="4320" y="48"/>
                </a:lnTo>
                <a:lnTo>
                  <a:pt x="4320" y="0"/>
                </a:lnTo>
                <a:lnTo>
                  <a:pt x="0" y="0"/>
                </a:lnTo>
                <a:lnTo>
                  <a:pt x="0" y="96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24000"/>
            <a:ext cx="8125408" cy="5334000"/>
          </a:xfrm>
        </p:spPr>
        <p:txBody>
          <a:bodyPr/>
          <a:lstStyle/>
          <a:p>
            <a:r>
              <a:rPr lang="en-US" dirty="0" smtClean="0"/>
              <a:t>GND/Supply noise:</a:t>
            </a:r>
          </a:p>
          <a:p>
            <a:pPr lvl="1"/>
            <a:r>
              <a:rPr lang="en-US" dirty="0" smtClean="0"/>
              <a:t>Current rushing on and off of GND and power plane</a:t>
            </a:r>
          </a:p>
          <a:p>
            <a:r>
              <a:rPr lang="en-US" dirty="0" smtClean="0"/>
              <a:t>Signal noise:</a:t>
            </a:r>
          </a:p>
          <a:p>
            <a:pPr lvl="1"/>
            <a:r>
              <a:rPr lang="en-US" dirty="0" smtClean="0"/>
              <a:t>Capacitive coupling</a:t>
            </a:r>
          </a:p>
          <a:p>
            <a:pPr lvl="1"/>
            <a:r>
              <a:rPr lang="en-US" dirty="0" smtClean="0"/>
              <a:t>IR drop</a:t>
            </a:r>
          </a:p>
          <a:p>
            <a:r>
              <a:rPr lang="en-US" dirty="0" smtClean="0"/>
              <a:t>Intrinsic noise</a:t>
            </a:r>
          </a:p>
          <a:p>
            <a:pPr lvl="1"/>
            <a:r>
              <a:rPr lang="en-US" dirty="0" smtClean="0"/>
              <a:t>Current doesn't flow smoothly</a:t>
            </a:r>
          </a:p>
          <a:p>
            <a:pPr lvl="1"/>
            <a:endParaRPr lang="en-US" dirty="0"/>
          </a:p>
          <a:p>
            <a:endParaRPr lang="en-US" sz="2000" dirty="0" smtClean="0"/>
          </a:p>
          <a:p>
            <a:r>
              <a:rPr lang="en-US" dirty="0" smtClean="0"/>
              <a:t>Many digital logic families cause A LOT of GND and supply noise. They need to be robust.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 dirty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C272C4-5224-484E-A79C-8735C8BCE695}" type="slidenum">
              <a:rPr lang="en-US"/>
              <a:pPr/>
              <a:t>90</a:t>
            </a:fld>
            <a:endParaRPr lang="en-US"/>
          </a:p>
        </p:txBody>
      </p:sp>
      <p:sp>
        <p:nvSpPr>
          <p:cNvPr id="40965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4318000" cy="914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Capacitance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35038" y="1652588"/>
            <a:ext cx="7958137" cy="4513262"/>
            <a:chOff x="589" y="1041"/>
            <a:chExt cx="5013" cy="2843"/>
          </a:xfrm>
        </p:grpSpPr>
        <p:sp>
          <p:nvSpPr>
            <p:cNvPr id="40998" name="Rectangle 4"/>
            <p:cNvSpPr>
              <a:spLocks noChangeArrowheads="1"/>
            </p:cNvSpPr>
            <p:nvPr/>
          </p:nvSpPr>
          <p:spPr bwMode="auto">
            <a:xfrm>
              <a:off x="2372" y="2618"/>
              <a:ext cx="12" cy="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Rectangle 5"/>
            <p:cNvSpPr>
              <a:spLocks noChangeArrowheads="1"/>
            </p:cNvSpPr>
            <p:nvPr/>
          </p:nvSpPr>
          <p:spPr bwMode="auto">
            <a:xfrm>
              <a:off x="2372" y="2907"/>
              <a:ext cx="12" cy="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Rectangle 6"/>
            <p:cNvSpPr>
              <a:spLocks noChangeArrowheads="1"/>
            </p:cNvSpPr>
            <p:nvPr/>
          </p:nvSpPr>
          <p:spPr bwMode="auto">
            <a:xfrm>
              <a:off x="3989" y="2919"/>
              <a:ext cx="6" cy="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Rectangle 7"/>
            <p:cNvSpPr>
              <a:spLocks noChangeArrowheads="1"/>
            </p:cNvSpPr>
            <p:nvPr/>
          </p:nvSpPr>
          <p:spPr bwMode="auto">
            <a:xfrm>
              <a:off x="3989" y="2642"/>
              <a:ext cx="6" cy="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Rectangle 8"/>
            <p:cNvSpPr>
              <a:spLocks noChangeArrowheads="1"/>
            </p:cNvSpPr>
            <p:nvPr/>
          </p:nvSpPr>
          <p:spPr bwMode="auto">
            <a:xfrm>
              <a:off x="3983" y="3063"/>
              <a:ext cx="12" cy="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1003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9" y="1041"/>
              <a:ext cx="5013" cy="2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04" name="Rectangle 10"/>
            <p:cNvSpPr>
              <a:spLocks noChangeArrowheads="1"/>
            </p:cNvSpPr>
            <p:nvPr/>
          </p:nvSpPr>
          <p:spPr bwMode="auto">
            <a:xfrm>
              <a:off x="1451" y="1525"/>
              <a:ext cx="499" cy="31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Rectangle 11"/>
            <p:cNvSpPr>
              <a:spLocks noChangeArrowheads="1"/>
            </p:cNvSpPr>
            <p:nvPr/>
          </p:nvSpPr>
          <p:spPr bwMode="auto">
            <a:xfrm>
              <a:off x="4263" y="1525"/>
              <a:ext cx="499" cy="31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804025" y="3608388"/>
            <a:ext cx="358775" cy="649287"/>
            <a:chOff x="1134" y="2931"/>
            <a:chExt cx="226" cy="409"/>
          </a:xfrm>
        </p:grpSpPr>
        <p:sp>
          <p:nvSpPr>
            <p:cNvPr id="40994" name="Line 13"/>
            <p:cNvSpPr>
              <a:spLocks noChangeShapeType="1"/>
            </p:cNvSpPr>
            <p:nvPr/>
          </p:nvSpPr>
          <p:spPr bwMode="auto">
            <a:xfrm>
              <a:off x="1134" y="3098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14"/>
            <p:cNvSpPr>
              <a:spLocks noChangeShapeType="1"/>
            </p:cNvSpPr>
            <p:nvPr/>
          </p:nvSpPr>
          <p:spPr bwMode="auto">
            <a:xfrm>
              <a:off x="1134" y="3154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15"/>
            <p:cNvSpPr>
              <a:spLocks noChangeShapeType="1"/>
            </p:cNvSpPr>
            <p:nvPr/>
          </p:nvSpPr>
          <p:spPr bwMode="auto">
            <a:xfrm flipV="1">
              <a:off x="1260" y="3154"/>
              <a:ext cx="0" cy="18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16"/>
            <p:cNvSpPr>
              <a:spLocks noChangeShapeType="1"/>
            </p:cNvSpPr>
            <p:nvPr/>
          </p:nvSpPr>
          <p:spPr bwMode="auto">
            <a:xfrm flipV="1">
              <a:off x="1260" y="2931"/>
              <a:ext cx="0" cy="16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555875" y="3608388"/>
            <a:ext cx="358775" cy="649287"/>
            <a:chOff x="1134" y="2931"/>
            <a:chExt cx="226" cy="409"/>
          </a:xfrm>
        </p:grpSpPr>
        <p:sp>
          <p:nvSpPr>
            <p:cNvPr id="40990" name="Line 18"/>
            <p:cNvSpPr>
              <a:spLocks noChangeShapeType="1"/>
            </p:cNvSpPr>
            <p:nvPr/>
          </p:nvSpPr>
          <p:spPr bwMode="auto">
            <a:xfrm>
              <a:off x="1134" y="3098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19"/>
            <p:cNvSpPr>
              <a:spLocks noChangeShapeType="1"/>
            </p:cNvSpPr>
            <p:nvPr/>
          </p:nvSpPr>
          <p:spPr bwMode="auto">
            <a:xfrm>
              <a:off x="1134" y="3154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20"/>
            <p:cNvSpPr>
              <a:spLocks noChangeShapeType="1"/>
            </p:cNvSpPr>
            <p:nvPr/>
          </p:nvSpPr>
          <p:spPr bwMode="auto">
            <a:xfrm flipV="1">
              <a:off x="1260" y="3154"/>
              <a:ext cx="0" cy="18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21"/>
            <p:cNvSpPr>
              <a:spLocks noChangeShapeType="1"/>
            </p:cNvSpPr>
            <p:nvPr/>
          </p:nvSpPr>
          <p:spPr bwMode="auto">
            <a:xfrm flipV="1">
              <a:off x="1260" y="2931"/>
              <a:ext cx="0" cy="16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9" name="Rectangle 22"/>
          <p:cNvSpPr>
            <a:spLocks noChangeArrowheads="1"/>
          </p:cNvSpPr>
          <p:nvPr/>
        </p:nvSpPr>
        <p:spPr bwMode="auto">
          <a:xfrm>
            <a:off x="3708400" y="3141663"/>
            <a:ext cx="2376488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824413" y="2997200"/>
            <a:ext cx="358775" cy="649288"/>
            <a:chOff x="1134" y="2931"/>
            <a:chExt cx="226" cy="409"/>
          </a:xfrm>
        </p:grpSpPr>
        <p:sp>
          <p:nvSpPr>
            <p:cNvPr id="40986" name="Line 24"/>
            <p:cNvSpPr>
              <a:spLocks noChangeShapeType="1"/>
            </p:cNvSpPr>
            <p:nvPr/>
          </p:nvSpPr>
          <p:spPr bwMode="auto">
            <a:xfrm>
              <a:off x="1134" y="3098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25"/>
            <p:cNvSpPr>
              <a:spLocks noChangeShapeType="1"/>
            </p:cNvSpPr>
            <p:nvPr/>
          </p:nvSpPr>
          <p:spPr bwMode="auto">
            <a:xfrm>
              <a:off x="1134" y="3154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26"/>
            <p:cNvSpPr>
              <a:spLocks noChangeShapeType="1"/>
            </p:cNvSpPr>
            <p:nvPr/>
          </p:nvSpPr>
          <p:spPr bwMode="auto">
            <a:xfrm flipV="1">
              <a:off x="1260" y="3154"/>
              <a:ext cx="0" cy="18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27"/>
            <p:cNvSpPr>
              <a:spLocks noChangeShapeType="1"/>
            </p:cNvSpPr>
            <p:nvPr/>
          </p:nvSpPr>
          <p:spPr bwMode="auto">
            <a:xfrm flipV="1">
              <a:off x="1260" y="2931"/>
              <a:ext cx="0" cy="16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 rot="1354622">
            <a:off x="3635375" y="2924175"/>
            <a:ext cx="358775" cy="649288"/>
            <a:chOff x="1134" y="2931"/>
            <a:chExt cx="226" cy="409"/>
          </a:xfrm>
        </p:grpSpPr>
        <p:sp>
          <p:nvSpPr>
            <p:cNvPr id="40982" name="Line 29"/>
            <p:cNvSpPr>
              <a:spLocks noChangeShapeType="1"/>
            </p:cNvSpPr>
            <p:nvPr/>
          </p:nvSpPr>
          <p:spPr bwMode="auto">
            <a:xfrm>
              <a:off x="1134" y="3098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30"/>
            <p:cNvSpPr>
              <a:spLocks noChangeShapeType="1"/>
            </p:cNvSpPr>
            <p:nvPr/>
          </p:nvSpPr>
          <p:spPr bwMode="auto">
            <a:xfrm>
              <a:off x="1134" y="3154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31"/>
            <p:cNvSpPr>
              <a:spLocks noChangeShapeType="1"/>
            </p:cNvSpPr>
            <p:nvPr/>
          </p:nvSpPr>
          <p:spPr bwMode="auto">
            <a:xfrm flipV="1">
              <a:off x="1260" y="3154"/>
              <a:ext cx="0" cy="18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32"/>
            <p:cNvSpPr>
              <a:spLocks noChangeShapeType="1"/>
            </p:cNvSpPr>
            <p:nvPr/>
          </p:nvSpPr>
          <p:spPr bwMode="auto">
            <a:xfrm flipV="1">
              <a:off x="1260" y="2931"/>
              <a:ext cx="0" cy="16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 rot="-1545981">
            <a:off x="5903913" y="2997200"/>
            <a:ext cx="358775" cy="649288"/>
            <a:chOff x="1134" y="2931"/>
            <a:chExt cx="226" cy="409"/>
          </a:xfrm>
        </p:grpSpPr>
        <p:sp>
          <p:nvSpPr>
            <p:cNvPr id="40978" name="Line 34"/>
            <p:cNvSpPr>
              <a:spLocks noChangeShapeType="1"/>
            </p:cNvSpPr>
            <p:nvPr/>
          </p:nvSpPr>
          <p:spPr bwMode="auto">
            <a:xfrm>
              <a:off x="1134" y="3098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35"/>
            <p:cNvSpPr>
              <a:spLocks noChangeShapeType="1"/>
            </p:cNvSpPr>
            <p:nvPr/>
          </p:nvSpPr>
          <p:spPr bwMode="auto">
            <a:xfrm>
              <a:off x="1134" y="3154"/>
              <a:ext cx="2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36"/>
            <p:cNvSpPr>
              <a:spLocks noChangeShapeType="1"/>
            </p:cNvSpPr>
            <p:nvPr/>
          </p:nvSpPr>
          <p:spPr bwMode="auto">
            <a:xfrm flipV="1">
              <a:off x="1260" y="3154"/>
              <a:ext cx="0" cy="18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37"/>
            <p:cNvSpPr>
              <a:spLocks noChangeShapeType="1"/>
            </p:cNvSpPr>
            <p:nvPr/>
          </p:nvSpPr>
          <p:spPr bwMode="auto">
            <a:xfrm flipV="1">
              <a:off x="1260" y="2931"/>
              <a:ext cx="0" cy="16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9190" name="Text Box 38"/>
          <p:cNvSpPr txBox="1">
            <a:spLocks noChangeArrowheads="1"/>
          </p:cNvSpPr>
          <p:nvPr/>
        </p:nvSpPr>
        <p:spPr bwMode="auto">
          <a:xfrm>
            <a:off x="1295400" y="4149725"/>
            <a:ext cx="153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Diffusion</a:t>
            </a:r>
          </a:p>
          <a:p>
            <a:pPr algn="ctr"/>
            <a:r>
              <a:rPr lang="en-US"/>
              <a:t>Capacitance</a:t>
            </a:r>
          </a:p>
        </p:txBody>
      </p:sp>
      <p:sp>
        <p:nvSpPr>
          <p:cNvPr id="689191" name="Text Box 39"/>
          <p:cNvSpPr txBox="1">
            <a:spLocks noChangeArrowheads="1"/>
          </p:cNvSpPr>
          <p:nvPr/>
        </p:nvSpPr>
        <p:spPr bwMode="auto">
          <a:xfrm>
            <a:off x="7164388" y="4184650"/>
            <a:ext cx="153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Diffusion</a:t>
            </a:r>
          </a:p>
          <a:p>
            <a:pPr algn="ctr"/>
            <a:r>
              <a:rPr lang="en-US"/>
              <a:t>Capacitance</a:t>
            </a:r>
          </a:p>
        </p:txBody>
      </p:sp>
      <p:sp>
        <p:nvSpPr>
          <p:cNvPr id="689192" name="Text Box 40"/>
          <p:cNvSpPr txBox="1">
            <a:spLocks noChangeArrowheads="1"/>
          </p:cNvSpPr>
          <p:nvPr/>
        </p:nvSpPr>
        <p:spPr bwMode="auto">
          <a:xfrm>
            <a:off x="4719638" y="1628775"/>
            <a:ext cx="1809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Channel (Gate)</a:t>
            </a:r>
          </a:p>
          <a:p>
            <a:pPr algn="ctr"/>
            <a:r>
              <a:rPr lang="en-US"/>
              <a:t>Capacitance</a:t>
            </a:r>
          </a:p>
        </p:txBody>
      </p:sp>
      <p:sp>
        <p:nvSpPr>
          <p:cNvPr id="689193" name="Text Box 41"/>
          <p:cNvSpPr txBox="1">
            <a:spLocks noChangeArrowheads="1"/>
          </p:cNvSpPr>
          <p:nvPr/>
        </p:nvSpPr>
        <p:spPr bwMode="auto">
          <a:xfrm>
            <a:off x="6119813" y="23495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Physical</a:t>
            </a:r>
          </a:p>
          <a:p>
            <a:pPr algn="ctr"/>
            <a:r>
              <a:rPr lang="en-US"/>
              <a:t>(Overlap)</a:t>
            </a:r>
          </a:p>
          <a:p>
            <a:pPr algn="ctr"/>
            <a:r>
              <a:rPr lang="en-US"/>
              <a:t>Capacitance</a:t>
            </a:r>
          </a:p>
        </p:txBody>
      </p:sp>
      <p:sp>
        <p:nvSpPr>
          <p:cNvPr id="689194" name="Text Box 42"/>
          <p:cNvSpPr txBox="1">
            <a:spLocks noChangeArrowheads="1"/>
          </p:cNvSpPr>
          <p:nvPr/>
        </p:nvSpPr>
        <p:spPr bwMode="auto">
          <a:xfrm>
            <a:off x="2178050" y="2312988"/>
            <a:ext cx="15303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Physical</a:t>
            </a:r>
          </a:p>
          <a:p>
            <a:pPr algn="ctr"/>
            <a:r>
              <a:rPr lang="en-US"/>
              <a:t>(Overlap)</a:t>
            </a:r>
          </a:p>
          <a:p>
            <a:pPr algn="ctr"/>
            <a:r>
              <a:rPr lang="en-US"/>
              <a:t>Capacitance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5918" y="3744766"/>
            <a:ext cx="83548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CSB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78427" y="3760143"/>
            <a:ext cx="8531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CDB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21637" y="2444170"/>
            <a:ext cx="11657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CGD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OV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53934" y="2446700"/>
            <a:ext cx="11657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CGS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OV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57740" y="3670301"/>
            <a:ext cx="1627148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CGC</a:t>
            </a:r>
          </a:p>
          <a:p>
            <a:r>
              <a:rPr lang="en-US" sz="2400" b="1" baseline="-25000" dirty="0" smtClean="0">
                <a:solidFill>
                  <a:srgbClr val="FF0000"/>
                </a:solidFill>
              </a:rPr>
              <a:t>(Different for different regions of operation)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64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5D6347-11CF-43E7-896E-24759186FF96}" type="slidenum">
              <a:rPr lang="en-US"/>
              <a:pPr/>
              <a:t>91</a:t>
            </a:fld>
            <a:endParaRPr lang="en-US"/>
          </a:p>
        </p:txBody>
      </p:sp>
      <p:sp>
        <p:nvSpPr>
          <p:cNvPr id="43013" name="AutoShape 2"/>
          <p:cNvSpPr>
            <a:spLocks noGrp="1" noChangeArrowheads="1"/>
          </p:cNvSpPr>
          <p:nvPr>
            <p:ph type="title"/>
          </p:nvPr>
        </p:nvSpPr>
        <p:spPr>
          <a:xfrm>
            <a:off x="384048" y="304800"/>
            <a:ext cx="8759952" cy="762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3200" dirty="0" smtClean="0"/>
              <a:t>Three sources of capacitance in MOSFETs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MOS structure</a:t>
            </a:r>
          </a:p>
          <a:p>
            <a:pPr lvl="1" eaLnBrk="1" hangingPunct="1"/>
            <a:r>
              <a:rPr lang="en-US" dirty="0" smtClean="0"/>
              <a:t>Two conductors separated by insulator</a:t>
            </a:r>
          </a:p>
          <a:p>
            <a:pPr eaLnBrk="1" hangingPunct="1"/>
            <a:r>
              <a:rPr lang="en-US" dirty="0" smtClean="0"/>
              <a:t>Channel charge</a:t>
            </a:r>
          </a:p>
          <a:p>
            <a:pPr lvl="1" eaLnBrk="1" hangingPunct="1"/>
            <a:r>
              <a:rPr lang="en-US" dirty="0" smtClean="0"/>
              <a:t>Channel (either charge or substrate) forms second plate</a:t>
            </a:r>
          </a:p>
          <a:p>
            <a:pPr eaLnBrk="1" hangingPunct="1"/>
            <a:r>
              <a:rPr lang="en-US" dirty="0" smtClean="0"/>
              <a:t>Depletion region</a:t>
            </a:r>
          </a:p>
          <a:p>
            <a:pPr lvl="1" eaLnBrk="1" hangingPunct="1"/>
            <a:r>
              <a:rPr lang="en-US" dirty="0" smtClean="0"/>
              <a:t>PN junctions</a:t>
            </a:r>
          </a:p>
        </p:txBody>
      </p:sp>
    </p:spTree>
    <p:extLst>
      <p:ext uri="{BB962C8B-B14F-4D97-AF65-F5344CB8AC3E}">
        <p14:creationId xmlns:p14="http://schemas.microsoft.com/office/powerpoint/2010/main" val="11290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6EDD70-BB52-46AF-9890-0225D78FBB00}" type="slidenum">
              <a:rPr lang="en-US"/>
              <a:pPr/>
              <a:t>92</a:t>
            </a:fld>
            <a:endParaRPr lang="en-US"/>
          </a:p>
        </p:txBody>
      </p:sp>
      <p:sp>
        <p:nvSpPr>
          <p:cNvPr id="44037" name="AutoShape 2"/>
          <p:cNvSpPr>
            <a:spLocks noGrp="1" noChangeArrowheads="1"/>
          </p:cNvSpPr>
          <p:nvPr>
            <p:ph type="title"/>
          </p:nvPr>
        </p:nvSpPr>
        <p:spPr>
          <a:xfrm>
            <a:off x="725488" y="511175"/>
            <a:ext cx="7086600" cy="685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Basic MOS Structure Capacitance </a:t>
            </a:r>
            <a:br>
              <a:rPr lang="en-US" sz="3200" dirty="0" smtClean="0"/>
            </a:br>
            <a:r>
              <a:rPr lang="en-US" sz="3200" dirty="0" smtClean="0"/>
              <a:t>C</a:t>
            </a:r>
            <a:r>
              <a:rPr lang="en-US" sz="3200" b="0" baseline="-25000" dirty="0" smtClean="0"/>
              <a:t>GS</a:t>
            </a:r>
            <a:r>
              <a:rPr lang="en-US" sz="3200" dirty="0" smtClean="0"/>
              <a:t> = C</a:t>
            </a:r>
            <a:r>
              <a:rPr lang="en-US" sz="3200" b="0" baseline="-25000" dirty="0" smtClean="0"/>
              <a:t>GS0</a:t>
            </a:r>
            <a:r>
              <a:rPr lang="en-US" sz="3200" dirty="0" smtClean="0"/>
              <a:t>W, C</a:t>
            </a:r>
            <a:r>
              <a:rPr lang="en-US" sz="3200" b="0" baseline="-25000" dirty="0" smtClean="0"/>
              <a:t>GD</a:t>
            </a:r>
            <a:r>
              <a:rPr lang="en-US" sz="3200" dirty="0" smtClean="0"/>
              <a:t> = C</a:t>
            </a:r>
            <a:r>
              <a:rPr lang="en-US" sz="3200" b="0" baseline="-25000" dirty="0" smtClean="0"/>
              <a:t>GD0</a:t>
            </a:r>
            <a:r>
              <a:rPr lang="en-US" sz="3200" dirty="0" smtClean="0"/>
              <a:t>W</a:t>
            </a:r>
            <a:endParaRPr lang="en-US" dirty="0" smtClean="0"/>
          </a:p>
        </p:txBody>
      </p:sp>
      <p:sp>
        <p:nvSpPr>
          <p:cNvPr id="44038" name="AutoShape 3"/>
          <p:cNvSpPr>
            <a:spLocks noChangeAspect="1" noChangeArrowheads="1" noTextEdit="1"/>
          </p:cNvSpPr>
          <p:nvPr/>
        </p:nvSpPr>
        <p:spPr bwMode="auto">
          <a:xfrm>
            <a:off x="3095625" y="1679575"/>
            <a:ext cx="417671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24200" y="4784725"/>
            <a:ext cx="4133850" cy="1563688"/>
            <a:chOff x="1458" y="3220"/>
            <a:chExt cx="2604" cy="985"/>
          </a:xfrm>
        </p:grpSpPr>
        <p:sp>
          <p:nvSpPr>
            <p:cNvPr id="44081" name="Freeform 5"/>
            <p:cNvSpPr>
              <a:spLocks/>
            </p:cNvSpPr>
            <p:nvPr/>
          </p:nvSpPr>
          <p:spPr bwMode="auto">
            <a:xfrm>
              <a:off x="1458" y="3594"/>
              <a:ext cx="1009" cy="361"/>
            </a:xfrm>
            <a:custGeom>
              <a:avLst/>
              <a:gdLst>
                <a:gd name="T0" fmla="*/ 0 w 229"/>
                <a:gd name="T1" fmla="*/ 0 h 82"/>
                <a:gd name="T2" fmla="*/ 19590 w 229"/>
                <a:gd name="T3" fmla="*/ 0 h 82"/>
                <a:gd name="T4" fmla="*/ 19162 w 229"/>
                <a:gd name="T5" fmla="*/ 3839 h 82"/>
                <a:gd name="T6" fmla="*/ 16677 w 229"/>
                <a:gd name="T7" fmla="*/ 6397 h 82"/>
                <a:gd name="T8" fmla="*/ 11297 w 229"/>
                <a:gd name="T9" fmla="*/ 6995 h 82"/>
                <a:gd name="T10" fmla="*/ 0 w 229"/>
                <a:gd name="T11" fmla="*/ 6995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9"/>
                <a:gd name="T19" fmla="*/ 0 h 82"/>
                <a:gd name="T20" fmla="*/ 229 w 22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9" h="82">
                  <a:moveTo>
                    <a:pt x="0" y="0"/>
                  </a:moveTo>
                  <a:cubicBezTo>
                    <a:pt x="229" y="0"/>
                    <a:pt x="229" y="0"/>
                    <a:pt x="229" y="0"/>
                  </a:cubicBezTo>
                  <a:cubicBezTo>
                    <a:pt x="229" y="0"/>
                    <a:pt x="224" y="43"/>
                    <a:pt x="224" y="45"/>
                  </a:cubicBezTo>
                  <a:cubicBezTo>
                    <a:pt x="224" y="45"/>
                    <a:pt x="220" y="65"/>
                    <a:pt x="195" y="75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0" y="82"/>
                    <a:pt x="0" y="82"/>
                    <a:pt x="0" y="82"/>
                  </a:cubicBezTo>
                </a:path>
              </a:pathLst>
            </a:custGeom>
            <a:solidFill>
              <a:schemeClr val="hlink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Freeform 6"/>
            <p:cNvSpPr>
              <a:spLocks/>
            </p:cNvSpPr>
            <p:nvPr/>
          </p:nvSpPr>
          <p:spPr bwMode="auto">
            <a:xfrm>
              <a:off x="1458" y="3594"/>
              <a:ext cx="1009" cy="361"/>
            </a:xfrm>
            <a:custGeom>
              <a:avLst/>
              <a:gdLst>
                <a:gd name="T0" fmla="*/ 0 w 229"/>
                <a:gd name="T1" fmla="*/ 0 h 82"/>
                <a:gd name="T2" fmla="*/ 19590 w 229"/>
                <a:gd name="T3" fmla="*/ 0 h 82"/>
                <a:gd name="T4" fmla="*/ 19162 w 229"/>
                <a:gd name="T5" fmla="*/ 3839 h 82"/>
                <a:gd name="T6" fmla="*/ 16677 w 229"/>
                <a:gd name="T7" fmla="*/ 6397 h 82"/>
                <a:gd name="T8" fmla="*/ 11297 w 229"/>
                <a:gd name="T9" fmla="*/ 6995 h 82"/>
                <a:gd name="T10" fmla="*/ 0 w 229"/>
                <a:gd name="T11" fmla="*/ 6995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9"/>
                <a:gd name="T19" fmla="*/ 0 h 82"/>
                <a:gd name="T20" fmla="*/ 229 w 22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9" h="82">
                  <a:moveTo>
                    <a:pt x="0" y="0"/>
                  </a:moveTo>
                  <a:cubicBezTo>
                    <a:pt x="229" y="0"/>
                    <a:pt x="229" y="0"/>
                    <a:pt x="229" y="0"/>
                  </a:cubicBezTo>
                  <a:cubicBezTo>
                    <a:pt x="229" y="0"/>
                    <a:pt x="224" y="43"/>
                    <a:pt x="224" y="45"/>
                  </a:cubicBezTo>
                  <a:cubicBezTo>
                    <a:pt x="224" y="45"/>
                    <a:pt x="220" y="65"/>
                    <a:pt x="195" y="75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0" y="82"/>
                    <a:pt x="0" y="82"/>
                    <a:pt x="0" y="82"/>
                  </a:cubicBez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3" name="Freeform 7"/>
            <p:cNvSpPr>
              <a:spLocks/>
            </p:cNvSpPr>
            <p:nvPr/>
          </p:nvSpPr>
          <p:spPr bwMode="auto">
            <a:xfrm>
              <a:off x="3053" y="3594"/>
              <a:ext cx="1009" cy="361"/>
            </a:xfrm>
            <a:custGeom>
              <a:avLst/>
              <a:gdLst>
                <a:gd name="T0" fmla="*/ 19590 w 229"/>
                <a:gd name="T1" fmla="*/ 0 h 82"/>
                <a:gd name="T2" fmla="*/ 0 w 229"/>
                <a:gd name="T3" fmla="*/ 0 h 82"/>
                <a:gd name="T4" fmla="*/ 427 w 229"/>
                <a:gd name="T5" fmla="*/ 3839 h 82"/>
                <a:gd name="T6" fmla="*/ 2912 w 229"/>
                <a:gd name="T7" fmla="*/ 6397 h 82"/>
                <a:gd name="T8" fmla="*/ 8288 w 229"/>
                <a:gd name="T9" fmla="*/ 6995 h 82"/>
                <a:gd name="T10" fmla="*/ 19590 w 229"/>
                <a:gd name="T11" fmla="*/ 6995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9"/>
                <a:gd name="T19" fmla="*/ 0 h 82"/>
                <a:gd name="T20" fmla="*/ 229 w 22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9" h="82">
                  <a:moveTo>
                    <a:pt x="2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43"/>
                    <a:pt x="5" y="45"/>
                  </a:cubicBezTo>
                  <a:cubicBezTo>
                    <a:pt x="5" y="45"/>
                    <a:pt x="10" y="65"/>
                    <a:pt x="34" y="75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229" y="82"/>
                    <a:pt x="229" y="82"/>
                    <a:pt x="229" y="82"/>
                  </a:cubicBezTo>
                </a:path>
              </a:pathLst>
            </a:custGeom>
            <a:solidFill>
              <a:schemeClr val="hlink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4" name="Freeform 8"/>
            <p:cNvSpPr>
              <a:spLocks/>
            </p:cNvSpPr>
            <p:nvPr/>
          </p:nvSpPr>
          <p:spPr bwMode="auto">
            <a:xfrm>
              <a:off x="3053" y="3594"/>
              <a:ext cx="1009" cy="361"/>
            </a:xfrm>
            <a:custGeom>
              <a:avLst/>
              <a:gdLst>
                <a:gd name="T0" fmla="*/ 19590 w 229"/>
                <a:gd name="T1" fmla="*/ 0 h 82"/>
                <a:gd name="T2" fmla="*/ 0 w 229"/>
                <a:gd name="T3" fmla="*/ 0 h 82"/>
                <a:gd name="T4" fmla="*/ 427 w 229"/>
                <a:gd name="T5" fmla="*/ 3839 h 82"/>
                <a:gd name="T6" fmla="*/ 2912 w 229"/>
                <a:gd name="T7" fmla="*/ 6397 h 82"/>
                <a:gd name="T8" fmla="*/ 8288 w 229"/>
                <a:gd name="T9" fmla="*/ 6995 h 82"/>
                <a:gd name="T10" fmla="*/ 19590 w 229"/>
                <a:gd name="T11" fmla="*/ 6995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9"/>
                <a:gd name="T19" fmla="*/ 0 h 82"/>
                <a:gd name="T20" fmla="*/ 229 w 22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9" h="82">
                  <a:moveTo>
                    <a:pt x="2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43"/>
                    <a:pt x="5" y="45"/>
                  </a:cubicBezTo>
                  <a:cubicBezTo>
                    <a:pt x="5" y="45"/>
                    <a:pt x="10" y="65"/>
                    <a:pt x="34" y="75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229" y="82"/>
                    <a:pt x="229" y="82"/>
                    <a:pt x="229" y="82"/>
                  </a:cubicBez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5" name="Rectangle 9"/>
            <p:cNvSpPr>
              <a:spLocks noChangeArrowheads="1"/>
            </p:cNvSpPr>
            <p:nvPr/>
          </p:nvSpPr>
          <p:spPr bwMode="auto">
            <a:xfrm>
              <a:off x="1965" y="3382"/>
              <a:ext cx="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i="1">
                  <a:solidFill>
                    <a:srgbClr val="000000"/>
                  </a:solidFill>
                </a:rPr>
                <a:t>t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86" name="Rectangle 10"/>
            <p:cNvSpPr>
              <a:spLocks noChangeArrowheads="1"/>
            </p:cNvSpPr>
            <p:nvPr/>
          </p:nvSpPr>
          <p:spPr bwMode="auto">
            <a:xfrm>
              <a:off x="2004" y="3452"/>
              <a:ext cx="11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 i="1">
                  <a:solidFill>
                    <a:srgbClr val="000000"/>
                  </a:solidFill>
                </a:rPr>
                <a:t>ox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87" name="Rectangle 11"/>
            <p:cNvSpPr>
              <a:spLocks noChangeArrowheads="1"/>
            </p:cNvSpPr>
            <p:nvPr/>
          </p:nvSpPr>
          <p:spPr bwMode="auto">
            <a:xfrm>
              <a:off x="1749" y="3665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i="1">
                  <a:solidFill>
                    <a:srgbClr val="000000"/>
                  </a:solidFill>
                </a:rPr>
                <a:t>n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88" name="Rectangle 12"/>
            <p:cNvSpPr>
              <a:spLocks noChangeArrowheads="1"/>
            </p:cNvSpPr>
            <p:nvPr/>
          </p:nvSpPr>
          <p:spPr bwMode="auto">
            <a:xfrm>
              <a:off x="1827" y="3660"/>
              <a:ext cx="6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+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89" name="Rectangle 13"/>
            <p:cNvSpPr>
              <a:spLocks noChangeArrowheads="1"/>
            </p:cNvSpPr>
            <p:nvPr/>
          </p:nvSpPr>
          <p:spPr bwMode="auto">
            <a:xfrm>
              <a:off x="3542" y="3665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i="1">
                  <a:solidFill>
                    <a:srgbClr val="000000"/>
                  </a:solidFill>
                </a:rPr>
                <a:t>n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90" name="Rectangle 14"/>
            <p:cNvSpPr>
              <a:spLocks noChangeArrowheads="1"/>
            </p:cNvSpPr>
            <p:nvPr/>
          </p:nvSpPr>
          <p:spPr bwMode="auto">
            <a:xfrm>
              <a:off x="3621" y="3660"/>
              <a:ext cx="6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+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91" name="Rectangle 15"/>
            <p:cNvSpPr>
              <a:spLocks noChangeArrowheads="1"/>
            </p:cNvSpPr>
            <p:nvPr/>
          </p:nvSpPr>
          <p:spPr bwMode="auto">
            <a:xfrm>
              <a:off x="2264" y="4032"/>
              <a:ext cx="9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82"/>
                  </a:solidFill>
                </a:rPr>
                <a:t>Cross section</a:t>
              </a:r>
            </a:p>
          </p:txBody>
        </p:sp>
        <p:sp>
          <p:nvSpPr>
            <p:cNvPr id="44092" name="Rectangle 16"/>
            <p:cNvSpPr>
              <a:spLocks noChangeArrowheads="1"/>
            </p:cNvSpPr>
            <p:nvPr/>
          </p:nvSpPr>
          <p:spPr bwMode="auto">
            <a:xfrm>
              <a:off x="2710" y="368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i="1">
                  <a:solidFill>
                    <a:srgbClr val="000000"/>
                  </a:solidFill>
                </a:rPr>
                <a:t>L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93" name="Rectangle 17"/>
            <p:cNvSpPr>
              <a:spLocks noChangeArrowheads="1"/>
            </p:cNvSpPr>
            <p:nvPr/>
          </p:nvSpPr>
          <p:spPr bwMode="auto">
            <a:xfrm>
              <a:off x="3342" y="3220"/>
              <a:ext cx="6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</a:rPr>
                <a:t>Gate oxide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94" name="Rectangle 18"/>
            <p:cNvSpPr>
              <a:spLocks noChangeArrowheads="1"/>
            </p:cNvSpPr>
            <p:nvPr/>
          </p:nvSpPr>
          <p:spPr bwMode="auto">
            <a:xfrm>
              <a:off x="2277" y="3431"/>
              <a:ext cx="970" cy="163"/>
            </a:xfrm>
            <a:prstGeom prst="rect">
              <a:avLst/>
            </a:prstGeom>
            <a:solidFill>
              <a:srgbClr val="9999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5" name="Freeform 19"/>
            <p:cNvSpPr>
              <a:spLocks/>
            </p:cNvSpPr>
            <p:nvPr/>
          </p:nvSpPr>
          <p:spPr bwMode="auto">
            <a:xfrm>
              <a:off x="2277" y="3272"/>
              <a:ext cx="970" cy="159"/>
            </a:xfrm>
            <a:custGeom>
              <a:avLst/>
              <a:gdLst>
                <a:gd name="T0" fmla="*/ 882 w 970"/>
                <a:gd name="T1" fmla="*/ 0 h 159"/>
                <a:gd name="T2" fmla="*/ 88 w 970"/>
                <a:gd name="T3" fmla="*/ 0 h 159"/>
                <a:gd name="T4" fmla="*/ 0 w 970"/>
                <a:gd name="T5" fmla="*/ 159 h 159"/>
                <a:gd name="T6" fmla="*/ 970 w 970"/>
                <a:gd name="T7" fmla="*/ 159 h 159"/>
                <a:gd name="T8" fmla="*/ 882 w 970"/>
                <a:gd name="T9" fmla="*/ 0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0"/>
                <a:gd name="T16" fmla="*/ 0 h 159"/>
                <a:gd name="T17" fmla="*/ 970 w 97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0" h="159">
                  <a:moveTo>
                    <a:pt x="882" y="0"/>
                  </a:moveTo>
                  <a:lnTo>
                    <a:pt x="88" y="0"/>
                  </a:lnTo>
                  <a:lnTo>
                    <a:pt x="0" y="159"/>
                  </a:lnTo>
                  <a:lnTo>
                    <a:pt x="970" y="15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6" name="Line 20"/>
            <p:cNvSpPr>
              <a:spLocks noChangeShapeType="1"/>
            </p:cNvSpPr>
            <p:nvPr/>
          </p:nvSpPr>
          <p:spPr bwMode="auto">
            <a:xfrm>
              <a:off x="2524" y="3660"/>
              <a:ext cx="47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7" name="Freeform 21"/>
            <p:cNvSpPr>
              <a:spLocks/>
            </p:cNvSpPr>
            <p:nvPr/>
          </p:nvSpPr>
          <p:spPr bwMode="auto">
            <a:xfrm>
              <a:off x="2978" y="3633"/>
              <a:ext cx="84" cy="53"/>
            </a:xfrm>
            <a:custGeom>
              <a:avLst/>
              <a:gdLst>
                <a:gd name="T0" fmla="*/ 252 w 19"/>
                <a:gd name="T1" fmla="*/ 526 h 12"/>
                <a:gd name="T2" fmla="*/ 0 w 19"/>
                <a:gd name="T3" fmla="*/ 0 h 12"/>
                <a:gd name="T4" fmla="*/ 0 w 19"/>
                <a:gd name="T5" fmla="*/ 0 h 12"/>
                <a:gd name="T6" fmla="*/ 783 w 19"/>
                <a:gd name="T7" fmla="*/ 353 h 12"/>
                <a:gd name="T8" fmla="*/ 1640 w 19"/>
                <a:gd name="T9" fmla="*/ 526 h 12"/>
                <a:gd name="T10" fmla="*/ 783 w 19"/>
                <a:gd name="T11" fmla="*/ 685 h 12"/>
                <a:gd name="T12" fmla="*/ 0 w 19"/>
                <a:gd name="T13" fmla="*/ 1033 h 12"/>
                <a:gd name="T14" fmla="*/ 0 w 19"/>
                <a:gd name="T15" fmla="*/ 1033 h 12"/>
                <a:gd name="T16" fmla="*/ 252 w 19"/>
                <a:gd name="T17" fmla="*/ 526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12"/>
                <a:gd name="T29" fmla="*/ 19 w 19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12">
                  <a:moveTo>
                    <a:pt x="3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3" y="4"/>
                    <a:pt x="16" y="5"/>
                    <a:pt x="19" y="6"/>
                  </a:cubicBezTo>
                  <a:cubicBezTo>
                    <a:pt x="16" y="7"/>
                    <a:pt x="13" y="7"/>
                    <a:pt x="9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8" name="Freeform 22"/>
            <p:cNvSpPr>
              <a:spLocks/>
            </p:cNvSpPr>
            <p:nvPr/>
          </p:nvSpPr>
          <p:spPr bwMode="auto">
            <a:xfrm>
              <a:off x="2458" y="3633"/>
              <a:ext cx="88" cy="53"/>
            </a:xfrm>
            <a:custGeom>
              <a:avLst/>
              <a:gdLst>
                <a:gd name="T0" fmla="*/ 1355 w 20"/>
                <a:gd name="T1" fmla="*/ 526 h 12"/>
                <a:gd name="T2" fmla="*/ 1703 w 20"/>
                <a:gd name="T3" fmla="*/ 1033 h 12"/>
                <a:gd name="T4" fmla="*/ 1628 w 20"/>
                <a:gd name="T5" fmla="*/ 1033 h 12"/>
                <a:gd name="T6" fmla="*/ 854 w 20"/>
                <a:gd name="T7" fmla="*/ 685 h 12"/>
                <a:gd name="T8" fmla="*/ 0 w 20"/>
                <a:gd name="T9" fmla="*/ 526 h 12"/>
                <a:gd name="T10" fmla="*/ 854 w 20"/>
                <a:gd name="T11" fmla="*/ 353 h 12"/>
                <a:gd name="T12" fmla="*/ 1628 w 20"/>
                <a:gd name="T13" fmla="*/ 0 h 12"/>
                <a:gd name="T14" fmla="*/ 1703 w 20"/>
                <a:gd name="T15" fmla="*/ 0 h 12"/>
                <a:gd name="T16" fmla="*/ 1355 w 20"/>
                <a:gd name="T17" fmla="*/ 526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2"/>
                <a:gd name="T29" fmla="*/ 20 w 20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2">
                  <a:moveTo>
                    <a:pt x="16" y="6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7"/>
                    <a:pt x="4" y="7"/>
                    <a:pt x="0" y="6"/>
                  </a:cubicBezTo>
                  <a:cubicBezTo>
                    <a:pt x="4" y="5"/>
                    <a:pt x="7" y="4"/>
                    <a:pt x="1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9" name="Line 23"/>
            <p:cNvSpPr>
              <a:spLocks noChangeShapeType="1"/>
            </p:cNvSpPr>
            <p:nvPr/>
          </p:nvSpPr>
          <p:spPr bwMode="auto">
            <a:xfrm flipV="1">
              <a:off x="2185" y="3475"/>
              <a:ext cx="1" cy="7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0" name="Freeform 24"/>
            <p:cNvSpPr>
              <a:spLocks/>
            </p:cNvSpPr>
            <p:nvPr/>
          </p:nvSpPr>
          <p:spPr bwMode="auto">
            <a:xfrm>
              <a:off x="2167" y="3431"/>
              <a:ext cx="35" cy="61"/>
            </a:xfrm>
            <a:custGeom>
              <a:avLst/>
              <a:gdLst>
                <a:gd name="T0" fmla="*/ 346 w 8"/>
                <a:gd name="T1" fmla="*/ 989 h 14"/>
                <a:gd name="T2" fmla="*/ 0 w 8"/>
                <a:gd name="T3" fmla="*/ 1159 h 14"/>
                <a:gd name="T4" fmla="*/ 0 w 8"/>
                <a:gd name="T5" fmla="*/ 1159 h 14"/>
                <a:gd name="T6" fmla="*/ 249 w 8"/>
                <a:gd name="T7" fmla="*/ 588 h 14"/>
                <a:gd name="T8" fmla="*/ 346 w 8"/>
                <a:gd name="T9" fmla="*/ 0 h 14"/>
                <a:gd name="T10" fmla="*/ 499 w 8"/>
                <a:gd name="T11" fmla="*/ 588 h 14"/>
                <a:gd name="T12" fmla="*/ 669 w 8"/>
                <a:gd name="T13" fmla="*/ 1159 h 14"/>
                <a:gd name="T14" fmla="*/ 669 w 8"/>
                <a:gd name="T15" fmla="*/ 1159 h 14"/>
                <a:gd name="T16" fmla="*/ 346 w 8"/>
                <a:gd name="T17" fmla="*/ 989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"/>
                <a:gd name="T28" fmla="*/ 0 h 14"/>
                <a:gd name="T29" fmla="*/ 8 w 8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" h="14">
                  <a:moveTo>
                    <a:pt x="4" y="1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3"/>
                    <a:pt x="4" y="0"/>
                  </a:cubicBezTo>
                  <a:cubicBezTo>
                    <a:pt x="5" y="3"/>
                    <a:pt x="5" y="5"/>
                    <a:pt x="6" y="7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1" name="Freeform 25"/>
            <p:cNvSpPr>
              <a:spLocks/>
            </p:cNvSpPr>
            <p:nvPr/>
          </p:nvSpPr>
          <p:spPr bwMode="auto">
            <a:xfrm>
              <a:off x="2167" y="3532"/>
              <a:ext cx="35" cy="62"/>
            </a:xfrm>
            <a:custGeom>
              <a:avLst/>
              <a:gdLst>
                <a:gd name="T0" fmla="*/ 346 w 8"/>
                <a:gd name="T1" fmla="*/ 177 h 14"/>
                <a:gd name="T2" fmla="*/ 669 w 8"/>
                <a:gd name="T3" fmla="*/ 0 h 14"/>
                <a:gd name="T4" fmla="*/ 669 w 8"/>
                <a:gd name="T5" fmla="*/ 0 h 14"/>
                <a:gd name="T6" fmla="*/ 499 w 8"/>
                <a:gd name="T7" fmla="*/ 607 h 14"/>
                <a:gd name="T8" fmla="*/ 346 w 8"/>
                <a:gd name="T9" fmla="*/ 1218 h 14"/>
                <a:gd name="T10" fmla="*/ 249 w 8"/>
                <a:gd name="T11" fmla="*/ 607 h 14"/>
                <a:gd name="T12" fmla="*/ 0 w 8"/>
                <a:gd name="T13" fmla="*/ 0 h 14"/>
                <a:gd name="T14" fmla="*/ 0 w 8"/>
                <a:gd name="T15" fmla="*/ 0 h 14"/>
                <a:gd name="T16" fmla="*/ 346 w 8"/>
                <a:gd name="T17" fmla="*/ 177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"/>
                <a:gd name="T28" fmla="*/ 0 h 14"/>
                <a:gd name="T29" fmla="*/ 8 w 8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" h="14">
                  <a:moveTo>
                    <a:pt x="4" y="2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9"/>
                    <a:pt x="5" y="11"/>
                    <a:pt x="4" y="14"/>
                  </a:cubicBezTo>
                  <a:cubicBezTo>
                    <a:pt x="4" y="11"/>
                    <a:pt x="3" y="9"/>
                    <a:pt x="3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2" name="Line 26"/>
            <p:cNvSpPr>
              <a:spLocks noChangeShapeType="1"/>
            </p:cNvSpPr>
            <p:nvPr/>
          </p:nvSpPr>
          <p:spPr bwMode="auto">
            <a:xfrm flipV="1">
              <a:off x="3172" y="3387"/>
              <a:ext cx="242" cy="11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3" name="Freeform 27"/>
            <p:cNvSpPr>
              <a:spLocks/>
            </p:cNvSpPr>
            <p:nvPr/>
          </p:nvSpPr>
          <p:spPr bwMode="auto">
            <a:xfrm>
              <a:off x="3115" y="3462"/>
              <a:ext cx="88" cy="61"/>
            </a:xfrm>
            <a:custGeom>
              <a:avLst/>
              <a:gdLst>
                <a:gd name="T0" fmla="*/ 1276 w 20"/>
                <a:gd name="T1" fmla="*/ 588 h 14"/>
                <a:gd name="T2" fmla="*/ 1703 w 20"/>
                <a:gd name="T3" fmla="*/ 911 h 14"/>
                <a:gd name="T4" fmla="*/ 1703 w 20"/>
                <a:gd name="T5" fmla="*/ 911 h 14"/>
                <a:gd name="T6" fmla="*/ 854 w 20"/>
                <a:gd name="T7" fmla="*/ 911 h 14"/>
                <a:gd name="T8" fmla="*/ 0 w 20"/>
                <a:gd name="T9" fmla="*/ 1159 h 14"/>
                <a:gd name="T10" fmla="*/ 678 w 20"/>
                <a:gd name="T11" fmla="*/ 667 h 14"/>
                <a:gd name="T12" fmla="*/ 1276 w 20"/>
                <a:gd name="T13" fmla="*/ 0 h 14"/>
                <a:gd name="T14" fmla="*/ 1355 w 20"/>
                <a:gd name="T15" fmla="*/ 0 h 14"/>
                <a:gd name="T16" fmla="*/ 1276 w 20"/>
                <a:gd name="T17" fmla="*/ 588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4"/>
                <a:gd name="T29" fmla="*/ 20 w 20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4">
                  <a:moveTo>
                    <a:pt x="15" y="7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2"/>
                    <a:pt x="4" y="13"/>
                    <a:pt x="0" y="14"/>
                  </a:cubicBezTo>
                  <a:cubicBezTo>
                    <a:pt x="3" y="12"/>
                    <a:pt x="6" y="10"/>
                    <a:pt x="8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130550" y="1425575"/>
            <a:ext cx="4113213" cy="3189288"/>
            <a:chOff x="1462" y="1104"/>
            <a:chExt cx="2591" cy="2009"/>
          </a:xfrm>
        </p:grpSpPr>
        <p:sp>
          <p:nvSpPr>
            <p:cNvPr id="44042" name="Freeform 29"/>
            <p:cNvSpPr>
              <a:spLocks/>
            </p:cNvSpPr>
            <p:nvPr/>
          </p:nvSpPr>
          <p:spPr bwMode="auto">
            <a:xfrm>
              <a:off x="2273" y="1399"/>
              <a:ext cx="974" cy="1463"/>
            </a:xfrm>
            <a:custGeom>
              <a:avLst/>
              <a:gdLst>
                <a:gd name="T0" fmla="*/ 974 w 974"/>
                <a:gd name="T1" fmla="*/ 0 h 1463"/>
                <a:gd name="T2" fmla="*/ 974 w 974"/>
                <a:gd name="T3" fmla="*/ 1463 h 1463"/>
                <a:gd name="T4" fmla="*/ 0 w 974"/>
                <a:gd name="T5" fmla="*/ 1463 h 1463"/>
                <a:gd name="T6" fmla="*/ 0 w 974"/>
                <a:gd name="T7" fmla="*/ 0 h 1463"/>
                <a:gd name="T8" fmla="*/ 273 w 974"/>
                <a:gd name="T9" fmla="*/ 185 h 1463"/>
                <a:gd name="T10" fmla="*/ 379 w 974"/>
                <a:gd name="T11" fmla="*/ 22 h 1463"/>
                <a:gd name="T12" fmla="*/ 687 w 974"/>
                <a:gd name="T13" fmla="*/ 172 h 1463"/>
                <a:gd name="T14" fmla="*/ 974 w 974"/>
                <a:gd name="T15" fmla="*/ 0 h 14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74"/>
                <a:gd name="T25" fmla="*/ 0 h 1463"/>
                <a:gd name="T26" fmla="*/ 974 w 974"/>
                <a:gd name="T27" fmla="*/ 1463 h 14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74" h="1463">
                  <a:moveTo>
                    <a:pt x="974" y="0"/>
                  </a:moveTo>
                  <a:lnTo>
                    <a:pt x="974" y="1463"/>
                  </a:lnTo>
                  <a:lnTo>
                    <a:pt x="0" y="1463"/>
                  </a:lnTo>
                  <a:lnTo>
                    <a:pt x="0" y="0"/>
                  </a:lnTo>
                  <a:lnTo>
                    <a:pt x="273" y="185"/>
                  </a:lnTo>
                  <a:lnTo>
                    <a:pt x="379" y="22"/>
                  </a:lnTo>
                  <a:lnTo>
                    <a:pt x="687" y="172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Rectangle 30"/>
            <p:cNvSpPr>
              <a:spLocks noChangeArrowheads="1"/>
            </p:cNvSpPr>
            <p:nvPr/>
          </p:nvSpPr>
          <p:spPr bwMode="auto">
            <a:xfrm>
              <a:off x="2273" y="1734"/>
              <a:ext cx="189" cy="820"/>
            </a:xfrm>
            <a:prstGeom prst="rect">
              <a:avLst/>
            </a:prstGeom>
            <a:solidFill>
              <a:srgbClr val="1FFF1F">
                <a:alpha val="36862"/>
              </a:srgbClr>
            </a:solidFill>
            <a:ln w="1428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Rectangle 31"/>
            <p:cNvSpPr>
              <a:spLocks noChangeArrowheads="1"/>
            </p:cNvSpPr>
            <p:nvPr/>
          </p:nvSpPr>
          <p:spPr bwMode="auto">
            <a:xfrm>
              <a:off x="3053" y="1734"/>
              <a:ext cx="194" cy="820"/>
            </a:xfrm>
            <a:prstGeom prst="rect">
              <a:avLst/>
            </a:prstGeom>
            <a:solidFill>
              <a:srgbClr val="1FFF1F">
                <a:alpha val="36078"/>
              </a:srgbClr>
            </a:solidFill>
            <a:ln w="1428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32"/>
            <p:cNvSpPr>
              <a:spLocks noChangeShapeType="1"/>
            </p:cNvSpPr>
            <p:nvPr/>
          </p:nvSpPr>
          <p:spPr bwMode="auto">
            <a:xfrm>
              <a:off x="2335" y="2651"/>
              <a:ext cx="846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Freeform 33"/>
            <p:cNvSpPr>
              <a:spLocks/>
            </p:cNvSpPr>
            <p:nvPr/>
          </p:nvSpPr>
          <p:spPr bwMode="auto">
            <a:xfrm>
              <a:off x="3159" y="2624"/>
              <a:ext cx="88" cy="53"/>
            </a:xfrm>
            <a:custGeom>
              <a:avLst/>
              <a:gdLst>
                <a:gd name="T0" fmla="*/ 348 w 20"/>
                <a:gd name="T1" fmla="*/ 526 h 12"/>
                <a:gd name="T2" fmla="*/ 0 w 20"/>
                <a:gd name="T3" fmla="*/ 0 h 12"/>
                <a:gd name="T4" fmla="*/ 0 w 20"/>
                <a:gd name="T5" fmla="*/ 0 h 12"/>
                <a:gd name="T6" fmla="*/ 854 w 20"/>
                <a:gd name="T7" fmla="*/ 353 h 12"/>
                <a:gd name="T8" fmla="*/ 1703 w 20"/>
                <a:gd name="T9" fmla="*/ 526 h 12"/>
                <a:gd name="T10" fmla="*/ 854 w 20"/>
                <a:gd name="T11" fmla="*/ 685 h 12"/>
                <a:gd name="T12" fmla="*/ 0 w 20"/>
                <a:gd name="T13" fmla="*/ 1033 h 12"/>
                <a:gd name="T14" fmla="*/ 0 w 20"/>
                <a:gd name="T15" fmla="*/ 1033 h 12"/>
                <a:gd name="T16" fmla="*/ 348 w 20"/>
                <a:gd name="T17" fmla="*/ 526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2"/>
                <a:gd name="T29" fmla="*/ 20 w 20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2">
                  <a:moveTo>
                    <a:pt x="4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3" y="5"/>
                    <a:pt x="16" y="5"/>
                    <a:pt x="20" y="6"/>
                  </a:cubicBezTo>
                  <a:cubicBezTo>
                    <a:pt x="16" y="7"/>
                    <a:pt x="13" y="8"/>
                    <a:pt x="1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Freeform 34"/>
            <p:cNvSpPr>
              <a:spLocks/>
            </p:cNvSpPr>
            <p:nvPr/>
          </p:nvSpPr>
          <p:spPr bwMode="auto">
            <a:xfrm>
              <a:off x="2273" y="2624"/>
              <a:ext cx="84" cy="53"/>
            </a:xfrm>
            <a:custGeom>
              <a:avLst/>
              <a:gdLst>
                <a:gd name="T0" fmla="*/ 1388 w 19"/>
                <a:gd name="T1" fmla="*/ 526 h 12"/>
                <a:gd name="T2" fmla="*/ 1640 w 19"/>
                <a:gd name="T3" fmla="*/ 1033 h 12"/>
                <a:gd name="T4" fmla="*/ 1640 w 19"/>
                <a:gd name="T5" fmla="*/ 1033 h 12"/>
                <a:gd name="T6" fmla="*/ 862 w 19"/>
                <a:gd name="T7" fmla="*/ 685 h 12"/>
                <a:gd name="T8" fmla="*/ 0 w 19"/>
                <a:gd name="T9" fmla="*/ 526 h 12"/>
                <a:gd name="T10" fmla="*/ 862 w 19"/>
                <a:gd name="T11" fmla="*/ 353 h 12"/>
                <a:gd name="T12" fmla="*/ 1640 w 19"/>
                <a:gd name="T13" fmla="*/ 0 h 12"/>
                <a:gd name="T14" fmla="*/ 1640 w 19"/>
                <a:gd name="T15" fmla="*/ 0 h 12"/>
                <a:gd name="T16" fmla="*/ 1388 w 19"/>
                <a:gd name="T17" fmla="*/ 526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12"/>
                <a:gd name="T29" fmla="*/ 19 w 19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12">
                  <a:moveTo>
                    <a:pt x="16" y="6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3" y="7"/>
                    <a:pt x="0" y="6"/>
                  </a:cubicBezTo>
                  <a:cubicBezTo>
                    <a:pt x="3" y="5"/>
                    <a:pt x="6" y="5"/>
                    <a:pt x="1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8" name="Line 35"/>
            <p:cNvSpPr>
              <a:spLocks noChangeShapeType="1"/>
            </p:cNvSpPr>
            <p:nvPr/>
          </p:nvSpPr>
          <p:spPr bwMode="auto">
            <a:xfrm>
              <a:off x="2335" y="2175"/>
              <a:ext cx="66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Freeform 36"/>
            <p:cNvSpPr>
              <a:spLocks/>
            </p:cNvSpPr>
            <p:nvPr/>
          </p:nvSpPr>
          <p:spPr bwMode="auto">
            <a:xfrm>
              <a:off x="2379" y="2148"/>
              <a:ext cx="83" cy="53"/>
            </a:xfrm>
            <a:custGeom>
              <a:avLst/>
              <a:gdLst>
                <a:gd name="T0" fmla="*/ 249 w 19"/>
                <a:gd name="T1" fmla="*/ 526 h 12"/>
                <a:gd name="T2" fmla="*/ 0 w 19"/>
                <a:gd name="T3" fmla="*/ 0 h 12"/>
                <a:gd name="T4" fmla="*/ 0 w 19"/>
                <a:gd name="T5" fmla="*/ 0 h 12"/>
                <a:gd name="T6" fmla="*/ 743 w 19"/>
                <a:gd name="T7" fmla="*/ 353 h 12"/>
                <a:gd name="T8" fmla="*/ 1586 w 19"/>
                <a:gd name="T9" fmla="*/ 526 h 12"/>
                <a:gd name="T10" fmla="*/ 743 w 19"/>
                <a:gd name="T11" fmla="*/ 685 h 12"/>
                <a:gd name="T12" fmla="*/ 0 w 19"/>
                <a:gd name="T13" fmla="*/ 1033 h 12"/>
                <a:gd name="T14" fmla="*/ 0 w 19"/>
                <a:gd name="T15" fmla="*/ 1033 h 12"/>
                <a:gd name="T16" fmla="*/ 249 w 19"/>
                <a:gd name="T17" fmla="*/ 526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12"/>
                <a:gd name="T29" fmla="*/ 19 w 19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12">
                  <a:moveTo>
                    <a:pt x="3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3" y="5"/>
                    <a:pt x="16" y="5"/>
                    <a:pt x="19" y="6"/>
                  </a:cubicBezTo>
                  <a:cubicBezTo>
                    <a:pt x="16" y="7"/>
                    <a:pt x="13" y="8"/>
                    <a:pt x="9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Freeform 37"/>
            <p:cNvSpPr>
              <a:spLocks/>
            </p:cNvSpPr>
            <p:nvPr/>
          </p:nvSpPr>
          <p:spPr bwMode="auto">
            <a:xfrm>
              <a:off x="2273" y="2148"/>
              <a:ext cx="84" cy="53"/>
            </a:xfrm>
            <a:custGeom>
              <a:avLst/>
              <a:gdLst>
                <a:gd name="T0" fmla="*/ 1388 w 19"/>
                <a:gd name="T1" fmla="*/ 526 h 12"/>
                <a:gd name="T2" fmla="*/ 1640 w 19"/>
                <a:gd name="T3" fmla="*/ 1033 h 12"/>
                <a:gd name="T4" fmla="*/ 1640 w 19"/>
                <a:gd name="T5" fmla="*/ 1033 h 12"/>
                <a:gd name="T6" fmla="*/ 862 w 19"/>
                <a:gd name="T7" fmla="*/ 685 h 12"/>
                <a:gd name="T8" fmla="*/ 0 w 19"/>
                <a:gd name="T9" fmla="*/ 526 h 12"/>
                <a:gd name="T10" fmla="*/ 862 w 19"/>
                <a:gd name="T11" fmla="*/ 353 h 12"/>
                <a:gd name="T12" fmla="*/ 1640 w 19"/>
                <a:gd name="T13" fmla="*/ 0 h 12"/>
                <a:gd name="T14" fmla="*/ 1640 w 19"/>
                <a:gd name="T15" fmla="*/ 0 h 12"/>
                <a:gd name="T16" fmla="*/ 1388 w 19"/>
                <a:gd name="T17" fmla="*/ 526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12"/>
                <a:gd name="T29" fmla="*/ 19 w 19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12">
                  <a:moveTo>
                    <a:pt x="16" y="6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3" y="7"/>
                    <a:pt x="0" y="6"/>
                  </a:cubicBezTo>
                  <a:cubicBezTo>
                    <a:pt x="3" y="5"/>
                    <a:pt x="6" y="5"/>
                    <a:pt x="1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Line 38"/>
            <p:cNvSpPr>
              <a:spLocks noChangeShapeType="1"/>
            </p:cNvSpPr>
            <p:nvPr/>
          </p:nvSpPr>
          <p:spPr bwMode="auto">
            <a:xfrm flipH="1" flipV="1">
              <a:off x="2401" y="1289"/>
              <a:ext cx="299" cy="2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2" name="Freeform 39"/>
            <p:cNvSpPr>
              <a:spLocks/>
            </p:cNvSpPr>
            <p:nvPr/>
          </p:nvSpPr>
          <p:spPr bwMode="auto">
            <a:xfrm>
              <a:off x="2670" y="1492"/>
              <a:ext cx="83" cy="75"/>
            </a:xfrm>
            <a:custGeom>
              <a:avLst/>
              <a:gdLst>
                <a:gd name="T0" fmla="*/ 498 w 19"/>
                <a:gd name="T1" fmla="*/ 604 h 17"/>
                <a:gd name="T2" fmla="*/ 590 w 19"/>
                <a:gd name="T3" fmla="*/ 0 h 17"/>
                <a:gd name="T4" fmla="*/ 590 w 19"/>
                <a:gd name="T5" fmla="*/ 0 h 17"/>
                <a:gd name="T6" fmla="*/ 992 w 19"/>
                <a:gd name="T7" fmla="*/ 776 h 17"/>
                <a:gd name="T8" fmla="*/ 1586 w 19"/>
                <a:gd name="T9" fmla="*/ 1460 h 17"/>
                <a:gd name="T10" fmla="*/ 839 w 19"/>
                <a:gd name="T11" fmla="*/ 1032 h 17"/>
                <a:gd name="T12" fmla="*/ 0 w 19"/>
                <a:gd name="T13" fmla="*/ 776 h 17"/>
                <a:gd name="T14" fmla="*/ 0 w 19"/>
                <a:gd name="T15" fmla="*/ 776 h 17"/>
                <a:gd name="T16" fmla="*/ 498 w 19"/>
                <a:gd name="T17" fmla="*/ 604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17"/>
                <a:gd name="T29" fmla="*/ 19 w 19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17">
                  <a:moveTo>
                    <a:pt x="6" y="7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4" y="12"/>
                    <a:pt x="16" y="14"/>
                    <a:pt x="19" y="17"/>
                  </a:cubicBezTo>
                  <a:cubicBezTo>
                    <a:pt x="16" y="15"/>
                    <a:pt x="13" y="14"/>
                    <a:pt x="1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Line 40"/>
            <p:cNvSpPr>
              <a:spLocks noChangeShapeType="1"/>
            </p:cNvSpPr>
            <p:nvPr/>
          </p:nvSpPr>
          <p:spPr bwMode="auto">
            <a:xfrm flipV="1">
              <a:off x="3366" y="2620"/>
              <a:ext cx="1" cy="1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Freeform 41"/>
            <p:cNvSpPr>
              <a:spLocks/>
            </p:cNvSpPr>
            <p:nvPr/>
          </p:nvSpPr>
          <p:spPr bwMode="auto">
            <a:xfrm>
              <a:off x="3339" y="2554"/>
              <a:ext cx="53" cy="88"/>
            </a:xfrm>
            <a:custGeom>
              <a:avLst/>
              <a:gdLst>
                <a:gd name="T0" fmla="*/ 526 w 12"/>
                <a:gd name="T1" fmla="*/ 1355 h 20"/>
                <a:gd name="T2" fmla="*/ 80 w 12"/>
                <a:gd name="T3" fmla="*/ 1703 h 20"/>
                <a:gd name="T4" fmla="*/ 0 w 12"/>
                <a:gd name="T5" fmla="*/ 1703 h 20"/>
                <a:gd name="T6" fmla="*/ 353 w 12"/>
                <a:gd name="T7" fmla="*/ 854 h 20"/>
                <a:gd name="T8" fmla="*/ 526 w 12"/>
                <a:gd name="T9" fmla="*/ 0 h 20"/>
                <a:gd name="T10" fmla="*/ 685 w 12"/>
                <a:gd name="T11" fmla="*/ 854 h 20"/>
                <a:gd name="T12" fmla="*/ 1033 w 12"/>
                <a:gd name="T13" fmla="*/ 1703 h 20"/>
                <a:gd name="T14" fmla="*/ 1033 w 12"/>
                <a:gd name="T15" fmla="*/ 1703 h 20"/>
                <a:gd name="T16" fmla="*/ 526 w 12"/>
                <a:gd name="T17" fmla="*/ 1355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20"/>
                <a:gd name="T29" fmla="*/ 12 w 1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20">
                  <a:moveTo>
                    <a:pt x="6" y="16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7"/>
                    <a:pt x="6" y="4"/>
                    <a:pt x="6" y="0"/>
                  </a:cubicBezTo>
                  <a:cubicBezTo>
                    <a:pt x="7" y="4"/>
                    <a:pt x="8" y="7"/>
                    <a:pt x="8" y="1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Freeform 42"/>
            <p:cNvSpPr>
              <a:spLocks/>
            </p:cNvSpPr>
            <p:nvPr/>
          </p:nvSpPr>
          <p:spPr bwMode="auto">
            <a:xfrm>
              <a:off x="3339" y="2774"/>
              <a:ext cx="53" cy="88"/>
            </a:xfrm>
            <a:custGeom>
              <a:avLst/>
              <a:gdLst>
                <a:gd name="T0" fmla="*/ 526 w 12"/>
                <a:gd name="T1" fmla="*/ 348 h 20"/>
                <a:gd name="T2" fmla="*/ 1033 w 12"/>
                <a:gd name="T3" fmla="*/ 0 h 20"/>
                <a:gd name="T4" fmla="*/ 1033 w 12"/>
                <a:gd name="T5" fmla="*/ 79 h 20"/>
                <a:gd name="T6" fmla="*/ 685 w 12"/>
                <a:gd name="T7" fmla="*/ 854 h 20"/>
                <a:gd name="T8" fmla="*/ 526 w 12"/>
                <a:gd name="T9" fmla="*/ 1703 h 20"/>
                <a:gd name="T10" fmla="*/ 353 w 12"/>
                <a:gd name="T11" fmla="*/ 854 h 20"/>
                <a:gd name="T12" fmla="*/ 0 w 12"/>
                <a:gd name="T13" fmla="*/ 79 h 20"/>
                <a:gd name="T14" fmla="*/ 80 w 12"/>
                <a:gd name="T15" fmla="*/ 0 h 20"/>
                <a:gd name="T16" fmla="*/ 526 w 12"/>
                <a:gd name="T17" fmla="*/ 348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20"/>
                <a:gd name="T29" fmla="*/ 12 w 1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20">
                  <a:moveTo>
                    <a:pt x="6" y="4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3"/>
                    <a:pt x="7" y="16"/>
                    <a:pt x="6" y="20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6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6" name="Rectangle 43"/>
            <p:cNvSpPr>
              <a:spLocks noChangeArrowheads="1"/>
            </p:cNvSpPr>
            <p:nvPr/>
          </p:nvSpPr>
          <p:spPr bwMode="auto">
            <a:xfrm>
              <a:off x="2303" y="2189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i="1">
                  <a:solidFill>
                    <a:srgbClr val="FFFFFF"/>
                  </a:solidFill>
                </a:rPr>
                <a:t>x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57" name="Rectangle 44"/>
            <p:cNvSpPr>
              <a:spLocks noChangeArrowheads="1"/>
            </p:cNvSpPr>
            <p:nvPr/>
          </p:nvSpPr>
          <p:spPr bwMode="auto">
            <a:xfrm>
              <a:off x="2373" y="2259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 i="1">
                  <a:solidFill>
                    <a:srgbClr val="FFFFFF"/>
                  </a:solidFill>
                </a:rPr>
                <a:t>d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58" name="Line 45"/>
            <p:cNvSpPr>
              <a:spLocks noChangeShapeType="1"/>
            </p:cNvSpPr>
            <p:nvPr/>
          </p:nvSpPr>
          <p:spPr bwMode="auto">
            <a:xfrm>
              <a:off x="3115" y="2175"/>
              <a:ext cx="66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Freeform 46"/>
            <p:cNvSpPr>
              <a:spLocks/>
            </p:cNvSpPr>
            <p:nvPr/>
          </p:nvSpPr>
          <p:spPr bwMode="auto">
            <a:xfrm>
              <a:off x="3159" y="2148"/>
              <a:ext cx="88" cy="53"/>
            </a:xfrm>
            <a:custGeom>
              <a:avLst/>
              <a:gdLst>
                <a:gd name="T0" fmla="*/ 348 w 20"/>
                <a:gd name="T1" fmla="*/ 526 h 12"/>
                <a:gd name="T2" fmla="*/ 0 w 20"/>
                <a:gd name="T3" fmla="*/ 0 h 12"/>
                <a:gd name="T4" fmla="*/ 0 w 20"/>
                <a:gd name="T5" fmla="*/ 0 h 12"/>
                <a:gd name="T6" fmla="*/ 854 w 20"/>
                <a:gd name="T7" fmla="*/ 353 h 12"/>
                <a:gd name="T8" fmla="*/ 1703 w 20"/>
                <a:gd name="T9" fmla="*/ 526 h 12"/>
                <a:gd name="T10" fmla="*/ 854 w 20"/>
                <a:gd name="T11" fmla="*/ 685 h 12"/>
                <a:gd name="T12" fmla="*/ 0 w 20"/>
                <a:gd name="T13" fmla="*/ 1033 h 12"/>
                <a:gd name="T14" fmla="*/ 0 w 20"/>
                <a:gd name="T15" fmla="*/ 1033 h 12"/>
                <a:gd name="T16" fmla="*/ 348 w 20"/>
                <a:gd name="T17" fmla="*/ 526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2"/>
                <a:gd name="T29" fmla="*/ 20 w 20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2">
                  <a:moveTo>
                    <a:pt x="4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3" y="5"/>
                    <a:pt x="16" y="5"/>
                    <a:pt x="20" y="6"/>
                  </a:cubicBezTo>
                  <a:cubicBezTo>
                    <a:pt x="16" y="7"/>
                    <a:pt x="13" y="8"/>
                    <a:pt x="1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Freeform 47"/>
            <p:cNvSpPr>
              <a:spLocks/>
            </p:cNvSpPr>
            <p:nvPr/>
          </p:nvSpPr>
          <p:spPr bwMode="auto">
            <a:xfrm>
              <a:off x="3053" y="2148"/>
              <a:ext cx="84" cy="53"/>
            </a:xfrm>
            <a:custGeom>
              <a:avLst/>
              <a:gdLst>
                <a:gd name="T0" fmla="*/ 1388 w 19"/>
                <a:gd name="T1" fmla="*/ 526 h 12"/>
                <a:gd name="T2" fmla="*/ 1640 w 19"/>
                <a:gd name="T3" fmla="*/ 1033 h 12"/>
                <a:gd name="T4" fmla="*/ 1640 w 19"/>
                <a:gd name="T5" fmla="*/ 1033 h 12"/>
                <a:gd name="T6" fmla="*/ 862 w 19"/>
                <a:gd name="T7" fmla="*/ 685 h 12"/>
                <a:gd name="T8" fmla="*/ 0 w 19"/>
                <a:gd name="T9" fmla="*/ 526 h 12"/>
                <a:gd name="T10" fmla="*/ 862 w 19"/>
                <a:gd name="T11" fmla="*/ 353 h 12"/>
                <a:gd name="T12" fmla="*/ 1640 w 19"/>
                <a:gd name="T13" fmla="*/ 0 h 12"/>
                <a:gd name="T14" fmla="*/ 1640 w 19"/>
                <a:gd name="T15" fmla="*/ 0 h 12"/>
                <a:gd name="T16" fmla="*/ 1388 w 19"/>
                <a:gd name="T17" fmla="*/ 526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12"/>
                <a:gd name="T29" fmla="*/ 19 w 19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12">
                  <a:moveTo>
                    <a:pt x="16" y="6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3" y="7"/>
                    <a:pt x="0" y="6"/>
                  </a:cubicBezTo>
                  <a:cubicBezTo>
                    <a:pt x="3" y="5"/>
                    <a:pt x="7" y="5"/>
                    <a:pt x="1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Rectangle 48"/>
            <p:cNvSpPr>
              <a:spLocks noChangeArrowheads="1"/>
            </p:cNvSpPr>
            <p:nvPr/>
          </p:nvSpPr>
          <p:spPr bwMode="auto">
            <a:xfrm>
              <a:off x="3084" y="2189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i="1">
                  <a:solidFill>
                    <a:srgbClr val="FFFFFF"/>
                  </a:solidFill>
                </a:rPr>
                <a:t>x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62" name="Rectangle 49"/>
            <p:cNvSpPr>
              <a:spLocks noChangeArrowheads="1"/>
            </p:cNvSpPr>
            <p:nvPr/>
          </p:nvSpPr>
          <p:spPr bwMode="auto">
            <a:xfrm>
              <a:off x="3155" y="2259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 i="1">
                  <a:solidFill>
                    <a:srgbClr val="FFFFFF"/>
                  </a:solidFill>
                </a:rPr>
                <a:t>d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63" name="Rectangle 50"/>
            <p:cNvSpPr>
              <a:spLocks noChangeArrowheads="1"/>
            </p:cNvSpPr>
            <p:nvPr/>
          </p:nvSpPr>
          <p:spPr bwMode="auto">
            <a:xfrm>
              <a:off x="2678" y="2653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i="1">
                  <a:solidFill>
                    <a:srgbClr val="FFFFFF"/>
                  </a:solidFill>
                </a:rPr>
                <a:t>L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64" name="Rectangle 51"/>
            <p:cNvSpPr>
              <a:spLocks noChangeArrowheads="1"/>
            </p:cNvSpPr>
            <p:nvPr/>
          </p:nvSpPr>
          <p:spPr bwMode="auto">
            <a:xfrm>
              <a:off x="2780" y="2723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 i="1">
                  <a:solidFill>
                    <a:srgbClr val="FFFFFF"/>
                  </a:solidFill>
                </a:rPr>
                <a:t>d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65" name="Rectangle 52"/>
            <p:cNvSpPr>
              <a:spLocks noChangeArrowheads="1"/>
            </p:cNvSpPr>
            <p:nvPr/>
          </p:nvSpPr>
          <p:spPr bwMode="auto">
            <a:xfrm>
              <a:off x="1923" y="1104"/>
              <a:ext cx="10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/>
                <a:t>Polysilicon</a:t>
              </a:r>
              <a:r>
                <a:rPr lang="en-US" b="0">
                  <a:solidFill>
                    <a:srgbClr val="000082"/>
                  </a:solidFill>
                </a:rPr>
                <a:t> </a:t>
              </a:r>
              <a:r>
                <a:rPr lang="en-US" b="0"/>
                <a:t>gate</a:t>
              </a:r>
            </a:p>
          </p:txBody>
        </p:sp>
        <p:sp>
          <p:nvSpPr>
            <p:cNvPr id="44066" name="Rectangle 53"/>
            <p:cNvSpPr>
              <a:spLocks noChangeArrowheads="1"/>
            </p:cNvSpPr>
            <p:nvPr/>
          </p:nvSpPr>
          <p:spPr bwMode="auto">
            <a:xfrm>
              <a:off x="2377" y="2940"/>
              <a:ext cx="6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82"/>
                  </a:solidFill>
                </a:rPr>
                <a:t>Top view</a:t>
              </a:r>
            </a:p>
          </p:txBody>
        </p:sp>
        <p:sp>
          <p:nvSpPr>
            <p:cNvPr id="44067" name="Rectangle 54"/>
            <p:cNvSpPr>
              <a:spLocks noChangeArrowheads="1"/>
            </p:cNvSpPr>
            <p:nvPr/>
          </p:nvSpPr>
          <p:spPr bwMode="auto">
            <a:xfrm>
              <a:off x="3417" y="2571"/>
              <a:ext cx="6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</a:rPr>
                <a:t>Gate-bulk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68" name="Rectangle 55"/>
            <p:cNvSpPr>
              <a:spLocks noChangeArrowheads="1"/>
            </p:cNvSpPr>
            <p:nvPr/>
          </p:nvSpPr>
          <p:spPr bwMode="auto">
            <a:xfrm>
              <a:off x="3499" y="2730"/>
              <a:ext cx="4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</a:rPr>
                <a:t>overlap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69" name="Rectangle 56"/>
            <p:cNvSpPr>
              <a:spLocks noChangeArrowheads="1"/>
            </p:cNvSpPr>
            <p:nvPr/>
          </p:nvSpPr>
          <p:spPr bwMode="auto">
            <a:xfrm>
              <a:off x="1462" y="1734"/>
              <a:ext cx="811" cy="820"/>
            </a:xfrm>
            <a:prstGeom prst="rect">
              <a:avLst/>
            </a:prstGeom>
            <a:solidFill>
              <a:schemeClr val="hlink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Rectangle 57"/>
            <p:cNvSpPr>
              <a:spLocks noChangeArrowheads="1"/>
            </p:cNvSpPr>
            <p:nvPr/>
          </p:nvSpPr>
          <p:spPr bwMode="auto">
            <a:xfrm>
              <a:off x="3247" y="1734"/>
              <a:ext cx="806" cy="820"/>
            </a:xfrm>
            <a:prstGeom prst="rect">
              <a:avLst/>
            </a:prstGeom>
            <a:solidFill>
              <a:schemeClr val="hlink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Line 58"/>
            <p:cNvSpPr>
              <a:spLocks noChangeShapeType="1"/>
            </p:cNvSpPr>
            <p:nvPr/>
          </p:nvSpPr>
          <p:spPr bwMode="auto">
            <a:xfrm flipV="1">
              <a:off x="3366" y="1796"/>
              <a:ext cx="1" cy="69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2" name="Freeform 59"/>
            <p:cNvSpPr>
              <a:spLocks/>
            </p:cNvSpPr>
            <p:nvPr/>
          </p:nvSpPr>
          <p:spPr bwMode="auto">
            <a:xfrm>
              <a:off x="3339" y="1734"/>
              <a:ext cx="53" cy="84"/>
            </a:xfrm>
            <a:custGeom>
              <a:avLst/>
              <a:gdLst>
                <a:gd name="T0" fmla="*/ 526 w 12"/>
                <a:gd name="T1" fmla="*/ 1388 h 19"/>
                <a:gd name="T2" fmla="*/ 80 w 12"/>
                <a:gd name="T3" fmla="*/ 1640 h 19"/>
                <a:gd name="T4" fmla="*/ 0 w 12"/>
                <a:gd name="T5" fmla="*/ 1640 h 19"/>
                <a:gd name="T6" fmla="*/ 353 w 12"/>
                <a:gd name="T7" fmla="*/ 862 h 19"/>
                <a:gd name="T8" fmla="*/ 526 w 12"/>
                <a:gd name="T9" fmla="*/ 0 h 19"/>
                <a:gd name="T10" fmla="*/ 685 w 12"/>
                <a:gd name="T11" fmla="*/ 862 h 19"/>
                <a:gd name="T12" fmla="*/ 1033 w 12"/>
                <a:gd name="T13" fmla="*/ 1640 h 19"/>
                <a:gd name="T14" fmla="*/ 1033 w 12"/>
                <a:gd name="T15" fmla="*/ 1640 h 19"/>
                <a:gd name="T16" fmla="*/ 526 w 12"/>
                <a:gd name="T17" fmla="*/ 1388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9"/>
                <a:gd name="T29" fmla="*/ 12 w 12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9">
                  <a:moveTo>
                    <a:pt x="6" y="16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7"/>
                    <a:pt x="6" y="3"/>
                    <a:pt x="6" y="0"/>
                  </a:cubicBezTo>
                  <a:cubicBezTo>
                    <a:pt x="7" y="3"/>
                    <a:pt x="8" y="7"/>
                    <a:pt x="8" y="10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Freeform 60"/>
            <p:cNvSpPr>
              <a:spLocks/>
            </p:cNvSpPr>
            <p:nvPr/>
          </p:nvSpPr>
          <p:spPr bwMode="auto">
            <a:xfrm>
              <a:off x="3339" y="2470"/>
              <a:ext cx="53" cy="84"/>
            </a:xfrm>
            <a:custGeom>
              <a:avLst/>
              <a:gdLst>
                <a:gd name="T0" fmla="*/ 526 w 12"/>
                <a:gd name="T1" fmla="*/ 252 h 19"/>
                <a:gd name="T2" fmla="*/ 1033 w 12"/>
                <a:gd name="T3" fmla="*/ 0 h 19"/>
                <a:gd name="T4" fmla="*/ 1033 w 12"/>
                <a:gd name="T5" fmla="*/ 0 h 19"/>
                <a:gd name="T6" fmla="*/ 685 w 12"/>
                <a:gd name="T7" fmla="*/ 783 h 19"/>
                <a:gd name="T8" fmla="*/ 526 w 12"/>
                <a:gd name="T9" fmla="*/ 1640 h 19"/>
                <a:gd name="T10" fmla="*/ 353 w 12"/>
                <a:gd name="T11" fmla="*/ 783 h 19"/>
                <a:gd name="T12" fmla="*/ 0 w 12"/>
                <a:gd name="T13" fmla="*/ 0 h 19"/>
                <a:gd name="T14" fmla="*/ 80 w 12"/>
                <a:gd name="T15" fmla="*/ 0 h 19"/>
                <a:gd name="T16" fmla="*/ 526 w 12"/>
                <a:gd name="T17" fmla="*/ 252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9"/>
                <a:gd name="T29" fmla="*/ 12 w 12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9">
                  <a:moveTo>
                    <a:pt x="6" y="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3"/>
                    <a:pt x="7" y="16"/>
                    <a:pt x="6" y="19"/>
                  </a:cubicBezTo>
                  <a:cubicBezTo>
                    <a:pt x="6" y="16"/>
                    <a:pt x="5" y="13"/>
                    <a:pt x="4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6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4" name="Rectangle 61"/>
            <p:cNvSpPr>
              <a:spLocks noChangeArrowheads="1"/>
            </p:cNvSpPr>
            <p:nvPr/>
          </p:nvSpPr>
          <p:spPr bwMode="auto">
            <a:xfrm>
              <a:off x="1523" y="1916"/>
              <a:ext cx="4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</a:rPr>
                <a:t>Source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75" name="Rectangle 62"/>
            <p:cNvSpPr>
              <a:spLocks noChangeArrowheads="1"/>
            </p:cNvSpPr>
            <p:nvPr/>
          </p:nvSpPr>
          <p:spPr bwMode="auto">
            <a:xfrm>
              <a:off x="1652" y="223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i="1">
                  <a:solidFill>
                    <a:srgbClr val="000000"/>
                  </a:solidFill>
                </a:rPr>
                <a:t>n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76" name="Rectangle 63"/>
            <p:cNvSpPr>
              <a:spLocks noChangeArrowheads="1"/>
            </p:cNvSpPr>
            <p:nvPr/>
          </p:nvSpPr>
          <p:spPr bwMode="auto">
            <a:xfrm>
              <a:off x="1730" y="2230"/>
              <a:ext cx="6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+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77" name="Rectangle 64"/>
            <p:cNvSpPr>
              <a:spLocks noChangeArrowheads="1"/>
            </p:cNvSpPr>
            <p:nvPr/>
          </p:nvSpPr>
          <p:spPr bwMode="auto">
            <a:xfrm>
              <a:off x="3622" y="1916"/>
              <a:ext cx="3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</a:rPr>
                <a:t>Drain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78" name="Rectangle 65"/>
            <p:cNvSpPr>
              <a:spLocks noChangeArrowheads="1"/>
            </p:cNvSpPr>
            <p:nvPr/>
          </p:nvSpPr>
          <p:spPr bwMode="auto">
            <a:xfrm>
              <a:off x="3718" y="223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i="1">
                  <a:solidFill>
                    <a:srgbClr val="000000"/>
                  </a:solidFill>
                </a:rPr>
                <a:t>n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79" name="Rectangle 66"/>
            <p:cNvSpPr>
              <a:spLocks noChangeArrowheads="1"/>
            </p:cNvSpPr>
            <p:nvPr/>
          </p:nvSpPr>
          <p:spPr bwMode="auto">
            <a:xfrm>
              <a:off x="3797" y="2230"/>
              <a:ext cx="6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+</a:t>
              </a:r>
              <a:endParaRPr lang="en-US" b="0">
                <a:solidFill>
                  <a:schemeClr val="tx2"/>
                </a:solidFill>
              </a:endParaRPr>
            </a:p>
          </p:txBody>
        </p:sp>
        <p:sp>
          <p:nvSpPr>
            <p:cNvPr id="44080" name="Rectangle 67"/>
            <p:cNvSpPr>
              <a:spLocks noChangeArrowheads="1"/>
            </p:cNvSpPr>
            <p:nvPr/>
          </p:nvSpPr>
          <p:spPr bwMode="auto">
            <a:xfrm>
              <a:off x="3420" y="2061"/>
              <a:ext cx="1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0" i="1">
                  <a:solidFill>
                    <a:srgbClr val="000000"/>
                  </a:solidFill>
                </a:rPr>
                <a:t>W</a:t>
              </a:r>
              <a:endParaRPr lang="en-US" b="0">
                <a:solidFill>
                  <a:schemeClr val="tx2"/>
                </a:solidFill>
              </a:endParaRPr>
            </a:p>
          </p:txBody>
        </p:sp>
      </p:grpSp>
      <p:sp>
        <p:nvSpPr>
          <p:cNvPr id="44041" name="Text Box 68"/>
          <p:cNvSpPr txBox="1">
            <a:spLocks noChangeArrowheads="1"/>
          </p:cNvSpPr>
          <p:nvPr/>
        </p:nvSpPr>
        <p:spPr bwMode="auto">
          <a:xfrm>
            <a:off x="323850" y="3249613"/>
            <a:ext cx="2376488" cy="2193925"/>
          </a:xfrm>
          <a:prstGeom prst="rect">
            <a:avLst/>
          </a:prstGeom>
          <a:solidFill>
            <a:srgbClr val="C7E3C7"/>
          </a:solidFill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3200" b="0"/>
              <a:t>Always Exists</a:t>
            </a:r>
          </a:p>
          <a:p>
            <a:pPr algn="ctr" eaLnBrk="1" hangingPunct="1"/>
            <a:r>
              <a:rPr lang="en-US" sz="2400" b="0"/>
              <a:t>(Included in gate capacitance)</a:t>
            </a:r>
          </a:p>
        </p:txBody>
      </p:sp>
      <p:sp>
        <p:nvSpPr>
          <p:cNvPr id="72" name="Rectangle 71">
            <a:hlinkClick r:id="" action="ppaction://noaction"/>
          </p:cNvPr>
          <p:cNvSpPr/>
          <p:nvPr/>
        </p:nvSpPr>
        <p:spPr bwMode="auto">
          <a:xfrm>
            <a:off x="8517699" y="6137753"/>
            <a:ext cx="413359" cy="2755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4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3A8472-BF1E-4FB4-9B97-A8CEBA9A0889}" type="slidenum">
              <a:rPr lang="en-US"/>
              <a:pPr/>
              <a:t>93</a:t>
            </a:fld>
            <a:endParaRPr lang="en-US"/>
          </a:p>
        </p:txBody>
      </p:sp>
      <p:sp>
        <p:nvSpPr>
          <p:cNvPr id="45061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398463"/>
            <a:ext cx="79248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Channel Capacitance</a:t>
            </a:r>
            <a:br>
              <a:rPr lang="en-US" sz="3200" smtClean="0"/>
            </a:br>
            <a:r>
              <a:rPr lang="en-US" sz="3200" smtClean="0"/>
              <a:t>C</a:t>
            </a:r>
            <a:r>
              <a:rPr lang="en-US" sz="3200" b="0" baseline="-25000" smtClean="0"/>
              <a:t>GB</a:t>
            </a:r>
            <a:r>
              <a:rPr lang="en-US" sz="3200" smtClean="0"/>
              <a:t>, C</a:t>
            </a:r>
            <a:r>
              <a:rPr lang="en-US" sz="3200" b="0" baseline="-25000" smtClean="0"/>
              <a:t>GS</a:t>
            </a:r>
            <a:r>
              <a:rPr lang="en-US" sz="3200" smtClean="0"/>
              <a:t>, C</a:t>
            </a:r>
            <a:r>
              <a:rPr lang="en-US" sz="3200" b="0" baseline="-25000" smtClean="0"/>
              <a:t>GD </a:t>
            </a:r>
            <a:r>
              <a:rPr lang="en-US" sz="3200" smtClean="0"/>
              <a:t>=Gate</a:t>
            </a:r>
          </a:p>
        </p:txBody>
      </p:sp>
      <p:pic>
        <p:nvPicPr>
          <p:cNvPr id="450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75" y="1681163"/>
            <a:ext cx="8493125" cy="154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1108075" y="3352800"/>
            <a:ext cx="91281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2"/>
                </a:solidFill>
                <a:latin typeface="Book Antiqua" pitchFamily="18" charset="0"/>
              </a:rPr>
              <a:t>Cut-off</a:t>
            </a:r>
          </a:p>
        </p:txBody>
      </p:sp>
      <p:sp>
        <p:nvSpPr>
          <p:cNvPr id="45064" name="Text Box 5"/>
          <p:cNvSpPr txBox="1">
            <a:spLocks noChangeArrowheads="1"/>
          </p:cNvSpPr>
          <p:nvPr/>
        </p:nvSpPr>
        <p:spPr bwMode="auto">
          <a:xfrm>
            <a:off x="4089400" y="3400425"/>
            <a:ext cx="1085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2"/>
                </a:solidFill>
                <a:latin typeface="Book Antiqua" pitchFamily="18" charset="0"/>
              </a:rPr>
              <a:t>Resistive</a:t>
            </a:r>
          </a:p>
        </p:txBody>
      </p:sp>
      <p:sp>
        <p:nvSpPr>
          <p:cNvPr id="45065" name="Text Box 6"/>
          <p:cNvSpPr txBox="1">
            <a:spLocks noChangeArrowheads="1"/>
          </p:cNvSpPr>
          <p:nvPr/>
        </p:nvSpPr>
        <p:spPr bwMode="auto">
          <a:xfrm>
            <a:off x="6965950" y="3400425"/>
            <a:ext cx="12366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2"/>
                </a:solidFill>
                <a:latin typeface="Book Antiqua" pitchFamily="18" charset="0"/>
              </a:rPr>
              <a:t>Saturation</a:t>
            </a:r>
          </a:p>
        </p:txBody>
      </p:sp>
      <p:pic>
        <p:nvPicPr>
          <p:cNvPr id="45066" name="Picture 7"/>
          <p:cNvPicPr>
            <a:picLocks noChangeAspect="1" noChangeArrowheads="1"/>
          </p:cNvPicPr>
          <p:nvPr/>
        </p:nvPicPr>
        <p:blipFill>
          <a:blip r:embed="rId3" cstate="print"/>
          <a:srcRect l="8421" t="43791" r="10527" b="35248"/>
          <a:stretch>
            <a:fillRect/>
          </a:stretch>
        </p:blipFill>
        <p:spPr bwMode="auto">
          <a:xfrm>
            <a:off x="176213" y="3189288"/>
            <a:ext cx="8785225" cy="2239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5067" name="Text Box 8"/>
          <p:cNvSpPr txBox="1">
            <a:spLocks noChangeArrowheads="1"/>
          </p:cNvSpPr>
          <p:nvPr/>
        </p:nvSpPr>
        <p:spPr bwMode="auto">
          <a:xfrm>
            <a:off x="2581275" y="5654675"/>
            <a:ext cx="382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Plus overlap capacitance</a:t>
            </a:r>
          </a:p>
        </p:txBody>
      </p:sp>
      <p:sp>
        <p:nvSpPr>
          <p:cNvPr id="12" name="Rectangle 11">
            <a:hlinkClick r:id="" action="ppaction://noaction"/>
          </p:cNvPr>
          <p:cNvSpPr/>
          <p:nvPr/>
        </p:nvSpPr>
        <p:spPr bwMode="auto">
          <a:xfrm>
            <a:off x="8517699" y="6137753"/>
            <a:ext cx="413359" cy="2755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1581912" y="1682496"/>
            <a:ext cx="1773937" cy="1453896"/>
            <a:chOff x="1581912" y="1682496"/>
            <a:chExt cx="1773937" cy="1453896"/>
          </a:xfrm>
        </p:grpSpPr>
        <p:sp>
          <p:nvSpPr>
            <p:cNvPr id="13" name="TextBox 12"/>
            <p:cNvSpPr txBox="1"/>
            <p:nvPr/>
          </p:nvSpPr>
          <p:spPr>
            <a:xfrm>
              <a:off x="1883665" y="1682496"/>
              <a:ext cx="1472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C to substrate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1581912" y="2322576"/>
              <a:ext cx="1467612" cy="813816"/>
            </a:xfrm>
            <a:custGeom>
              <a:avLst/>
              <a:gdLst>
                <a:gd name="connsiteX0" fmla="*/ 1389888 w 1467612"/>
                <a:gd name="connsiteY0" fmla="*/ 0 h 813816"/>
                <a:gd name="connsiteX1" fmla="*/ 1344168 w 1467612"/>
                <a:gd name="connsiteY1" fmla="*/ 548640 h 813816"/>
                <a:gd name="connsiteX2" fmla="*/ 649224 w 1467612"/>
                <a:gd name="connsiteY2" fmla="*/ 804672 h 813816"/>
                <a:gd name="connsiteX3" fmla="*/ 0 w 1467612"/>
                <a:gd name="connsiteY3" fmla="*/ 493776 h 81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612" h="813816">
                  <a:moveTo>
                    <a:pt x="1389888" y="0"/>
                  </a:moveTo>
                  <a:cubicBezTo>
                    <a:pt x="1428750" y="207264"/>
                    <a:pt x="1467612" y="414528"/>
                    <a:pt x="1344168" y="548640"/>
                  </a:cubicBezTo>
                  <a:cubicBezTo>
                    <a:pt x="1220724" y="682752"/>
                    <a:pt x="873252" y="813816"/>
                    <a:pt x="649224" y="804672"/>
                  </a:cubicBezTo>
                  <a:cubicBezTo>
                    <a:pt x="425196" y="795528"/>
                    <a:pt x="212598" y="644652"/>
                    <a:pt x="0" y="493776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4687824" y="1725168"/>
            <a:ext cx="1603248" cy="1472184"/>
            <a:chOff x="1581912" y="1664208"/>
            <a:chExt cx="1603248" cy="1472184"/>
          </a:xfrm>
        </p:grpSpPr>
        <p:sp>
          <p:nvSpPr>
            <p:cNvPr id="17" name="TextBox 16"/>
            <p:cNvSpPr txBox="1"/>
            <p:nvPr/>
          </p:nvSpPr>
          <p:spPr>
            <a:xfrm>
              <a:off x="1929385" y="1664208"/>
              <a:ext cx="1255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C to charge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581912" y="2322576"/>
              <a:ext cx="1255776" cy="813816"/>
            </a:xfrm>
            <a:custGeom>
              <a:avLst/>
              <a:gdLst>
                <a:gd name="connsiteX0" fmla="*/ 1389888 w 1467612"/>
                <a:gd name="connsiteY0" fmla="*/ 0 h 813816"/>
                <a:gd name="connsiteX1" fmla="*/ 1344168 w 1467612"/>
                <a:gd name="connsiteY1" fmla="*/ 548640 h 813816"/>
                <a:gd name="connsiteX2" fmla="*/ 649224 w 1467612"/>
                <a:gd name="connsiteY2" fmla="*/ 804672 h 813816"/>
                <a:gd name="connsiteX3" fmla="*/ 0 w 1467612"/>
                <a:gd name="connsiteY3" fmla="*/ 493776 h 81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612" h="813816">
                  <a:moveTo>
                    <a:pt x="1389888" y="0"/>
                  </a:moveTo>
                  <a:cubicBezTo>
                    <a:pt x="1428750" y="207264"/>
                    <a:pt x="1467612" y="414528"/>
                    <a:pt x="1344168" y="548640"/>
                  </a:cubicBezTo>
                  <a:cubicBezTo>
                    <a:pt x="1220724" y="682752"/>
                    <a:pt x="873252" y="813816"/>
                    <a:pt x="649224" y="804672"/>
                  </a:cubicBezTo>
                  <a:cubicBezTo>
                    <a:pt x="425196" y="795528"/>
                    <a:pt x="212598" y="644652"/>
                    <a:pt x="0" y="493776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418832" y="1005840"/>
            <a:ext cx="1725168" cy="1947672"/>
            <a:chOff x="1581912" y="1446149"/>
            <a:chExt cx="1725168" cy="1366076"/>
          </a:xfrm>
        </p:grpSpPr>
        <p:sp>
          <p:nvSpPr>
            <p:cNvPr id="20" name="TextBox 19"/>
            <p:cNvSpPr txBox="1"/>
            <p:nvPr/>
          </p:nvSpPr>
          <p:spPr>
            <a:xfrm>
              <a:off x="1993391" y="1446149"/>
              <a:ext cx="1313689" cy="103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C to charge but that’s only 2/3 of channel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1581912" y="2453069"/>
              <a:ext cx="1255776" cy="359156"/>
            </a:xfrm>
            <a:custGeom>
              <a:avLst/>
              <a:gdLst>
                <a:gd name="connsiteX0" fmla="*/ 1389888 w 1467612"/>
                <a:gd name="connsiteY0" fmla="*/ 0 h 813816"/>
                <a:gd name="connsiteX1" fmla="*/ 1344168 w 1467612"/>
                <a:gd name="connsiteY1" fmla="*/ 548640 h 813816"/>
                <a:gd name="connsiteX2" fmla="*/ 649224 w 1467612"/>
                <a:gd name="connsiteY2" fmla="*/ 804672 h 813816"/>
                <a:gd name="connsiteX3" fmla="*/ 0 w 1467612"/>
                <a:gd name="connsiteY3" fmla="*/ 493776 h 81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612" h="813816">
                  <a:moveTo>
                    <a:pt x="1389888" y="0"/>
                  </a:moveTo>
                  <a:cubicBezTo>
                    <a:pt x="1428750" y="207264"/>
                    <a:pt x="1467612" y="414528"/>
                    <a:pt x="1344168" y="548640"/>
                  </a:cubicBezTo>
                  <a:cubicBezTo>
                    <a:pt x="1220724" y="682752"/>
                    <a:pt x="873252" y="813816"/>
                    <a:pt x="649224" y="804672"/>
                  </a:cubicBezTo>
                  <a:cubicBezTo>
                    <a:pt x="425196" y="795528"/>
                    <a:pt x="212598" y="644652"/>
                    <a:pt x="0" y="493776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14984" y="319125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Cutoff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4048" y="3206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34784" y="3148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6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W2018: EE307 Inverter analysis</a:t>
            </a:r>
            <a:endParaRPr lang="en-US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F24291-8C1F-4B71-A06D-758730162BD5}" type="slidenum">
              <a:rPr lang="en-US"/>
              <a:pPr/>
              <a:t>94</a:t>
            </a:fld>
            <a:endParaRPr lang="en-US"/>
          </a:p>
        </p:txBody>
      </p:sp>
      <p:sp>
        <p:nvSpPr>
          <p:cNvPr id="46085" name="AutoShape 2"/>
          <p:cNvSpPr>
            <a:spLocks noGrp="1" noChangeArrowheads="1"/>
          </p:cNvSpPr>
          <p:nvPr>
            <p:ph type="title"/>
          </p:nvPr>
        </p:nvSpPr>
        <p:spPr>
          <a:xfrm>
            <a:off x="917575" y="757238"/>
            <a:ext cx="7485063" cy="476250"/>
          </a:xfrm>
        </p:spPr>
        <p:txBody>
          <a:bodyPr/>
          <a:lstStyle/>
          <a:p>
            <a:pPr eaLnBrk="1" hangingPunct="1"/>
            <a:r>
              <a:rPr lang="en-US" sz="3200" smtClean="0"/>
              <a:t>Depletion Region Capacitance</a:t>
            </a:r>
            <a:br>
              <a:rPr lang="en-US" sz="3200" smtClean="0"/>
            </a:br>
            <a:r>
              <a:rPr lang="en-US" sz="3200" smtClean="0"/>
              <a:t>“Diffusion” Capacitance</a:t>
            </a:r>
            <a:endParaRPr 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1638" y="1385888"/>
            <a:ext cx="5397500" cy="3500437"/>
            <a:chOff x="1053" y="917"/>
            <a:chExt cx="3400" cy="2205"/>
          </a:xfrm>
        </p:grpSpPr>
        <p:sp>
          <p:nvSpPr>
            <p:cNvPr id="46120" name="Line 4"/>
            <p:cNvSpPr>
              <a:spLocks noChangeShapeType="1"/>
            </p:cNvSpPr>
            <p:nvPr/>
          </p:nvSpPr>
          <p:spPr bwMode="auto">
            <a:xfrm flipV="1">
              <a:off x="2782" y="2632"/>
              <a:ext cx="1041" cy="35"/>
            </a:xfrm>
            <a:prstGeom prst="line">
              <a:avLst/>
            </a:prstGeom>
            <a:noFill/>
            <a:ln w="12700">
              <a:solidFill>
                <a:srgbClr val="9999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Freeform 5"/>
            <p:cNvSpPr>
              <a:spLocks/>
            </p:cNvSpPr>
            <p:nvPr/>
          </p:nvSpPr>
          <p:spPr bwMode="auto">
            <a:xfrm>
              <a:off x="1673" y="1629"/>
              <a:ext cx="1517" cy="936"/>
            </a:xfrm>
            <a:custGeom>
              <a:avLst/>
              <a:gdLst>
                <a:gd name="T0" fmla="*/ 0 w 386"/>
                <a:gd name="T1" fmla="*/ 14477 h 238"/>
                <a:gd name="T2" fmla="*/ 11660 w 386"/>
                <a:gd name="T3" fmla="*/ 0 h 238"/>
                <a:gd name="T4" fmla="*/ 11892 w 386"/>
                <a:gd name="T5" fmla="*/ 63 h 238"/>
                <a:gd name="T6" fmla="*/ 15292 w 386"/>
                <a:gd name="T7" fmla="*/ 480 h 238"/>
                <a:gd name="T8" fmla="*/ 23431 w 386"/>
                <a:gd name="T9" fmla="*/ 480 h 238"/>
                <a:gd name="T10" fmla="*/ 14812 w 386"/>
                <a:gd name="T11" fmla="*/ 12467 h 238"/>
                <a:gd name="T12" fmla="*/ 14812 w 386"/>
                <a:gd name="T13" fmla="*/ 14477 h 238"/>
                <a:gd name="T14" fmla="*/ 0 w 386"/>
                <a:gd name="T15" fmla="*/ 14477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6"/>
                <a:gd name="T25" fmla="*/ 0 h 238"/>
                <a:gd name="T26" fmla="*/ 386 w 386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6" h="238">
                  <a:moveTo>
                    <a:pt x="0" y="238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3" y="0"/>
                    <a:pt x="194" y="1"/>
                    <a:pt x="196" y="1"/>
                  </a:cubicBezTo>
                  <a:cubicBezTo>
                    <a:pt x="196" y="1"/>
                    <a:pt x="235" y="8"/>
                    <a:pt x="252" y="8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4" y="238"/>
                    <a:pt x="244" y="238"/>
                    <a:pt x="244" y="238"/>
                  </a:cubicBezTo>
                  <a:cubicBezTo>
                    <a:pt x="0" y="238"/>
                    <a:pt x="0" y="238"/>
                    <a:pt x="0" y="238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Freeform 6"/>
            <p:cNvSpPr>
              <a:spLocks/>
            </p:cNvSpPr>
            <p:nvPr/>
          </p:nvSpPr>
          <p:spPr bwMode="auto">
            <a:xfrm>
              <a:off x="2774" y="2565"/>
              <a:ext cx="90" cy="122"/>
            </a:xfrm>
            <a:custGeom>
              <a:avLst/>
              <a:gdLst>
                <a:gd name="T0" fmla="*/ 0 w 23"/>
                <a:gd name="T1" fmla="*/ 1889 h 31"/>
                <a:gd name="T2" fmla="*/ 1377 w 23"/>
                <a:gd name="T3" fmla="*/ 0 h 31"/>
                <a:gd name="T4" fmla="*/ 247 w 23"/>
                <a:gd name="T5" fmla="*/ 0 h 31"/>
                <a:gd name="T6" fmla="*/ 63 w 23"/>
                <a:gd name="T7" fmla="*/ 1826 h 31"/>
                <a:gd name="T8" fmla="*/ 0 w 23"/>
                <a:gd name="T9" fmla="*/ 1889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31"/>
                <a:gd name="T17" fmla="*/ 23 w 23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31">
                  <a:moveTo>
                    <a:pt x="0" y="31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3" y="25"/>
                    <a:pt x="1" y="30"/>
                  </a:cubicBezTo>
                  <a:cubicBezTo>
                    <a:pt x="1" y="30"/>
                    <a:pt x="1" y="30"/>
                    <a:pt x="0" y="31"/>
                  </a:cubicBezTo>
                  <a:close/>
                </a:path>
              </a:pathLst>
            </a:custGeom>
            <a:solidFill>
              <a:srgbClr val="999999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Line 7"/>
            <p:cNvSpPr>
              <a:spLocks noChangeShapeType="1"/>
            </p:cNvSpPr>
            <p:nvPr/>
          </p:nvSpPr>
          <p:spPr bwMode="auto">
            <a:xfrm flipV="1">
              <a:off x="4452" y="1421"/>
              <a:ext cx="1" cy="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4" name="Freeform 8"/>
            <p:cNvSpPr>
              <a:spLocks/>
            </p:cNvSpPr>
            <p:nvPr/>
          </p:nvSpPr>
          <p:spPr bwMode="auto">
            <a:xfrm>
              <a:off x="2632" y="1319"/>
              <a:ext cx="1820" cy="1246"/>
            </a:xfrm>
            <a:custGeom>
              <a:avLst/>
              <a:gdLst>
                <a:gd name="T0" fmla="*/ 1820 w 1820"/>
                <a:gd name="T1" fmla="*/ 102 h 1246"/>
                <a:gd name="T2" fmla="*/ 1671 w 1820"/>
                <a:gd name="T3" fmla="*/ 0 h 1246"/>
                <a:gd name="T4" fmla="*/ 806 w 1820"/>
                <a:gd name="T5" fmla="*/ 0 h 1246"/>
                <a:gd name="T6" fmla="*/ 0 w 1820"/>
                <a:gd name="T7" fmla="*/ 1116 h 1246"/>
                <a:gd name="T8" fmla="*/ 0 w 1820"/>
                <a:gd name="T9" fmla="*/ 1246 h 1246"/>
                <a:gd name="T10" fmla="*/ 1368 w 1820"/>
                <a:gd name="T11" fmla="*/ 1246 h 1246"/>
                <a:gd name="T12" fmla="*/ 1820 w 1820"/>
                <a:gd name="T13" fmla="*/ 200 h 1246"/>
                <a:gd name="T14" fmla="*/ 1820 w 1820"/>
                <a:gd name="T15" fmla="*/ 102 h 12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0"/>
                <a:gd name="T25" fmla="*/ 0 h 1246"/>
                <a:gd name="T26" fmla="*/ 1820 w 1820"/>
                <a:gd name="T27" fmla="*/ 1246 h 12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0" h="1246">
                  <a:moveTo>
                    <a:pt x="1820" y="102"/>
                  </a:moveTo>
                  <a:lnTo>
                    <a:pt x="1671" y="0"/>
                  </a:lnTo>
                  <a:lnTo>
                    <a:pt x="806" y="0"/>
                  </a:lnTo>
                  <a:lnTo>
                    <a:pt x="0" y="1116"/>
                  </a:lnTo>
                  <a:lnTo>
                    <a:pt x="0" y="1246"/>
                  </a:lnTo>
                  <a:lnTo>
                    <a:pt x="1368" y="1246"/>
                  </a:lnTo>
                  <a:lnTo>
                    <a:pt x="1820" y="200"/>
                  </a:lnTo>
                  <a:lnTo>
                    <a:pt x="1820" y="102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Line 9"/>
            <p:cNvSpPr>
              <a:spLocks noChangeShapeType="1"/>
            </p:cNvSpPr>
            <p:nvPr/>
          </p:nvSpPr>
          <p:spPr bwMode="auto">
            <a:xfrm>
              <a:off x="2762" y="2254"/>
              <a:ext cx="109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Line 10"/>
            <p:cNvSpPr>
              <a:spLocks noChangeShapeType="1"/>
            </p:cNvSpPr>
            <p:nvPr/>
          </p:nvSpPr>
          <p:spPr bwMode="auto">
            <a:xfrm flipH="1" flipV="1">
              <a:off x="3855" y="2254"/>
              <a:ext cx="129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Line 11"/>
            <p:cNvSpPr>
              <a:spLocks noChangeShapeType="1"/>
            </p:cNvSpPr>
            <p:nvPr/>
          </p:nvSpPr>
          <p:spPr bwMode="auto">
            <a:xfrm>
              <a:off x="2632" y="2435"/>
              <a:ext cx="135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Line 12"/>
            <p:cNvSpPr>
              <a:spLocks noChangeShapeType="1"/>
            </p:cNvSpPr>
            <p:nvPr/>
          </p:nvSpPr>
          <p:spPr bwMode="auto">
            <a:xfrm>
              <a:off x="1469" y="2577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Freeform 13"/>
            <p:cNvSpPr>
              <a:spLocks/>
            </p:cNvSpPr>
            <p:nvPr/>
          </p:nvSpPr>
          <p:spPr bwMode="auto">
            <a:xfrm>
              <a:off x="1370" y="1390"/>
              <a:ext cx="2017" cy="1344"/>
            </a:xfrm>
            <a:custGeom>
              <a:avLst/>
              <a:gdLst>
                <a:gd name="T0" fmla="*/ 31179 w 513"/>
                <a:gd name="T1" fmla="*/ 0 h 342"/>
                <a:gd name="T2" fmla="*/ 15259 w 513"/>
                <a:gd name="T3" fmla="*/ 0 h 342"/>
                <a:gd name="T4" fmla="*/ 63 w 513"/>
                <a:gd name="T5" fmla="*/ 18022 h 342"/>
                <a:gd name="T6" fmla="*/ 63 w 513"/>
                <a:gd name="T7" fmla="*/ 18333 h 342"/>
                <a:gd name="T8" fmla="*/ 849 w 513"/>
                <a:gd name="T9" fmla="*/ 20152 h 342"/>
                <a:gd name="T10" fmla="*/ 2611 w 513"/>
                <a:gd name="T11" fmla="*/ 20757 h 342"/>
                <a:gd name="T12" fmla="*/ 1699 w 513"/>
                <a:gd name="T13" fmla="*/ 19967 h 342"/>
                <a:gd name="T14" fmla="*/ 1514 w 513"/>
                <a:gd name="T15" fmla="*/ 18333 h 342"/>
                <a:gd name="T16" fmla="*/ 15507 w 513"/>
                <a:gd name="T17" fmla="*/ 1218 h 342"/>
                <a:gd name="T18" fmla="*/ 30267 w 513"/>
                <a:gd name="T19" fmla="*/ 1218 h 342"/>
                <a:gd name="T20" fmla="*/ 31179 w 513"/>
                <a:gd name="T21" fmla="*/ 0 h 3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3"/>
                <a:gd name="T34" fmla="*/ 0 h 342"/>
                <a:gd name="T35" fmla="*/ 513 w 513"/>
                <a:gd name="T36" fmla="*/ 342 h 3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3" h="342">
                  <a:moveTo>
                    <a:pt x="513" y="0"/>
                  </a:moveTo>
                  <a:cubicBezTo>
                    <a:pt x="251" y="0"/>
                    <a:pt x="251" y="0"/>
                    <a:pt x="251" y="0"/>
                  </a:cubicBezTo>
                  <a:cubicBezTo>
                    <a:pt x="1" y="297"/>
                    <a:pt x="1" y="297"/>
                    <a:pt x="1" y="297"/>
                  </a:cubicBezTo>
                  <a:cubicBezTo>
                    <a:pt x="1" y="302"/>
                    <a:pt x="1" y="302"/>
                    <a:pt x="1" y="302"/>
                  </a:cubicBezTo>
                  <a:cubicBezTo>
                    <a:pt x="1" y="302"/>
                    <a:pt x="0" y="318"/>
                    <a:pt x="14" y="332"/>
                  </a:cubicBezTo>
                  <a:cubicBezTo>
                    <a:pt x="14" y="332"/>
                    <a:pt x="23" y="342"/>
                    <a:pt x="43" y="342"/>
                  </a:cubicBezTo>
                  <a:cubicBezTo>
                    <a:pt x="32" y="337"/>
                    <a:pt x="28" y="329"/>
                    <a:pt x="28" y="329"/>
                  </a:cubicBezTo>
                  <a:cubicBezTo>
                    <a:pt x="26" y="324"/>
                    <a:pt x="25" y="304"/>
                    <a:pt x="25" y="302"/>
                  </a:cubicBezTo>
                  <a:cubicBezTo>
                    <a:pt x="255" y="20"/>
                    <a:pt x="255" y="20"/>
                    <a:pt x="255" y="20"/>
                  </a:cubicBezTo>
                  <a:cubicBezTo>
                    <a:pt x="498" y="20"/>
                    <a:pt x="498" y="20"/>
                    <a:pt x="498" y="20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0" name="Freeform 14"/>
            <p:cNvSpPr>
              <a:spLocks/>
            </p:cNvSpPr>
            <p:nvPr/>
          </p:nvSpPr>
          <p:spPr bwMode="auto">
            <a:xfrm>
              <a:off x="2373" y="1468"/>
              <a:ext cx="955" cy="193"/>
            </a:xfrm>
            <a:custGeom>
              <a:avLst/>
              <a:gdLst>
                <a:gd name="T0" fmla="*/ 12619 w 243"/>
                <a:gd name="T1" fmla="*/ 2993 h 49"/>
                <a:gd name="T2" fmla="*/ 4496 w 243"/>
                <a:gd name="T3" fmla="*/ 2993 h 49"/>
                <a:gd name="T4" fmla="*/ 1096 w 243"/>
                <a:gd name="T5" fmla="*/ 2560 h 49"/>
                <a:gd name="T6" fmla="*/ 185 w 243"/>
                <a:gd name="T7" fmla="*/ 1832 h 49"/>
                <a:gd name="T8" fmla="*/ 0 w 243"/>
                <a:gd name="T9" fmla="*/ 0 h 49"/>
                <a:gd name="T10" fmla="*/ 14749 w 243"/>
                <a:gd name="T11" fmla="*/ 0 h 49"/>
                <a:gd name="T12" fmla="*/ 12619 w 243"/>
                <a:gd name="T13" fmla="*/ 2993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3"/>
                <a:gd name="T22" fmla="*/ 0 h 49"/>
                <a:gd name="T23" fmla="*/ 243 w 24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3" h="49">
                  <a:moveTo>
                    <a:pt x="208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57" y="49"/>
                    <a:pt x="18" y="42"/>
                    <a:pt x="18" y="42"/>
                  </a:cubicBezTo>
                  <a:cubicBezTo>
                    <a:pt x="7" y="38"/>
                    <a:pt x="3" y="30"/>
                    <a:pt x="3" y="30"/>
                  </a:cubicBezTo>
                  <a:cubicBezTo>
                    <a:pt x="1" y="25"/>
                    <a:pt x="0" y="2"/>
                    <a:pt x="0" y="0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208" y="49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1" name="Freeform 15"/>
            <p:cNvSpPr>
              <a:spLocks/>
            </p:cNvSpPr>
            <p:nvPr/>
          </p:nvSpPr>
          <p:spPr bwMode="auto">
            <a:xfrm>
              <a:off x="1476" y="1468"/>
              <a:ext cx="952" cy="1097"/>
            </a:xfrm>
            <a:custGeom>
              <a:avLst/>
              <a:gdLst>
                <a:gd name="T0" fmla="*/ 0 w 242"/>
                <a:gd name="T1" fmla="*/ 16958 h 279"/>
                <a:gd name="T2" fmla="*/ 13883 w 242"/>
                <a:gd name="T3" fmla="*/ 0 h 279"/>
                <a:gd name="T4" fmla="*/ 14068 w 242"/>
                <a:gd name="T5" fmla="*/ 1824 h 279"/>
                <a:gd name="T6" fmla="*/ 14732 w 242"/>
                <a:gd name="T7" fmla="*/ 2489 h 279"/>
                <a:gd name="T8" fmla="*/ 3049 w 242"/>
                <a:gd name="T9" fmla="*/ 16958 h 279"/>
                <a:gd name="T10" fmla="*/ 0 w 242"/>
                <a:gd name="T11" fmla="*/ 16958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2"/>
                <a:gd name="T19" fmla="*/ 0 h 279"/>
                <a:gd name="T20" fmla="*/ 242 w 24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2" h="279">
                  <a:moveTo>
                    <a:pt x="0" y="279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2"/>
                    <a:pt x="229" y="25"/>
                    <a:pt x="231" y="30"/>
                  </a:cubicBezTo>
                  <a:cubicBezTo>
                    <a:pt x="231" y="30"/>
                    <a:pt x="234" y="36"/>
                    <a:pt x="242" y="41"/>
                  </a:cubicBezTo>
                  <a:cubicBezTo>
                    <a:pt x="50" y="279"/>
                    <a:pt x="50" y="279"/>
                    <a:pt x="50" y="279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2" name="Freeform 16"/>
            <p:cNvSpPr>
              <a:spLocks/>
            </p:cNvSpPr>
            <p:nvPr/>
          </p:nvSpPr>
          <p:spPr bwMode="auto">
            <a:xfrm>
              <a:off x="1469" y="2565"/>
              <a:ext cx="1320" cy="193"/>
            </a:xfrm>
            <a:custGeom>
              <a:avLst/>
              <a:gdLst>
                <a:gd name="T0" fmla="*/ 20374 w 336"/>
                <a:gd name="T1" fmla="*/ 0 h 49"/>
                <a:gd name="T2" fmla="*/ 20189 w 336"/>
                <a:gd name="T3" fmla="*/ 1832 h 49"/>
                <a:gd name="T4" fmla="*/ 19278 w 336"/>
                <a:gd name="T5" fmla="*/ 2623 h 49"/>
                <a:gd name="T6" fmla="*/ 15883 w 336"/>
                <a:gd name="T7" fmla="*/ 2993 h 49"/>
                <a:gd name="T8" fmla="*/ 4490 w 336"/>
                <a:gd name="T9" fmla="*/ 2993 h 49"/>
                <a:gd name="T10" fmla="*/ 1096 w 336"/>
                <a:gd name="T11" fmla="*/ 2623 h 49"/>
                <a:gd name="T12" fmla="*/ 185 w 336"/>
                <a:gd name="T13" fmla="*/ 1832 h 49"/>
                <a:gd name="T14" fmla="*/ 0 w 336"/>
                <a:gd name="T15" fmla="*/ 0 h 49"/>
                <a:gd name="T16" fmla="*/ 20374 w 336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6"/>
                <a:gd name="T28" fmla="*/ 0 h 49"/>
                <a:gd name="T29" fmla="*/ 336 w 336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6" h="49">
                  <a:moveTo>
                    <a:pt x="336" y="0"/>
                  </a:moveTo>
                  <a:cubicBezTo>
                    <a:pt x="336" y="3"/>
                    <a:pt x="335" y="25"/>
                    <a:pt x="333" y="30"/>
                  </a:cubicBezTo>
                  <a:cubicBezTo>
                    <a:pt x="333" y="30"/>
                    <a:pt x="329" y="38"/>
                    <a:pt x="318" y="43"/>
                  </a:cubicBezTo>
                  <a:cubicBezTo>
                    <a:pt x="318" y="43"/>
                    <a:pt x="279" y="49"/>
                    <a:pt x="262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57" y="49"/>
                    <a:pt x="18" y="43"/>
                    <a:pt x="18" y="43"/>
                  </a:cubicBezTo>
                  <a:cubicBezTo>
                    <a:pt x="7" y="38"/>
                    <a:pt x="3" y="30"/>
                    <a:pt x="3" y="30"/>
                  </a:cubicBezTo>
                  <a:cubicBezTo>
                    <a:pt x="1" y="25"/>
                    <a:pt x="0" y="3"/>
                    <a:pt x="0" y="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3" name="Freeform 17"/>
            <p:cNvSpPr>
              <a:spLocks/>
            </p:cNvSpPr>
            <p:nvPr/>
          </p:nvSpPr>
          <p:spPr bwMode="auto">
            <a:xfrm>
              <a:off x="3815" y="2565"/>
              <a:ext cx="511" cy="157"/>
            </a:xfrm>
            <a:custGeom>
              <a:avLst/>
              <a:gdLst>
                <a:gd name="T0" fmla="*/ 0 w 130"/>
                <a:gd name="T1" fmla="*/ 0 h 40"/>
                <a:gd name="T2" fmla="*/ 311 w 130"/>
                <a:gd name="T3" fmla="*/ 1511 h 40"/>
                <a:gd name="T4" fmla="*/ 1639 w 130"/>
                <a:gd name="T5" fmla="*/ 2171 h 40"/>
                <a:gd name="T6" fmla="*/ 7897 w 130"/>
                <a:gd name="T7" fmla="*/ 2418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0"/>
                <a:gd name="T13" fmla="*/ 0 h 40"/>
                <a:gd name="T14" fmla="*/ 130 w 13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0" h="40">
                  <a:moveTo>
                    <a:pt x="0" y="0"/>
                  </a:moveTo>
                  <a:cubicBezTo>
                    <a:pt x="0" y="2"/>
                    <a:pt x="0" y="18"/>
                    <a:pt x="5" y="25"/>
                  </a:cubicBezTo>
                  <a:cubicBezTo>
                    <a:pt x="5" y="25"/>
                    <a:pt x="9" y="34"/>
                    <a:pt x="27" y="36"/>
                  </a:cubicBezTo>
                  <a:cubicBezTo>
                    <a:pt x="27" y="36"/>
                    <a:pt x="104" y="38"/>
                    <a:pt x="130" y="4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4" name="Rectangle 18"/>
            <p:cNvSpPr>
              <a:spLocks noChangeArrowheads="1"/>
            </p:cNvSpPr>
            <p:nvPr/>
          </p:nvSpPr>
          <p:spPr bwMode="auto">
            <a:xfrm>
              <a:off x="2217" y="2120"/>
              <a:ext cx="38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Times Ten Roman" pitchFamily="18" charset="0"/>
                </a:rPr>
                <a:t>Bottom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35" name="Rectangle 19"/>
            <p:cNvSpPr>
              <a:spLocks noChangeArrowheads="1"/>
            </p:cNvSpPr>
            <p:nvPr/>
          </p:nvSpPr>
          <p:spPr bwMode="auto">
            <a:xfrm>
              <a:off x="2586" y="1476"/>
              <a:ext cx="4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Times Ten Roman" pitchFamily="18" charset="0"/>
                </a:rPr>
                <a:t>Side wall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36" name="Rectangle 20"/>
            <p:cNvSpPr>
              <a:spLocks noChangeArrowheads="1"/>
            </p:cNvSpPr>
            <p:nvPr/>
          </p:nvSpPr>
          <p:spPr bwMode="auto">
            <a:xfrm>
              <a:off x="2054" y="2584"/>
              <a:ext cx="4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Times Ten Roman" pitchFamily="18" charset="0"/>
                </a:rPr>
                <a:t>Side wall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37" name="Rectangle 21"/>
            <p:cNvSpPr>
              <a:spLocks noChangeArrowheads="1"/>
            </p:cNvSpPr>
            <p:nvPr/>
          </p:nvSpPr>
          <p:spPr bwMode="auto">
            <a:xfrm>
              <a:off x="3358" y="2759"/>
              <a:ext cx="4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Times Ten Roman" pitchFamily="18" charset="0"/>
                </a:rPr>
                <a:t>Channel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38" name="Rectangle 22"/>
            <p:cNvSpPr>
              <a:spLocks noChangeArrowheads="1"/>
            </p:cNvSpPr>
            <p:nvPr/>
          </p:nvSpPr>
          <p:spPr bwMode="auto">
            <a:xfrm>
              <a:off x="2406" y="1718"/>
              <a:ext cx="3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Times Ten Roman" pitchFamily="18" charset="0"/>
                </a:rPr>
                <a:t>Source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39" name="Rectangle 23"/>
            <p:cNvSpPr>
              <a:spLocks noChangeArrowheads="1"/>
            </p:cNvSpPr>
            <p:nvPr/>
          </p:nvSpPr>
          <p:spPr bwMode="auto">
            <a:xfrm>
              <a:off x="2406" y="1858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i="1">
                  <a:solidFill>
                    <a:srgbClr val="000000"/>
                  </a:solidFill>
                  <a:latin typeface="Times Ten Roman" pitchFamily="18" charset="0"/>
                </a:rPr>
                <a:t>N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40" name="Rectangle 24"/>
            <p:cNvSpPr>
              <a:spLocks noChangeArrowheads="1"/>
            </p:cNvSpPr>
            <p:nvPr/>
          </p:nvSpPr>
          <p:spPr bwMode="auto">
            <a:xfrm>
              <a:off x="2504" y="1920"/>
              <a:ext cx="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 i="1">
                  <a:solidFill>
                    <a:srgbClr val="000000"/>
                  </a:solidFill>
                  <a:latin typeface="Times Ten Roman" pitchFamily="18" charset="0"/>
                </a:rPr>
                <a:t>D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41" name="Rectangle 25"/>
            <p:cNvSpPr>
              <a:spLocks noChangeArrowheads="1"/>
            </p:cNvSpPr>
            <p:nvPr/>
          </p:nvSpPr>
          <p:spPr bwMode="auto">
            <a:xfrm>
              <a:off x="2215" y="917"/>
              <a:ext cx="110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Times Ten Roman" pitchFamily="18" charset="0"/>
                </a:rPr>
                <a:t>Channel-stop implant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42" name="Rectangle 26"/>
            <p:cNvSpPr>
              <a:spLocks noChangeArrowheads="1"/>
            </p:cNvSpPr>
            <p:nvPr/>
          </p:nvSpPr>
          <p:spPr bwMode="auto">
            <a:xfrm>
              <a:off x="2215" y="1058"/>
              <a:ext cx="3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i="1">
                  <a:solidFill>
                    <a:srgbClr val="000000"/>
                  </a:solidFill>
                  <a:latin typeface="Times Ten Roman" pitchFamily="18" charset="0"/>
                </a:rPr>
                <a:t>        N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43" name="Rectangle 27"/>
            <p:cNvSpPr>
              <a:spLocks noChangeArrowheads="1"/>
            </p:cNvSpPr>
            <p:nvPr/>
          </p:nvSpPr>
          <p:spPr bwMode="auto">
            <a:xfrm>
              <a:off x="2565" y="1122"/>
              <a:ext cx="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 i="1">
                  <a:solidFill>
                    <a:srgbClr val="000000"/>
                  </a:solidFill>
                  <a:latin typeface="Times Ten Roman" pitchFamily="18" charset="0"/>
                </a:rPr>
                <a:t>A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44" name="Rectangle 28"/>
            <p:cNvSpPr>
              <a:spLocks noChangeArrowheads="1"/>
            </p:cNvSpPr>
            <p:nvPr/>
          </p:nvSpPr>
          <p:spPr bwMode="auto">
            <a:xfrm>
              <a:off x="2629" y="1077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MathematicalPi 1" pitchFamily="82" charset="0"/>
                </a:rPr>
                <a:t>1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45" name="Rectangle 29"/>
            <p:cNvSpPr>
              <a:spLocks noChangeArrowheads="1"/>
            </p:cNvSpPr>
            <p:nvPr/>
          </p:nvSpPr>
          <p:spPr bwMode="auto">
            <a:xfrm>
              <a:off x="2858" y="2943"/>
              <a:ext cx="4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Times Ten Roman" pitchFamily="18" charset="0"/>
                </a:rPr>
                <a:t>Substrate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46" name="Rectangle 30"/>
            <p:cNvSpPr>
              <a:spLocks noChangeArrowheads="1"/>
            </p:cNvSpPr>
            <p:nvPr/>
          </p:nvSpPr>
          <p:spPr bwMode="auto">
            <a:xfrm>
              <a:off x="3407" y="2943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i="1">
                  <a:solidFill>
                    <a:srgbClr val="000000"/>
                  </a:solidFill>
                  <a:latin typeface="Times Ten Roman" pitchFamily="18" charset="0"/>
                </a:rPr>
                <a:t>N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505" y="3007"/>
              <a:ext cx="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 i="1">
                  <a:solidFill>
                    <a:srgbClr val="000000"/>
                  </a:solidFill>
                  <a:latin typeface="Times Ten Roman" pitchFamily="18" charset="0"/>
                </a:rPr>
                <a:t>A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48" name="Line 32"/>
            <p:cNvSpPr>
              <a:spLocks noChangeShapeType="1"/>
            </p:cNvSpPr>
            <p:nvPr/>
          </p:nvSpPr>
          <p:spPr bwMode="auto">
            <a:xfrm>
              <a:off x="1897" y="2651"/>
              <a:ext cx="122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9" name="Freeform 33"/>
            <p:cNvSpPr>
              <a:spLocks/>
            </p:cNvSpPr>
            <p:nvPr/>
          </p:nvSpPr>
          <p:spPr bwMode="auto">
            <a:xfrm>
              <a:off x="1842" y="2632"/>
              <a:ext cx="79" cy="47"/>
            </a:xfrm>
            <a:custGeom>
              <a:avLst/>
              <a:gdLst>
                <a:gd name="T0" fmla="*/ 984 w 20"/>
                <a:gd name="T1" fmla="*/ 368 h 12"/>
                <a:gd name="T2" fmla="*/ 1106 w 20"/>
                <a:gd name="T3" fmla="*/ 721 h 12"/>
                <a:gd name="T4" fmla="*/ 1106 w 20"/>
                <a:gd name="T5" fmla="*/ 721 h 12"/>
                <a:gd name="T6" fmla="*/ 561 w 20"/>
                <a:gd name="T7" fmla="*/ 415 h 12"/>
                <a:gd name="T8" fmla="*/ 0 w 20"/>
                <a:gd name="T9" fmla="*/ 247 h 12"/>
                <a:gd name="T10" fmla="*/ 624 w 20"/>
                <a:gd name="T11" fmla="*/ 184 h 12"/>
                <a:gd name="T12" fmla="*/ 1169 w 20"/>
                <a:gd name="T13" fmla="*/ 0 h 12"/>
                <a:gd name="T14" fmla="*/ 1232 w 20"/>
                <a:gd name="T15" fmla="*/ 0 h 12"/>
                <a:gd name="T16" fmla="*/ 984 w 20"/>
                <a:gd name="T17" fmla="*/ 368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2"/>
                <a:gd name="T29" fmla="*/ 20 w 20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2">
                  <a:moveTo>
                    <a:pt x="16" y="6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6" y="6"/>
                    <a:pt x="3" y="5"/>
                    <a:pt x="0" y="4"/>
                  </a:cubicBezTo>
                  <a:cubicBezTo>
                    <a:pt x="3" y="3"/>
                    <a:pt x="6" y="3"/>
                    <a:pt x="10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50" name="Line 34"/>
            <p:cNvSpPr>
              <a:spLocks noChangeShapeType="1"/>
            </p:cNvSpPr>
            <p:nvPr/>
          </p:nvSpPr>
          <p:spPr bwMode="auto">
            <a:xfrm>
              <a:off x="1897" y="2254"/>
              <a:ext cx="134" cy="3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51" name="Freeform 35"/>
            <p:cNvSpPr>
              <a:spLocks/>
            </p:cNvSpPr>
            <p:nvPr/>
          </p:nvSpPr>
          <p:spPr bwMode="auto">
            <a:xfrm>
              <a:off x="1877" y="2199"/>
              <a:ext cx="48" cy="79"/>
            </a:xfrm>
            <a:custGeom>
              <a:avLst/>
              <a:gdLst>
                <a:gd name="T0" fmla="*/ 384 w 12"/>
                <a:gd name="T1" fmla="*/ 920 h 20"/>
                <a:gd name="T2" fmla="*/ 64 w 12"/>
                <a:gd name="T3" fmla="*/ 1232 h 20"/>
                <a:gd name="T4" fmla="*/ 64 w 12"/>
                <a:gd name="T5" fmla="*/ 1232 h 20"/>
                <a:gd name="T6" fmla="*/ 128 w 12"/>
                <a:gd name="T7" fmla="*/ 624 h 20"/>
                <a:gd name="T8" fmla="*/ 0 w 12"/>
                <a:gd name="T9" fmla="*/ 0 h 20"/>
                <a:gd name="T10" fmla="*/ 384 w 12"/>
                <a:gd name="T11" fmla="*/ 561 h 20"/>
                <a:gd name="T12" fmla="*/ 768 w 12"/>
                <a:gd name="T13" fmla="*/ 984 h 20"/>
                <a:gd name="T14" fmla="*/ 768 w 12"/>
                <a:gd name="T15" fmla="*/ 1047 h 20"/>
                <a:gd name="T16" fmla="*/ 384 w 12"/>
                <a:gd name="T17" fmla="*/ 92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20"/>
                <a:gd name="T29" fmla="*/ 12 w 1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20">
                  <a:moveTo>
                    <a:pt x="6" y="15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7"/>
                    <a:pt x="1" y="4"/>
                    <a:pt x="0" y="0"/>
                  </a:cubicBezTo>
                  <a:cubicBezTo>
                    <a:pt x="2" y="3"/>
                    <a:pt x="4" y="6"/>
                    <a:pt x="6" y="9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52" name="Line 36"/>
            <p:cNvSpPr>
              <a:spLocks noChangeShapeType="1"/>
            </p:cNvSpPr>
            <p:nvPr/>
          </p:nvSpPr>
          <p:spPr bwMode="auto">
            <a:xfrm>
              <a:off x="3355" y="2632"/>
              <a:ext cx="221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53" name="Freeform 37"/>
            <p:cNvSpPr>
              <a:spLocks/>
            </p:cNvSpPr>
            <p:nvPr/>
          </p:nvSpPr>
          <p:spPr bwMode="auto">
            <a:xfrm>
              <a:off x="3304" y="2608"/>
              <a:ext cx="79" cy="55"/>
            </a:xfrm>
            <a:custGeom>
              <a:avLst/>
              <a:gdLst>
                <a:gd name="T0" fmla="*/ 857 w 20"/>
                <a:gd name="T1" fmla="*/ 432 h 14"/>
                <a:gd name="T2" fmla="*/ 920 w 20"/>
                <a:gd name="T3" fmla="*/ 849 h 14"/>
                <a:gd name="T4" fmla="*/ 857 w 20"/>
                <a:gd name="T5" fmla="*/ 849 h 14"/>
                <a:gd name="T6" fmla="*/ 498 w 20"/>
                <a:gd name="T7" fmla="*/ 369 h 14"/>
                <a:gd name="T8" fmla="*/ 0 w 20"/>
                <a:gd name="T9" fmla="*/ 0 h 14"/>
                <a:gd name="T10" fmla="*/ 561 w 20"/>
                <a:gd name="T11" fmla="*/ 122 h 14"/>
                <a:gd name="T12" fmla="*/ 1232 w 20"/>
                <a:gd name="T13" fmla="*/ 185 h 14"/>
                <a:gd name="T14" fmla="*/ 1232 w 20"/>
                <a:gd name="T15" fmla="*/ 185 h 14"/>
                <a:gd name="T16" fmla="*/ 857 w 20"/>
                <a:gd name="T17" fmla="*/ 432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4"/>
                <a:gd name="T29" fmla="*/ 20 w 20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4">
                  <a:moveTo>
                    <a:pt x="14" y="7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4"/>
                    <a:pt x="2" y="2"/>
                    <a:pt x="0" y="0"/>
                  </a:cubicBezTo>
                  <a:cubicBezTo>
                    <a:pt x="3" y="1"/>
                    <a:pt x="6" y="2"/>
                    <a:pt x="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54" name="Line 38"/>
            <p:cNvSpPr>
              <a:spLocks noChangeShapeType="1"/>
            </p:cNvSpPr>
            <p:nvPr/>
          </p:nvSpPr>
          <p:spPr bwMode="auto">
            <a:xfrm flipH="1" flipV="1">
              <a:off x="2754" y="1205"/>
              <a:ext cx="165" cy="1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55" name="Freeform 39"/>
            <p:cNvSpPr>
              <a:spLocks/>
            </p:cNvSpPr>
            <p:nvPr/>
          </p:nvSpPr>
          <p:spPr bwMode="auto">
            <a:xfrm>
              <a:off x="2892" y="1370"/>
              <a:ext cx="66" cy="75"/>
            </a:xfrm>
            <a:custGeom>
              <a:avLst/>
              <a:gdLst>
                <a:gd name="T0" fmla="*/ 346 w 17"/>
                <a:gd name="T1" fmla="*/ 438 h 19"/>
                <a:gd name="T2" fmla="*/ 466 w 17"/>
                <a:gd name="T3" fmla="*/ 0 h 19"/>
                <a:gd name="T4" fmla="*/ 528 w 17"/>
                <a:gd name="T5" fmla="*/ 0 h 19"/>
                <a:gd name="T6" fmla="*/ 707 w 17"/>
                <a:gd name="T7" fmla="*/ 608 h 19"/>
                <a:gd name="T8" fmla="*/ 994 w 17"/>
                <a:gd name="T9" fmla="*/ 1168 h 19"/>
                <a:gd name="T10" fmla="*/ 528 w 17"/>
                <a:gd name="T11" fmla="*/ 793 h 19"/>
                <a:gd name="T12" fmla="*/ 0 w 17"/>
                <a:gd name="T13" fmla="*/ 497 h 19"/>
                <a:gd name="T14" fmla="*/ 0 w 17"/>
                <a:gd name="T15" fmla="*/ 497 h 19"/>
                <a:gd name="T16" fmla="*/ 346 w 17"/>
                <a:gd name="T17" fmla="*/ 438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9"/>
                <a:gd name="T29" fmla="*/ 17 w 17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9">
                  <a:moveTo>
                    <a:pt x="6" y="7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13"/>
                    <a:pt x="15" y="16"/>
                    <a:pt x="17" y="19"/>
                  </a:cubicBezTo>
                  <a:cubicBezTo>
                    <a:pt x="14" y="17"/>
                    <a:pt x="11" y="15"/>
                    <a:pt x="9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56" name="Line 40"/>
            <p:cNvSpPr>
              <a:spLocks noChangeShapeType="1"/>
            </p:cNvSpPr>
            <p:nvPr/>
          </p:nvSpPr>
          <p:spPr bwMode="auto">
            <a:xfrm>
              <a:off x="1520" y="2883"/>
              <a:ext cx="10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57" name="Freeform 41"/>
            <p:cNvSpPr>
              <a:spLocks/>
            </p:cNvSpPr>
            <p:nvPr/>
          </p:nvSpPr>
          <p:spPr bwMode="auto">
            <a:xfrm>
              <a:off x="2573" y="2860"/>
              <a:ext cx="75" cy="47"/>
            </a:xfrm>
            <a:custGeom>
              <a:avLst/>
              <a:gdLst>
                <a:gd name="T0" fmla="*/ 186 w 19"/>
                <a:gd name="T1" fmla="*/ 368 h 12"/>
                <a:gd name="T2" fmla="*/ 0 w 19"/>
                <a:gd name="T3" fmla="*/ 0 h 12"/>
                <a:gd name="T4" fmla="*/ 0 w 19"/>
                <a:gd name="T5" fmla="*/ 0 h 12"/>
                <a:gd name="T6" fmla="*/ 561 w 19"/>
                <a:gd name="T7" fmla="*/ 247 h 12"/>
                <a:gd name="T8" fmla="*/ 1168 w 19"/>
                <a:gd name="T9" fmla="*/ 368 h 12"/>
                <a:gd name="T10" fmla="*/ 561 w 19"/>
                <a:gd name="T11" fmla="*/ 474 h 12"/>
                <a:gd name="T12" fmla="*/ 0 w 19"/>
                <a:gd name="T13" fmla="*/ 721 h 12"/>
                <a:gd name="T14" fmla="*/ 0 w 19"/>
                <a:gd name="T15" fmla="*/ 721 h 12"/>
                <a:gd name="T16" fmla="*/ 186 w 19"/>
                <a:gd name="T17" fmla="*/ 368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12"/>
                <a:gd name="T29" fmla="*/ 19 w 19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12">
                  <a:moveTo>
                    <a:pt x="3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3" y="5"/>
                    <a:pt x="16" y="5"/>
                    <a:pt x="19" y="6"/>
                  </a:cubicBezTo>
                  <a:cubicBezTo>
                    <a:pt x="16" y="7"/>
                    <a:pt x="13" y="8"/>
                    <a:pt x="9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58" name="Freeform 42"/>
            <p:cNvSpPr>
              <a:spLocks/>
            </p:cNvSpPr>
            <p:nvPr/>
          </p:nvSpPr>
          <p:spPr bwMode="auto">
            <a:xfrm>
              <a:off x="1461" y="2860"/>
              <a:ext cx="78" cy="47"/>
            </a:xfrm>
            <a:custGeom>
              <a:avLst/>
              <a:gdLst>
                <a:gd name="T0" fmla="*/ 944 w 20"/>
                <a:gd name="T1" fmla="*/ 368 h 12"/>
                <a:gd name="T2" fmla="*/ 1186 w 20"/>
                <a:gd name="T3" fmla="*/ 721 h 12"/>
                <a:gd name="T4" fmla="*/ 1186 w 20"/>
                <a:gd name="T5" fmla="*/ 721 h 12"/>
                <a:gd name="T6" fmla="*/ 593 w 20"/>
                <a:gd name="T7" fmla="*/ 474 h 12"/>
                <a:gd name="T8" fmla="*/ 0 w 20"/>
                <a:gd name="T9" fmla="*/ 368 h 12"/>
                <a:gd name="T10" fmla="*/ 593 w 20"/>
                <a:gd name="T11" fmla="*/ 247 h 12"/>
                <a:gd name="T12" fmla="*/ 1186 w 20"/>
                <a:gd name="T13" fmla="*/ 0 h 12"/>
                <a:gd name="T14" fmla="*/ 1186 w 20"/>
                <a:gd name="T15" fmla="*/ 0 h 12"/>
                <a:gd name="T16" fmla="*/ 944 w 20"/>
                <a:gd name="T17" fmla="*/ 368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2"/>
                <a:gd name="T29" fmla="*/ 20 w 20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2">
                  <a:moveTo>
                    <a:pt x="16" y="6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4" y="7"/>
                    <a:pt x="0" y="6"/>
                  </a:cubicBezTo>
                  <a:cubicBezTo>
                    <a:pt x="4" y="5"/>
                    <a:pt x="7" y="5"/>
                    <a:pt x="10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59" name="Line 43"/>
            <p:cNvSpPr>
              <a:spLocks noChangeShapeType="1"/>
            </p:cNvSpPr>
            <p:nvPr/>
          </p:nvSpPr>
          <p:spPr bwMode="auto">
            <a:xfrm flipV="1">
              <a:off x="1213" y="2616"/>
              <a:ext cx="1" cy="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0" name="Freeform 44"/>
            <p:cNvSpPr>
              <a:spLocks/>
            </p:cNvSpPr>
            <p:nvPr/>
          </p:nvSpPr>
          <p:spPr bwMode="auto">
            <a:xfrm>
              <a:off x="1190" y="2557"/>
              <a:ext cx="47" cy="79"/>
            </a:xfrm>
            <a:custGeom>
              <a:avLst/>
              <a:gdLst>
                <a:gd name="T0" fmla="*/ 368 w 12"/>
                <a:gd name="T1" fmla="*/ 984 h 20"/>
                <a:gd name="T2" fmla="*/ 0 w 12"/>
                <a:gd name="T3" fmla="*/ 1232 h 20"/>
                <a:gd name="T4" fmla="*/ 0 w 12"/>
                <a:gd name="T5" fmla="*/ 1232 h 20"/>
                <a:gd name="T6" fmla="*/ 247 w 12"/>
                <a:gd name="T7" fmla="*/ 624 h 20"/>
                <a:gd name="T8" fmla="*/ 368 w 12"/>
                <a:gd name="T9" fmla="*/ 0 h 20"/>
                <a:gd name="T10" fmla="*/ 474 w 12"/>
                <a:gd name="T11" fmla="*/ 624 h 20"/>
                <a:gd name="T12" fmla="*/ 721 w 12"/>
                <a:gd name="T13" fmla="*/ 1232 h 20"/>
                <a:gd name="T14" fmla="*/ 721 w 12"/>
                <a:gd name="T15" fmla="*/ 1232 h 20"/>
                <a:gd name="T16" fmla="*/ 368 w 12"/>
                <a:gd name="T17" fmla="*/ 984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20"/>
                <a:gd name="T29" fmla="*/ 12 w 1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20">
                  <a:moveTo>
                    <a:pt x="6" y="16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5" y="4"/>
                    <a:pt x="6" y="0"/>
                  </a:cubicBezTo>
                  <a:cubicBezTo>
                    <a:pt x="7" y="4"/>
                    <a:pt x="7" y="7"/>
                    <a:pt x="8" y="1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1" name="Freeform 45"/>
            <p:cNvSpPr>
              <a:spLocks/>
            </p:cNvSpPr>
            <p:nvPr/>
          </p:nvSpPr>
          <p:spPr bwMode="auto">
            <a:xfrm>
              <a:off x="1190" y="2683"/>
              <a:ext cx="47" cy="75"/>
            </a:xfrm>
            <a:custGeom>
              <a:avLst/>
              <a:gdLst>
                <a:gd name="T0" fmla="*/ 368 w 12"/>
                <a:gd name="T1" fmla="*/ 186 h 19"/>
                <a:gd name="T2" fmla="*/ 721 w 12"/>
                <a:gd name="T3" fmla="*/ 0 h 19"/>
                <a:gd name="T4" fmla="*/ 721 w 12"/>
                <a:gd name="T5" fmla="*/ 0 h 19"/>
                <a:gd name="T6" fmla="*/ 474 w 12"/>
                <a:gd name="T7" fmla="*/ 561 h 19"/>
                <a:gd name="T8" fmla="*/ 368 w 12"/>
                <a:gd name="T9" fmla="*/ 1168 h 19"/>
                <a:gd name="T10" fmla="*/ 247 w 12"/>
                <a:gd name="T11" fmla="*/ 561 h 19"/>
                <a:gd name="T12" fmla="*/ 0 w 12"/>
                <a:gd name="T13" fmla="*/ 0 h 19"/>
                <a:gd name="T14" fmla="*/ 0 w 12"/>
                <a:gd name="T15" fmla="*/ 0 h 19"/>
                <a:gd name="T16" fmla="*/ 368 w 12"/>
                <a:gd name="T17" fmla="*/ 18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9"/>
                <a:gd name="T29" fmla="*/ 12 w 12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9">
                  <a:moveTo>
                    <a:pt x="6" y="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2"/>
                    <a:pt x="7" y="16"/>
                    <a:pt x="6" y="19"/>
                  </a:cubicBezTo>
                  <a:cubicBezTo>
                    <a:pt x="5" y="16"/>
                    <a:pt x="4" y="12"/>
                    <a:pt x="4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2" name="Line 46"/>
            <p:cNvSpPr>
              <a:spLocks noChangeShapeType="1"/>
            </p:cNvSpPr>
            <p:nvPr/>
          </p:nvSpPr>
          <p:spPr bwMode="auto">
            <a:xfrm flipV="1">
              <a:off x="1248" y="1488"/>
              <a:ext cx="865" cy="10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3" name="Freeform 47"/>
            <p:cNvSpPr>
              <a:spLocks/>
            </p:cNvSpPr>
            <p:nvPr/>
          </p:nvSpPr>
          <p:spPr bwMode="auto">
            <a:xfrm>
              <a:off x="2082" y="1445"/>
              <a:ext cx="67" cy="70"/>
            </a:xfrm>
            <a:custGeom>
              <a:avLst/>
              <a:gdLst>
                <a:gd name="T0" fmla="*/ 434 w 17"/>
                <a:gd name="T1" fmla="*/ 712 h 18"/>
                <a:gd name="T2" fmla="*/ 0 w 17"/>
                <a:gd name="T3" fmla="*/ 649 h 18"/>
                <a:gd name="T4" fmla="*/ 0 w 17"/>
                <a:gd name="T5" fmla="*/ 649 h 18"/>
                <a:gd name="T6" fmla="*/ 544 w 17"/>
                <a:gd name="T7" fmla="*/ 346 h 18"/>
                <a:gd name="T8" fmla="*/ 1040 w 17"/>
                <a:gd name="T9" fmla="*/ 0 h 18"/>
                <a:gd name="T10" fmla="*/ 729 w 17"/>
                <a:gd name="T11" fmla="*/ 529 h 18"/>
                <a:gd name="T12" fmla="*/ 544 w 17"/>
                <a:gd name="T13" fmla="*/ 1058 h 18"/>
                <a:gd name="T14" fmla="*/ 544 w 17"/>
                <a:gd name="T15" fmla="*/ 1058 h 18"/>
                <a:gd name="T16" fmla="*/ 434 w 17"/>
                <a:gd name="T17" fmla="*/ 712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8"/>
                <a:gd name="T29" fmla="*/ 17 w 17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8">
                  <a:moveTo>
                    <a:pt x="7" y="1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4"/>
                    <a:pt x="14" y="2"/>
                    <a:pt x="17" y="0"/>
                  </a:cubicBezTo>
                  <a:cubicBezTo>
                    <a:pt x="15" y="3"/>
                    <a:pt x="14" y="6"/>
                    <a:pt x="12" y="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4" name="Freeform 48"/>
            <p:cNvSpPr>
              <a:spLocks/>
            </p:cNvSpPr>
            <p:nvPr/>
          </p:nvSpPr>
          <p:spPr bwMode="auto">
            <a:xfrm>
              <a:off x="1213" y="2486"/>
              <a:ext cx="67" cy="71"/>
            </a:xfrm>
            <a:custGeom>
              <a:avLst/>
              <a:gdLst>
                <a:gd name="T0" fmla="*/ 607 w 17"/>
                <a:gd name="T1" fmla="*/ 375 h 18"/>
                <a:gd name="T2" fmla="*/ 1040 w 17"/>
                <a:gd name="T3" fmla="*/ 434 h 18"/>
                <a:gd name="T4" fmla="*/ 1040 w 17"/>
                <a:gd name="T5" fmla="*/ 497 h 18"/>
                <a:gd name="T6" fmla="*/ 497 w 17"/>
                <a:gd name="T7" fmla="*/ 730 h 18"/>
                <a:gd name="T8" fmla="*/ 0 w 17"/>
                <a:gd name="T9" fmla="*/ 1104 h 18"/>
                <a:gd name="T10" fmla="*/ 248 w 17"/>
                <a:gd name="T11" fmla="*/ 607 h 18"/>
                <a:gd name="T12" fmla="*/ 497 w 17"/>
                <a:gd name="T13" fmla="*/ 0 h 18"/>
                <a:gd name="T14" fmla="*/ 497 w 17"/>
                <a:gd name="T15" fmla="*/ 0 h 18"/>
                <a:gd name="T16" fmla="*/ 607 w 17"/>
                <a:gd name="T17" fmla="*/ 375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8"/>
                <a:gd name="T29" fmla="*/ 17 w 17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8">
                  <a:moveTo>
                    <a:pt x="10" y="6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5" y="14"/>
                    <a:pt x="2" y="16"/>
                    <a:pt x="0" y="18"/>
                  </a:cubicBezTo>
                  <a:cubicBezTo>
                    <a:pt x="1" y="15"/>
                    <a:pt x="3" y="13"/>
                    <a:pt x="4" y="1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65" name="Rectangle 49"/>
            <p:cNvSpPr>
              <a:spLocks noChangeArrowheads="1"/>
            </p:cNvSpPr>
            <p:nvPr/>
          </p:nvSpPr>
          <p:spPr bwMode="auto">
            <a:xfrm>
              <a:off x="1594" y="1788"/>
              <a:ext cx="10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i="1">
                  <a:solidFill>
                    <a:srgbClr val="000000"/>
                  </a:solidFill>
                  <a:latin typeface="Times Ten Roman" pitchFamily="18" charset="0"/>
                </a:rPr>
                <a:t>W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66" name="Rectangle 50"/>
            <p:cNvSpPr>
              <a:spLocks noChangeArrowheads="1"/>
            </p:cNvSpPr>
            <p:nvPr/>
          </p:nvSpPr>
          <p:spPr bwMode="auto">
            <a:xfrm>
              <a:off x="1053" y="2569"/>
              <a:ext cx="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i="1">
                  <a:solidFill>
                    <a:srgbClr val="000000"/>
                  </a:solidFill>
                  <a:latin typeface="Times Ten Roman" pitchFamily="18" charset="0"/>
                </a:rPr>
                <a:t>x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67" name="Rectangle 51"/>
            <p:cNvSpPr>
              <a:spLocks noChangeArrowheads="1"/>
            </p:cNvSpPr>
            <p:nvPr/>
          </p:nvSpPr>
          <p:spPr bwMode="auto">
            <a:xfrm>
              <a:off x="1116" y="2631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 i="1">
                  <a:solidFill>
                    <a:srgbClr val="000000"/>
                  </a:solidFill>
                  <a:latin typeface="Times Ten Roman" pitchFamily="18" charset="0"/>
                </a:rPr>
                <a:t>j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68" name="Rectangle 52"/>
            <p:cNvSpPr>
              <a:spLocks noChangeArrowheads="1"/>
            </p:cNvSpPr>
            <p:nvPr/>
          </p:nvSpPr>
          <p:spPr bwMode="auto">
            <a:xfrm>
              <a:off x="1984" y="2887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i="1">
                  <a:solidFill>
                    <a:srgbClr val="000000"/>
                  </a:solidFill>
                  <a:latin typeface="Times Ten Roman" pitchFamily="18" charset="0"/>
                </a:rPr>
                <a:t>L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69" name="Rectangle 53"/>
            <p:cNvSpPr>
              <a:spLocks noChangeArrowheads="1"/>
            </p:cNvSpPr>
            <p:nvPr/>
          </p:nvSpPr>
          <p:spPr bwMode="auto">
            <a:xfrm>
              <a:off x="2075" y="2949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 i="1">
                  <a:solidFill>
                    <a:srgbClr val="000000"/>
                  </a:solidFill>
                  <a:latin typeface="Times Ten Roman" pitchFamily="18" charset="0"/>
                </a:rPr>
                <a:t>S</a:t>
              </a:r>
              <a:endParaRPr lang="en-US" b="0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46170" name="Line 54"/>
            <p:cNvSpPr>
              <a:spLocks noChangeShapeType="1"/>
            </p:cNvSpPr>
            <p:nvPr/>
          </p:nvSpPr>
          <p:spPr bwMode="auto">
            <a:xfrm flipH="1">
              <a:off x="1374" y="2577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71" name="Line 55"/>
            <p:cNvSpPr>
              <a:spLocks noChangeShapeType="1"/>
            </p:cNvSpPr>
            <p:nvPr/>
          </p:nvSpPr>
          <p:spPr bwMode="auto">
            <a:xfrm flipV="1">
              <a:off x="3984" y="1421"/>
              <a:ext cx="468" cy="10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72" name="Line 56"/>
            <p:cNvSpPr>
              <a:spLocks noChangeShapeType="1"/>
            </p:cNvSpPr>
            <p:nvPr/>
          </p:nvSpPr>
          <p:spPr bwMode="auto">
            <a:xfrm flipV="1">
              <a:off x="3855" y="1319"/>
              <a:ext cx="448" cy="9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73" name="Line 57"/>
            <p:cNvSpPr>
              <a:spLocks noChangeShapeType="1"/>
            </p:cNvSpPr>
            <p:nvPr/>
          </p:nvSpPr>
          <p:spPr bwMode="auto">
            <a:xfrm flipV="1">
              <a:off x="3984" y="2435"/>
              <a:ext cx="1" cy="1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94330" name="Picture 5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16100" y="5997575"/>
            <a:ext cx="5405438" cy="754063"/>
          </a:xfrm>
          <a:ln w="12700" cap="flat">
            <a:solidFill>
              <a:schemeClr val="tx1"/>
            </a:solidFill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46088" name="Text Box 59"/>
          <p:cNvSpPr txBox="1">
            <a:spLocks noChangeArrowheads="1"/>
          </p:cNvSpPr>
          <p:nvPr/>
        </p:nvSpPr>
        <p:spPr bwMode="auto">
          <a:xfrm>
            <a:off x="133350" y="5221288"/>
            <a:ext cx="7223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FF0066"/>
                </a:solidFill>
              </a:rPr>
              <a:t>C</a:t>
            </a:r>
            <a:r>
              <a:rPr lang="en-US" sz="2400" baseline="-25000">
                <a:solidFill>
                  <a:srgbClr val="FF0066"/>
                </a:solidFill>
              </a:rPr>
              <a:t>diff</a:t>
            </a:r>
          </a:p>
        </p:txBody>
      </p:sp>
      <p:sp>
        <p:nvSpPr>
          <p:cNvPr id="694332" name="Text Box 60"/>
          <p:cNvSpPr txBox="1">
            <a:spLocks noChangeArrowheads="1"/>
          </p:cNvSpPr>
          <p:nvPr/>
        </p:nvSpPr>
        <p:spPr bwMode="auto">
          <a:xfrm>
            <a:off x="819150" y="5233988"/>
            <a:ext cx="1377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FF0066"/>
                </a:solidFill>
              </a:rPr>
              <a:t>= C</a:t>
            </a:r>
            <a:r>
              <a:rPr lang="en-US" sz="2400" baseline="-25000">
                <a:solidFill>
                  <a:srgbClr val="FF0066"/>
                </a:solidFill>
              </a:rPr>
              <a:t>Bottom</a:t>
            </a: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3563938" y="4313238"/>
            <a:ext cx="244475" cy="603250"/>
            <a:chOff x="5091" y="1334"/>
            <a:chExt cx="154" cy="380"/>
          </a:xfrm>
        </p:grpSpPr>
        <p:sp>
          <p:nvSpPr>
            <p:cNvPr id="46116" name="Line 62"/>
            <p:cNvSpPr>
              <a:spLocks noChangeShapeType="1"/>
            </p:cNvSpPr>
            <p:nvPr/>
          </p:nvSpPr>
          <p:spPr bwMode="auto">
            <a:xfrm>
              <a:off x="5169" y="1334"/>
              <a:ext cx="0" cy="14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6117" name="Line 63"/>
            <p:cNvSpPr>
              <a:spLocks noChangeShapeType="1"/>
            </p:cNvSpPr>
            <p:nvPr/>
          </p:nvSpPr>
          <p:spPr bwMode="auto">
            <a:xfrm rot="5400000">
              <a:off x="5164" y="1415"/>
              <a:ext cx="0" cy="14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6118" name="Line 64"/>
            <p:cNvSpPr>
              <a:spLocks noChangeShapeType="1"/>
            </p:cNvSpPr>
            <p:nvPr/>
          </p:nvSpPr>
          <p:spPr bwMode="auto">
            <a:xfrm rot="5400000">
              <a:off x="5172" y="1490"/>
              <a:ext cx="0" cy="14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6119" name="Line 65"/>
            <p:cNvSpPr>
              <a:spLocks noChangeShapeType="1"/>
            </p:cNvSpPr>
            <p:nvPr/>
          </p:nvSpPr>
          <p:spPr bwMode="auto">
            <a:xfrm>
              <a:off x="5171" y="1568"/>
              <a:ext cx="0" cy="14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6091" name="Text Box 66"/>
          <p:cNvSpPr txBox="1">
            <a:spLocks noChangeArrowheads="1"/>
          </p:cNvSpPr>
          <p:nvPr/>
        </p:nvSpPr>
        <p:spPr bwMode="auto">
          <a:xfrm>
            <a:off x="3859213" y="4443413"/>
            <a:ext cx="1116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FF0066"/>
                </a:solidFill>
              </a:rPr>
              <a:t>C</a:t>
            </a:r>
            <a:r>
              <a:rPr lang="en-US" sz="2400" baseline="-25000">
                <a:solidFill>
                  <a:srgbClr val="FF0066"/>
                </a:solidFill>
              </a:rPr>
              <a:t>Bottom</a:t>
            </a:r>
          </a:p>
        </p:txBody>
      </p:sp>
      <p:sp>
        <p:nvSpPr>
          <p:cNvPr id="694339" name="Text Box 67"/>
          <p:cNvSpPr txBox="1">
            <a:spLocks noChangeArrowheads="1"/>
          </p:cNvSpPr>
          <p:nvPr/>
        </p:nvSpPr>
        <p:spPr bwMode="auto">
          <a:xfrm>
            <a:off x="3409950" y="4819650"/>
            <a:ext cx="5778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0">
                <a:solidFill>
                  <a:srgbClr val="FF0066"/>
                </a:solidFill>
              </a:rPr>
              <a:t>Bulk</a:t>
            </a:r>
            <a:endParaRPr lang="en-US" sz="1600" b="0" baseline="-25000">
              <a:solidFill>
                <a:srgbClr val="FF0066"/>
              </a:solidFill>
            </a:endParaRPr>
          </a:p>
        </p:txBody>
      </p:sp>
      <p:sp>
        <p:nvSpPr>
          <p:cNvPr id="694340" name="Text Box 68"/>
          <p:cNvSpPr txBox="1">
            <a:spLocks noChangeArrowheads="1"/>
          </p:cNvSpPr>
          <p:nvPr/>
        </p:nvSpPr>
        <p:spPr bwMode="auto">
          <a:xfrm>
            <a:off x="2085975" y="5260975"/>
            <a:ext cx="9937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FF0066"/>
                </a:solidFill>
              </a:rPr>
              <a:t>+ C</a:t>
            </a:r>
            <a:r>
              <a:rPr lang="en-US" sz="2400" baseline="-25000">
                <a:solidFill>
                  <a:srgbClr val="FF0066"/>
                </a:solidFill>
              </a:rPr>
              <a:t>SW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4913313" y="1436688"/>
            <a:ext cx="1023937" cy="765175"/>
            <a:chOff x="3095" y="905"/>
            <a:chExt cx="645" cy="482"/>
          </a:xfrm>
        </p:grpSpPr>
        <p:grpSp>
          <p:nvGrpSpPr>
            <p:cNvPr id="5" name="Group 70"/>
            <p:cNvGrpSpPr>
              <a:grpSpLocks/>
            </p:cNvGrpSpPr>
            <p:nvPr/>
          </p:nvGrpSpPr>
          <p:grpSpPr bwMode="auto">
            <a:xfrm rot="2437409">
              <a:off x="3095" y="1007"/>
              <a:ext cx="154" cy="380"/>
              <a:chOff x="5091" y="1334"/>
              <a:chExt cx="154" cy="380"/>
            </a:xfrm>
          </p:grpSpPr>
          <p:sp>
            <p:nvSpPr>
              <p:cNvPr id="46112" name="Line 71"/>
              <p:cNvSpPr>
                <a:spLocks noChangeShapeType="1"/>
              </p:cNvSpPr>
              <p:nvPr/>
            </p:nvSpPr>
            <p:spPr bwMode="auto">
              <a:xfrm>
                <a:off x="5169" y="1334"/>
                <a:ext cx="0" cy="14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13" name="Line 72"/>
              <p:cNvSpPr>
                <a:spLocks noChangeShapeType="1"/>
              </p:cNvSpPr>
              <p:nvPr/>
            </p:nvSpPr>
            <p:spPr bwMode="auto">
              <a:xfrm rot="5400000">
                <a:off x="5164" y="1415"/>
                <a:ext cx="0" cy="14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14" name="Line 73"/>
              <p:cNvSpPr>
                <a:spLocks noChangeShapeType="1"/>
              </p:cNvSpPr>
              <p:nvPr/>
            </p:nvSpPr>
            <p:spPr bwMode="auto">
              <a:xfrm rot="5400000">
                <a:off x="5172" y="1490"/>
                <a:ext cx="0" cy="14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15" name="Line 74"/>
              <p:cNvSpPr>
                <a:spLocks noChangeShapeType="1"/>
              </p:cNvSpPr>
              <p:nvPr/>
            </p:nvSpPr>
            <p:spPr bwMode="auto">
              <a:xfrm>
                <a:off x="5171" y="1568"/>
                <a:ext cx="0" cy="14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6111" name="Text Box 75"/>
            <p:cNvSpPr txBox="1">
              <a:spLocks noChangeArrowheads="1"/>
            </p:cNvSpPr>
            <p:nvPr/>
          </p:nvSpPr>
          <p:spPr bwMode="auto">
            <a:xfrm>
              <a:off x="3279" y="905"/>
              <a:ext cx="46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solidFill>
                    <a:srgbClr val="FF0066"/>
                  </a:solidFill>
                </a:rPr>
                <a:t>C</a:t>
              </a:r>
              <a:r>
                <a:rPr lang="en-US" sz="2400" baseline="-25000">
                  <a:solidFill>
                    <a:srgbClr val="FF0066"/>
                  </a:solidFill>
                </a:rPr>
                <a:t>SW</a:t>
              </a:r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1597025" y="3186113"/>
            <a:ext cx="1101725" cy="457200"/>
            <a:chOff x="1006" y="2007"/>
            <a:chExt cx="694" cy="288"/>
          </a:xfrm>
        </p:grpSpPr>
        <p:grpSp>
          <p:nvGrpSpPr>
            <p:cNvPr id="7" name="Group 77"/>
            <p:cNvGrpSpPr>
              <a:grpSpLocks/>
            </p:cNvGrpSpPr>
            <p:nvPr/>
          </p:nvGrpSpPr>
          <p:grpSpPr bwMode="auto">
            <a:xfrm rot="-5400000">
              <a:off x="1433" y="1956"/>
              <a:ext cx="154" cy="380"/>
              <a:chOff x="5091" y="1334"/>
              <a:chExt cx="154" cy="380"/>
            </a:xfrm>
          </p:grpSpPr>
          <p:sp>
            <p:nvSpPr>
              <p:cNvPr id="46106" name="Line 78"/>
              <p:cNvSpPr>
                <a:spLocks noChangeShapeType="1"/>
              </p:cNvSpPr>
              <p:nvPr/>
            </p:nvSpPr>
            <p:spPr bwMode="auto">
              <a:xfrm>
                <a:off x="5169" y="1334"/>
                <a:ext cx="0" cy="14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07" name="Line 79"/>
              <p:cNvSpPr>
                <a:spLocks noChangeShapeType="1"/>
              </p:cNvSpPr>
              <p:nvPr/>
            </p:nvSpPr>
            <p:spPr bwMode="auto">
              <a:xfrm rot="5400000">
                <a:off x="5164" y="1415"/>
                <a:ext cx="0" cy="14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08" name="Line 80"/>
              <p:cNvSpPr>
                <a:spLocks noChangeShapeType="1"/>
              </p:cNvSpPr>
              <p:nvPr/>
            </p:nvSpPr>
            <p:spPr bwMode="auto">
              <a:xfrm rot="5400000">
                <a:off x="5172" y="1490"/>
                <a:ext cx="0" cy="14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09" name="Line 81"/>
              <p:cNvSpPr>
                <a:spLocks noChangeShapeType="1"/>
              </p:cNvSpPr>
              <p:nvPr/>
            </p:nvSpPr>
            <p:spPr bwMode="auto">
              <a:xfrm>
                <a:off x="5171" y="1568"/>
                <a:ext cx="0" cy="14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6105" name="Text Box 82"/>
            <p:cNvSpPr txBox="1">
              <a:spLocks noChangeArrowheads="1"/>
            </p:cNvSpPr>
            <p:nvPr/>
          </p:nvSpPr>
          <p:spPr bwMode="auto">
            <a:xfrm>
              <a:off x="1006" y="2007"/>
              <a:ext cx="46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solidFill>
                    <a:srgbClr val="FF0066"/>
                  </a:solidFill>
                </a:rPr>
                <a:t>C</a:t>
              </a:r>
              <a:r>
                <a:rPr lang="en-US" sz="2400" baseline="-25000">
                  <a:solidFill>
                    <a:srgbClr val="FF0066"/>
                  </a:solidFill>
                </a:rPr>
                <a:t>SW</a:t>
              </a:r>
            </a:p>
          </p:txBody>
        </p:sp>
      </p:grp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1725613" y="4200525"/>
            <a:ext cx="1111250" cy="557213"/>
            <a:chOff x="1087" y="2646"/>
            <a:chExt cx="700" cy="351"/>
          </a:xfrm>
        </p:grpSpPr>
        <p:grpSp>
          <p:nvGrpSpPr>
            <p:cNvPr id="9" name="Group 84"/>
            <p:cNvGrpSpPr>
              <a:grpSpLocks/>
            </p:cNvGrpSpPr>
            <p:nvPr/>
          </p:nvGrpSpPr>
          <p:grpSpPr bwMode="auto">
            <a:xfrm rot="-7002033">
              <a:off x="1520" y="2533"/>
              <a:ext cx="154" cy="380"/>
              <a:chOff x="5091" y="1334"/>
              <a:chExt cx="154" cy="380"/>
            </a:xfrm>
          </p:grpSpPr>
          <p:sp>
            <p:nvSpPr>
              <p:cNvPr id="46100" name="Line 85"/>
              <p:cNvSpPr>
                <a:spLocks noChangeShapeType="1"/>
              </p:cNvSpPr>
              <p:nvPr/>
            </p:nvSpPr>
            <p:spPr bwMode="auto">
              <a:xfrm>
                <a:off x="5169" y="1334"/>
                <a:ext cx="0" cy="14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01" name="Line 86"/>
              <p:cNvSpPr>
                <a:spLocks noChangeShapeType="1"/>
              </p:cNvSpPr>
              <p:nvPr/>
            </p:nvSpPr>
            <p:spPr bwMode="auto">
              <a:xfrm rot="5400000">
                <a:off x="5164" y="1415"/>
                <a:ext cx="0" cy="14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02" name="Line 87"/>
              <p:cNvSpPr>
                <a:spLocks noChangeShapeType="1"/>
              </p:cNvSpPr>
              <p:nvPr/>
            </p:nvSpPr>
            <p:spPr bwMode="auto">
              <a:xfrm rot="5400000">
                <a:off x="5172" y="1490"/>
                <a:ext cx="0" cy="14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03" name="Line 88"/>
              <p:cNvSpPr>
                <a:spLocks noChangeShapeType="1"/>
              </p:cNvSpPr>
              <p:nvPr/>
            </p:nvSpPr>
            <p:spPr bwMode="auto">
              <a:xfrm>
                <a:off x="5171" y="1568"/>
                <a:ext cx="0" cy="14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6099" name="Text Box 89"/>
            <p:cNvSpPr txBox="1">
              <a:spLocks noChangeArrowheads="1"/>
            </p:cNvSpPr>
            <p:nvPr/>
          </p:nvSpPr>
          <p:spPr bwMode="auto">
            <a:xfrm>
              <a:off x="1087" y="2709"/>
              <a:ext cx="46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solidFill>
                    <a:srgbClr val="FF0066"/>
                  </a:solidFill>
                </a:rPr>
                <a:t>C</a:t>
              </a:r>
              <a:r>
                <a:rPr lang="en-US" sz="2400" baseline="-25000">
                  <a:solidFill>
                    <a:srgbClr val="FF0066"/>
                  </a:solidFill>
                </a:rPr>
                <a:t>SW</a:t>
              </a:r>
            </a:p>
          </p:txBody>
        </p:sp>
      </p:grpSp>
      <p:sp>
        <p:nvSpPr>
          <p:cNvPr id="694362" name="Text Box 90"/>
          <p:cNvSpPr txBox="1">
            <a:spLocks noChangeArrowheads="1"/>
          </p:cNvSpPr>
          <p:nvPr/>
        </p:nvSpPr>
        <p:spPr bwMode="auto">
          <a:xfrm>
            <a:off x="3094038" y="5251450"/>
            <a:ext cx="47259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FF0066"/>
                </a:solidFill>
              </a:rPr>
              <a:t>= </a:t>
            </a:r>
            <a:r>
              <a:rPr lang="en-US" sz="2400" dirty="0" err="1">
                <a:solidFill>
                  <a:srgbClr val="FF0066"/>
                </a:solidFill>
              </a:rPr>
              <a:t>C</a:t>
            </a:r>
            <a:r>
              <a:rPr lang="en-US" sz="2400" baseline="-25000" dirty="0" err="1">
                <a:solidFill>
                  <a:srgbClr val="FF0066"/>
                </a:solidFill>
              </a:rPr>
              <a:t>j</a:t>
            </a:r>
            <a:r>
              <a:rPr lang="en-US" sz="2400" baseline="-25000" dirty="0">
                <a:solidFill>
                  <a:srgbClr val="FF0066"/>
                </a:solidFill>
              </a:rPr>
              <a:t> </a:t>
            </a:r>
            <a:r>
              <a:rPr lang="en-US" sz="2400" dirty="0">
                <a:solidFill>
                  <a:srgbClr val="FF0066"/>
                </a:solidFill>
              </a:rPr>
              <a:t>x Area + </a:t>
            </a:r>
            <a:r>
              <a:rPr lang="en-US" sz="2400" dirty="0" err="1">
                <a:solidFill>
                  <a:srgbClr val="FF0066"/>
                </a:solidFill>
              </a:rPr>
              <a:t>C</a:t>
            </a:r>
            <a:r>
              <a:rPr lang="en-US" sz="2400" baseline="-25000" dirty="0" err="1">
                <a:solidFill>
                  <a:srgbClr val="FF0066"/>
                </a:solidFill>
              </a:rPr>
              <a:t>jsw</a:t>
            </a:r>
            <a:r>
              <a:rPr lang="en-US" sz="2400" dirty="0">
                <a:solidFill>
                  <a:srgbClr val="FF0066"/>
                </a:solidFill>
              </a:rPr>
              <a:t> x PERIMETER</a:t>
            </a:r>
            <a:endParaRPr lang="en-US" sz="2400" baseline="-25000" dirty="0">
              <a:solidFill>
                <a:srgbClr val="FF0066"/>
              </a:solidFill>
            </a:endParaRPr>
          </a:p>
        </p:txBody>
      </p:sp>
      <p:sp>
        <p:nvSpPr>
          <p:cNvPr id="94" name="Rectangle 93">
            <a:hlinkClick r:id="" action="ppaction://noaction"/>
          </p:cNvPr>
          <p:cNvSpPr/>
          <p:nvPr/>
        </p:nvSpPr>
        <p:spPr bwMode="auto">
          <a:xfrm>
            <a:off x="8517699" y="6137753"/>
            <a:ext cx="413359" cy="2755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8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332" grpId="0"/>
      <p:bldP spid="694339" grpId="0"/>
      <p:bldP spid="694340" grpId="0"/>
      <p:bldP spid="69436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62000"/>
          </a:xfrm>
        </p:spPr>
        <p:txBody>
          <a:bodyPr/>
          <a:lstStyle/>
          <a:p>
            <a:r>
              <a:rPr lang="en-US" sz="3200" dirty="0" smtClean="0"/>
              <a:t>(Single) MOSFET capacitance calculation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105384" cy="4562475"/>
          </a:xfrm>
        </p:spPr>
        <p:txBody>
          <a:bodyPr/>
          <a:lstStyle/>
          <a:p>
            <a:r>
              <a:rPr lang="en-US" dirty="0" smtClean="0"/>
              <a:t>Region of operation: Gate C differs</a:t>
            </a:r>
          </a:p>
          <a:p>
            <a:r>
              <a:rPr lang="en-US" dirty="0" smtClean="0"/>
              <a:t>Find where we’re sitting: You’ll be looking from the gate, drain or source. Figure out which one.</a:t>
            </a:r>
          </a:p>
          <a:p>
            <a:endParaRPr lang="en-US" dirty="0" smtClean="0"/>
          </a:p>
          <a:p>
            <a:r>
              <a:rPr lang="en-US" dirty="0" smtClean="0"/>
              <a:t>We’ll do all three… Looking into the gate first.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W2018: EE307 Inverter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E847-7055-491D-ABE8-7FA4523F8663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62000"/>
          </a:xfrm>
        </p:spPr>
        <p:txBody>
          <a:bodyPr/>
          <a:lstStyle/>
          <a:p>
            <a:r>
              <a:rPr lang="en-US" dirty="0" smtClean="0"/>
              <a:t>(Single) MOSFET gate capacitance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W2018: EE307 Inverter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E847-7055-491D-ABE8-7FA4523F8663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 l="8421" t="43791" r="10527" b="35248"/>
          <a:stretch>
            <a:fillRect/>
          </a:stretch>
        </p:blipFill>
        <p:spPr bwMode="auto">
          <a:xfrm>
            <a:off x="358775" y="1986789"/>
            <a:ext cx="8785225" cy="2239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266"/>
            <a:ext cx="8105384" cy="4562475"/>
          </a:xfrm>
        </p:spPr>
        <p:txBody>
          <a:bodyPr/>
          <a:lstStyle/>
          <a:p>
            <a:r>
              <a:rPr lang="en-US" dirty="0" smtClean="0"/>
              <a:t>Three components:</a:t>
            </a:r>
          </a:p>
          <a:p>
            <a:pPr lvl="1"/>
            <a:r>
              <a:rPr lang="en-US" dirty="0" smtClean="0">
                <a:hlinkClick r:id="" action="ppaction://noaction"/>
              </a:rPr>
              <a:t>Channel capacitance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 eaLnBrk="1" hangingPunct="1"/>
            <a:r>
              <a:rPr lang="en-US" dirty="0" smtClean="0">
                <a:hlinkClick r:id="rId4" action="ppaction://hlinksldjump"/>
              </a:rPr>
              <a:t>Basic MOS structure</a:t>
            </a:r>
            <a:r>
              <a:rPr lang="en-US" dirty="0" smtClean="0"/>
              <a:t>: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>
                <a:hlinkClick r:id="rId4" action="ppaction://hlinksldjump"/>
              </a:rPr>
              <a:t>Depletion regions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4847573" y="3544866"/>
            <a:ext cx="2141950" cy="51356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027613" y="4144963"/>
          <a:ext cx="25209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54" name="Equation" r:id="rId5" imgW="1091880" imgH="457200" progId="Equation.3">
                  <p:embed/>
                </p:oleObj>
              </mc:Choice>
              <mc:Fallback>
                <p:oleObj name="Equation" r:id="rId5" imgW="1091880" imgH="4572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4144963"/>
                        <a:ext cx="252095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Object 3"/>
          <p:cNvGraphicFramePr>
            <a:graphicFrameLocks noChangeAspect="1"/>
          </p:cNvGraphicFramePr>
          <p:nvPr>
            <p:extLst/>
          </p:nvPr>
        </p:nvGraphicFramePr>
        <p:xfrm>
          <a:off x="2003425" y="5410200"/>
          <a:ext cx="55133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55" name="Equation" r:id="rId7" imgW="2387520" imgH="482400" progId="Equation.3">
                  <p:embed/>
                </p:oleObj>
              </mc:Choice>
              <mc:Fallback>
                <p:oleObj name="Equation" r:id="rId7" imgW="2387520" imgH="482400" progId="Equation.3">
                  <p:embed/>
                  <p:pic>
                    <p:nvPicPr>
                      <p:cNvPr id="140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5410200"/>
                        <a:ext cx="5513388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14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W2018: EE307 Inverter analysis</a:t>
            </a:r>
          </a:p>
        </p:txBody>
      </p:sp>
      <p:sp>
        <p:nvSpPr>
          <p:cNvPr id="8089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SPICE NMOS Model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20825"/>
            <a:ext cx="4967287" cy="4932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.MODEL N1 NMOS LEVEL = 14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+VERSION = 4.6.0 BINUNIT = 1 PARAMCHK= 1 MOBMOD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+CAPMOD = 2 IGCMOD = 1 IGBMOD = 1 GEOMOD = 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+DIOMOD = 1 RDSMOD = 0 RBODYMOD= 0 RGATEMOD= 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+PERMOD = 1 ACNQSMOD= 0 TRNQSMOD= 0 TEMPMOD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+TNOM = 27 TOXE = 1.8E-009 TOXP = 10E-010 TOXM = 1.8E-009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+DTOX = 8E-10 EPSROX = 3.9 WINT = 5E-009 LINT = 1E-009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+LL = 0 WL = 0 LLN = 1 WLN = 1 +LW = 0 WW = 0 LWN = 1 WWN = 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+LWL = 0 WWL = 0 XPART = 0 TOXREF = 1.4E-009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+SAREF = 5E-6 SBREF = 5E-6 WLOD = 2E-6 KU0 = -4E-6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+KVSAT = 0.2 KVTH0 = -2E-8 TKU0 = 0.0 LLODKU0 = 1.1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+WLODKU0 = 1.1 LLODVTH = 1.0 WLODVTH = 1.0 LKU0 = 1E-6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+WKU0 = 1E-6 PKU0 = 0.0 LKVTH0 = 1.1E-6 WKVTH0 = 1.1E-6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+PKVTH0 = 0.0 STK2 = 0.0 LODK2 = 1.0 STETA0 = 0.0 +LODETA0 = 1.0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+LAMBDA = 4E-10 VSAT = 1.1E+005 +VTL = 2.0E5 XN = 6.0 LC = 5E-9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+RNOIA = 0.577 RNOIB = 0.37 +LINTNOI = 1E-009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+TVOFF = 0.0 TVFBSDOFF = 0.0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+VTH0 = 0.25 +K1 = 0.35 K2 = 0.05 K3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+K3B = 0 W0 = 2.5E-006 DVT0 = 1.8 DVT1 = 0.52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+DVT2 = -0.032 DVT0W = 0 DVT1W = 0 DVT2W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+DSUB = 2 MINV = 0.05 VOFFL = 0 DVTP0 = 1E-007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+DVTP1 = 0.05 LPE0 = 5.75E-008 LPEB = 2.3E-010 XJ = 2E-008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+NGATE = 5E+020 NDEP = 2.8E+018 NSD = 1E+020 PHIN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+CDSC = 0.0002 CDSCB = 0 CDSCD = 0 CIT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+VOFF = -0.15 NFACTOR = 1.2 ETA0 = 0.05 ETAB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+UC = -3E-011 +VFB = -0.55 U0 = 0.032 UA = 5.0E-011 UB = 3.5E-018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+A0 = 2 AGS = 1E-020 +A1 = 0 A2 = 1 B0 = -1E-020 B1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+KETA = 0.04 DWG = 0 DWB = 0 PCLM = 0.08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+PDIBLC1 = 0.028 PDIBLC2 = 0.022 PDIBLCB = -0.005 DROUT = 0.45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+PVAG = 1E-020 DELTA = 0.01 PSCBE1 = 8.14E+008 PSCBE2 = 5E-008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+FPROUT = 0.2 PDITS = 0.2 PDITSD = 0.23 PDITSL = 2.3E+006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+RSH = 0 RDSW = 50 RSW = 50 RDW = 50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+RDSWMIN = 0 RDWMIN = 0 RSWMIN = 0 PRWG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+PRWB = 6.8E-011 WR = 1 ALPHA0 = 0.074 ALPHA1 = 0.005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/>
              <a:t>+BETA0 = 30 AGIDL = 0.0001 BGIDL = 2.1E+009 CGIDL =</a:t>
            </a: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4714875" y="1520825"/>
            <a:ext cx="4645025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+EGIDL = 0.8 AGISL = 0.0002 BGISL = 2.1E+009 CGISL = 0.0002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+EGISL = 0.8 +AIGBACC = 0.012 BIGBACC = 0.0028 CIGBACC = 0.002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+NIGBACC = 1 AIGBINV = 0.014 BIGBINV = 0.004 CIGBINV = 0.004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+EIGBINV = 1.1 NIGBINV = 3 AIGC = 0.012 BIGC = 0.0028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+CIGC = 0.002 AIGS = 0.012 BIGS = 0.0028 CIGS = 0.002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+NIGC = 1 POXEDGE = 1 PIGCD = 1 NTOX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+AIGD = 0.01 BIGD = 0.003 CIGD = 0.0015 +XRCRG1 = 12 XRCRG2 = 5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</a:t>
            </a:r>
            <a:r>
              <a:rPr lang="en-US" sz="900" dirty="0">
                <a:solidFill>
                  <a:srgbClr val="FF0000"/>
                </a:solidFill>
              </a:rPr>
              <a:t>CGSO = 6.238E-010 CGDO = 6.238E-010 </a:t>
            </a:r>
            <a:r>
              <a:rPr lang="en-US" sz="900" dirty="0"/>
              <a:t>CGBO = 2.56E-011 CGDL = 2.495E-10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+CGSL = 2.495E-10 CKAPPAS = 0.03 CKAPPAD = 0.03 ACDE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+MOIN = 15 NOFF = 0.9 VOFFCV = 0.02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+KT1 = -0.37 KT1L = 0.0 KT2 = -0.042 UTE = -1.5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+UA1 = 1E-009 UB1 = -3.5E-019 UC1 = 0 PRT = 0 +AT = 53000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+FNOIMOD = 1 TNOIMOD = 0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+JSS = 0.0001 JSWS = 1E-011 JSWGS = 1E-010 NJS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+IJTHSFWD= 0.01 IJTHSREV= 0.001 BVS = 10 XJBVS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+JSD = 0.0001 JSWD = 1E-011 JSWGD = 1E-010 NJD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+IJTHDFWD= 0.01 IJTHDREV= 0.001 BVD = 10 XJBVD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+PBS = 1 </a:t>
            </a:r>
            <a:r>
              <a:rPr lang="en-US" sz="900" dirty="0">
                <a:solidFill>
                  <a:srgbClr val="FF0000"/>
                </a:solidFill>
              </a:rPr>
              <a:t>CJS = 0.0005 </a:t>
            </a:r>
            <a:r>
              <a:rPr lang="en-US" sz="900" dirty="0"/>
              <a:t>MJS = 0.5 PBSWS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</a:t>
            </a:r>
            <a:r>
              <a:rPr lang="en-US" sz="900" dirty="0">
                <a:solidFill>
                  <a:srgbClr val="FF0000"/>
                </a:solidFill>
              </a:rPr>
              <a:t>CJSWS = 5E-010</a:t>
            </a:r>
            <a:r>
              <a:rPr lang="en-US" sz="900" dirty="0"/>
              <a:t> MJSWS = 0.33 PBSWGS = 1 CJSWGS = 3E-010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+MJSWGS = 0.33 PBD = 1 </a:t>
            </a:r>
            <a:r>
              <a:rPr lang="en-US" sz="900" dirty="0">
                <a:solidFill>
                  <a:srgbClr val="FF0000"/>
                </a:solidFill>
              </a:rPr>
              <a:t>CJD = 0.0005 </a:t>
            </a:r>
            <a:r>
              <a:rPr lang="en-US" sz="900" dirty="0"/>
              <a:t>MJD = 0.5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+PBSWD = 1 </a:t>
            </a:r>
            <a:r>
              <a:rPr lang="en-US" sz="900" dirty="0">
                <a:solidFill>
                  <a:srgbClr val="FF0000"/>
                </a:solidFill>
              </a:rPr>
              <a:t>CJSWD = 5E-010 </a:t>
            </a:r>
            <a:r>
              <a:rPr lang="en-US" sz="900" dirty="0"/>
              <a:t>MJSWD = 0.33 PBSWGD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+CJSWGD = 5E-010 MJSWGD = 0.33 TPB = 0.005 TCJ = 0.001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+TPBSW = 0.005 TCJSW = 0.001 TPBSWG = 0.005 TCJSWG = 0.001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+XTIS = 3 XTID = 3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+DMCG = 0E-006 DMCI = 0E-006 DMDG = 0E-006 DMCGT = 0E-007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+DWJ = 0.0E-008 XGW = 0E-007 XGL = 0E-008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+RSHG = 0.4 GBMIN = 1E-010 RBPB = 5 RBPD = 15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+RBPS = 15 RBDB = 15 RBSB = 15 NGCON = 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+JTSS = 1E-4 JTSD = 1E-4 JTSSWS = 1E-10 JTSSWD = 1E-10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+JTSSWGS = 1E-7 JTSSWGD = 1E-7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+NJTS = 20.0 NJTSSW = 15 NJTSSWG = 6 VTSS = 10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+VTSD = 10 VTSSWS = 10 VTSSWD = 10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+NJTSD = 15.0 NJTSSWD = 20 NJTSSWGD = 6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+TNJTS = 0.1 TNJTSD = 0.05 +VTSSWGS=2 VTSSWGD=2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+XTSS = 0.02 XTSD = 0.02 XTSSWS = 0.02 XTSSWD = 0.02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900" dirty="0"/>
              <a:t>+XTSSWGS = 0.02 XTSSWGD = 0.02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E847-7055-491D-ABE8-7FA4523F8663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164"/>
            <a:ext cx="7924800" cy="762000"/>
          </a:xfrm>
        </p:spPr>
        <p:txBody>
          <a:bodyPr/>
          <a:lstStyle/>
          <a:p>
            <a:r>
              <a:rPr lang="en-US" sz="3200" dirty="0" smtClean="0"/>
              <a:t>MOSFET equations for gate C in Saturation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W2018: EE307 Inverter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E847-7055-491D-ABE8-7FA4523F8663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105384" cy="4562475"/>
          </a:xfrm>
        </p:spPr>
        <p:txBody>
          <a:bodyPr/>
          <a:lstStyle/>
          <a:p>
            <a:r>
              <a:rPr lang="en-US" dirty="0" smtClean="0"/>
              <a:t>Three components: Channel capacitance + overlap + diffusion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644650" y="2495550"/>
          <a:ext cx="6303963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76" name="Equation" r:id="rId3" imgW="2793960" imgH="901440" progId="Equation.3">
                  <p:embed/>
                </p:oleObj>
              </mc:Choice>
              <mc:Fallback>
                <p:oleObj name="Equation" r:id="rId3" imgW="2793960" imgH="9014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495550"/>
                        <a:ext cx="6303963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9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1562" y="228600"/>
            <a:ext cx="8163838" cy="914400"/>
          </a:xfrm>
        </p:spPr>
        <p:txBody>
          <a:bodyPr/>
          <a:lstStyle/>
          <a:p>
            <a:r>
              <a:rPr lang="en-US" sz="4000" dirty="0"/>
              <a:t>Diode Junction Capacitance</a:t>
            </a:r>
            <a:endParaRPr lang="en-US" dirty="0"/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5808663" y="2584450"/>
            <a:ext cx="9525" cy="1905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5808663" y="2135188"/>
            <a:ext cx="9525" cy="1905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3541" name="Picture 5"/>
          <p:cNvPicPr>
            <a:picLocks noChangeAspect="1" noChangeArrowheads="1"/>
          </p:cNvPicPr>
          <p:nvPr/>
        </p:nvPicPr>
        <p:blipFill>
          <a:blip r:embed="rId3" cstate="print"/>
          <a:srcRect l="5789" t="29906" r="17369" b="10481"/>
          <a:stretch>
            <a:fillRect/>
          </a:stretch>
        </p:blipFill>
        <p:spPr bwMode="auto">
          <a:xfrm>
            <a:off x="1676400" y="1457325"/>
            <a:ext cx="6019800" cy="4602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B5979-6DAD-4843-847A-51970E942294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W2018: EE307 Inverter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141432</TotalTime>
  <Words>7544</Words>
  <Application>Microsoft Office PowerPoint</Application>
  <PresentationFormat>On-screen Show (4:3)</PresentationFormat>
  <Paragraphs>1534</Paragraphs>
  <Slides>133</Slides>
  <Notes>9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133</vt:i4>
      </vt:variant>
    </vt:vector>
  </HeadingPairs>
  <TitlesOfParts>
    <vt:vector size="146" baseType="lpstr">
      <vt:lpstr>MathematicalPi 1</vt:lpstr>
      <vt:lpstr>ＭＳ Ｐゴシック</vt:lpstr>
      <vt:lpstr>OpenSymbol</vt:lpstr>
      <vt:lpstr>Times Ten Roman</vt:lpstr>
      <vt:lpstr>Arial</vt:lpstr>
      <vt:lpstr>Book Antiqua</vt:lpstr>
      <vt:lpstr>Calibri</vt:lpstr>
      <vt:lpstr>Courier New</vt:lpstr>
      <vt:lpstr>Times New Roman</vt:lpstr>
      <vt:lpstr>Wingdings</vt:lpstr>
      <vt:lpstr>Capsules</vt:lpstr>
      <vt:lpstr>Microsoft Equation 3.0</vt:lpstr>
      <vt:lpstr>Equation</vt:lpstr>
      <vt:lpstr>EE307 Topic 2:  Complementary MOSFET inverter details  </vt:lpstr>
      <vt:lpstr>Practice</vt:lpstr>
      <vt:lpstr>Overview of topic 2</vt:lpstr>
      <vt:lpstr>DC Characteristics</vt:lpstr>
      <vt:lpstr>DC means no time involved</vt:lpstr>
      <vt:lpstr>Vocabulary for DC description/metrics of (digital) circuits</vt:lpstr>
      <vt:lpstr>Language of digital circuits</vt:lpstr>
      <vt:lpstr>NMH and NML tell you:</vt:lpstr>
      <vt:lpstr>Noise types</vt:lpstr>
      <vt:lpstr>Bypass Capacitors (2)  Noisy signals</vt:lpstr>
      <vt:lpstr>Inductive supply noise</vt:lpstr>
      <vt:lpstr>Where does noise on the signal line come from?</vt:lpstr>
      <vt:lpstr>Where does supply (VDD, VCC, GND) noise come from?</vt:lpstr>
      <vt:lpstr>Intrinsic Noise</vt:lpstr>
      <vt:lpstr>NMH, NML: Noise margins</vt:lpstr>
      <vt:lpstr>NOTE: Definition of NMH, NML vary</vt:lpstr>
      <vt:lpstr>NMH, NML: Noise margins (1)</vt:lpstr>
      <vt:lpstr>Summary of digital circuit metrics</vt:lpstr>
      <vt:lpstr>Summary of digital circuit metrics</vt:lpstr>
      <vt:lpstr>ON or OFF</vt:lpstr>
      <vt:lpstr>Analysis 1/2: What’s on?</vt:lpstr>
      <vt:lpstr>Analysis 2/2: What’s on?</vt:lpstr>
      <vt:lpstr>Regions of operation</vt:lpstr>
      <vt:lpstr>Regions of operation 1/5: Transfer characteristics</vt:lpstr>
      <vt:lpstr>PowerPoint Presentation</vt:lpstr>
      <vt:lpstr>(Voltage) Transfer characteristic: VTC</vt:lpstr>
      <vt:lpstr>Regions of operation 3/5: Transfer characteristics M1</vt:lpstr>
      <vt:lpstr>Regions of operation 4/5: Transfer characteristics M2</vt:lpstr>
      <vt:lpstr>Regions of operation 5/5: Transfer characteristics M2</vt:lpstr>
      <vt:lpstr>Looks bad but it’s not as bad as it looks</vt:lpstr>
      <vt:lpstr>Shape of graph using load lines</vt:lpstr>
      <vt:lpstr>Looking at inverter as voltage divider</vt:lpstr>
      <vt:lpstr>Analysis technique: Load line</vt:lpstr>
      <vt:lpstr>Steps for load line analysis Example 1</vt:lpstr>
      <vt:lpstr>Steps for load line analysis Example 1</vt:lpstr>
      <vt:lpstr>New logic family</vt:lpstr>
      <vt:lpstr>Steps for load line analysis Example 2</vt:lpstr>
      <vt:lpstr>Steps for load line analysis Example 2</vt:lpstr>
      <vt:lpstr>Inverter – More detail</vt:lpstr>
      <vt:lpstr>Looks bad but it’s not as bad as it looks</vt:lpstr>
      <vt:lpstr>Finding points on graph w/ math (1/8)</vt:lpstr>
      <vt:lpstr>Need to figure out right Vout for equal current through M1 and M2 </vt:lpstr>
      <vt:lpstr>VTC</vt:lpstr>
      <vt:lpstr>Graphing….</vt:lpstr>
      <vt:lpstr>Circuits used</vt:lpstr>
      <vt:lpstr>Just a reminder….</vt:lpstr>
      <vt:lpstr>Language of digital circuits</vt:lpstr>
      <vt:lpstr>Vm: Currents equal and in the active region</vt:lpstr>
      <vt:lpstr>Vm we’ll use</vt:lpstr>
      <vt:lpstr>NOTE: Definition of NMH, NML vary</vt:lpstr>
      <vt:lpstr>Techniques to find VIL, VIH, VOL &amp; VOH (m = -1 slope points)</vt:lpstr>
      <vt:lpstr>Find slope at Vm and extrapolate</vt:lpstr>
      <vt:lpstr>Finding “g”</vt:lpstr>
      <vt:lpstr>Implicit Differentiation (1/)</vt:lpstr>
      <vt:lpstr>Implicit Differentiation (1/)</vt:lpstr>
      <vt:lpstr>Implicit Differentiation (1/)</vt:lpstr>
      <vt:lpstr>Implicit Differentiation to find -1 slope point (Slope=dY/dX=dVout/dVin=dVDS/dVGS) VOH, VIL</vt:lpstr>
      <vt:lpstr>Final word on VIL, VIH, VOL and VOH</vt:lpstr>
      <vt:lpstr>Slope = Gain (Digital/EE307)</vt:lpstr>
      <vt:lpstr>Slope = Gain (Analog/EE308)</vt:lpstr>
      <vt:lpstr>Slope &lt; 1: How much does Vout change?</vt:lpstr>
      <vt:lpstr>Slope &lt; 1: How much does Vout change?</vt:lpstr>
      <vt:lpstr>Slope &lt; 1: How much does Vout change?</vt:lpstr>
      <vt:lpstr>Simpler version</vt:lpstr>
      <vt:lpstr>Even simpler version</vt:lpstr>
      <vt:lpstr>Another way to divide up graph</vt:lpstr>
      <vt:lpstr>Regenerative circuit</vt:lpstr>
      <vt:lpstr>Regeneration – Regenerative circuits</vt:lpstr>
      <vt:lpstr>Dynamic metrics: Delay</vt:lpstr>
      <vt:lpstr>Language of digital circuits (2)</vt:lpstr>
      <vt:lpstr>Delay is how long it takes to charge capacitance through transistor</vt:lpstr>
      <vt:lpstr>What we’ll look at</vt:lpstr>
      <vt:lpstr>Delay equation = RC </vt:lpstr>
      <vt:lpstr>Delay equation = RC </vt:lpstr>
      <vt:lpstr>Delay calculation: tp Low to high</vt:lpstr>
      <vt:lpstr>Delay calculation: tp High to low</vt:lpstr>
      <vt:lpstr>Moral of the story</vt:lpstr>
      <vt:lpstr>Resistance</vt:lpstr>
      <vt:lpstr>R for tpHL calculation</vt:lpstr>
      <vt:lpstr>Calculate R: (Technique 1)</vt:lpstr>
      <vt:lpstr>Calculate R: (Technique 2)</vt:lpstr>
      <vt:lpstr>Calculate R: (Technique 3)</vt:lpstr>
      <vt:lpstr>Transient Response</vt:lpstr>
      <vt:lpstr>Calculating R and C of wires</vt:lpstr>
      <vt:lpstr>Wire R calculation</vt:lpstr>
      <vt:lpstr>Wire C calculation</vt:lpstr>
      <vt:lpstr>S &amp; D Resistance</vt:lpstr>
      <vt:lpstr>Capacitance of transistors</vt:lpstr>
      <vt:lpstr>Example: Intel early chip</vt:lpstr>
      <vt:lpstr>Capacitance </vt:lpstr>
      <vt:lpstr>Three sources of capacitance in MOSFETs</vt:lpstr>
      <vt:lpstr>Basic MOS Structure Capacitance  CGS = CGS0W, CGD = CGD0W</vt:lpstr>
      <vt:lpstr>Channel Capacitance CGB, CGS, CGD =Gate</vt:lpstr>
      <vt:lpstr>Depletion Region Capacitance “Diffusion” Capacitance</vt:lpstr>
      <vt:lpstr>(Single) MOSFET capacitance calculation</vt:lpstr>
      <vt:lpstr>(Single) MOSFET gate capacitance</vt:lpstr>
      <vt:lpstr>SPICE NMOS Model</vt:lpstr>
      <vt:lpstr>MOSFET equations for gate C in Saturation</vt:lpstr>
      <vt:lpstr>Diode Junction Capacitance</vt:lpstr>
      <vt:lpstr>Gate Capacitance</vt:lpstr>
      <vt:lpstr>Measuring the Gate Cap</vt:lpstr>
      <vt:lpstr>Varactor</vt:lpstr>
      <vt:lpstr>Capacitors on ICs</vt:lpstr>
      <vt:lpstr>Miller capacitance (1/4)</vt:lpstr>
      <vt:lpstr>Miller capacitance example (2/4)</vt:lpstr>
      <vt:lpstr>Miller capacitance example (3/4)</vt:lpstr>
      <vt:lpstr>Miller capacitance example (4/4)</vt:lpstr>
      <vt:lpstr>Miller capacitance generalized</vt:lpstr>
      <vt:lpstr>Capacitance </vt:lpstr>
      <vt:lpstr>CMOS Inverter Propagation Delay Approach 1</vt:lpstr>
      <vt:lpstr>CMOS Inverter Propagation Delay Approach 1</vt:lpstr>
      <vt:lpstr>Question:</vt:lpstr>
      <vt:lpstr>CMOS Inverter Propagation Delay Approach 2</vt:lpstr>
      <vt:lpstr>Summary of this topic</vt:lpstr>
      <vt:lpstr>Complete example</vt:lpstr>
      <vt:lpstr>Example continued</vt:lpstr>
      <vt:lpstr>Now C (1st pass)</vt:lpstr>
      <vt:lpstr>Now C (Add Miller)</vt:lpstr>
      <vt:lpstr>Now C (CGC)</vt:lpstr>
      <vt:lpstr>SPICE NMOS Model</vt:lpstr>
      <vt:lpstr>Cap value (left total)</vt:lpstr>
      <vt:lpstr>PowerPoint Presentation</vt:lpstr>
      <vt:lpstr>Cap value (right total)</vt:lpstr>
      <vt:lpstr>Cap value (total)</vt:lpstr>
      <vt:lpstr>Delay</vt:lpstr>
      <vt:lpstr>Metrics seen so far</vt:lpstr>
      <vt:lpstr>Fabrication</vt:lpstr>
      <vt:lpstr>MOSFETs in silicon (NMOS)</vt:lpstr>
      <vt:lpstr>MOSFETs in silicon (NMOS)</vt:lpstr>
      <vt:lpstr>MOSFETs in silicon (NMOS vs PMOS)</vt:lpstr>
      <vt:lpstr>A MOSFET transistor in silicon</vt:lpstr>
      <vt:lpstr>A Modern CMOS Process</vt:lpstr>
      <vt:lpstr>Modern Interconnect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tinas</dc:creator>
  <cp:lastModifiedBy>Tina Smilkstein</cp:lastModifiedBy>
  <cp:revision>1253</cp:revision>
  <dcterms:created xsi:type="dcterms:W3CDTF">2009-08-02T20:29:29Z</dcterms:created>
  <dcterms:modified xsi:type="dcterms:W3CDTF">2018-01-17T17:53:55Z</dcterms:modified>
</cp:coreProperties>
</file>